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2" r:id="rId3"/>
    <p:sldId id="263" r:id="rId4"/>
    <p:sldId id="256" r:id="rId5"/>
    <p:sldId id="266" r:id="rId6"/>
    <p:sldId id="257" r:id="rId7"/>
    <p:sldId id="267" r:id="rId8"/>
    <p:sldId id="269" r:id="rId9"/>
    <p:sldId id="25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8CB7-9B35-4095-9A37-850A69719FBC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1C54-A2B1-4064-91DC-ADD9D27CA29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468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8CB7-9B35-4095-9A37-850A69719FBC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1C54-A2B1-4064-91DC-ADD9D27CA29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90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8CB7-9B35-4095-9A37-850A69719FBC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1C54-A2B1-4064-91DC-ADD9D27CA29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622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8CB7-9B35-4095-9A37-850A69719FBC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1C54-A2B1-4064-91DC-ADD9D27CA29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574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8CB7-9B35-4095-9A37-850A69719FBC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1C54-A2B1-4064-91DC-ADD9D27CA29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115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8CB7-9B35-4095-9A37-850A69719FBC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1C54-A2B1-4064-91DC-ADD9D27CA29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032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8CB7-9B35-4095-9A37-850A69719FBC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1C54-A2B1-4064-91DC-ADD9D27CA29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693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8CB7-9B35-4095-9A37-850A69719FBC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1C54-A2B1-4064-91DC-ADD9D27CA29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00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8CB7-9B35-4095-9A37-850A69719FBC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1C54-A2B1-4064-91DC-ADD9D27CA29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346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8CB7-9B35-4095-9A37-850A69719FBC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1C54-A2B1-4064-91DC-ADD9D27CA29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844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8CB7-9B35-4095-9A37-850A69719FBC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1C54-A2B1-4064-91DC-ADD9D27CA29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426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88CB7-9B35-4095-9A37-850A69719FBC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01C54-A2B1-4064-91DC-ADD9D27CA29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769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914400" y="711201"/>
            <a:ext cx="1041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/>
              <a:t>Experimental results form the SDC measurements  of the Samples:</a:t>
            </a:r>
          </a:p>
          <a:p>
            <a:pPr algn="ctr"/>
            <a:endParaRPr lang="en-GB" sz="2800" b="1" dirty="0"/>
          </a:p>
          <a:p>
            <a:pPr algn="ctr"/>
            <a:r>
              <a:rPr lang="en-GB" sz="2800" b="1" dirty="0"/>
              <a:t>180929-K3-2 </a:t>
            </a:r>
            <a:r>
              <a:rPr lang="en-GB" sz="2800" b="1" dirty="0">
                <a:sym typeface="Wingdings" panose="05000000000000000000" pitchFamily="2" charset="2"/>
              </a:rPr>
              <a:t> 3837</a:t>
            </a:r>
          </a:p>
          <a:p>
            <a:pPr algn="ctr"/>
            <a:r>
              <a:rPr lang="en-GB" sz="2800" b="1" dirty="0">
                <a:sym typeface="Wingdings" panose="05000000000000000000" pitchFamily="2" charset="2"/>
              </a:rPr>
              <a:t>180930-K3-1  3839</a:t>
            </a:r>
          </a:p>
          <a:p>
            <a:pPr algn="ctr"/>
            <a:r>
              <a:rPr lang="en-GB" sz="2800" b="1" dirty="0">
                <a:sym typeface="Wingdings" panose="05000000000000000000" pitchFamily="2" charset="2"/>
              </a:rPr>
              <a:t>180930-K3-2  3840</a:t>
            </a:r>
          </a:p>
          <a:p>
            <a:pPr algn="ctr"/>
            <a:r>
              <a:rPr lang="en-GB" sz="2800" b="1" dirty="0">
                <a:sym typeface="Wingdings" panose="05000000000000000000" pitchFamily="2" charset="2"/>
              </a:rPr>
              <a:t>181001-K3-1  3841</a:t>
            </a:r>
          </a:p>
          <a:p>
            <a:pPr algn="ctr"/>
            <a:endParaRPr lang="en-GB" sz="2800" b="1" dirty="0">
              <a:sym typeface="Wingdings" panose="05000000000000000000" pitchFamily="2" charset="2"/>
            </a:endParaRPr>
          </a:p>
          <a:p>
            <a:pPr algn="ctr"/>
            <a:endParaRPr lang="en-GB" sz="2800" b="1" dirty="0">
              <a:sym typeface="Wingdings" panose="05000000000000000000" pitchFamily="2" charset="2"/>
            </a:endParaRPr>
          </a:p>
          <a:p>
            <a:pPr algn="ctr"/>
            <a:endParaRPr lang="en-GB" sz="2800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06125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41400" y="241300"/>
            <a:ext cx="99949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ym typeface="Wingdings" panose="05000000000000000000" pitchFamily="2" charset="2"/>
              </a:rPr>
              <a:t>Measurement done with the SDC </a:t>
            </a:r>
          </a:p>
          <a:p>
            <a:pPr algn="ctr"/>
            <a:endParaRPr lang="en-GB" sz="2400" b="1" dirty="0">
              <a:sym typeface="Wingdings" panose="05000000000000000000" pitchFamily="2" charset="2"/>
            </a:endParaRPr>
          </a:p>
          <a:p>
            <a:r>
              <a:rPr lang="en-GB" sz="2000" dirty="0">
                <a:sym typeface="Wingdings" panose="05000000000000000000" pitchFamily="2" charset="2"/>
              </a:rPr>
              <a:t>20 Points were measured on each sample with an increment of 4.5 mm </a:t>
            </a:r>
          </a:p>
          <a:p>
            <a:endParaRPr lang="en-GB" sz="2000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sym typeface="Wingdings" panose="05000000000000000000" pitchFamily="2" charset="2"/>
              </a:rPr>
              <a:t>On each point three electrochemical measurements were performed:</a:t>
            </a:r>
          </a:p>
          <a:p>
            <a:r>
              <a:rPr lang="en-GB" sz="2000" dirty="0">
                <a:sym typeface="Wingdings" panose="05000000000000000000" pitchFamily="2" charset="2"/>
              </a:rPr>
              <a:t>1.  1 LSV with a scan rate of 5 mV s</a:t>
            </a:r>
            <a:r>
              <a:rPr lang="en-GB" sz="2000" baseline="30000" dirty="0">
                <a:sym typeface="Wingdings" panose="05000000000000000000" pitchFamily="2" charset="2"/>
              </a:rPr>
              <a:t>-1</a:t>
            </a:r>
            <a:r>
              <a:rPr lang="en-GB" sz="2000" dirty="0">
                <a:sym typeface="Wingdings" panose="05000000000000000000" pitchFamily="2" charset="2"/>
              </a:rPr>
              <a:t>     0.96 – 1.76 V vs. RHE</a:t>
            </a:r>
          </a:p>
          <a:p>
            <a:r>
              <a:rPr lang="en-GB" sz="2000" dirty="0">
                <a:sym typeface="Wingdings" panose="05000000000000000000" pitchFamily="2" charset="2"/>
              </a:rPr>
              <a:t>2.  20 CVs with a scan rate of 50 mV s</a:t>
            </a:r>
            <a:r>
              <a:rPr lang="en-GB" sz="2000" baseline="30000" dirty="0">
                <a:sym typeface="Wingdings" panose="05000000000000000000" pitchFamily="2" charset="2"/>
              </a:rPr>
              <a:t>-1</a:t>
            </a:r>
            <a:r>
              <a:rPr lang="en-GB" sz="2000" dirty="0">
                <a:sym typeface="Wingdings" panose="05000000000000000000" pitchFamily="2" charset="2"/>
              </a:rPr>
              <a:t> 0.96 – 1.46 V vs. RHE (conditioning) </a:t>
            </a:r>
          </a:p>
          <a:p>
            <a:r>
              <a:rPr lang="en-GB" sz="2000" dirty="0">
                <a:sym typeface="Wingdings" panose="05000000000000000000" pitchFamily="2" charset="2"/>
              </a:rPr>
              <a:t>3.  3 LSV with a scan rate of 5 mV </a:t>
            </a:r>
            <a:r>
              <a:rPr lang="en-GB" sz="2400" dirty="0">
                <a:sym typeface="Wingdings" panose="05000000000000000000" pitchFamily="2" charset="2"/>
              </a:rPr>
              <a:t>s</a:t>
            </a:r>
            <a:r>
              <a:rPr lang="en-GB" sz="2400" baseline="30000" dirty="0">
                <a:sym typeface="Wingdings" panose="05000000000000000000" pitchFamily="2" charset="2"/>
              </a:rPr>
              <a:t>-1</a:t>
            </a:r>
            <a:r>
              <a:rPr lang="en-GB" sz="2400" dirty="0">
                <a:sym typeface="Wingdings" panose="05000000000000000000" pitchFamily="2" charset="2"/>
              </a:rPr>
              <a:t>    </a:t>
            </a:r>
            <a:r>
              <a:rPr lang="en-GB" sz="2000" dirty="0">
                <a:sym typeface="Wingdings" panose="05000000000000000000" pitchFamily="2" charset="2"/>
              </a:rPr>
              <a:t>0.96 – 1.76 V vs. RHE</a:t>
            </a:r>
          </a:p>
          <a:p>
            <a:endParaRPr lang="en-GB" sz="2000" baseline="30000" dirty="0">
              <a:sym typeface="Wingdings" panose="05000000000000000000" pitchFamily="2" charset="2"/>
            </a:endParaRPr>
          </a:p>
          <a:p>
            <a:endParaRPr lang="en-GB" sz="2000" baseline="30000" dirty="0">
              <a:sym typeface="Wingdings" panose="05000000000000000000" pitchFamily="2" charset="2"/>
            </a:endParaRPr>
          </a:p>
          <a:p>
            <a:endParaRPr lang="en-GB" sz="2000" baseline="30000" dirty="0">
              <a:sym typeface="Wingdings" panose="05000000000000000000" pitchFamily="2" charset="2"/>
            </a:endParaRPr>
          </a:p>
          <a:p>
            <a:r>
              <a:rPr lang="en-GB" sz="2000" dirty="0">
                <a:sym typeface="Wingdings" panose="05000000000000000000" pitchFamily="2" charset="2"/>
              </a:rPr>
              <a:t>0.1 </a:t>
            </a:r>
            <a:r>
              <a:rPr lang="en-GB" sz="2000" dirty="0" err="1">
                <a:sym typeface="Wingdings" panose="05000000000000000000" pitchFamily="2" charset="2"/>
              </a:rPr>
              <a:t>mol</a:t>
            </a:r>
            <a:r>
              <a:rPr lang="en-GB" sz="2000" dirty="0">
                <a:sym typeface="Wingdings" panose="05000000000000000000" pitchFamily="2" charset="2"/>
              </a:rPr>
              <a:t> L</a:t>
            </a:r>
            <a:r>
              <a:rPr lang="en-GB" sz="2000" baseline="30000" dirty="0">
                <a:sym typeface="Wingdings" panose="05000000000000000000" pitchFamily="2" charset="2"/>
              </a:rPr>
              <a:t>-1</a:t>
            </a:r>
            <a:r>
              <a:rPr lang="en-GB" sz="2000" dirty="0">
                <a:sym typeface="Wingdings" panose="05000000000000000000" pitchFamily="2" charset="2"/>
              </a:rPr>
              <a:t> KOH  pH 12.84</a:t>
            </a:r>
          </a:p>
          <a:p>
            <a:r>
              <a:rPr lang="en-GB" sz="2000" dirty="0">
                <a:sym typeface="Wingdings" panose="05000000000000000000" pitchFamily="2" charset="2"/>
              </a:rPr>
              <a:t>Reference electrode: Ag/</a:t>
            </a:r>
            <a:r>
              <a:rPr lang="en-GB" sz="2000" dirty="0" err="1">
                <a:sym typeface="Wingdings" panose="05000000000000000000" pitchFamily="2" charset="2"/>
              </a:rPr>
              <a:t>AgCl</a:t>
            </a:r>
            <a:r>
              <a:rPr lang="en-GB" sz="2000" dirty="0">
                <a:sym typeface="Wingdings" panose="05000000000000000000" pitchFamily="2" charset="2"/>
              </a:rPr>
              <a:t>  3 </a:t>
            </a:r>
            <a:r>
              <a:rPr lang="en-GB" sz="2000" dirty="0" err="1">
                <a:sym typeface="Wingdings" panose="05000000000000000000" pitchFamily="2" charset="2"/>
              </a:rPr>
              <a:t>Mol</a:t>
            </a:r>
            <a:r>
              <a:rPr lang="en-GB" sz="2000" dirty="0">
                <a:sym typeface="Wingdings" panose="05000000000000000000" pitchFamily="2" charset="2"/>
              </a:rPr>
              <a:t> L</a:t>
            </a:r>
            <a:r>
              <a:rPr lang="en-GB" sz="2000" baseline="30000" dirty="0">
                <a:sym typeface="Wingdings" panose="05000000000000000000" pitchFamily="2" charset="2"/>
              </a:rPr>
              <a:t>-1</a:t>
            </a:r>
            <a:r>
              <a:rPr lang="en-GB" sz="2000" dirty="0">
                <a:sym typeface="Wingdings" panose="05000000000000000000" pitchFamily="2" charset="2"/>
              </a:rPr>
              <a:t> </a:t>
            </a:r>
            <a:r>
              <a:rPr lang="en-GB" sz="2000" dirty="0" err="1">
                <a:sym typeface="Wingdings" panose="05000000000000000000" pitchFamily="2" charset="2"/>
              </a:rPr>
              <a:t>KCl</a:t>
            </a:r>
            <a:r>
              <a:rPr lang="en-GB" sz="2000" dirty="0">
                <a:sym typeface="Wingdings" panose="05000000000000000000" pitchFamily="2" charset="2"/>
              </a:rPr>
              <a:t> </a:t>
            </a:r>
          </a:p>
          <a:p>
            <a:r>
              <a:rPr lang="en-GB" sz="2000" dirty="0">
                <a:sym typeface="Wingdings" panose="05000000000000000000" pitchFamily="2" charset="2"/>
              </a:rPr>
              <a:t>Counter electrode : Pt wire</a:t>
            </a:r>
          </a:p>
          <a:p>
            <a:r>
              <a:rPr lang="en-GB" sz="2000" dirty="0">
                <a:sym typeface="Wingdings" panose="05000000000000000000" pitchFamily="2" charset="2"/>
              </a:rPr>
              <a:t>Measurement area : 0.007 cm</a:t>
            </a:r>
            <a:r>
              <a:rPr lang="en-GB" sz="2000" baseline="30000" dirty="0">
                <a:sym typeface="Wingdings" panose="05000000000000000000" pitchFamily="2" charset="2"/>
              </a:rPr>
              <a:t>-2</a:t>
            </a:r>
            <a:endParaRPr lang="en-GB" baseline="300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7680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C2644144-EFA8-4C61-A1BD-93BDFBAA2A26}"/>
              </a:ext>
            </a:extLst>
          </p:cNvPr>
          <p:cNvSpPr txBox="1"/>
          <p:nvPr/>
        </p:nvSpPr>
        <p:spPr>
          <a:xfrm>
            <a:off x="292100" y="0"/>
            <a:ext cx="11303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baseline="30000" dirty="0"/>
          </a:p>
          <a:p>
            <a:endParaRPr lang="en-GB" b="1" baseline="30000" dirty="0"/>
          </a:p>
          <a:p>
            <a:r>
              <a:rPr lang="en-GB" b="1" dirty="0"/>
              <a:t>	Before Conditioning 						After Conditioning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F190B3A-0B38-42C8-84D1-2B61DCDB2989}"/>
              </a:ext>
            </a:extLst>
          </p:cNvPr>
          <p:cNvSpPr txBox="1"/>
          <p:nvPr/>
        </p:nvSpPr>
        <p:spPr>
          <a:xfrm>
            <a:off x="7023100" y="-19909"/>
            <a:ext cx="5168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Example Sample : 181001-K3-1 as deposited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8377080D-111A-4E9A-BBA3-17851597ED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059969"/>
              </p:ext>
            </p:extLst>
          </p:nvPr>
        </p:nvGraphicFramePr>
        <p:xfrm>
          <a:off x="-601662" y="380201"/>
          <a:ext cx="6821905" cy="52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8377080D-111A-4E9A-BBA3-17851597ED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601662" y="380201"/>
                        <a:ext cx="6821905" cy="522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5F6B072F-0C34-4085-9008-2281A0207F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003863"/>
              </p:ext>
            </p:extLst>
          </p:nvPr>
        </p:nvGraphicFramePr>
        <p:xfrm>
          <a:off x="5649327" y="380201"/>
          <a:ext cx="6821905" cy="52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Graph" r:id="rId5" imgW="3920760" imgH="3000960" progId="Origin50.Graph">
                  <p:embed/>
                </p:oleObj>
              </mc:Choice>
              <mc:Fallback>
                <p:oleObj name="Graph" r:id="rId5" imgW="3920760" imgH="3000960" progId="Origin50.Graph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5F6B072F-0C34-4085-9008-2281A0207F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49327" y="380201"/>
                        <a:ext cx="6821905" cy="522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/>
          <p:cNvSpPr/>
          <p:nvPr/>
        </p:nvSpPr>
        <p:spPr>
          <a:xfrm>
            <a:off x="0" y="5600201"/>
            <a:ext cx="421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ym typeface="Wingdings" panose="05000000000000000000" pitchFamily="2" charset="2"/>
              </a:rPr>
              <a:t>0.1 </a:t>
            </a:r>
            <a:r>
              <a:rPr lang="en-GB" dirty="0" err="1">
                <a:sym typeface="Wingdings" panose="05000000000000000000" pitchFamily="2" charset="2"/>
              </a:rPr>
              <a:t>mol</a:t>
            </a:r>
            <a:r>
              <a:rPr lang="en-GB" dirty="0">
                <a:sym typeface="Wingdings" panose="05000000000000000000" pitchFamily="2" charset="2"/>
              </a:rPr>
              <a:t> L</a:t>
            </a:r>
            <a:r>
              <a:rPr lang="en-GB" baseline="30000" dirty="0">
                <a:sym typeface="Wingdings" panose="05000000000000000000" pitchFamily="2" charset="2"/>
              </a:rPr>
              <a:t>-1</a:t>
            </a:r>
            <a:r>
              <a:rPr lang="en-GB" dirty="0">
                <a:sym typeface="Wingdings" panose="05000000000000000000" pitchFamily="2" charset="2"/>
              </a:rPr>
              <a:t> KOH  pH 12.84</a:t>
            </a:r>
          </a:p>
          <a:p>
            <a:r>
              <a:rPr lang="en-GB" dirty="0">
                <a:sym typeface="Wingdings" panose="05000000000000000000" pitchFamily="2" charset="2"/>
              </a:rPr>
              <a:t>Reference electrode: Ag/</a:t>
            </a:r>
            <a:r>
              <a:rPr lang="en-GB" dirty="0" err="1">
                <a:sym typeface="Wingdings" panose="05000000000000000000" pitchFamily="2" charset="2"/>
              </a:rPr>
              <a:t>AgCl</a:t>
            </a:r>
            <a:r>
              <a:rPr lang="en-GB" dirty="0">
                <a:sym typeface="Wingdings" panose="05000000000000000000" pitchFamily="2" charset="2"/>
              </a:rPr>
              <a:t>  3 </a:t>
            </a:r>
            <a:r>
              <a:rPr lang="en-GB" dirty="0" err="1">
                <a:sym typeface="Wingdings" panose="05000000000000000000" pitchFamily="2" charset="2"/>
              </a:rPr>
              <a:t>Mol</a:t>
            </a:r>
            <a:r>
              <a:rPr lang="en-GB" dirty="0">
                <a:sym typeface="Wingdings" panose="05000000000000000000" pitchFamily="2" charset="2"/>
              </a:rPr>
              <a:t> L</a:t>
            </a:r>
            <a:r>
              <a:rPr lang="en-GB" baseline="30000" dirty="0">
                <a:sym typeface="Wingdings" panose="05000000000000000000" pitchFamily="2" charset="2"/>
              </a:rPr>
              <a:t>-1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KCl</a:t>
            </a:r>
            <a:r>
              <a:rPr lang="en-GB" dirty="0">
                <a:sym typeface="Wingdings" panose="05000000000000000000" pitchFamily="2" charset="2"/>
              </a:rPr>
              <a:t> </a:t>
            </a:r>
          </a:p>
          <a:p>
            <a:r>
              <a:rPr lang="en-GB" dirty="0">
                <a:sym typeface="Wingdings" panose="05000000000000000000" pitchFamily="2" charset="2"/>
              </a:rPr>
              <a:t>Counter electrode : Pt wire</a:t>
            </a:r>
          </a:p>
          <a:p>
            <a:r>
              <a:rPr lang="en-GB" dirty="0">
                <a:sym typeface="Wingdings" panose="05000000000000000000" pitchFamily="2" charset="2"/>
              </a:rPr>
              <a:t>Measurement area : 0.007 cm</a:t>
            </a:r>
            <a:r>
              <a:rPr lang="en-GB" baseline="30000" dirty="0">
                <a:sym typeface="Wingdings" panose="05000000000000000000" pitchFamily="2" charset="2"/>
              </a:rPr>
              <a:t>-2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807200" y="6154199"/>
            <a:ext cx="529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Out of the LSVs from every measured sample  the potentials at </a:t>
            </a:r>
            <a:r>
              <a:rPr lang="en-GB" b="1" dirty="0"/>
              <a:t>1 mA cm</a:t>
            </a:r>
            <a:r>
              <a:rPr lang="en-GB" b="1" baseline="30000" dirty="0"/>
              <a:t>-2</a:t>
            </a:r>
            <a:r>
              <a:rPr lang="en-GB" b="1" baseline="-25000" dirty="0"/>
              <a:t> </a:t>
            </a:r>
            <a:r>
              <a:rPr lang="en-GB" dirty="0"/>
              <a:t>were taken for the next slides </a:t>
            </a:r>
          </a:p>
        </p:txBody>
      </p:sp>
    </p:spTree>
    <p:extLst>
      <p:ext uri="{BB962C8B-B14F-4D97-AF65-F5344CB8AC3E}">
        <p14:creationId xmlns:p14="http://schemas.microsoft.com/office/powerpoint/2010/main" val="2681014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273300" y="0"/>
            <a:ext cx="836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Comparison of the four different measured samples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567612" y="1930400"/>
            <a:ext cx="2882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Comparison of the potential measured at 1 mA cm</a:t>
            </a:r>
            <a:r>
              <a:rPr lang="en-GB" baseline="30000" dirty="0"/>
              <a:t>-2 </a:t>
            </a:r>
          </a:p>
          <a:p>
            <a:endParaRPr lang="en-GB" baseline="30000" dirty="0"/>
          </a:p>
          <a:p>
            <a:endParaRPr lang="en-GB" dirty="0"/>
          </a:p>
          <a:p>
            <a:r>
              <a:rPr lang="en-GB" dirty="0">
                <a:sym typeface="Wingdings" panose="05000000000000000000" pitchFamily="2" charset="2"/>
              </a:rPr>
              <a:t> Sample with the doping level of Fe offers the lowest potential </a:t>
            </a:r>
            <a:endParaRPr lang="en-GB" dirty="0"/>
          </a:p>
        </p:txBody>
      </p:sp>
      <p:cxnSp>
        <p:nvCxnSpPr>
          <p:cNvPr id="3" name="Gerade Verbindung mit Pfeil 2"/>
          <p:cNvCxnSpPr/>
          <p:nvPr/>
        </p:nvCxnSpPr>
        <p:spPr>
          <a:xfrm>
            <a:off x="2692400" y="6565900"/>
            <a:ext cx="38862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2273300" y="6381234"/>
            <a:ext cx="58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Fe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578600" y="6381234"/>
            <a:ext cx="58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Co</a:t>
            </a:r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942084"/>
              </p:ext>
            </p:extLst>
          </p:nvPr>
        </p:nvGraphicFramePr>
        <p:xfrm>
          <a:off x="605566" y="498925"/>
          <a:ext cx="8170134" cy="6251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5566" y="498925"/>
                        <a:ext cx="8170134" cy="6251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4278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60EF31CC-23A4-4487-839F-F4BB757F51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237015"/>
              </p:ext>
            </p:extLst>
          </p:nvPr>
        </p:nvGraphicFramePr>
        <p:xfrm>
          <a:off x="-279400" y="507831"/>
          <a:ext cx="6821904" cy="52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60EF31CC-23A4-4487-839F-F4BB757F51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79400" y="507831"/>
                        <a:ext cx="6821904" cy="522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88ED7CA9-56EC-4C00-AD1C-1E3EF9231497}"/>
              </a:ext>
            </a:extLst>
          </p:cNvPr>
          <p:cNvSpPr txBox="1"/>
          <p:nvPr/>
        </p:nvSpPr>
        <p:spPr>
          <a:xfrm>
            <a:off x="0" y="0"/>
            <a:ext cx="4176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Sample : 180930-K3-1 as deposited</a:t>
            </a:r>
          </a:p>
          <a:p>
            <a:endParaRPr lang="en-GB" sz="2000" b="1" dirty="0">
              <a:solidFill>
                <a:srgbClr val="FF0000"/>
              </a:solidFill>
            </a:endParaRPr>
          </a:p>
          <a:p>
            <a:r>
              <a:rPr lang="en-GB" sz="2000" b="1" dirty="0">
                <a:solidFill>
                  <a:srgbClr val="FF0000"/>
                </a:solidFill>
              </a:rPr>
              <a:t>measured on 2018.11.23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FB6D3C0-4ED8-402A-8124-1352C59E95A1}"/>
              </a:ext>
            </a:extLst>
          </p:cNvPr>
          <p:cNvSpPr txBox="1"/>
          <p:nvPr/>
        </p:nvSpPr>
        <p:spPr>
          <a:xfrm>
            <a:off x="8015704" y="-19909"/>
            <a:ext cx="4176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Sample : 180929-K3-2 700°C 3h</a:t>
            </a:r>
          </a:p>
          <a:p>
            <a:endParaRPr lang="en-GB" sz="2000" b="1" dirty="0">
              <a:solidFill>
                <a:srgbClr val="FF0000"/>
              </a:solidFill>
            </a:endParaRPr>
          </a:p>
          <a:p>
            <a:r>
              <a:rPr lang="en-GB" sz="2000" b="1" dirty="0">
                <a:solidFill>
                  <a:srgbClr val="FF0000"/>
                </a:solidFill>
              </a:rPr>
              <a:t>measured on 2018.11.23 </a:t>
            </a:r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721801E2-59E9-4179-A336-055A48DCA7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916629"/>
              </p:ext>
            </p:extLst>
          </p:nvPr>
        </p:nvGraphicFramePr>
        <p:xfrm>
          <a:off x="5595938" y="507831"/>
          <a:ext cx="6821905" cy="52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Graph" r:id="rId5" imgW="3920760" imgH="3000960" progId="Origin50.Graph">
                  <p:embed/>
                </p:oleObj>
              </mc:Choice>
              <mc:Fallback>
                <p:oleObj name="Graph" r:id="rId5" imgW="3920760" imgH="3000960" progId="Origin50.Graph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721801E2-59E9-4179-A336-055A48DCA7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95938" y="507831"/>
                        <a:ext cx="6821905" cy="522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/>
          <p:cNvSpPr/>
          <p:nvPr/>
        </p:nvSpPr>
        <p:spPr>
          <a:xfrm>
            <a:off x="0" y="5600201"/>
            <a:ext cx="421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ym typeface="Wingdings" panose="05000000000000000000" pitchFamily="2" charset="2"/>
              </a:rPr>
              <a:t>0.1 </a:t>
            </a:r>
            <a:r>
              <a:rPr lang="en-GB" dirty="0" err="1">
                <a:sym typeface="Wingdings" panose="05000000000000000000" pitchFamily="2" charset="2"/>
              </a:rPr>
              <a:t>mol</a:t>
            </a:r>
            <a:r>
              <a:rPr lang="en-GB" dirty="0">
                <a:sym typeface="Wingdings" panose="05000000000000000000" pitchFamily="2" charset="2"/>
              </a:rPr>
              <a:t> L</a:t>
            </a:r>
            <a:r>
              <a:rPr lang="en-GB" baseline="30000" dirty="0">
                <a:sym typeface="Wingdings" panose="05000000000000000000" pitchFamily="2" charset="2"/>
              </a:rPr>
              <a:t>-1</a:t>
            </a:r>
            <a:r>
              <a:rPr lang="en-GB" dirty="0">
                <a:sym typeface="Wingdings" panose="05000000000000000000" pitchFamily="2" charset="2"/>
              </a:rPr>
              <a:t> KOH  pH 12.84</a:t>
            </a:r>
          </a:p>
          <a:p>
            <a:r>
              <a:rPr lang="en-GB" dirty="0">
                <a:sym typeface="Wingdings" panose="05000000000000000000" pitchFamily="2" charset="2"/>
              </a:rPr>
              <a:t>Reference electrode: Ag/</a:t>
            </a:r>
            <a:r>
              <a:rPr lang="en-GB" dirty="0" err="1">
                <a:sym typeface="Wingdings" panose="05000000000000000000" pitchFamily="2" charset="2"/>
              </a:rPr>
              <a:t>AgCl</a:t>
            </a:r>
            <a:r>
              <a:rPr lang="en-GB" dirty="0">
                <a:sym typeface="Wingdings" panose="05000000000000000000" pitchFamily="2" charset="2"/>
              </a:rPr>
              <a:t>  3 </a:t>
            </a:r>
            <a:r>
              <a:rPr lang="en-GB" dirty="0" err="1">
                <a:sym typeface="Wingdings" panose="05000000000000000000" pitchFamily="2" charset="2"/>
              </a:rPr>
              <a:t>Mol</a:t>
            </a:r>
            <a:r>
              <a:rPr lang="en-GB" dirty="0">
                <a:sym typeface="Wingdings" panose="05000000000000000000" pitchFamily="2" charset="2"/>
              </a:rPr>
              <a:t> L</a:t>
            </a:r>
            <a:r>
              <a:rPr lang="en-GB" baseline="30000" dirty="0">
                <a:sym typeface="Wingdings" panose="05000000000000000000" pitchFamily="2" charset="2"/>
              </a:rPr>
              <a:t>-1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KCl</a:t>
            </a:r>
            <a:r>
              <a:rPr lang="en-GB" dirty="0">
                <a:sym typeface="Wingdings" panose="05000000000000000000" pitchFamily="2" charset="2"/>
              </a:rPr>
              <a:t> </a:t>
            </a:r>
          </a:p>
          <a:p>
            <a:r>
              <a:rPr lang="en-GB" dirty="0">
                <a:sym typeface="Wingdings" panose="05000000000000000000" pitchFamily="2" charset="2"/>
              </a:rPr>
              <a:t>Counter electrode : Pt wire</a:t>
            </a:r>
          </a:p>
          <a:p>
            <a:r>
              <a:rPr lang="en-GB" dirty="0">
                <a:sym typeface="Wingdings" panose="05000000000000000000" pitchFamily="2" charset="2"/>
              </a:rPr>
              <a:t>Measurement area : 0.007 cm</a:t>
            </a:r>
            <a:r>
              <a:rPr lang="en-GB" baseline="30000" dirty="0">
                <a:sym typeface="Wingdings" panose="05000000000000000000" pitchFamily="2" charset="2"/>
              </a:rPr>
              <a:t>-2</a:t>
            </a:r>
          </a:p>
        </p:txBody>
      </p:sp>
    </p:spTree>
    <p:extLst>
      <p:ext uri="{BB962C8B-B14F-4D97-AF65-F5344CB8AC3E}">
        <p14:creationId xmlns:p14="http://schemas.microsoft.com/office/powerpoint/2010/main" val="2440865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338373"/>
              </p:ext>
            </p:extLst>
          </p:nvPr>
        </p:nvGraphicFramePr>
        <p:xfrm>
          <a:off x="0" y="1750037"/>
          <a:ext cx="6116195" cy="46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750037"/>
                        <a:ext cx="6116195" cy="468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664765"/>
              </p:ext>
            </p:extLst>
          </p:nvPr>
        </p:nvGraphicFramePr>
        <p:xfrm>
          <a:off x="6535738" y="1750037"/>
          <a:ext cx="6116191" cy="46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Graph" r:id="rId5" imgW="3920760" imgH="3000960" progId="Origin50.Graph">
                  <p:embed/>
                </p:oleObj>
              </mc:Choice>
              <mc:Fallback>
                <p:oleObj name="Graph" r:id="rId5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35738" y="1750037"/>
                        <a:ext cx="6116191" cy="468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451100" y="0"/>
            <a:ext cx="781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Comparison of the two sample with a higher amount of Fe</a:t>
            </a:r>
          </a:p>
        </p:txBody>
      </p:sp>
      <p:sp>
        <p:nvSpPr>
          <p:cNvPr id="5" name="Rechteck 4"/>
          <p:cNvSpPr/>
          <p:nvPr/>
        </p:nvSpPr>
        <p:spPr>
          <a:xfrm>
            <a:off x="0" y="921185"/>
            <a:ext cx="3345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potential measured at 1 mA cm</a:t>
            </a:r>
            <a:r>
              <a:rPr lang="en-GB" b="1" baseline="30000" dirty="0"/>
              <a:t>-2 </a:t>
            </a:r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7721600" y="1574800"/>
            <a:ext cx="1587500" cy="1587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>
            <a:off x="7569200" y="1574800"/>
            <a:ext cx="1981200" cy="3759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6223000" y="663423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Points measured at the damaged spots from the depth measurement (These points can be excluded)   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AAD1442-55B9-4204-8B6F-D8BDFF020A94}"/>
              </a:ext>
            </a:extLst>
          </p:cNvPr>
          <p:cNvSpPr txBox="1"/>
          <p:nvPr/>
        </p:nvSpPr>
        <p:spPr>
          <a:xfrm>
            <a:off x="1219200" y="6294783"/>
            <a:ext cx="9965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It seems that the heat treatment was not beneficial, since the obtained potentials are compared to the untreated sample higher.</a:t>
            </a:r>
          </a:p>
        </p:txBody>
      </p:sp>
    </p:spTree>
    <p:extLst>
      <p:ext uri="{BB962C8B-B14F-4D97-AF65-F5344CB8AC3E}">
        <p14:creationId xmlns:p14="http://schemas.microsoft.com/office/powerpoint/2010/main" val="2871837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8377080D-111A-4E9A-BBA3-17851597ED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343134"/>
              </p:ext>
            </p:extLst>
          </p:nvPr>
        </p:nvGraphicFramePr>
        <p:xfrm>
          <a:off x="5611395" y="541304"/>
          <a:ext cx="6821905" cy="52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8377080D-111A-4E9A-BBA3-17851597ED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11395" y="541304"/>
                        <a:ext cx="6821905" cy="522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3F190B3A-0B38-42C8-84D1-2B61DCDB2989}"/>
              </a:ext>
            </a:extLst>
          </p:cNvPr>
          <p:cNvSpPr txBox="1"/>
          <p:nvPr/>
        </p:nvSpPr>
        <p:spPr>
          <a:xfrm>
            <a:off x="8257004" y="0"/>
            <a:ext cx="4176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Sample : 181001-K3-1 as deposited</a:t>
            </a:r>
          </a:p>
          <a:p>
            <a:endParaRPr lang="en-GB" sz="2000" b="1" dirty="0">
              <a:solidFill>
                <a:srgbClr val="FF0000"/>
              </a:solidFill>
            </a:endParaRPr>
          </a:p>
          <a:p>
            <a:r>
              <a:rPr lang="en-GB" sz="2000" b="1" dirty="0">
                <a:solidFill>
                  <a:srgbClr val="FF0000"/>
                </a:solidFill>
              </a:rPr>
              <a:t>Measured on 2018.11.23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ACE55C1-5A98-45D6-A6A8-78D7B3CEC46F}"/>
              </a:ext>
            </a:extLst>
          </p:cNvPr>
          <p:cNvSpPr txBox="1"/>
          <p:nvPr/>
        </p:nvSpPr>
        <p:spPr>
          <a:xfrm>
            <a:off x="751304" y="0"/>
            <a:ext cx="4176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Sample : 180930-K3-2 as deposited</a:t>
            </a:r>
          </a:p>
          <a:p>
            <a:endParaRPr lang="en-GB" sz="2000" b="1" dirty="0">
              <a:solidFill>
                <a:srgbClr val="FF0000"/>
              </a:solidFill>
            </a:endParaRPr>
          </a:p>
          <a:p>
            <a:r>
              <a:rPr lang="en-GB" sz="2000" b="1" dirty="0">
                <a:solidFill>
                  <a:srgbClr val="FF0000"/>
                </a:solidFill>
              </a:rPr>
              <a:t>Measured on 2018.11.23 </a:t>
            </a:r>
          </a:p>
        </p:txBody>
      </p:sp>
      <p:sp>
        <p:nvSpPr>
          <p:cNvPr id="6" name="Rechteck 5"/>
          <p:cNvSpPr/>
          <p:nvPr/>
        </p:nvSpPr>
        <p:spPr>
          <a:xfrm>
            <a:off x="0" y="5600201"/>
            <a:ext cx="421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ym typeface="Wingdings" panose="05000000000000000000" pitchFamily="2" charset="2"/>
              </a:rPr>
              <a:t>0.1 </a:t>
            </a:r>
            <a:r>
              <a:rPr lang="en-GB" dirty="0" err="1">
                <a:sym typeface="Wingdings" panose="05000000000000000000" pitchFamily="2" charset="2"/>
              </a:rPr>
              <a:t>mol</a:t>
            </a:r>
            <a:r>
              <a:rPr lang="en-GB" dirty="0">
                <a:sym typeface="Wingdings" panose="05000000000000000000" pitchFamily="2" charset="2"/>
              </a:rPr>
              <a:t> L</a:t>
            </a:r>
            <a:r>
              <a:rPr lang="en-GB" baseline="30000" dirty="0">
                <a:sym typeface="Wingdings" panose="05000000000000000000" pitchFamily="2" charset="2"/>
              </a:rPr>
              <a:t>-1</a:t>
            </a:r>
            <a:r>
              <a:rPr lang="en-GB" dirty="0">
                <a:sym typeface="Wingdings" panose="05000000000000000000" pitchFamily="2" charset="2"/>
              </a:rPr>
              <a:t> KOH  pH 12.84</a:t>
            </a:r>
          </a:p>
          <a:p>
            <a:r>
              <a:rPr lang="en-GB" dirty="0">
                <a:sym typeface="Wingdings" panose="05000000000000000000" pitchFamily="2" charset="2"/>
              </a:rPr>
              <a:t>Reference electrode: Ag/</a:t>
            </a:r>
            <a:r>
              <a:rPr lang="en-GB" dirty="0" err="1">
                <a:sym typeface="Wingdings" panose="05000000000000000000" pitchFamily="2" charset="2"/>
              </a:rPr>
              <a:t>AgCl</a:t>
            </a:r>
            <a:r>
              <a:rPr lang="en-GB" dirty="0">
                <a:sym typeface="Wingdings" panose="05000000000000000000" pitchFamily="2" charset="2"/>
              </a:rPr>
              <a:t>  3 </a:t>
            </a:r>
            <a:r>
              <a:rPr lang="en-GB" dirty="0" err="1">
                <a:sym typeface="Wingdings" panose="05000000000000000000" pitchFamily="2" charset="2"/>
              </a:rPr>
              <a:t>Mol</a:t>
            </a:r>
            <a:r>
              <a:rPr lang="en-GB" dirty="0">
                <a:sym typeface="Wingdings" panose="05000000000000000000" pitchFamily="2" charset="2"/>
              </a:rPr>
              <a:t> L</a:t>
            </a:r>
            <a:r>
              <a:rPr lang="en-GB" baseline="30000" dirty="0">
                <a:sym typeface="Wingdings" panose="05000000000000000000" pitchFamily="2" charset="2"/>
              </a:rPr>
              <a:t>-1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KCl</a:t>
            </a:r>
            <a:r>
              <a:rPr lang="en-GB" dirty="0">
                <a:sym typeface="Wingdings" panose="05000000000000000000" pitchFamily="2" charset="2"/>
              </a:rPr>
              <a:t> </a:t>
            </a:r>
          </a:p>
          <a:p>
            <a:r>
              <a:rPr lang="en-GB" dirty="0">
                <a:sym typeface="Wingdings" panose="05000000000000000000" pitchFamily="2" charset="2"/>
              </a:rPr>
              <a:t>Counter electrode : Pt wire</a:t>
            </a:r>
          </a:p>
          <a:p>
            <a:r>
              <a:rPr lang="en-GB" dirty="0">
                <a:sym typeface="Wingdings" panose="05000000000000000000" pitchFamily="2" charset="2"/>
              </a:rPr>
              <a:t>Measurement area : 0.007 cm</a:t>
            </a:r>
            <a:r>
              <a:rPr lang="en-GB" baseline="30000" dirty="0">
                <a:sym typeface="Wingdings" panose="05000000000000000000" pitchFamily="2" charset="2"/>
              </a:rPr>
              <a:t>-2</a:t>
            </a:r>
          </a:p>
        </p:txBody>
      </p:sp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32BC69D5-66E8-4585-BAE7-DF33E7F39E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0223032"/>
              </p:ext>
            </p:extLst>
          </p:nvPr>
        </p:nvGraphicFramePr>
        <p:xfrm>
          <a:off x="-497305" y="528704"/>
          <a:ext cx="6854838" cy="524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Graph" r:id="rId5" imgW="3920760" imgH="3000960" progId="Origin50.Graph">
                  <p:embed/>
                </p:oleObj>
              </mc:Choice>
              <mc:Fallback>
                <p:oleObj name="Graph" r:id="rId5" imgW="3920760" imgH="3000960" progId="Origin50.Graph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32BC69D5-66E8-4585-BAE7-DF33E7F39E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497305" y="528704"/>
                        <a:ext cx="6854838" cy="524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0804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8377080D-111A-4E9A-BBA3-17851597ED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5042045"/>
              </p:ext>
            </p:extLst>
          </p:nvPr>
        </p:nvGraphicFramePr>
        <p:xfrm>
          <a:off x="6982995" y="833404"/>
          <a:ext cx="4704762" cy="36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8377080D-111A-4E9A-BBA3-17851597ED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82995" y="833404"/>
                        <a:ext cx="4704762" cy="360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3F190B3A-0B38-42C8-84D1-2B61DCDB2989}"/>
              </a:ext>
            </a:extLst>
          </p:cNvPr>
          <p:cNvSpPr txBox="1"/>
          <p:nvPr/>
        </p:nvSpPr>
        <p:spPr>
          <a:xfrm>
            <a:off x="8257004" y="0"/>
            <a:ext cx="4176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Sample : 181001-K3-1 as deposited</a:t>
            </a:r>
          </a:p>
          <a:p>
            <a:endParaRPr lang="en-GB" sz="2000" b="1" dirty="0">
              <a:solidFill>
                <a:srgbClr val="FF0000"/>
              </a:solidFill>
            </a:endParaRPr>
          </a:p>
          <a:p>
            <a:r>
              <a:rPr lang="en-GB" sz="2000" b="1" dirty="0">
                <a:solidFill>
                  <a:srgbClr val="FF0000"/>
                </a:solidFill>
              </a:rPr>
              <a:t>Measured on 2018.11.23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ACE55C1-5A98-45D6-A6A8-78D7B3CEC46F}"/>
              </a:ext>
            </a:extLst>
          </p:cNvPr>
          <p:cNvSpPr txBox="1"/>
          <p:nvPr/>
        </p:nvSpPr>
        <p:spPr>
          <a:xfrm>
            <a:off x="751304" y="0"/>
            <a:ext cx="4176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Sample : 180930-K3-2 as deposited</a:t>
            </a:r>
          </a:p>
          <a:p>
            <a:endParaRPr lang="en-GB" sz="2000" b="1" dirty="0">
              <a:solidFill>
                <a:srgbClr val="FF0000"/>
              </a:solidFill>
            </a:endParaRPr>
          </a:p>
          <a:p>
            <a:r>
              <a:rPr lang="en-GB" sz="2000" b="1" dirty="0">
                <a:solidFill>
                  <a:srgbClr val="FF0000"/>
                </a:solidFill>
              </a:rPr>
              <a:t>Measured on 2018.11.23 </a:t>
            </a:r>
          </a:p>
        </p:txBody>
      </p:sp>
      <p:sp>
        <p:nvSpPr>
          <p:cNvPr id="6" name="Rechteck 5"/>
          <p:cNvSpPr/>
          <p:nvPr/>
        </p:nvSpPr>
        <p:spPr>
          <a:xfrm>
            <a:off x="-8943" y="4227739"/>
            <a:ext cx="421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ym typeface="Wingdings" panose="05000000000000000000" pitchFamily="2" charset="2"/>
              </a:rPr>
              <a:t>0.1 </a:t>
            </a:r>
            <a:r>
              <a:rPr lang="en-GB" dirty="0" err="1">
                <a:sym typeface="Wingdings" panose="05000000000000000000" pitchFamily="2" charset="2"/>
              </a:rPr>
              <a:t>mol</a:t>
            </a:r>
            <a:r>
              <a:rPr lang="en-GB" dirty="0">
                <a:sym typeface="Wingdings" panose="05000000000000000000" pitchFamily="2" charset="2"/>
              </a:rPr>
              <a:t> L</a:t>
            </a:r>
            <a:r>
              <a:rPr lang="en-GB" baseline="30000" dirty="0">
                <a:sym typeface="Wingdings" panose="05000000000000000000" pitchFamily="2" charset="2"/>
              </a:rPr>
              <a:t>-1</a:t>
            </a:r>
            <a:r>
              <a:rPr lang="en-GB" dirty="0">
                <a:sym typeface="Wingdings" panose="05000000000000000000" pitchFamily="2" charset="2"/>
              </a:rPr>
              <a:t> KOH  pH 12.84</a:t>
            </a:r>
          </a:p>
          <a:p>
            <a:r>
              <a:rPr lang="en-GB" dirty="0">
                <a:sym typeface="Wingdings" panose="05000000000000000000" pitchFamily="2" charset="2"/>
              </a:rPr>
              <a:t>Reference electrode: Ag/</a:t>
            </a:r>
            <a:r>
              <a:rPr lang="en-GB" dirty="0" err="1">
                <a:sym typeface="Wingdings" panose="05000000000000000000" pitchFamily="2" charset="2"/>
              </a:rPr>
              <a:t>AgCl</a:t>
            </a:r>
            <a:r>
              <a:rPr lang="en-GB" dirty="0">
                <a:sym typeface="Wingdings" panose="05000000000000000000" pitchFamily="2" charset="2"/>
              </a:rPr>
              <a:t>  3 </a:t>
            </a:r>
            <a:r>
              <a:rPr lang="en-GB" dirty="0" err="1">
                <a:sym typeface="Wingdings" panose="05000000000000000000" pitchFamily="2" charset="2"/>
              </a:rPr>
              <a:t>Mol</a:t>
            </a:r>
            <a:r>
              <a:rPr lang="en-GB" dirty="0">
                <a:sym typeface="Wingdings" panose="05000000000000000000" pitchFamily="2" charset="2"/>
              </a:rPr>
              <a:t> L</a:t>
            </a:r>
            <a:r>
              <a:rPr lang="en-GB" baseline="30000" dirty="0">
                <a:sym typeface="Wingdings" panose="05000000000000000000" pitchFamily="2" charset="2"/>
              </a:rPr>
              <a:t>-1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KCl</a:t>
            </a:r>
            <a:r>
              <a:rPr lang="en-GB" dirty="0">
                <a:sym typeface="Wingdings" panose="05000000000000000000" pitchFamily="2" charset="2"/>
              </a:rPr>
              <a:t> </a:t>
            </a:r>
          </a:p>
          <a:p>
            <a:r>
              <a:rPr lang="en-GB" dirty="0">
                <a:sym typeface="Wingdings" panose="05000000000000000000" pitchFamily="2" charset="2"/>
              </a:rPr>
              <a:t>Counter electrode : Pt wire</a:t>
            </a:r>
          </a:p>
          <a:p>
            <a:r>
              <a:rPr lang="en-GB" dirty="0">
                <a:sym typeface="Wingdings" panose="05000000000000000000" pitchFamily="2" charset="2"/>
              </a:rPr>
              <a:t>Measurement area : 0.007 cm</a:t>
            </a:r>
            <a:r>
              <a:rPr lang="en-GB" baseline="30000" dirty="0">
                <a:sym typeface="Wingdings" panose="05000000000000000000" pitchFamily="2" charset="2"/>
              </a:rPr>
              <a:t>-2</a:t>
            </a:r>
          </a:p>
        </p:txBody>
      </p:sp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32BC69D5-66E8-4585-BAE7-DF33E7F39E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213689"/>
              </p:ext>
            </p:extLst>
          </p:nvPr>
        </p:nvGraphicFramePr>
        <p:xfrm>
          <a:off x="-253124" y="575835"/>
          <a:ext cx="4704762" cy="36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Graph" r:id="rId5" imgW="3920760" imgH="3000960" progId="Origin50.Graph">
                  <p:embed/>
                </p:oleObj>
              </mc:Choice>
              <mc:Fallback>
                <p:oleObj name="Graph" r:id="rId5" imgW="3920760" imgH="3000960" progId="Origin50.Graph">
                  <p:embed/>
                  <p:pic>
                    <p:nvPicPr>
                      <p:cNvPr id="9" name="Objekt 8">
                        <a:extLst>
                          <a:ext uri="{FF2B5EF4-FFF2-40B4-BE49-F238E27FC236}">
                            <a16:creationId xmlns:a16="http://schemas.microsoft.com/office/drawing/2014/main" id="{32BC69D5-66E8-4585-BAE7-DF33E7F39E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253124" y="575835"/>
                        <a:ext cx="4704762" cy="360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/>
          <p:cNvSpPr/>
          <p:nvPr/>
        </p:nvSpPr>
        <p:spPr>
          <a:xfrm>
            <a:off x="3595648" y="5676021"/>
            <a:ext cx="85963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Co</a:t>
            </a:r>
            <a:r>
              <a:rPr lang="en-GB" b="1" baseline="-25000" dirty="0"/>
              <a:t>3</a:t>
            </a:r>
            <a:r>
              <a:rPr lang="en-GB" b="1" dirty="0"/>
              <a:t>O</a:t>
            </a:r>
            <a:r>
              <a:rPr lang="en-GB" b="1" baseline="-25000" dirty="0"/>
              <a:t>4  </a:t>
            </a:r>
            <a:r>
              <a:rPr lang="en-GB" b="1" dirty="0"/>
              <a:t>- </a:t>
            </a:r>
            <a:r>
              <a:rPr lang="en-GB" b="1" dirty="0" err="1"/>
              <a:t>Observerd</a:t>
            </a:r>
            <a:r>
              <a:rPr lang="en-GB" b="1" dirty="0"/>
              <a:t> in the XRD measurement also visible in the CVs </a:t>
            </a:r>
          </a:p>
          <a:p>
            <a:r>
              <a:rPr lang="en-GB" b="1" dirty="0"/>
              <a:t> </a:t>
            </a:r>
          </a:p>
          <a:p>
            <a:r>
              <a:rPr lang="en-GB" dirty="0"/>
              <a:t>Co 2+ /Co 3+  redox couple (∼1.1–1.3 V vs. RHE) – brought peak nearly not visible</a:t>
            </a:r>
          </a:p>
          <a:p>
            <a:r>
              <a:rPr lang="en-GB" b="1" dirty="0"/>
              <a:t>Co 3+/Co 4+ redox couple at (∼1.4–1.55 V vs. RHE) – defined peak is visible in both CVs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1936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8467433"/>
              </p:ext>
            </p:extLst>
          </p:nvPr>
        </p:nvGraphicFramePr>
        <p:xfrm>
          <a:off x="-40381" y="1105851"/>
          <a:ext cx="6116190" cy="46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40381" y="1105851"/>
                        <a:ext cx="6116190" cy="468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12248"/>
              </p:ext>
            </p:extLst>
          </p:nvPr>
        </p:nvGraphicFramePr>
        <p:xfrm>
          <a:off x="6116190" y="1105851"/>
          <a:ext cx="6116191" cy="46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Graph" r:id="rId5" imgW="3920760" imgH="3000960" progId="Origin50.Graph">
                  <p:embed/>
                </p:oleObj>
              </mc:Choice>
              <mc:Fallback>
                <p:oleObj name="Graph" r:id="rId5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16190" y="1105851"/>
                        <a:ext cx="6116191" cy="468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451100" y="0"/>
            <a:ext cx="781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Comparison of the two sample with a low amount of Fe</a:t>
            </a:r>
          </a:p>
        </p:txBody>
      </p:sp>
      <p:sp>
        <p:nvSpPr>
          <p:cNvPr id="5" name="Rechteck 4"/>
          <p:cNvSpPr/>
          <p:nvPr/>
        </p:nvSpPr>
        <p:spPr>
          <a:xfrm>
            <a:off x="0" y="921185"/>
            <a:ext cx="3345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potential measured at 1 mA cm</a:t>
            </a:r>
            <a:r>
              <a:rPr lang="en-GB" b="1" baseline="30000" dirty="0"/>
              <a:t>-2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CEEE9FE-4DD4-4E74-8586-5F551386884F}"/>
              </a:ext>
            </a:extLst>
          </p:cNvPr>
          <p:cNvSpPr txBox="1"/>
          <p:nvPr/>
        </p:nvSpPr>
        <p:spPr>
          <a:xfrm>
            <a:off x="446156" y="6153038"/>
            <a:ext cx="11586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clear trend of the potential in context with the amount of Fe can not be observed. Since the Sample 180930-K3-2 is offering a much higher potential for the same amount of Fe (2%) then the sample 181001-K3-1.</a:t>
            </a:r>
          </a:p>
        </p:txBody>
      </p:sp>
    </p:spTree>
    <p:extLst>
      <p:ext uri="{BB962C8B-B14F-4D97-AF65-F5344CB8AC3E}">
        <p14:creationId xmlns:p14="http://schemas.microsoft.com/office/powerpoint/2010/main" val="1746180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473</Words>
  <Application>Microsoft Office PowerPoint</Application>
  <PresentationFormat>Breitbild</PresentationFormat>
  <Paragraphs>79</Paragraphs>
  <Slides>9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</vt:lpstr>
      <vt:lpstr>Graph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Ruhr-Universität Bochum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 Quast</dc:creator>
  <cp:lastModifiedBy>Tobias Piotrowiak</cp:lastModifiedBy>
  <cp:revision>26</cp:revision>
  <dcterms:created xsi:type="dcterms:W3CDTF">2018-12-06T08:58:20Z</dcterms:created>
  <dcterms:modified xsi:type="dcterms:W3CDTF">2018-12-12T12:05:27Z</dcterms:modified>
</cp:coreProperties>
</file>