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5" r:id="rId1"/>
    <p:sldMasterId id="2147483679" r:id="rId2"/>
  </p:sldMasterIdLst>
  <p:notesMasterIdLst>
    <p:notesMasterId r:id="rId37"/>
  </p:notesMasterIdLst>
  <p:sldIdLst>
    <p:sldId id="256" r:id="rId3"/>
    <p:sldId id="270" r:id="rId4"/>
    <p:sldId id="291" r:id="rId5"/>
    <p:sldId id="321" r:id="rId6"/>
    <p:sldId id="271" r:id="rId7"/>
    <p:sldId id="272" r:id="rId8"/>
    <p:sldId id="273" r:id="rId9"/>
    <p:sldId id="274" r:id="rId10"/>
    <p:sldId id="275" r:id="rId11"/>
    <p:sldId id="276" r:id="rId12"/>
    <p:sldId id="277" r:id="rId13"/>
    <p:sldId id="278" r:id="rId14"/>
    <p:sldId id="301" r:id="rId15"/>
    <p:sldId id="302" r:id="rId16"/>
    <p:sldId id="303" r:id="rId17"/>
    <p:sldId id="317" r:id="rId18"/>
    <p:sldId id="304" r:id="rId19"/>
    <p:sldId id="305" r:id="rId20"/>
    <p:sldId id="306" r:id="rId21"/>
    <p:sldId id="307" r:id="rId22"/>
    <p:sldId id="308" r:id="rId23"/>
    <p:sldId id="309" r:id="rId24"/>
    <p:sldId id="310" r:id="rId25"/>
    <p:sldId id="311" r:id="rId26"/>
    <p:sldId id="312" r:id="rId27"/>
    <p:sldId id="313" r:id="rId28"/>
    <p:sldId id="314" r:id="rId29"/>
    <p:sldId id="320" r:id="rId30"/>
    <p:sldId id="315" r:id="rId31"/>
    <p:sldId id="316" r:id="rId32"/>
    <p:sldId id="297" r:id="rId33"/>
    <p:sldId id="293" r:id="rId34"/>
    <p:sldId id="319" r:id="rId35"/>
    <p:sldId id="269" r:id="rId36"/>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5B0BD07-221F-49F1-84C3-A636A7D2C99B}">
          <p14:sldIdLst>
            <p14:sldId id="256"/>
            <p14:sldId id="270"/>
          </p14:sldIdLst>
        </p14:section>
        <p14:section name="WebCompact" id="{CA543B7C-E6F5-4CB7-BD5E-6E00CC0FA732}">
          <p14:sldIdLst>
            <p14:sldId id="291"/>
            <p14:sldId id="321"/>
            <p14:sldId id="271"/>
            <p14:sldId id="272"/>
            <p14:sldId id="273"/>
            <p14:sldId id="274"/>
          </p14:sldIdLst>
        </p14:section>
        <p14:section name="RDMS" id="{9DE38028-3816-473B-93AB-3D2BEE8FE395}">
          <p14:sldIdLst>
            <p14:sldId id="275"/>
            <p14:sldId id="276"/>
            <p14:sldId id="277"/>
            <p14:sldId id="278"/>
            <p14:sldId id="301"/>
            <p14:sldId id="302"/>
            <p14:sldId id="303"/>
            <p14:sldId id="317"/>
            <p14:sldId id="304"/>
            <p14:sldId id="305"/>
            <p14:sldId id="306"/>
            <p14:sldId id="307"/>
            <p14:sldId id="308"/>
            <p14:sldId id="309"/>
            <p14:sldId id="310"/>
            <p14:sldId id="311"/>
            <p14:sldId id="312"/>
            <p14:sldId id="313"/>
            <p14:sldId id="314"/>
            <p14:sldId id="320"/>
            <p14:sldId id="315"/>
            <p14:sldId id="316"/>
            <p14:sldId id="297"/>
            <p14:sldId id="293"/>
            <p14:sldId id="319"/>
            <p14:sldId id="26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FD401A-9AFC-CEB2-2E40-A6115EBD7297}" name="Carsten Placke-Yan" initials="CPY" userId="Carsten Placke-Yan" providerId="None"/>
  <p188:author id="{639AA42E-AEF7-5BC6-A619-3DB851885769}" name="Timo  Fockenberg" initials="TF" userId="S::timo.fockenberg@uni-due.de::ca5b5eaa-ed32-423f-b93f-7fe16104f67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93"/>
    <a:srgbClr val="0432FF"/>
    <a:srgbClr val="2E316C"/>
    <a:srgbClr val="E9EBF5"/>
    <a:srgbClr val="4C0B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91" autoAdjust="0"/>
    <p:restoredTop sz="86404" autoAdjust="0"/>
  </p:normalViewPr>
  <p:slideViewPr>
    <p:cSldViewPr snapToGrid="0">
      <p:cViewPr varScale="1">
        <p:scale>
          <a:sx n="54" d="100"/>
          <a:sy n="54" d="100"/>
        </p:scale>
        <p:origin x="1012"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0" d="100"/>
          <a:sy n="60" d="100"/>
        </p:scale>
        <p:origin x="2525"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8/10/relationships/authors" Targe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A41ABD12-B764-4614-BC86-391BAE625E29}" type="datetimeFigureOut">
              <a:rPr lang="de-DE" smtClean="0"/>
              <a:t>03.03.2023</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E4D428B1-2554-491D-B226-BCE32FA91880}" type="slidenum">
              <a:rPr lang="de-DE" smtClean="0"/>
              <a:t>‹#›</a:t>
            </a:fld>
            <a:endParaRPr lang="de-DE"/>
          </a:p>
        </p:txBody>
      </p:sp>
    </p:spTree>
    <p:extLst>
      <p:ext uri="{BB962C8B-B14F-4D97-AF65-F5344CB8AC3E}">
        <p14:creationId xmlns:p14="http://schemas.microsoft.com/office/powerpoint/2010/main" val="2544753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2</a:t>
            </a:fld>
            <a:endParaRPr lang="de-DE"/>
          </a:p>
        </p:txBody>
      </p:sp>
    </p:spTree>
    <p:extLst>
      <p:ext uri="{BB962C8B-B14F-4D97-AF65-F5344CB8AC3E}">
        <p14:creationId xmlns:p14="http://schemas.microsoft.com/office/powerpoint/2010/main" val="2343056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11</a:t>
            </a:fld>
            <a:endParaRPr lang="de-DE"/>
          </a:p>
        </p:txBody>
      </p:sp>
    </p:spTree>
    <p:extLst>
      <p:ext uri="{BB962C8B-B14F-4D97-AF65-F5344CB8AC3E}">
        <p14:creationId xmlns:p14="http://schemas.microsoft.com/office/powerpoint/2010/main" val="3526401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12</a:t>
            </a:fld>
            <a:endParaRPr lang="de-DE"/>
          </a:p>
        </p:txBody>
      </p:sp>
    </p:spTree>
    <p:extLst>
      <p:ext uri="{BB962C8B-B14F-4D97-AF65-F5344CB8AC3E}">
        <p14:creationId xmlns:p14="http://schemas.microsoft.com/office/powerpoint/2010/main" val="520455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6108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0718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8169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4694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8273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5599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16805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8690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A045E6-D734-4DB2-BEE5-DF972DD20CA2}" type="slidenum">
              <a:rPr lang="de-DE" smtClean="0"/>
              <a:t>3</a:t>
            </a:fld>
            <a:endParaRPr lang="de-DE"/>
          </a:p>
        </p:txBody>
      </p:sp>
    </p:spTree>
    <p:extLst>
      <p:ext uri="{BB962C8B-B14F-4D97-AF65-F5344CB8AC3E}">
        <p14:creationId xmlns:p14="http://schemas.microsoft.com/office/powerpoint/2010/main" val="11985765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A045E6-D734-4DB2-BEE5-DF972DD20CA2}" type="slidenum">
              <a:rPr lang="de-DE" smtClean="0"/>
              <a:t>21</a:t>
            </a:fld>
            <a:endParaRPr lang="de-DE"/>
          </a:p>
        </p:txBody>
      </p:sp>
    </p:spTree>
    <p:extLst>
      <p:ext uri="{BB962C8B-B14F-4D97-AF65-F5344CB8AC3E}">
        <p14:creationId xmlns:p14="http://schemas.microsoft.com/office/powerpoint/2010/main" val="27491438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5583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2581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75349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23402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20133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52693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8646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0106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8195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A045E6-D734-4DB2-BEE5-DF972DD20CA2}" type="slidenum">
              <a:rPr lang="de-DE" smtClean="0"/>
              <a:t>4</a:t>
            </a:fld>
            <a:endParaRPr lang="de-DE"/>
          </a:p>
        </p:txBody>
      </p:sp>
    </p:spTree>
    <p:extLst>
      <p:ext uri="{BB962C8B-B14F-4D97-AF65-F5344CB8AC3E}">
        <p14:creationId xmlns:p14="http://schemas.microsoft.com/office/powerpoint/2010/main" val="34252754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35699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https://qr.io/</a:t>
            </a:r>
          </a:p>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09249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https://qr.io/</a:t>
            </a:r>
          </a:p>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58111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34</a:t>
            </a:fld>
            <a:endParaRPr lang="de-DE"/>
          </a:p>
        </p:txBody>
      </p:sp>
    </p:spTree>
    <p:extLst>
      <p:ext uri="{BB962C8B-B14F-4D97-AF65-F5344CB8AC3E}">
        <p14:creationId xmlns:p14="http://schemas.microsoft.com/office/powerpoint/2010/main" val="1196403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5</a:t>
            </a:fld>
            <a:endParaRPr lang="de-DE"/>
          </a:p>
        </p:txBody>
      </p:sp>
    </p:spTree>
    <p:extLst>
      <p:ext uri="{BB962C8B-B14F-4D97-AF65-F5344CB8AC3E}">
        <p14:creationId xmlns:p14="http://schemas.microsoft.com/office/powerpoint/2010/main" val="2761864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6</a:t>
            </a:fld>
            <a:endParaRPr lang="de-DE"/>
          </a:p>
        </p:txBody>
      </p:sp>
    </p:spTree>
    <p:extLst>
      <p:ext uri="{BB962C8B-B14F-4D97-AF65-F5344CB8AC3E}">
        <p14:creationId xmlns:p14="http://schemas.microsoft.com/office/powerpoint/2010/main" val="1002697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7</a:t>
            </a:fld>
            <a:endParaRPr lang="de-DE"/>
          </a:p>
        </p:txBody>
      </p:sp>
    </p:spTree>
    <p:extLst>
      <p:ext uri="{BB962C8B-B14F-4D97-AF65-F5344CB8AC3E}">
        <p14:creationId xmlns:p14="http://schemas.microsoft.com/office/powerpoint/2010/main" val="3765936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8</a:t>
            </a:fld>
            <a:endParaRPr lang="de-DE"/>
          </a:p>
        </p:txBody>
      </p:sp>
    </p:spTree>
    <p:extLst>
      <p:ext uri="{BB962C8B-B14F-4D97-AF65-F5344CB8AC3E}">
        <p14:creationId xmlns:p14="http://schemas.microsoft.com/office/powerpoint/2010/main" val="463030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9</a:t>
            </a:fld>
            <a:endParaRPr lang="de-DE"/>
          </a:p>
        </p:txBody>
      </p:sp>
    </p:spTree>
    <p:extLst>
      <p:ext uri="{BB962C8B-B14F-4D97-AF65-F5344CB8AC3E}">
        <p14:creationId xmlns:p14="http://schemas.microsoft.com/office/powerpoint/2010/main" val="4019140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10</a:t>
            </a:fld>
            <a:endParaRPr lang="de-DE"/>
          </a:p>
        </p:txBody>
      </p:sp>
    </p:spTree>
    <p:extLst>
      <p:ext uri="{BB962C8B-B14F-4D97-AF65-F5344CB8AC3E}">
        <p14:creationId xmlns:p14="http://schemas.microsoft.com/office/powerpoint/2010/main" val="426760865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sp>
        <p:nvSpPr>
          <p:cNvPr id="9" name="Rechteck 8"/>
          <p:cNvSpPr/>
          <p:nvPr userDrawn="1"/>
        </p:nvSpPr>
        <p:spPr>
          <a:xfrm>
            <a:off x="0" y="3765550"/>
            <a:ext cx="12192000" cy="30924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latin typeface="Arial" panose="020B0604020202020204" pitchFamily="34" charset="0"/>
              <a:cs typeface="Arial" panose="020B0604020202020204" pitchFamily="34" charset="0"/>
            </a:endParaRPr>
          </a:p>
        </p:txBody>
      </p:sp>
      <p:sp>
        <p:nvSpPr>
          <p:cNvPr id="7" name="Rechteck 6"/>
          <p:cNvSpPr/>
          <p:nvPr userDrawn="1"/>
        </p:nvSpPr>
        <p:spPr>
          <a:xfrm>
            <a:off x="0" y="0"/>
            <a:ext cx="12192000" cy="3765550"/>
          </a:xfrm>
          <a:prstGeom prst="rect">
            <a:avLst/>
          </a:prstGeom>
          <a:solidFill>
            <a:srgbClr val="004C93">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latin typeface="Arial" panose="020B0604020202020204" pitchFamily="34" charset="0"/>
              <a:cs typeface="Arial" panose="020B0604020202020204" pitchFamily="34" charset="0"/>
            </a:endParaRPr>
          </a:p>
        </p:txBody>
      </p:sp>
      <p:sp>
        <p:nvSpPr>
          <p:cNvPr id="11" name="Rechteck 10"/>
          <p:cNvSpPr/>
          <p:nvPr userDrawn="1"/>
        </p:nvSpPr>
        <p:spPr>
          <a:xfrm>
            <a:off x="493776" y="742950"/>
            <a:ext cx="11201400" cy="554228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latin typeface="Calibri" panose="020F0502020204030204" pitchFamily="34" charset="0"/>
              <a:cs typeface="Calibri" panose="020F0502020204030204" pitchFamily="34" charset="0"/>
            </a:endParaRPr>
          </a:p>
        </p:txBody>
      </p:sp>
      <p:pic>
        <p:nvPicPr>
          <p:cNvPr id="4" name="Grafik 3">
            <a:extLst>
              <a:ext uri="{FF2B5EF4-FFF2-40B4-BE49-F238E27FC236}">
                <a16:creationId xmlns:a16="http://schemas.microsoft.com/office/drawing/2014/main" id="{7B9C7173-7F7D-8A4C-BC17-45E2A0C4E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639226" y="5810796"/>
            <a:ext cx="413999" cy="413999"/>
          </a:xfrm>
          <a:prstGeom prst="rect">
            <a:avLst/>
          </a:prstGeom>
        </p:spPr>
      </p:pic>
      <p:pic>
        <p:nvPicPr>
          <p:cNvPr id="6" name="Grafik 5">
            <a:extLst>
              <a:ext uri="{FF2B5EF4-FFF2-40B4-BE49-F238E27FC236}">
                <a16:creationId xmlns:a16="http://schemas.microsoft.com/office/drawing/2014/main" id="{5D632F53-DC20-0C4E-AAF9-D1E1132D42C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484355" y="5810796"/>
            <a:ext cx="1246810" cy="413998"/>
          </a:xfrm>
          <a:prstGeom prst="rect">
            <a:avLst/>
          </a:prstGeom>
        </p:spPr>
      </p:pic>
      <p:pic>
        <p:nvPicPr>
          <p:cNvPr id="10" name="Grafik 9">
            <a:extLst>
              <a:ext uri="{FF2B5EF4-FFF2-40B4-BE49-F238E27FC236}">
                <a16:creationId xmlns:a16="http://schemas.microsoft.com/office/drawing/2014/main" id="{B340F2B0-800D-F04F-A870-6F0330AB4AEA}"/>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547469" y="5810796"/>
            <a:ext cx="861483" cy="413998"/>
          </a:xfrm>
          <a:prstGeom prst="rect">
            <a:avLst/>
          </a:prstGeom>
        </p:spPr>
      </p:pic>
      <p:pic>
        <p:nvPicPr>
          <p:cNvPr id="22" name="Grafik 21">
            <a:extLst>
              <a:ext uri="{FF2B5EF4-FFF2-40B4-BE49-F238E27FC236}">
                <a16:creationId xmlns:a16="http://schemas.microsoft.com/office/drawing/2014/main" id="{82B14B7E-BBCA-EB49-A0F6-1F257A07E84E}"/>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9624501" y="5810796"/>
            <a:ext cx="2020029" cy="413999"/>
          </a:xfrm>
          <a:prstGeom prst="rect">
            <a:avLst/>
          </a:prstGeom>
        </p:spPr>
      </p:pic>
      <p:pic>
        <p:nvPicPr>
          <p:cNvPr id="24" name="Grafik 23">
            <a:extLst>
              <a:ext uri="{FF2B5EF4-FFF2-40B4-BE49-F238E27FC236}">
                <a16:creationId xmlns:a16="http://schemas.microsoft.com/office/drawing/2014/main" id="{E08AF9F0-D8FB-0D41-A7A2-E9AAEA034215}"/>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7611861" y="5810796"/>
            <a:ext cx="1961995" cy="413998"/>
          </a:xfrm>
          <a:prstGeom prst="rect">
            <a:avLst/>
          </a:prstGeom>
        </p:spPr>
      </p:pic>
      <p:pic>
        <p:nvPicPr>
          <p:cNvPr id="26" name="Grafik 25">
            <a:extLst>
              <a:ext uri="{FF2B5EF4-FFF2-40B4-BE49-F238E27FC236}">
                <a16:creationId xmlns:a16="http://schemas.microsoft.com/office/drawing/2014/main" id="{868D34C5-7692-0742-B660-7AB072264458}"/>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p:blipFill>
        <p:spPr>
          <a:xfrm>
            <a:off x="7162844" y="5810796"/>
            <a:ext cx="412027" cy="413998"/>
          </a:xfrm>
          <a:prstGeom prst="rect">
            <a:avLst/>
          </a:prstGeom>
        </p:spPr>
      </p:pic>
      <p:pic>
        <p:nvPicPr>
          <p:cNvPr id="28" name="Grafik 27">
            <a:extLst>
              <a:ext uri="{FF2B5EF4-FFF2-40B4-BE49-F238E27FC236}">
                <a16:creationId xmlns:a16="http://schemas.microsoft.com/office/drawing/2014/main" id="{947A4D26-C116-CF45-9D26-C5585A0643C8}"/>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4934086" y="5810796"/>
            <a:ext cx="2079622" cy="413999"/>
          </a:xfrm>
          <a:prstGeom prst="rect">
            <a:avLst/>
          </a:prstGeom>
        </p:spPr>
      </p:pic>
      <p:pic>
        <p:nvPicPr>
          <p:cNvPr id="30" name="Grafik 29">
            <a:extLst>
              <a:ext uri="{FF2B5EF4-FFF2-40B4-BE49-F238E27FC236}">
                <a16:creationId xmlns:a16="http://schemas.microsoft.com/office/drawing/2014/main" id="{444CBE5A-31AA-4647-BA92-24068D559E1E}"/>
              </a:ext>
            </a:extLst>
          </p:cNvPr>
          <p:cNvPicPr>
            <a:picLocks noChangeAspect="1"/>
          </p:cNvPicPr>
          <p:nvPr userDrawn="1"/>
        </p:nvPicPr>
        <p:blipFill>
          <a:blip r:embed="rId9" cstate="screen">
            <a:extLst>
              <a:ext uri="{28A0092B-C50C-407E-A947-70E740481C1C}">
                <a14:useLocalDpi xmlns:a14="http://schemas.microsoft.com/office/drawing/2010/main"/>
              </a:ext>
            </a:extLst>
          </a:blip>
          <a:srcRect/>
          <a:stretch/>
        </p:blipFill>
        <p:spPr>
          <a:xfrm>
            <a:off x="2239600" y="5810796"/>
            <a:ext cx="1069285" cy="413998"/>
          </a:xfrm>
          <a:prstGeom prst="rect">
            <a:avLst/>
          </a:prstGeom>
        </p:spPr>
      </p:pic>
      <p:sp>
        <p:nvSpPr>
          <p:cNvPr id="13" name="Untertitel 2"/>
          <p:cNvSpPr>
            <a:spLocks noGrp="1"/>
          </p:cNvSpPr>
          <p:nvPr>
            <p:ph type="subTitle" idx="1" hasCustomPrompt="1"/>
          </p:nvPr>
        </p:nvSpPr>
        <p:spPr>
          <a:xfrm>
            <a:off x="1346200" y="3849688"/>
            <a:ext cx="9448800" cy="1655762"/>
          </a:xfrm>
          <a:prstGeom prst="rect">
            <a:avLst/>
          </a:prstGeom>
        </p:spPr>
        <p:txBody>
          <a:bodyPr anchor="ctr"/>
          <a:lstStyle>
            <a:lvl1pPr marL="0" indent="0" algn="ctr">
              <a:buNone/>
              <a:defRPr sz="2400">
                <a:solidFill>
                  <a:srgbClr val="004C93"/>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Name(s)</a:t>
            </a:r>
          </a:p>
        </p:txBody>
      </p:sp>
      <p:sp>
        <p:nvSpPr>
          <p:cNvPr id="12" name="Titel 1"/>
          <p:cNvSpPr>
            <a:spLocks noGrp="1"/>
          </p:cNvSpPr>
          <p:nvPr>
            <p:ph type="ctrTitle" hasCustomPrompt="1"/>
          </p:nvPr>
        </p:nvSpPr>
        <p:spPr>
          <a:xfrm>
            <a:off x="1337733" y="831853"/>
            <a:ext cx="9450000" cy="2798763"/>
          </a:xfrm>
          <a:prstGeom prst="rect">
            <a:avLst/>
          </a:prstGeom>
        </p:spPr>
        <p:txBody>
          <a:bodyPr anchor="ctr">
            <a:normAutofit/>
          </a:bodyPr>
          <a:lstStyle>
            <a:lvl1pPr algn="ctr">
              <a:defRPr sz="4800" b="1" cap="small" baseline="0">
                <a:solidFill>
                  <a:schemeClr val="tx1"/>
                </a:solidFill>
                <a:latin typeface="Calibri" panose="020F0502020204030204" pitchFamily="34" charset="0"/>
                <a:cs typeface="Calibri" panose="020F0502020204030204" pitchFamily="34" charset="0"/>
              </a:defRPr>
            </a:lvl1pPr>
          </a:lstStyle>
          <a:p>
            <a:r>
              <a:rPr lang="en-US" sz="4400" noProof="0" dirty="0">
                <a:effectLst>
                  <a:outerShdw blurRad="38100" dist="38100" dir="2700000" algn="tl">
                    <a:srgbClr val="000000">
                      <a:alpha val="43137"/>
                    </a:srgbClr>
                  </a:outerShdw>
                </a:effectLst>
              </a:rPr>
              <a:t>Presentation Title</a:t>
            </a:r>
            <a:endParaRPr lang="en-US" noProof="0" dirty="0"/>
          </a:p>
        </p:txBody>
      </p:sp>
    </p:spTree>
    <p:extLst>
      <p:ext uri="{BB962C8B-B14F-4D97-AF65-F5344CB8AC3E}">
        <p14:creationId xmlns:p14="http://schemas.microsoft.com/office/powerpoint/2010/main" val="961324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 klein">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EC3A98A1-0379-4B57-A126-017C70E1949C}"/>
              </a:ext>
            </a:extLst>
          </p:cNvPr>
          <p:cNvSpPr>
            <a:spLocks noGrp="1" noChangeAspect="1"/>
          </p:cNvSpPr>
          <p:nvPr>
            <p:ph type="pic" sz="quarter" idx="10"/>
          </p:nvPr>
        </p:nvSpPr>
        <p:spPr>
          <a:xfrm>
            <a:off x="2736000" y="624000"/>
            <a:ext cx="6720000" cy="4488000"/>
          </a:xfrm>
        </p:spPr>
        <p:txBody>
          <a:bodyPr anchor="ctr"/>
          <a:lstStyle>
            <a:lvl1pPr algn="ctr">
              <a:defRPr/>
            </a:lvl1pPr>
          </a:lstStyle>
          <a:p>
            <a:r>
              <a:rPr lang="de-DE"/>
              <a:t>Bild durch Klicken auf Symbol hinzufügen</a:t>
            </a:r>
          </a:p>
        </p:txBody>
      </p:sp>
      <p:sp>
        <p:nvSpPr>
          <p:cNvPr id="3" name="Fußzeilenplatzhalter 2">
            <a:extLst>
              <a:ext uri="{FF2B5EF4-FFF2-40B4-BE49-F238E27FC236}">
                <a16:creationId xmlns:a16="http://schemas.microsoft.com/office/drawing/2014/main" id="{E97D7879-BA70-4DD0-99E9-74C1A1FA34B5}"/>
              </a:ext>
            </a:extLst>
          </p:cNvPr>
          <p:cNvSpPr>
            <a:spLocks noGrp="1"/>
          </p:cNvSpPr>
          <p:nvPr>
            <p:ph type="ftr" sz="quarter" idx="12"/>
          </p:nvPr>
        </p:nvSpPr>
        <p:spPr/>
        <p:txBody>
          <a:bodyPr/>
          <a:lstStyle/>
          <a:p>
            <a:r>
              <a:rPr lang="de-DE"/>
              <a:t>Titel | ggf. weitere Angaben</a:t>
            </a:r>
            <a:endParaRPr lang="de-DE" dirty="0"/>
          </a:p>
        </p:txBody>
      </p:sp>
      <p:sp>
        <p:nvSpPr>
          <p:cNvPr id="4" name="Foliennummernplatzhalter 3">
            <a:extLst>
              <a:ext uri="{FF2B5EF4-FFF2-40B4-BE49-F238E27FC236}">
                <a16:creationId xmlns:a16="http://schemas.microsoft.com/office/drawing/2014/main" id="{EB422CC4-3EFE-4A06-B194-FAB2C24ECED1}"/>
              </a:ext>
            </a:extLst>
          </p:cNvPr>
          <p:cNvSpPr>
            <a:spLocks noGrp="1"/>
          </p:cNvSpPr>
          <p:nvPr>
            <p:ph type="sldNum" sz="quarter" idx="13"/>
          </p:nvPr>
        </p:nvSpPr>
        <p:spPr/>
        <p:txBody>
          <a:bodyPr/>
          <a:lstStyle/>
          <a:p>
            <a:fld id="{6C8FC03C-C266-4645-ABC5-645062898383}" type="slidenum">
              <a:rPr lang="de-DE" smtClean="0"/>
              <a:pPr/>
              <a:t>‹#›</a:t>
            </a:fld>
            <a:r>
              <a:rPr lang="de-DE"/>
              <a:t> </a:t>
            </a:r>
            <a:endParaRPr lang="de-DE" dirty="0"/>
          </a:p>
        </p:txBody>
      </p:sp>
      <p:sp>
        <p:nvSpPr>
          <p:cNvPr id="6" name="Textplatzhalter 5">
            <a:extLst>
              <a:ext uri="{FF2B5EF4-FFF2-40B4-BE49-F238E27FC236}">
                <a16:creationId xmlns:a16="http://schemas.microsoft.com/office/drawing/2014/main" id="{6DC3B07E-B021-4B5C-9450-33EDD5844452}"/>
              </a:ext>
            </a:extLst>
          </p:cNvPr>
          <p:cNvSpPr>
            <a:spLocks noGrp="1"/>
          </p:cNvSpPr>
          <p:nvPr>
            <p:ph type="body" sz="quarter" idx="14" hasCustomPrompt="1"/>
          </p:nvPr>
        </p:nvSpPr>
        <p:spPr>
          <a:xfrm>
            <a:off x="2735999" y="5270400"/>
            <a:ext cx="6720000" cy="432000"/>
          </a:xfrm>
        </p:spPr>
        <p:txBody>
          <a:bodyPr/>
          <a:lstStyle>
            <a:lvl1pPr>
              <a:lnSpc>
                <a:spcPts val="1600"/>
              </a:lnSpc>
              <a:spcAft>
                <a:spcPts val="0"/>
              </a:spcAft>
              <a:defRPr sz="1200"/>
            </a:lvl1pPr>
            <a:lvl2pPr>
              <a:lnSpc>
                <a:spcPts val="1600"/>
              </a:lnSpc>
              <a:spcAft>
                <a:spcPts val="0"/>
              </a:spcAft>
              <a:defRPr sz="1200"/>
            </a:lvl2pPr>
            <a:lvl3pPr>
              <a:lnSpc>
                <a:spcPts val="1600"/>
              </a:lnSpc>
              <a:spcAft>
                <a:spcPts val="0"/>
              </a:spcAft>
              <a:defRPr sz="1200"/>
            </a:lvl3pPr>
            <a:lvl4pPr>
              <a:lnSpc>
                <a:spcPts val="1600"/>
              </a:lnSpc>
              <a:spcAft>
                <a:spcPts val="0"/>
              </a:spcAft>
              <a:defRPr sz="1200"/>
            </a:lvl4pPr>
            <a:lvl5pPr>
              <a:lnSpc>
                <a:spcPts val="1600"/>
              </a:lnSpc>
              <a:spcAft>
                <a:spcPts val="0"/>
              </a:spcAft>
              <a:defRPr sz="1200"/>
            </a:lvl5pPr>
            <a:lvl6pPr>
              <a:lnSpc>
                <a:spcPts val="1600"/>
              </a:lnSpc>
              <a:spcAft>
                <a:spcPts val="0"/>
              </a:spcAft>
              <a:defRPr sz="1200"/>
            </a:lvl6pPr>
            <a:lvl7pPr>
              <a:lnSpc>
                <a:spcPts val="1600"/>
              </a:lnSpc>
              <a:spcAft>
                <a:spcPts val="0"/>
              </a:spcAft>
              <a:defRPr sz="1200"/>
            </a:lvl7pPr>
            <a:lvl8pPr>
              <a:lnSpc>
                <a:spcPts val="1600"/>
              </a:lnSpc>
              <a:spcAft>
                <a:spcPts val="0"/>
              </a:spcAft>
              <a:defRPr sz="1200"/>
            </a:lvl8pPr>
            <a:lvl9pPr>
              <a:lnSpc>
                <a:spcPts val="1600"/>
              </a:lnSpc>
              <a:spcAft>
                <a:spcPts val="0"/>
              </a:spcAft>
              <a:defRPr sz="1200"/>
            </a:lvl9pPr>
          </a:lstStyle>
          <a:p>
            <a:pPr lvl="0"/>
            <a:r>
              <a:rPr lang="de-DE" dirty="0"/>
              <a:t>Bildunterzeile // für weitere Ebenen (Text)  &gt;&gt; Menü &gt; Start &gt; Absatz &gt; Listenebene erhöhen </a:t>
            </a:r>
          </a:p>
          <a:p>
            <a:pPr lvl="1"/>
            <a:r>
              <a:rPr lang="de-DE" dirty="0"/>
              <a:t>Zweite Ebene</a:t>
            </a:r>
          </a:p>
        </p:txBody>
      </p:sp>
    </p:spTree>
    <p:extLst>
      <p:ext uri="{BB962C8B-B14F-4D97-AF65-F5344CB8AC3E}">
        <p14:creationId xmlns:p14="http://schemas.microsoft.com/office/powerpoint/2010/main" val="3104425765"/>
      </p:ext>
    </p:extLst>
  </p:cSld>
  <p:clrMapOvr>
    <a:masterClrMapping/>
  </p:clrMapOvr>
  <p:extLst>
    <p:ext uri="{DCECCB84-F9BA-43D5-87BE-67443E8EF086}">
      <p15:sldGuideLst xmlns:p15="http://schemas.microsoft.com/office/powerpoint/2012/main">
        <p15:guide id="1" pos="1292">
          <p15:clr>
            <a:srgbClr val="FBAE40"/>
          </p15:clr>
        </p15:guide>
        <p15:guide id="2" pos="4468">
          <p15:clr>
            <a:srgbClr val="FBAE40"/>
          </p15:clr>
        </p15:guide>
        <p15:guide id="3" orient="horz" pos="291">
          <p15:clr>
            <a:srgbClr val="FBAE40"/>
          </p15:clr>
        </p15:guide>
        <p15:guide id="4" orient="horz" pos="241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Bilder">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EC3A98A1-0379-4B57-A126-017C70E1949C}"/>
              </a:ext>
            </a:extLst>
          </p:cNvPr>
          <p:cNvSpPr>
            <a:spLocks noGrp="1"/>
          </p:cNvSpPr>
          <p:nvPr>
            <p:ph type="pic" sz="quarter" idx="10"/>
          </p:nvPr>
        </p:nvSpPr>
        <p:spPr>
          <a:xfrm>
            <a:off x="624000" y="624000"/>
            <a:ext cx="5280000" cy="3528000"/>
          </a:xfrm>
        </p:spPr>
        <p:txBody>
          <a:bodyPr anchor="ctr"/>
          <a:lstStyle>
            <a:lvl1pPr algn="ctr">
              <a:defRPr/>
            </a:lvl1pPr>
          </a:lstStyle>
          <a:p>
            <a:r>
              <a:rPr lang="de-DE"/>
              <a:t>Bild durch Klicken auf Symbol hinzufügen</a:t>
            </a:r>
          </a:p>
        </p:txBody>
      </p:sp>
      <p:sp>
        <p:nvSpPr>
          <p:cNvPr id="3" name="Fußzeilenplatzhalter 2">
            <a:extLst>
              <a:ext uri="{FF2B5EF4-FFF2-40B4-BE49-F238E27FC236}">
                <a16:creationId xmlns:a16="http://schemas.microsoft.com/office/drawing/2014/main" id="{E97D7879-BA70-4DD0-99E9-74C1A1FA34B5}"/>
              </a:ext>
            </a:extLst>
          </p:cNvPr>
          <p:cNvSpPr>
            <a:spLocks noGrp="1"/>
          </p:cNvSpPr>
          <p:nvPr>
            <p:ph type="ftr" sz="quarter" idx="12"/>
          </p:nvPr>
        </p:nvSpPr>
        <p:spPr/>
        <p:txBody>
          <a:bodyPr/>
          <a:lstStyle/>
          <a:p>
            <a:r>
              <a:rPr lang="de-DE"/>
              <a:t>Titel | ggf. weitere Angaben</a:t>
            </a:r>
            <a:endParaRPr lang="de-DE" dirty="0"/>
          </a:p>
        </p:txBody>
      </p:sp>
      <p:sp>
        <p:nvSpPr>
          <p:cNvPr id="4" name="Foliennummernplatzhalter 3">
            <a:extLst>
              <a:ext uri="{FF2B5EF4-FFF2-40B4-BE49-F238E27FC236}">
                <a16:creationId xmlns:a16="http://schemas.microsoft.com/office/drawing/2014/main" id="{EB422CC4-3EFE-4A06-B194-FAB2C24ECED1}"/>
              </a:ext>
            </a:extLst>
          </p:cNvPr>
          <p:cNvSpPr>
            <a:spLocks noGrp="1"/>
          </p:cNvSpPr>
          <p:nvPr>
            <p:ph type="sldNum" sz="quarter" idx="13"/>
          </p:nvPr>
        </p:nvSpPr>
        <p:spPr/>
        <p:txBody>
          <a:bodyPr/>
          <a:lstStyle/>
          <a:p>
            <a:fld id="{6C8FC03C-C266-4645-ABC5-645062898383}" type="slidenum">
              <a:rPr lang="de-DE" smtClean="0"/>
              <a:pPr/>
              <a:t>‹#›</a:t>
            </a:fld>
            <a:r>
              <a:rPr lang="de-DE"/>
              <a:t> </a:t>
            </a:r>
            <a:endParaRPr lang="de-DE" dirty="0"/>
          </a:p>
        </p:txBody>
      </p:sp>
      <p:sp>
        <p:nvSpPr>
          <p:cNvPr id="6" name="Textplatzhalter 5">
            <a:extLst>
              <a:ext uri="{FF2B5EF4-FFF2-40B4-BE49-F238E27FC236}">
                <a16:creationId xmlns:a16="http://schemas.microsoft.com/office/drawing/2014/main" id="{6DC3B07E-B021-4B5C-9450-33EDD5844452}"/>
              </a:ext>
            </a:extLst>
          </p:cNvPr>
          <p:cNvSpPr>
            <a:spLocks noGrp="1"/>
          </p:cNvSpPr>
          <p:nvPr>
            <p:ph type="body" sz="quarter" idx="14" hasCustomPrompt="1"/>
          </p:nvPr>
        </p:nvSpPr>
        <p:spPr>
          <a:xfrm>
            <a:off x="624000" y="4320000"/>
            <a:ext cx="5280000" cy="1392000"/>
          </a:xfrm>
        </p:spPr>
        <p:txBody>
          <a:bodyPr/>
          <a:lstStyle>
            <a:lvl1pPr>
              <a:lnSpc>
                <a:spcPts val="1600"/>
              </a:lnSpc>
              <a:spcAft>
                <a:spcPts val="0"/>
              </a:spcAft>
              <a:defRPr sz="1200"/>
            </a:lvl1pPr>
            <a:lvl2pPr>
              <a:lnSpc>
                <a:spcPts val="1600"/>
              </a:lnSpc>
              <a:spcAft>
                <a:spcPts val="0"/>
              </a:spcAft>
              <a:defRPr sz="1200"/>
            </a:lvl2pPr>
            <a:lvl3pPr>
              <a:lnSpc>
                <a:spcPts val="1600"/>
              </a:lnSpc>
              <a:spcAft>
                <a:spcPts val="0"/>
              </a:spcAft>
              <a:defRPr sz="1200"/>
            </a:lvl3pPr>
            <a:lvl4pPr>
              <a:lnSpc>
                <a:spcPts val="1600"/>
              </a:lnSpc>
              <a:spcAft>
                <a:spcPts val="0"/>
              </a:spcAft>
              <a:defRPr sz="1200"/>
            </a:lvl4pPr>
            <a:lvl5pPr>
              <a:lnSpc>
                <a:spcPts val="1600"/>
              </a:lnSpc>
              <a:spcAft>
                <a:spcPts val="0"/>
              </a:spcAft>
              <a:defRPr sz="1200"/>
            </a:lvl5pPr>
            <a:lvl6pPr>
              <a:lnSpc>
                <a:spcPts val="1600"/>
              </a:lnSpc>
              <a:spcAft>
                <a:spcPts val="0"/>
              </a:spcAft>
              <a:defRPr sz="1200"/>
            </a:lvl6pPr>
            <a:lvl7pPr>
              <a:lnSpc>
                <a:spcPts val="1600"/>
              </a:lnSpc>
              <a:spcAft>
                <a:spcPts val="0"/>
              </a:spcAft>
              <a:defRPr sz="1200"/>
            </a:lvl7pPr>
            <a:lvl8pPr>
              <a:lnSpc>
                <a:spcPts val="1600"/>
              </a:lnSpc>
              <a:spcAft>
                <a:spcPts val="0"/>
              </a:spcAft>
              <a:defRPr sz="1200"/>
            </a:lvl8pPr>
            <a:lvl9pPr>
              <a:lnSpc>
                <a:spcPts val="1600"/>
              </a:lnSpc>
              <a:spcAft>
                <a:spcPts val="0"/>
              </a:spcAft>
              <a:defRPr sz="1200"/>
            </a:lvl9pPr>
          </a:lstStyle>
          <a:p>
            <a:pPr lvl="0"/>
            <a:r>
              <a:rPr lang="de-DE" dirty="0"/>
              <a:t>Bildunterzeile </a:t>
            </a:r>
            <a:r>
              <a:rPr lang="de-DE" dirty="0" err="1"/>
              <a:t>Bildunterzeile</a:t>
            </a:r>
            <a:r>
              <a:rPr lang="de-DE" dirty="0"/>
              <a:t> // für weitere Ebenen (Text)  &gt;&gt; Menü &gt; Start &gt; Absatz &gt; Listenebene erhöhen </a:t>
            </a:r>
          </a:p>
          <a:p>
            <a:pPr lvl="1"/>
            <a:r>
              <a:rPr lang="de-DE" dirty="0"/>
              <a:t>Zweite Ebene</a:t>
            </a:r>
          </a:p>
        </p:txBody>
      </p:sp>
      <p:sp>
        <p:nvSpPr>
          <p:cNvPr id="8" name="Bildplatzhalter 6">
            <a:extLst>
              <a:ext uri="{FF2B5EF4-FFF2-40B4-BE49-F238E27FC236}">
                <a16:creationId xmlns:a16="http://schemas.microsoft.com/office/drawing/2014/main" id="{CFABEA7C-7103-4FAC-AAB1-B8FF06848676}"/>
              </a:ext>
            </a:extLst>
          </p:cNvPr>
          <p:cNvSpPr>
            <a:spLocks noGrp="1"/>
          </p:cNvSpPr>
          <p:nvPr>
            <p:ph type="pic" sz="quarter" idx="15"/>
          </p:nvPr>
        </p:nvSpPr>
        <p:spPr>
          <a:xfrm>
            <a:off x="6240000" y="624000"/>
            <a:ext cx="5280000" cy="3528000"/>
          </a:xfrm>
        </p:spPr>
        <p:txBody>
          <a:bodyPr anchor="ctr"/>
          <a:lstStyle>
            <a:lvl1pPr algn="ctr">
              <a:defRPr/>
            </a:lvl1pPr>
          </a:lstStyle>
          <a:p>
            <a:r>
              <a:rPr lang="de-DE"/>
              <a:t>Bild durch Klicken auf Symbol hinzufügen</a:t>
            </a:r>
          </a:p>
        </p:txBody>
      </p:sp>
      <p:sp>
        <p:nvSpPr>
          <p:cNvPr id="9" name="Textplatzhalter 5">
            <a:extLst>
              <a:ext uri="{FF2B5EF4-FFF2-40B4-BE49-F238E27FC236}">
                <a16:creationId xmlns:a16="http://schemas.microsoft.com/office/drawing/2014/main" id="{9CA26BD8-E4CD-4A9F-ACC0-895F1FD2744F}"/>
              </a:ext>
            </a:extLst>
          </p:cNvPr>
          <p:cNvSpPr>
            <a:spLocks noGrp="1"/>
          </p:cNvSpPr>
          <p:nvPr>
            <p:ph type="body" sz="quarter" idx="16" hasCustomPrompt="1"/>
          </p:nvPr>
        </p:nvSpPr>
        <p:spPr>
          <a:xfrm>
            <a:off x="6240000" y="4320000"/>
            <a:ext cx="5280000" cy="1392000"/>
          </a:xfrm>
        </p:spPr>
        <p:txBody>
          <a:bodyPr/>
          <a:lstStyle>
            <a:lvl1pPr>
              <a:lnSpc>
                <a:spcPts val="1600"/>
              </a:lnSpc>
              <a:spcAft>
                <a:spcPts val="0"/>
              </a:spcAft>
              <a:defRPr sz="1200"/>
            </a:lvl1pPr>
            <a:lvl2pPr>
              <a:lnSpc>
                <a:spcPts val="1600"/>
              </a:lnSpc>
              <a:spcAft>
                <a:spcPts val="0"/>
              </a:spcAft>
              <a:defRPr sz="1200"/>
            </a:lvl2pPr>
            <a:lvl3pPr>
              <a:lnSpc>
                <a:spcPts val="1600"/>
              </a:lnSpc>
              <a:spcAft>
                <a:spcPts val="0"/>
              </a:spcAft>
              <a:defRPr sz="1200"/>
            </a:lvl3pPr>
            <a:lvl4pPr>
              <a:lnSpc>
                <a:spcPts val="1600"/>
              </a:lnSpc>
              <a:spcAft>
                <a:spcPts val="0"/>
              </a:spcAft>
              <a:defRPr sz="1200"/>
            </a:lvl4pPr>
            <a:lvl5pPr>
              <a:lnSpc>
                <a:spcPts val="1600"/>
              </a:lnSpc>
              <a:spcAft>
                <a:spcPts val="0"/>
              </a:spcAft>
              <a:defRPr sz="1200"/>
            </a:lvl5pPr>
            <a:lvl6pPr>
              <a:lnSpc>
                <a:spcPts val="1600"/>
              </a:lnSpc>
              <a:spcAft>
                <a:spcPts val="0"/>
              </a:spcAft>
              <a:defRPr sz="1200"/>
            </a:lvl6pPr>
            <a:lvl7pPr>
              <a:lnSpc>
                <a:spcPts val="1600"/>
              </a:lnSpc>
              <a:spcAft>
                <a:spcPts val="0"/>
              </a:spcAft>
              <a:defRPr sz="1200"/>
            </a:lvl7pPr>
            <a:lvl8pPr>
              <a:lnSpc>
                <a:spcPts val="1600"/>
              </a:lnSpc>
              <a:spcAft>
                <a:spcPts val="0"/>
              </a:spcAft>
              <a:defRPr sz="1200"/>
            </a:lvl8pPr>
            <a:lvl9pPr>
              <a:lnSpc>
                <a:spcPts val="1600"/>
              </a:lnSpc>
              <a:spcAft>
                <a:spcPts val="0"/>
              </a:spcAft>
              <a:defRPr sz="1200"/>
            </a:lvl9pPr>
          </a:lstStyle>
          <a:p>
            <a:pPr lvl="0"/>
            <a:r>
              <a:rPr lang="de-DE" dirty="0"/>
              <a:t>Bildunterzeile </a:t>
            </a:r>
            <a:r>
              <a:rPr lang="de-DE" dirty="0" err="1"/>
              <a:t>Bildunterzeile</a:t>
            </a:r>
            <a:r>
              <a:rPr lang="de-DE" dirty="0"/>
              <a:t> // für weitere Ebenen (Text)  &gt;&gt; Menü &gt; Start &gt; Absatz &gt; Listenebene erhöhen</a:t>
            </a:r>
          </a:p>
          <a:p>
            <a:pPr lvl="1"/>
            <a:r>
              <a:rPr lang="de-DE" dirty="0"/>
              <a:t>Zweite Ebene</a:t>
            </a:r>
          </a:p>
        </p:txBody>
      </p:sp>
    </p:spTree>
    <p:extLst>
      <p:ext uri="{BB962C8B-B14F-4D97-AF65-F5344CB8AC3E}">
        <p14:creationId xmlns:p14="http://schemas.microsoft.com/office/powerpoint/2010/main" val="3670370744"/>
      </p:ext>
    </p:extLst>
  </p:cSld>
  <p:clrMapOvr>
    <a:masterClrMapping/>
  </p:clrMapOvr>
  <p:extLst>
    <p:ext uri="{DCECCB84-F9BA-43D5-87BE-67443E8EF086}">
      <p15:sldGuideLst xmlns:p15="http://schemas.microsoft.com/office/powerpoint/2012/main">
        <p15:guide id="1" pos="2945">
          <p15:clr>
            <a:srgbClr val="FBAE40"/>
          </p15:clr>
        </p15:guide>
        <p15:guide id="2" pos="5443">
          <p15:clr>
            <a:srgbClr val="FBAE40"/>
          </p15:clr>
        </p15:guide>
        <p15:guide id="3" orient="horz" pos="291">
          <p15:clr>
            <a:srgbClr val="FBAE40"/>
          </p15:clr>
        </p15:guide>
        <p15:guide id="4" orient="horz" pos="1963">
          <p15:clr>
            <a:srgbClr val="FBAE40"/>
          </p15:clr>
        </p15:guide>
        <p15:guide id="5" pos="279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Bilder inkl. Headline">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EC3A98A1-0379-4B57-A126-017C70E1949C}"/>
              </a:ext>
            </a:extLst>
          </p:cNvPr>
          <p:cNvSpPr>
            <a:spLocks noGrp="1"/>
          </p:cNvSpPr>
          <p:nvPr>
            <p:ph type="pic" sz="quarter" idx="10"/>
          </p:nvPr>
        </p:nvSpPr>
        <p:spPr>
          <a:xfrm>
            <a:off x="624000" y="1272000"/>
            <a:ext cx="5280000" cy="3528000"/>
          </a:xfrm>
        </p:spPr>
        <p:txBody>
          <a:bodyPr anchor="ctr"/>
          <a:lstStyle>
            <a:lvl1pPr algn="ctr">
              <a:defRPr/>
            </a:lvl1pPr>
          </a:lstStyle>
          <a:p>
            <a:r>
              <a:rPr lang="de-DE"/>
              <a:t>Bild durch Klicken auf Symbol hinzufügen</a:t>
            </a:r>
          </a:p>
        </p:txBody>
      </p:sp>
      <p:sp>
        <p:nvSpPr>
          <p:cNvPr id="3" name="Fußzeilenplatzhalter 2">
            <a:extLst>
              <a:ext uri="{FF2B5EF4-FFF2-40B4-BE49-F238E27FC236}">
                <a16:creationId xmlns:a16="http://schemas.microsoft.com/office/drawing/2014/main" id="{E97D7879-BA70-4DD0-99E9-74C1A1FA34B5}"/>
              </a:ext>
            </a:extLst>
          </p:cNvPr>
          <p:cNvSpPr>
            <a:spLocks noGrp="1"/>
          </p:cNvSpPr>
          <p:nvPr>
            <p:ph type="ftr" sz="quarter" idx="12"/>
          </p:nvPr>
        </p:nvSpPr>
        <p:spPr/>
        <p:txBody>
          <a:bodyPr/>
          <a:lstStyle/>
          <a:p>
            <a:r>
              <a:rPr lang="de-DE"/>
              <a:t>Titel | ggf. weitere Angaben</a:t>
            </a:r>
            <a:endParaRPr lang="de-DE" dirty="0"/>
          </a:p>
        </p:txBody>
      </p:sp>
      <p:sp>
        <p:nvSpPr>
          <p:cNvPr id="4" name="Foliennummernplatzhalter 3">
            <a:extLst>
              <a:ext uri="{FF2B5EF4-FFF2-40B4-BE49-F238E27FC236}">
                <a16:creationId xmlns:a16="http://schemas.microsoft.com/office/drawing/2014/main" id="{EB422CC4-3EFE-4A06-B194-FAB2C24ECED1}"/>
              </a:ext>
            </a:extLst>
          </p:cNvPr>
          <p:cNvSpPr>
            <a:spLocks noGrp="1"/>
          </p:cNvSpPr>
          <p:nvPr>
            <p:ph type="sldNum" sz="quarter" idx="13"/>
          </p:nvPr>
        </p:nvSpPr>
        <p:spPr/>
        <p:txBody>
          <a:bodyPr/>
          <a:lstStyle/>
          <a:p>
            <a:fld id="{6C8FC03C-C266-4645-ABC5-645062898383}" type="slidenum">
              <a:rPr lang="de-DE" smtClean="0"/>
              <a:pPr/>
              <a:t>‹#›</a:t>
            </a:fld>
            <a:r>
              <a:rPr lang="de-DE"/>
              <a:t> </a:t>
            </a:r>
            <a:endParaRPr lang="de-DE" dirty="0"/>
          </a:p>
        </p:txBody>
      </p:sp>
      <p:sp>
        <p:nvSpPr>
          <p:cNvPr id="6" name="Textplatzhalter 5">
            <a:extLst>
              <a:ext uri="{FF2B5EF4-FFF2-40B4-BE49-F238E27FC236}">
                <a16:creationId xmlns:a16="http://schemas.microsoft.com/office/drawing/2014/main" id="{6DC3B07E-B021-4B5C-9450-33EDD5844452}"/>
              </a:ext>
            </a:extLst>
          </p:cNvPr>
          <p:cNvSpPr>
            <a:spLocks noGrp="1"/>
          </p:cNvSpPr>
          <p:nvPr>
            <p:ph type="body" sz="quarter" idx="14" hasCustomPrompt="1"/>
          </p:nvPr>
        </p:nvSpPr>
        <p:spPr>
          <a:xfrm>
            <a:off x="624000" y="4944000"/>
            <a:ext cx="5280000" cy="768000"/>
          </a:xfrm>
        </p:spPr>
        <p:txBody>
          <a:bodyPr/>
          <a:lstStyle>
            <a:lvl1pPr>
              <a:lnSpc>
                <a:spcPts val="1600"/>
              </a:lnSpc>
              <a:spcAft>
                <a:spcPts val="0"/>
              </a:spcAft>
              <a:defRPr sz="1200"/>
            </a:lvl1pPr>
            <a:lvl2pPr>
              <a:lnSpc>
                <a:spcPts val="1600"/>
              </a:lnSpc>
              <a:spcAft>
                <a:spcPts val="0"/>
              </a:spcAft>
              <a:defRPr sz="1200"/>
            </a:lvl2pPr>
            <a:lvl3pPr>
              <a:lnSpc>
                <a:spcPts val="1600"/>
              </a:lnSpc>
              <a:spcAft>
                <a:spcPts val="0"/>
              </a:spcAft>
              <a:defRPr sz="1200"/>
            </a:lvl3pPr>
            <a:lvl4pPr>
              <a:lnSpc>
                <a:spcPts val="1600"/>
              </a:lnSpc>
              <a:spcAft>
                <a:spcPts val="0"/>
              </a:spcAft>
              <a:defRPr sz="1200"/>
            </a:lvl4pPr>
            <a:lvl5pPr>
              <a:lnSpc>
                <a:spcPts val="1600"/>
              </a:lnSpc>
              <a:spcAft>
                <a:spcPts val="0"/>
              </a:spcAft>
              <a:defRPr sz="1200"/>
            </a:lvl5pPr>
            <a:lvl6pPr>
              <a:lnSpc>
                <a:spcPts val="1600"/>
              </a:lnSpc>
              <a:spcAft>
                <a:spcPts val="0"/>
              </a:spcAft>
              <a:defRPr sz="1200"/>
            </a:lvl6pPr>
            <a:lvl7pPr>
              <a:lnSpc>
                <a:spcPts val="1600"/>
              </a:lnSpc>
              <a:spcAft>
                <a:spcPts val="0"/>
              </a:spcAft>
              <a:defRPr sz="1200"/>
            </a:lvl7pPr>
            <a:lvl8pPr>
              <a:lnSpc>
                <a:spcPts val="1600"/>
              </a:lnSpc>
              <a:spcAft>
                <a:spcPts val="0"/>
              </a:spcAft>
              <a:defRPr sz="1200"/>
            </a:lvl8pPr>
            <a:lvl9pPr>
              <a:lnSpc>
                <a:spcPts val="1600"/>
              </a:lnSpc>
              <a:spcAft>
                <a:spcPts val="0"/>
              </a:spcAft>
              <a:defRPr sz="1200"/>
            </a:lvl9pPr>
          </a:lstStyle>
          <a:p>
            <a:pPr lvl="0"/>
            <a:r>
              <a:rPr lang="de-DE" dirty="0"/>
              <a:t>Bildunterzeile // für weitere Ebenen (Text)  &gt;&gt; Menü &gt; Start &gt; Absatz &gt; Listenebene erhöhen </a:t>
            </a:r>
          </a:p>
          <a:p>
            <a:pPr lvl="1"/>
            <a:r>
              <a:rPr lang="de-DE" dirty="0"/>
              <a:t>Zweite Ebene</a:t>
            </a:r>
          </a:p>
        </p:txBody>
      </p:sp>
      <p:sp>
        <p:nvSpPr>
          <p:cNvPr id="8" name="Bildplatzhalter 6">
            <a:extLst>
              <a:ext uri="{FF2B5EF4-FFF2-40B4-BE49-F238E27FC236}">
                <a16:creationId xmlns:a16="http://schemas.microsoft.com/office/drawing/2014/main" id="{CFABEA7C-7103-4FAC-AAB1-B8FF06848676}"/>
              </a:ext>
            </a:extLst>
          </p:cNvPr>
          <p:cNvSpPr>
            <a:spLocks noGrp="1"/>
          </p:cNvSpPr>
          <p:nvPr>
            <p:ph type="pic" sz="quarter" idx="15"/>
          </p:nvPr>
        </p:nvSpPr>
        <p:spPr>
          <a:xfrm>
            <a:off x="6240000" y="1272000"/>
            <a:ext cx="5280000" cy="3528000"/>
          </a:xfrm>
        </p:spPr>
        <p:txBody>
          <a:bodyPr anchor="ctr"/>
          <a:lstStyle>
            <a:lvl1pPr algn="ctr">
              <a:defRPr/>
            </a:lvl1pPr>
          </a:lstStyle>
          <a:p>
            <a:r>
              <a:rPr lang="de-DE"/>
              <a:t>Bild durch Klicken auf Symbol hinzufügen</a:t>
            </a:r>
          </a:p>
        </p:txBody>
      </p:sp>
      <p:sp>
        <p:nvSpPr>
          <p:cNvPr id="9" name="Textplatzhalter 5">
            <a:extLst>
              <a:ext uri="{FF2B5EF4-FFF2-40B4-BE49-F238E27FC236}">
                <a16:creationId xmlns:a16="http://schemas.microsoft.com/office/drawing/2014/main" id="{9CA26BD8-E4CD-4A9F-ACC0-895F1FD2744F}"/>
              </a:ext>
            </a:extLst>
          </p:cNvPr>
          <p:cNvSpPr>
            <a:spLocks noGrp="1"/>
          </p:cNvSpPr>
          <p:nvPr>
            <p:ph type="body" sz="quarter" idx="16" hasCustomPrompt="1"/>
          </p:nvPr>
        </p:nvSpPr>
        <p:spPr>
          <a:xfrm>
            <a:off x="6240000" y="4944000"/>
            <a:ext cx="5280000" cy="768000"/>
          </a:xfrm>
        </p:spPr>
        <p:txBody>
          <a:bodyPr/>
          <a:lstStyle>
            <a:lvl1pPr>
              <a:lnSpc>
                <a:spcPts val="1600"/>
              </a:lnSpc>
              <a:spcAft>
                <a:spcPts val="0"/>
              </a:spcAft>
              <a:defRPr sz="1200"/>
            </a:lvl1pPr>
            <a:lvl2pPr>
              <a:lnSpc>
                <a:spcPts val="1600"/>
              </a:lnSpc>
              <a:spcAft>
                <a:spcPts val="0"/>
              </a:spcAft>
              <a:defRPr sz="1200"/>
            </a:lvl2pPr>
            <a:lvl3pPr>
              <a:lnSpc>
                <a:spcPts val="1600"/>
              </a:lnSpc>
              <a:spcAft>
                <a:spcPts val="0"/>
              </a:spcAft>
              <a:defRPr sz="1200"/>
            </a:lvl3pPr>
            <a:lvl4pPr>
              <a:lnSpc>
                <a:spcPts val="1600"/>
              </a:lnSpc>
              <a:spcAft>
                <a:spcPts val="0"/>
              </a:spcAft>
              <a:defRPr sz="1200"/>
            </a:lvl4pPr>
            <a:lvl5pPr>
              <a:lnSpc>
                <a:spcPts val="1600"/>
              </a:lnSpc>
              <a:spcAft>
                <a:spcPts val="0"/>
              </a:spcAft>
              <a:defRPr sz="1200"/>
            </a:lvl5pPr>
            <a:lvl6pPr>
              <a:lnSpc>
                <a:spcPts val="1600"/>
              </a:lnSpc>
              <a:spcAft>
                <a:spcPts val="0"/>
              </a:spcAft>
              <a:defRPr sz="1200"/>
            </a:lvl6pPr>
            <a:lvl7pPr>
              <a:lnSpc>
                <a:spcPts val="1600"/>
              </a:lnSpc>
              <a:spcAft>
                <a:spcPts val="0"/>
              </a:spcAft>
              <a:defRPr sz="1200"/>
            </a:lvl7pPr>
            <a:lvl8pPr>
              <a:lnSpc>
                <a:spcPts val="1600"/>
              </a:lnSpc>
              <a:spcAft>
                <a:spcPts val="0"/>
              </a:spcAft>
              <a:defRPr sz="1200"/>
            </a:lvl8pPr>
            <a:lvl9pPr>
              <a:lnSpc>
                <a:spcPts val="1600"/>
              </a:lnSpc>
              <a:spcAft>
                <a:spcPts val="0"/>
              </a:spcAft>
              <a:defRPr sz="1200"/>
            </a:lvl9pPr>
          </a:lstStyle>
          <a:p>
            <a:pPr lvl="0"/>
            <a:r>
              <a:rPr lang="de-DE" dirty="0"/>
              <a:t>Bildunterzeile // für weitere Ebenen (Text)  &gt;&gt; Menü &gt; Start &gt; Absatz &gt; Listenebene erhöhen </a:t>
            </a:r>
          </a:p>
          <a:p>
            <a:pPr lvl="1"/>
            <a:r>
              <a:rPr lang="de-DE" dirty="0"/>
              <a:t>Zweite Ebene</a:t>
            </a:r>
          </a:p>
        </p:txBody>
      </p:sp>
      <p:sp>
        <p:nvSpPr>
          <p:cNvPr id="2" name="Titel 1">
            <a:extLst>
              <a:ext uri="{FF2B5EF4-FFF2-40B4-BE49-F238E27FC236}">
                <a16:creationId xmlns:a16="http://schemas.microsoft.com/office/drawing/2014/main" id="{F0B3784F-BC20-4A45-986C-728B00F5961B}"/>
              </a:ext>
            </a:extLst>
          </p:cNvPr>
          <p:cNvSpPr>
            <a:spLocks noGrp="1"/>
          </p:cNvSpPr>
          <p:nvPr>
            <p:ph type="title" hasCustomPrompt="1"/>
          </p:nvPr>
        </p:nvSpPr>
        <p:spPr/>
        <p:txBody>
          <a:bodyPr/>
          <a:lstStyle>
            <a:lvl1pPr>
              <a:defRPr/>
            </a:lvl1pPr>
          </a:lstStyle>
          <a:p>
            <a:r>
              <a:rPr lang="de-DE" dirty="0"/>
              <a:t>KAPITEL | CHART-HEADLINE</a:t>
            </a:r>
          </a:p>
        </p:txBody>
      </p:sp>
    </p:spTree>
    <p:extLst>
      <p:ext uri="{BB962C8B-B14F-4D97-AF65-F5344CB8AC3E}">
        <p14:creationId xmlns:p14="http://schemas.microsoft.com/office/powerpoint/2010/main" val="1307650806"/>
      </p:ext>
    </p:extLst>
  </p:cSld>
  <p:clrMapOvr>
    <a:masterClrMapping/>
  </p:clrMapOvr>
  <p:extLst>
    <p:ext uri="{DCECCB84-F9BA-43D5-87BE-67443E8EF086}">
      <p15:sldGuideLst xmlns:p15="http://schemas.microsoft.com/office/powerpoint/2012/main">
        <p15:guide id="1" pos="2945">
          <p15:clr>
            <a:srgbClr val="FBAE40"/>
          </p15:clr>
        </p15:guide>
        <p15:guide id="3" orient="horz" pos="596">
          <p15:clr>
            <a:srgbClr val="FBAE40"/>
          </p15:clr>
        </p15:guide>
        <p15:guide id="4" orient="horz" pos="2269">
          <p15:clr>
            <a:srgbClr val="FBAE40"/>
          </p15:clr>
        </p15:guide>
        <p15:guide id="5" pos="2790">
          <p15:clr>
            <a:srgbClr val="FBAE40"/>
          </p15:clr>
        </p15:guide>
        <p15:guide id="6" pos="544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line / Text / Bi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KAPITEL | CHART-HEADLINE</a:t>
            </a:r>
          </a:p>
        </p:txBody>
      </p:sp>
      <p:sp>
        <p:nvSpPr>
          <p:cNvPr id="3" name="Inhaltsplatzhalter 2"/>
          <p:cNvSpPr>
            <a:spLocks noGrp="1"/>
          </p:cNvSpPr>
          <p:nvPr>
            <p:ph idx="1" hasCustomPrompt="1"/>
          </p:nvPr>
        </p:nvSpPr>
        <p:spPr>
          <a:xfrm>
            <a:off x="624000" y="1224000"/>
            <a:ext cx="4320000" cy="4488000"/>
          </a:xfrm>
        </p:spPr>
        <p:txBody>
          <a:bodyPr/>
          <a:lstStyle>
            <a:lvl1pPr>
              <a:defRPr/>
            </a:lvl1pPr>
          </a:lstStyle>
          <a:p>
            <a:pPr lvl="0"/>
            <a:r>
              <a:rPr lang="de-DE" dirty="0" err="1"/>
              <a:t>Subline</a:t>
            </a:r>
            <a:r>
              <a:rPr lang="de-DE" dirty="0"/>
              <a:t> auf erster Ebene // für weitere Ebenen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8" name="Fußzeilenplatzhalter 7">
            <a:extLst>
              <a:ext uri="{FF2B5EF4-FFF2-40B4-BE49-F238E27FC236}">
                <a16:creationId xmlns:a16="http://schemas.microsoft.com/office/drawing/2014/main" id="{3261E425-9AF3-4B68-A7DE-55697E59EC40}"/>
              </a:ext>
            </a:extLst>
          </p:cNvPr>
          <p:cNvSpPr>
            <a:spLocks noGrp="1"/>
          </p:cNvSpPr>
          <p:nvPr>
            <p:ph type="ftr" sz="quarter" idx="11"/>
          </p:nvPr>
        </p:nvSpPr>
        <p:spPr/>
        <p:txBody>
          <a:bodyPr/>
          <a:lstStyle/>
          <a:p>
            <a:r>
              <a:rPr lang="de-DE"/>
              <a:t>Titel | ggf. weitere Angaben</a:t>
            </a:r>
            <a:endParaRPr lang="de-DE" dirty="0"/>
          </a:p>
        </p:txBody>
      </p:sp>
      <p:sp>
        <p:nvSpPr>
          <p:cNvPr id="9" name="Foliennummernplatzhalter 8">
            <a:extLst>
              <a:ext uri="{FF2B5EF4-FFF2-40B4-BE49-F238E27FC236}">
                <a16:creationId xmlns:a16="http://schemas.microsoft.com/office/drawing/2014/main" id="{DC8FE19E-1A66-4F06-9454-D8ECA4880C8E}"/>
              </a:ext>
            </a:extLst>
          </p:cNvPr>
          <p:cNvSpPr>
            <a:spLocks noGrp="1"/>
          </p:cNvSpPr>
          <p:nvPr>
            <p:ph type="sldNum" sz="quarter" idx="12"/>
          </p:nvPr>
        </p:nvSpPr>
        <p:spPr/>
        <p:txBody>
          <a:bodyPr/>
          <a:lstStyle/>
          <a:p>
            <a:fld id="{6C8FC03C-C266-4645-ABC5-645062898383}" type="slidenum">
              <a:rPr lang="de-DE" smtClean="0"/>
              <a:pPr/>
              <a:t>‹#›</a:t>
            </a:fld>
            <a:r>
              <a:rPr lang="de-DE"/>
              <a:t> </a:t>
            </a:r>
            <a:endParaRPr lang="de-DE" dirty="0"/>
          </a:p>
        </p:txBody>
      </p:sp>
      <p:sp>
        <p:nvSpPr>
          <p:cNvPr id="5" name="Bildplatzhalter 4">
            <a:extLst>
              <a:ext uri="{FF2B5EF4-FFF2-40B4-BE49-F238E27FC236}">
                <a16:creationId xmlns:a16="http://schemas.microsoft.com/office/drawing/2014/main" id="{6DB40BEE-2C74-4B7C-AA75-FB330D4E18BC}"/>
              </a:ext>
            </a:extLst>
          </p:cNvPr>
          <p:cNvSpPr>
            <a:spLocks noGrp="1"/>
          </p:cNvSpPr>
          <p:nvPr>
            <p:ph type="pic" sz="quarter" idx="13"/>
          </p:nvPr>
        </p:nvSpPr>
        <p:spPr>
          <a:xfrm>
            <a:off x="5472000" y="1272000"/>
            <a:ext cx="6048000" cy="4032000"/>
          </a:xfrm>
        </p:spPr>
        <p:txBody>
          <a:bodyPr anchor="ctr"/>
          <a:lstStyle>
            <a:lvl1pPr algn="ctr">
              <a:defRPr/>
            </a:lvl1pPr>
          </a:lstStyle>
          <a:p>
            <a:r>
              <a:rPr lang="de-DE"/>
              <a:t>Bild durch Klicken auf Symbol hinzufügen</a:t>
            </a:r>
          </a:p>
        </p:txBody>
      </p:sp>
    </p:spTree>
    <p:extLst>
      <p:ext uri="{BB962C8B-B14F-4D97-AF65-F5344CB8AC3E}">
        <p14:creationId xmlns:p14="http://schemas.microsoft.com/office/powerpoint/2010/main" val="1801497476"/>
      </p:ext>
    </p:extLst>
  </p:cSld>
  <p:clrMapOvr>
    <a:masterClrMapping/>
  </p:clrMapOvr>
  <p:extLst>
    <p:ext uri="{DCECCB84-F9BA-43D5-87BE-67443E8EF086}">
      <p15:sldGuideLst xmlns:p15="http://schemas.microsoft.com/office/powerpoint/2012/main">
        <p15:guide id="1" pos="2583">
          <p15:clr>
            <a:srgbClr val="FBAE40"/>
          </p15:clr>
        </p15:guide>
        <p15:guide id="2" pos="5444">
          <p15:clr>
            <a:srgbClr val="FBAE40"/>
          </p15:clr>
        </p15:guide>
        <p15:guide id="3" orient="horz" pos="596">
          <p15:clr>
            <a:srgbClr val="FBAE40"/>
          </p15:clr>
        </p15:guide>
        <p15:guide id="4" orient="horz" pos="250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line / Text / Bild inkl. Bildunterzeil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KAPITEL | CHART-HEADLINE</a:t>
            </a:r>
          </a:p>
        </p:txBody>
      </p:sp>
      <p:sp>
        <p:nvSpPr>
          <p:cNvPr id="3" name="Inhaltsplatzhalter 2"/>
          <p:cNvSpPr>
            <a:spLocks noGrp="1"/>
          </p:cNvSpPr>
          <p:nvPr>
            <p:ph idx="1" hasCustomPrompt="1"/>
          </p:nvPr>
        </p:nvSpPr>
        <p:spPr>
          <a:xfrm>
            <a:off x="624000" y="1224000"/>
            <a:ext cx="5472000" cy="4488000"/>
          </a:xfrm>
        </p:spPr>
        <p:txBody>
          <a:bodyPr/>
          <a:lstStyle>
            <a:lvl1pPr>
              <a:defRPr/>
            </a:lvl1pPr>
          </a:lstStyle>
          <a:p>
            <a:pPr lvl="0"/>
            <a:r>
              <a:rPr lang="de-DE" dirty="0" err="1"/>
              <a:t>Subline</a:t>
            </a:r>
            <a:r>
              <a:rPr lang="de-DE" dirty="0"/>
              <a:t> auf erster Ebene // für weitere Ebenen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8" name="Fußzeilenplatzhalter 7">
            <a:extLst>
              <a:ext uri="{FF2B5EF4-FFF2-40B4-BE49-F238E27FC236}">
                <a16:creationId xmlns:a16="http://schemas.microsoft.com/office/drawing/2014/main" id="{3261E425-9AF3-4B68-A7DE-55697E59EC40}"/>
              </a:ext>
            </a:extLst>
          </p:cNvPr>
          <p:cNvSpPr>
            <a:spLocks noGrp="1"/>
          </p:cNvSpPr>
          <p:nvPr>
            <p:ph type="ftr" sz="quarter" idx="11"/>
          </p:nvPr>
        </p:nvSpPr>
        <p:spPr/>
        <p:txBody>
          <a:bodyPr/>
          <a:lstStyle/>
          <a:p>
            <a:r>
              <a:rPr lang="de-DE"/>
              <a:t>Titel | ggf. weitere Angaben</a:t>
            </a:r>
            <a:endParaRPr lang="de-DE" dirty="0"/>
          </a:p>
        </p:txBody>
      </p:sp>
      <p:sp>
        <p:nvSpPr>
          <p:cNvPr id="9" name="Foliennummernplatzhalter 8">
            <a:extLst>
              <a:ext uri="{FF2B5EF4-FFF2-40B4-BE49-F238E27FC236}">
                <a16:creationId xmlns:a16="http://schemas.microsoft.com/office/drawing/2014/main" id="{DC8FE19E-1A66-4F06-9454-D8ECA4880C8E}"/>
              </a:ext>
            </a:extLst>
          </p:cNvPr>
          <p:cNvSpPr>
            <a:spLocks noGrp="1"/>
          </p:cNvSpPr>
          <p:nvPr>
            <p:ph type="sldNum" sz="quarter" idx="12"/>
          </p:nvPr>
        </p:nvSpPr>
        <p:spPr/>
        <p:txBody>
          <a:bodyPr/>
          <a:lstStyle/>
          <a:p>
            <a:fld id="{6C8FC03C-C266-4645-ABC5-645062898383}" type="slidenum">
              <a:rPr lang="de-DE" smtClean="0"/>
              <a:pPr/>
              <a:t>‹#›</a:t>
            </a:fld>
            <a:r>
              <a:rPr lang="de-DE"/>
              <a:t> </a:t>
            </a:r>
            <a:endParaRPr lang="de-DE" dirty="0"/>
          </a:p>
        </p:txBody>
      </p:sp>
      <p:sp>
        <p:nvSpPr>
          <p:cNvPr id="5" name="Bildplatzhalter 4">
            <a:extLst>
              <a:ext uri="{FF2B5EF4-FFF2-40B4-BE49-F238E27FC236}">
                <a16:creationId xmlns:a16="http://schemas.microsoft.com/office/drawing/2014/main" id="{6DB40BEE-2C74-4B7C-AA75-FB330D4E18BC}"/>
              </a:ext>
            </a:extLst>
          </p:cNvPr>
          <p:cNvSpPr>
            <a:spLocks noGrp="1"/>
          </p:cNvSpPr>
          <p:nvPr>
            <p:ph type="pic" sz="quarter" idx="13"/>
          </p:nvPr>
        </p:nvSpPr>
        <p:spPr>
          <a:xfrm>
            <a:off x="6240000" y="1272000"/>
            <a:ext cx="5280000" cy="3528000"/>
          </a:xfrm>
        </p:spPr>
        <p:txBody>
          <a:bodyPr anchor="ctr"/>
          <a:lstStyle>
            <a:lvl1pPr algn="ctr">
              <a:defRPr/>
            </a:lvl1pPr>
          </a:lstStyle>
          <a:p>
            <a:r>
              <a:rPr lang="de-DE"/>
              <a:t>Bild durch Klicken auf Symbol hinzufügen</a:t>
            </a:r>
          </a:p>
        </p:txBody>
      </p:sp>
      <p:sp>
        <p:nvSpPr>
          <p:cNvPr id="10" name="Textplatzhalter 5">
            <a:extLst>
              <a:ext uri="{FF2B5EF4-FFF2-40B4-BE49-F238E27FC236}">
                <a16:creationId xmlns:a16="http://schemas.microsoft.com/office/drawing/2014/main" id="{E8C92916-9C2D-4160-84A7-92C7AE8CF342}"/>
              </a:ext>
            </a:extLst>
          </p:cNvPr>
          <p:cNvSpPr>
            <a:spLocks noGrp="1"/>
          </p:cNvSpPr>
          <p:nvPr>
            <p:ph type="body" sz="quarter" idx="16" hasCustomPrompt="1"/>
          </p:nvPr>
        </p:nvSpPr>
        <p:spPr>
          <a:xfrm>
            <a:off x="6240000" y="4944000"/>
            <a:ext cx="5280000" cy="768000"/>
          </a:xfrm>
        </p:spPr>
        <p:txBody>
          <a:bodyPr/>
          <a:lstStyle>
            <a:lvl1pPr>
              <a:lnSpc>
                <a:spcPts val="1600"/>
              </a:lnSpc>
              <a:spcAft>
                <a:spcPts val="0"/>
              </a:spcAft>
              <a:defRPr sz="1200"/>
            </a:lvl1pPr>
            <a:lvl2pPr>
              <a:lnSpc>
                <a:spcPts val="1600"/>
              </a:lnSpc>
              <a:spcAft>
                <a:spcPts val="0"/>
              </a:spcAft>
              <a:defRPr sz="1200"/>
            </a:lvl2pPr>
            <a:lvl3pPr>
              <a:lnSpc>
                <a:spcPts val="1600"/>
              </a:lnSpc>
              <a:spcAft>
                <a:spcPts val="0"/>
              </a:spcAft>
              <a:defRPr sz="1200"/>
            </a:lvl3pPr>
            <a:lvl4pPr>
              <a:lnSpc>
                <a:spcPts val="1600"/>
              </a:lnSpc>
              <a:spcAft>
                <a:spcPts val="0"/>
              </a:spcAft>
              <a:defRPr sz="1200"/>
            </a:lvl4pPr>
            <a:lvl5pPr>
              <a:lnSpc>
                <a:spcPts val="1600"/>
              </a:lnSpc>
              <a:spcAft>
                <a:spcPts val="0"/>
              </a:spcAft>
              <a:defRPr sz="1200"/>
            </a:lvl5pPr>
            <a:lvl6pPr>
              <a:lnSpc>
                <a:spcPts val="1600"/>
              </a:lnSpc>
              <a:spcAft>
                <a:spcPts val="0"/>
              </a:spcAft>
              <a:defRPr sz="1200"/>
            </a:lvl6pPr>
            <a:lvl7pPr>
              <a:lnSpc>
                <a:spcPts val="1600"/>
              </a:lnSpc>
              <a:spcAft>
                <a:spcPts val="0"/>
              </a:spcAft>
              <a:defRPr sz="1200"/>
            </a:lvl7pPr>
            <a:lvl8pPr>
              <a:lnSpc>
                <a:spcPts val="1600"/>
              </a:lnSpc>
              <a:spcAft>
                <a:spcPts val="0"/>
              </a:spcAft>
              <a:defRPr sz="1200"/>
            </a:lvl8pPr>
            <a:lvl9pPr>
              <a:lnSpc>
                <a:spcPts val="1600"/>
              </a:lnSpc>
              <a:spcAft>
                <a:spcPts val="0"/>
              </a:spcAft>
              <a:defRPr sz="1200"/>
            </a:lvl9pPr>
          </a:lstStyle>
          <a:p>
            <a:pPr lvl="0"/>
            <a:r>
              <a:rPr lang="de-DE" dirty="0"/>
              <a:t>Bildunterzeile // für weitere Ebenen (Text)  &gt;&gt; Menü &gt; Start &gt; Absatz &gt; Listenebene erhöhen </a:t>
            </a:r>
          </a:p>
          <a:p>
            <a:pPr lvl="0"/>
            <a:endParaRPr lang="de-DE" dirty="0"/>
          </a:p>
          <a:p>
            <a:pPr lvl="1"/>
            <a:r>
              <a:rPr lang="de-DE" dirty="0"/>
              <a:t>Zweite Ebene</a:t>
            </a:r>
          </a:p>
        </p:txBody>
      </p:sp>
    </p:spTree>
    <p:extLst>
      <p:ext uri="{BB962C8B-B14F-4D97-AF65-F5344CB8AC3E}">
        <p14:creationId xmlns:p14="http://schemas.microsoft.com/office/powerpoint/2010/main" val="2783352921"/>
      </p:ext>
    </p:extLst>
  </p:cSld>
  <p:clrMapOvr>
    <a:masterClrMapping/>
  </p:clrMapOvr>
  <p:extLst>
    <p:ext uri="{DCECCB84-F9BA-43D5-87BE-67443E8EF086}">
      <p15:sldGuideLst xmlns:p15="http://schemas.microsoft.com/office/powerpoint/2012/main">
        <p15:guide id="1" pos="2945">
          <p15:clr>
            <a:srgbClr val="FBAE40"/>
          </p15:clr>
        </p15:guide>
        <p15:guide id="2" pos="5444">
          <p15:clr>
            <a:srgbClr val="FBAE40"/>
          </p15:clr>
        </p15:guide>
        <p15:guide id="3" orient="horz" pos="596">
          <p15:clr>
            <a:srgbClr val="FBAE40"/>
          </p15:clr>
        </p15:guide>
        <p15:guide id="4" orient="horz" pos="226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 Bild inkl. Bildunterzeile /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KAPITEL | CHART-HEADLINE</a:t>
            </a:r>
          </a:p>
        </p:txBody>
      </p:sp>
      <p:sp>
        <p:nvSpPr>
          <p:cNvPr id="3" name="Inhaltsplatzhalter 2"/>
          <p:cNvSpPr>
            <a:spLocks noGrp="1"/>
          </p:cNvSpPr>
          <p:nvPr>
            <p:ph idx="1" hasCustomPrompt="1"/>
          </p:nvPr>
        </p:nvSpPr>
        <p:spPr>
          <a:xfrm>
            <a:off x="6960000" y="1224000"/>
            <a:ext cx="4560000" cy="4488000"/>
          </a:xfrm>
        </p:spPr>
        <p:txBody>
          <a:bodyPr/>
          <a:lstStyle>
            <a:lvl1pPr>
              <a:defRPr/>
            </a:lvl1pPr>
          </a:lstStyle>
          <a:p>
            <a:pPr lvl="0"/>
            <a:r>
              <a:rPr lang="de-DE" dirty="0" err="1"/>
              <a:t>Subline</a:t>
            </a:r>
            <a:r>
              <a:rPr lang="de-DE" dirty="0"/>
              <a:t> auf erster Ebene // für weitere Ebenen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8" name="Fußzeilenplatzhalter 7">
            <a:extLst>
              <a:ext uri="{FF2B5EF4-FFF2-40B4-BE49-F238E27FC236}">
                <a16:creationId xmlns:a16="http://schemas.microsoft.com/office/drawing/2014/main" id="{3261E425-9AF3-4B68-A7DE-55697E59EC40}"/>
              </a:ext>
            </a:extLst>
          </p:cNvPr>
          <p:cNvSpPr>
            <a:spLocks noGrp="1"/>
          </p:cNvSpPr>
          <p:nvPr>
            <p:ph type="ftr" sz="quarter" idx="11"/>
          </p:nvPr>
        </p:nvSpPr>
        <p:spPr/>
        <p:txBody>
          <a:bodyPr/>
          <a:lstStyle/>
          <a:p>
            <a:r>
              <a:rPr lang="de-DE"/>
              <a:t>Titel | ggf. weitere Angaben</a:t>
            </a:r>
            <a:endParaRPr lang="de-DE" dirty="0"/>
          </a:p>
        </p:txBody>
      </p:sp>
      <p:sp>
        <p:nvSpPr>
          <p:cNvPr id="9" name="Foliennummernplatzhalter 8">
            <a:extLst>
              <a:ext uri="{FF2B5EF4-FFF2-40B4-BE49-F238E27FC236}">
                <a16:creationId xmlns:a16="http://schemas.microsoft.com/office/drawing/2014/main" id="{DC8FE19E-1A66-4F06-9454-D8ECA4880C8E}"/>
              </a:ext>
            </a:extLst>
          </p:cNvPr>
          <p:cNvSpPr>
            <a:spLocks noGrp="1"/>
          </p:cNvSpPr>
          <p:nvPr>
            <p:ph type="sldNum" sz="quarter" idx="12"/>
          </p:nvPr>
        </p:nvSpPr>
        <p:spPr/>
        <p:txBody>
          <a:bodyPr/>
          <a:lstStyle/>
          <a:p>
            <a:fld id="{6C8FC03C-C266-4645-ABC5-645062898383}" type="slidenum">
              <a:rPr lang="de-DE" smtClean="0"/>
              <a:pPr/>
              <a:t>‹#›</a:t>
            </a:fld>
            <a:r>
              <a:rPr lang="de-DE"/>
              <a:t> </a:t>
            </a:r>
            <a:endParaRPr lang="de-DE" dirty="0"/>
          </a:p>
        </p:txBody>
      </p:sp>
      <p:sp>
        <p:nvSpPr>
          <p:cNvPr id="5" name="Bildplatzhalter 4">
            <a:extLst>
              <a:ext uri="{FF2B5EF4-FFF2-40B4-BE49-F238E27FC236}">
                <a16:creationId xmlns:a16="http://schemas.microsoft.com/office/drawing/2014/main" id="{6DB40BEE-2C74-4B7C-AA75-FB330D4E18BC}"/>
              </a:ext>
            </a:extLst>
          </p:cNvPr>
          <p:cNvSpPr>
            <a:spLocks noGrp="1"/>
          </p:cNvSpPr>
          <p:nvPr>
            <p:ph type="pic" sz="quarter" idx="13"/>
          </p:nvPr>
        </p:nvSpPr>
        <p:spPr>
          <a:xfrm>
            <a:off x="624000" y="1272000"/>
            <a:ext cx="5280000" cy="3528000"/>
          </a:xfrm>
        </p:spPr>
        <p:txBody>
          <a:bodyPr anchor="ctr"/>
          <a:lstStyle>
            <a:lvl1pPr algn="ctr">
              <a:defRPr/>
            </a:lvl1pPr>
          </a:lstStyle>
          <a:p>
            <a:r>
              <a:rPr lang="de-DE"/>
              <a:t>Bild durch Klicken auf Symbol hinzufügen</a:t>
            </a:r>
          </a:p>
        </p:txBody>
      </p:sp>
      <p:sp>
        <p:nvSpPr>
          <p:cNvPr id="10" name="Textplatzhalter 5">
            <a:extLst>
              <a:ext uri="{FF2B5EF4-FFF2-40B4-BE49-F238E27FC236}">
                <a16:creationId xmlns:a16="http://schemas.microsoft.com/office/drawing/2014/main" id="{E8C92916-9C2D-4160-84A7-92C7AE8CF342}"/>
              </a:ext>
            </a:extLst>
          </p:cNvPr>
          <p:cNvSpPr>
            <a:spLocks noGrp="1"/>
          </p:cNvSpPr>
          <p:nvPr>
            <p:ph type="body" sz="quarter" idx="16" hasCustomPrompt="1"/>
          </p:nvPr>
        </p:nvSpPr>
        <p:spPr>
          <a:xfrm>
            <a:off x="624000" y="4944000"/>
            <a:ext cx="5280000" cy="768000"/>
          </a:xfrm>
        </p:spPr>
        <p:txBody>
          <a:bodyPr/>
          <a:lstStyle>
            <a:lvl1pPr>
              <a:lnSpc>
                <a:spcPts val="1600"/>
              </a:lnSpc>
              <a:spcAft>
                <a:spcPts val="0"/>
              </a:spcAft>
              <a:defRPr sz="1200"/>
            </a:lvl1pPr>
            <a:lvl2pPr>
              <a:lnSpc>
                <a:spcPts val="1600"/>
              </a:lnSpc>
              <a:spcAft>
                <a:spcPts val="0"/>
              </a:spcAft>
              <a:defRPr sz="1200"/>
            </a:lvl2pPr>
            <a:lvl3pPr>
              <a:lnSpc>
                <a:spcPts val="1600"/>
              </a:lnSpc>
              <a:spcAft>
                <a:spcPts val="0"/>
              </a:spcAft>
              <a:defRPr sz="1200"/>
            </a:lvl3pPr>
            <a:lvl4pPr>
              <a:lnSpc>
                <a:spcPts val="1600"/>
              </a:lnSpc>
              <a:spcAft>
                <a:spcPts val="0"/>
              </a:spcAft>
              <a:defRPr sz="1200"/>
            </a:lvl4pPr>
            <a:lvl5pPr>
              <a:lnSpc>
                <a:spcPts val="1600"/>
              </a:lnSpc>
              <a:spcAft>
                <a:spcPts val="0"/>
              </a:spcAft>
              <a:defRPr sz="1200"/>
            </a:lvl5pPr>
            <a:lvl6pPr>
              <a:lnSpc>
                <a:spcPts val="1600"/>
              </a:lnSpc>
              <a:spcAft>
                <a:spcPts val="0"/>
              </a:spcAft>
              <a:defRPr sz="1200"/>
            </a:lvl6pPr>
            <a:lvl7pPr>
              <a:lnSpc>
                <a:spcPts val="1600"/>
              </a:lnSpc>
              <a:spcAft>
                <a:spcPts val="0"/>
              </a:spcAft>
              <a:defRPr sz="1200"/>
            </a:lvl7pPr>
            <a:lvl8pPr>
              <a:lnSpc>
                <a:spcPts val="1600"/>
              </a:lnSpc>
              <a:spcAft>
                <a:spcPts val="0"/>
              </a:spcAft>
              <a:defRPr sz="1200"/>
            </a:lvl8pPr>
            <a:lvl9pPr>
              <a:lnSpc>
                <a:spcPts val="1600"/>
              </a:lnSpc>
              <a:spcAft>
                <a:spcPts val="0"/>
              </a:spcAft>
              <a:defRPr sz="1200"/>
            </a:lvl9pPr>
          </a:lstStyle>
          <a:p>
            <a:pPr lvl="0"/>
            <a:r>
              <a:rPr lang="de-DE" dirty="0"/>
              <a:t>Bildunterzeile // für weitere Ebenen (Text)  &gt;&gt; Menü &gt; Start &gt; Absatz &gt; Listenebene erhöhen </a:t>
            </a:r>
          </a:p>
          <a:p>
            <a:pPr lvl="0"/>
            <a:endParaRPr lang="de-DE" dirty="0"/>
          </a:p>
          <a:p>
            <a:pPr lvl="1"/>
            <a:r>
              <a:rPr lang="de-DE" dirty="0"/>
              <a:t>Zweite Ebene</a:t>
            </a:r>
          </a:p>
        </p:txBody>
      </p:sp>
    </p:spTree>
    <p:extLst>
      <p:ext uri="{BB962C8B-B14F-4D97-AF65-F5344CB8AC3E}">
        <p14:creationId xmlns:p14="http://schemas.microsoft.com/office/powerpoint/2010/main" val="2442775053"/>
      </p:ext>
    </p:extLst>
  </p:cSld>
  <p:clrMapOvr>
    <a:masterClrMapping/>
  </p:clrMapOvr>
  <p:extLst>
    <p:ext uri="{DCECCB84-F9BA-43D5-87BE-67443E8EF086}">
      <p15:sldGuideLst xmlns:p15="http://schemas.microsoft.com/office/powerpoint/2012/main">
        <p15:guide id="1" pos="2945">
          <p15:clr>
            <a:srgbClr val="FBAE40"/>
          </p15:clr>
        </p15:guide>
        <p15:guide id="2" pos="5444">
          <p15:clr>
            <a:srgbClr val="FBAE40"/>
          </p15:clr>
        </p15:guide>
        <p15:guide id="3" orient="horz" pos="596">
          <p15:clr>
            <a:srgbClr val="FBAE40"/>
          </p15:clr>
        </p15:guide>
        <p15:guide id="4" orient="horz" pos="226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 / Text / 2 Bilder">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KAPITEL | CHART-HEADLINE</a:t>
            </a:r>
          </a:p>
        </p:txBody>
      </p:sp>
      <p:sp>
        <p:nvSpPr>
          <p:cNvPr id="3" name="Inhaltsplatzhalter 2"/>
          <p:cNvSpPr>
            <a:spLocks noGrp="1"/>
          </p:cNvSpPr>
          <p:nvPr>
            <p:ph idx="1" hasCustomPrompt="1"/>
          </p:nvPr>
        </p:nvSpPr>
        <p:spPr>
          <a:xfrm>
            <a:off x="624000" y="1224000"/>
            <a:ext cx="7200000" cy="4488000"/>
          </a:xfrm>
        </p:spPr>
        <p:txBody>
          <a:bodyPr/>
          <a:lstStyle>
            <a:lvl1pPr>
              <a:defRPr/>
            </a:lvl1pPr>
          </a:lstStyle>
          <a:p>
            <a:pPr lvl="0"/>
            <a:r>
              <a:rPr lang="de-DE" dirty="0" err="1"/>
              <a:t>Subline</a:t>
            </a:r>
            <a:r>
              <a:rPr lang="de-DE" dirty="0"/>
              <a:t> auf erster Ebene // für weitere Ebenen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8" name="Fußzeilenplatzhalter 7">
            <a:extLst>
              <a:ext uri="{FF2B5EF4-FFF2-40B4-BE49-F238E27FC236}">
                <a16:creationId xmlns:a16="http://schemas.microsoft.com/office/drawing/2014/main" id="{3261E425-9AF3-4B68-A7DE-55697E59EC40}"/>
              </a:ext>
            </a:extLst>
          </p:cNvPr>
          <p:cNvSpPr>
            <a:spLocks noGrp="1"/>
          </p:cNvSpPr>
          <p:nvPr>
            <p:ph type="ftr" sz="quarter" idx="11"/>
          </p:nvPr>
        </p:nvSpPr>
        <p:spPr/>
        <p:txBody>
          <a:bodyPr/>
          <a:lstStyle/>
          <a:p>
            <a:r>
              <a:rPr lang="de-DE"/>
              <a:t>Titel | ggf. weitere Angaben</a:t>
            </a:r>
            <a:endParaRPr lang="de-DE" dirty="0"/>
          </a:p>
        </p:txBody>
      </p:sp>
      <p:sp>
        <p:nvSpPr>
          <p:cNvPr id="9" name="Foliennummernplatzhalter 8">
            <a:extLst>
              <a:ext uri="{FF2B5EF4-FFF2-40B4-BE49-F238E27FC236}">
                <a16:creationId xmlns:a16="http://schemas.microsoft.com/office/drawing/2014/main" id="{DC8FE19E-1A66-4F06-9454-D8ECA4880C8E}"/>
              </a:ext>
            </a:extLst>
          </p:cNvPr>
          <p:cNvSpPr>
            <a:spLocks noGrp="1"/>
          </p:cNvSpPr>
          <p:nvPr>
            <p:ph type="sldNum" sz="quarter" idx="12"/>
          </p:nvPr>
        </p:nvSpPr>
        <p:spPr/>
        <p:txBody>
          <a:bodyPr/>
          <a:lstStyle/>
          <a:p>
            <a:fld id="{6C8FC03C-C266-4645-ABC5-645062898383}" type="slidenum">
              <a:rPr lang="de-DE" smtClean="0"/>
              <a:pPr/>
              <a:t>‹#›</a:t>
            </a:fld>
            <a:r>
              <a:rPr lang="de-DE"/>
              <a:t> </a:t>
            </a:r>
            <a:endParaRPr lang="de-DE" dirty="0"/>
          </a:p>
        </p:txBody>
      </p:sp>
      <p:sp>
        <p:nvSpPr>
          <p:cNvPr id="5" name="Bildplatzhalter 4">
            <a:extLst>
              <a:ext uri="{FF2B5EF4-FFF2-40B4-BE49-F238E27FC236}">
                <a16:creationId xmlns:a16="http://schemas.microsoft.com/office/drawing/2014/main" id="{6DB40BEE-2C74-4B7C-AA75-FB330D4E18BC}"/>
              </a:ext>
            </a:extLst>
          </p:cNvPr>
          <p:cNvSpPr>
            <a:spLocks noGrp="1"/>
          </p:cNvSpPr>
          <p:nvPr>
            <p:ph type="pic" sz="quarter" idx="13"/>
          </p:nvPr>
        </p:nvSpPr>
        <p:spPr>
          <a:xfrm>
            <a:off x="8640000" y="1272000"/>
            <a:ext cx="2880000" cy="1920000"/>
          </a:xfrm>
        </p:spPr>
        <p:txBody>
          <a:bodyPr anchor="ctr"/>
          <a:lstStyle>
            <a:lvl1pPr algn="ctr">
              <a:defRPr/>
            </a:lvl1pPr>
          </a:lstStyle>
          <a:p>
            <a:r>
              <a:rPr lang="de-DE"/>
              <a:t>Bild durch Klicken auf Symbol hinzufügen</a:t>
            </a:r>
          </a:p>
        </p:txBody>
      </p:sp>
      <p:sp>
        <p:nvSpPr>
          <p:cNvPr id="7" name="Bildplatzhalter 4">
            <a:extLst>
              <a:ext uri="{FF2B5EF4-FFF2-40B4-BE49-F238E27FC236}">
                <a16:creationId xmlns:a16="http://schemas.microsoft.com/office/drawing/2014/main" id="{73CCF540-0E4F-47A6-981D-1A856FBCB4E1}"/>
              </a:ext>
            </a:extLst>
          </p:cNvPr>
          <p:cNvSpPr>
            <a:spLocks noGrp="1"/>
          </p:cNvSpPr>
          <p:nvPr>
            <p:ph type="pic" sz="quarter" idx="14"/>
          </p:nvPr>
        </p:nvSpPr>
        <p:spPr>
          <a:xfrm>
            <a:off x="8640000" y="3504000"/>
            <a:ext cx="2880000" cy="1920000"/>
          </a:xfrm>
        </p:spPr>
        <p:txBody>
          <a:bodyPr anchor="ctr"/>
          <a:lstStyle>
            <a:lvl1pPr algn="ctr">
              <a:defRPr/>
            </a:lvl1pPr>
          </a:lstStyle>
          <a:p>
            <a:r>
              <a:rPr lang="de-DE"/>
              <a:t>Bild durch Klicken auf Symbol hinzufügen</a:t>
            </a:r>
          </a:p>
        </p:txBody>
      </p:sp>
    </p:spTree>
    <p:extLst>
      <p:ext uri="{BB962C8B-B14F-4D97-AF65-F5344CB8AC3E}">
        <p14:creationId xmlns:p14="http://schemas.microsoft.com/office/powerpoint/2010/main" val="2445051233"/>
      </p:ext>
    </p:extLst>
  </p:cSld>
  <p:clrMapOvr>
    <a:masterClrMapping/>
  </p:clrMapOvr>
  <p:extLst>
    <p:ext uri="{DCECCB84-F9BA-43D5-87BE-67443E8EF086}">
      <p15:sldGuideLst xmlns:p15="http://schemas.microsoft.com/office/powerpoint/2012/main">
        <p15:guide id="1" pos="4077">
          <p15:clr>
            <a:srgbClr val="FBAE40"/>
          </p15:clr>
        </p15:guide>
        <p15:guide id="2" pos="5444">
          <p15:clr>
            <a:srgbClr val="FBAE40"/>
          </p15:clr>
        </p15:guide>
        <p15:guide id="3" orient="horz" pos="596">
          <p15:clr>
            <a:srgbClr val="FBAE40"/>
          </p15:clr>
        </p15:guide>
        <p15:guide id="4" orient="horz" pos="1653">
          <p15:clr>
            <a:srgbClr val="FBAE40"/>
          </p15:clr>
        </p15:guide>
        <p15:guide id="5" orient="horz" pos="2564">
          <p15:clr>
            <a:srgbClr val="FBAE40"/>
          </p15:clr>
        </p15:guide>
        <p15:guide id="6" orient="horz" pos="1513">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 2 Bilder /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KAPITEL | CHART-HEADLINE</a:t>
            </a:r>
          </a:p>
        </p:txBody>
      </p:sp>
      <p:sp>
        <p:nvSpPr>
          <p:cNvPr id="3" name="Inhaltsplatzhalter 2"/>
          <p:cNvSpPr>
            <a:spLocks noGrp="1"/>
          </p:cNvSpPr>
          <p:nvPr>
            <p:ph idx="1" hasCustomPrompt="1"/>
          </p:nvPr>
        </p:nvSpPr>
        <p:spPr>
          <a:xfrm>
            <a:off x="4320000" y="1224000"/>
            <a:ext cx="7200000" cy="4488000"/>
          </a:xfrm>
        </p:spPr>
        <p:txBody>
          <a:bodyPr/>
          <a:lstStyle>
            <a:lvl1pPr>
              <a:defRPr/>
            </a:lvl1pPr>
          </a:lstStyle>
          <a:p>
            <a:pPr lvl="0"/>
            <a:r>
              <a:rPr lang="de-DE" dirty="0" err="1"/>
              <a:t>Subline</a:t>
            </a:r>
            <a:r>
              <a:rPr lang="de-DE" dirty="0"/>
              <a:t> auf erster Ebene // für weitere Ebenen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8" name="Fußzeilenplatzhalter 7">
            <a:extLst>
              <a:ext uri="{FF2B5EF4-FFF2-40B4-BE49-F238E27FC236}">
                <a16:creationId xmlns:a16="http://schemas.microsoft.com/office/drawing/2014/main" id="{3261E425-9AF3-4B68-A7DE-55697E59EC40}"/>
              </a:ext>
            </a:extLst>
          </p:cNvPr>
          <p:cNvSpPr>
            <a:spLocks noGrp="1"/>
          </p:cNvSpPr>
          <p:nvPr>
            <p:ph type="ftr" sz="quarter" idx="11"/>
          </p:nvPr>
        </p:nvSpPr>
        <p:spPr/>
        <p:txBody>
          <a:bodyPr/>
          <a:lstStyle/>
          <a:p>
            <a:r>
              <a:rPr lang="de-DE"/>
              <a:t>Titel | ggf. weitere Angaben</a:t>
            </a:r>
            <a:endParaRPr lang="de-DE" dirty="0"/>
          </a:p>
        </p:txBody>
      </p:sp>
      <p:sp>
        <p:nvSpPr>
          <p:cNvPr id="9" name="Foliennummernplatzhalter 8">
            <a:extLst>
              <a:ext uri="{FF2B5EF4-FFF2-40B4-BE49-F238E27FC236}">
                <a16:creationId xmlns:a16="http://schemas.microsoft.com/office/drawing/2014/main" id="{DC8FE19E-1A66-4F06-9454-D8ECA4880C8E}"/>
              </a:ext>
            </a:extLst>
          </p:cNvPr>
          <p:cNvSpPr>
            <a:spLocks noGrp="1"/>
          </p:cNvSpPr>
          <p:nvPr>
            <p:ph type="sldNum" sz="quarter" idx="12"/>
          </p:nvPr>
        </p:nvSpPr>
        <p:spPr/>
        <p:txBody>
          <a:bodyPr/>
          <a:lstStyle/>
          <a:p>
            <a:fld id="{6C8FC03C-C266-4645-ABC5-645062898383}" type="slidenum">
              <a:rPr lang="de-DE" smtClean="0"/>
              <a:pPr/>
              <a:t>‹#›</a:t>
            </a:fld>
            <a:r>
              <a:rPr lang="de-DE"/>
              <a:t> </a:t>
            </a:r>
            <a:endParaRPr lang="de-DE" dirty="0"/>
          </a:p>
        </p:txBody>
      </p:sp>
      <p:sp>
        <p:nvSpPr>
          <p:cNvPr id="5" name="Bildplatzhalter 4">
            <a:extLst>
              <a:ext uri="{FF2B5EF4-FFF2-40B4-BE49-F238E27FC236}">
                <a16:creationId xmlns:a16="http://schemas.microsoft.com/office/drawing/2014/main" id="{6DB40BEE-2C74-4B7C-AA75-FB330D4E18BC}"/>
              </a:ext>
            </a:extLst>
          </p:cNvPr>
          <p:cNvSpPr>
            <a:spLocks noGrp="1"/>
          </p:cNvSpPr>
          <p:nvPr>
            <p:ph type="pic" sz="quarter" idx="13"/>
          </p:nvPr>
        </p:nvSpPr>
        <p:spPr>
          <a:xfrm>
            <a:off x="624000" y="1272000"/>
            <a:ext cx="2880000" cy="1920000"/>
          </a:xfrm>
        </p:spPr>
        <p:txBody>
          <a:bodyPr anchor="ctr"/>
          <a:lstStyle>
            <a:lvl1pPr algn="ctr">
              <a:defRPr/>
            </a:lvl1pPr>
          </a:lstStyle>
          <a:p>
            <a:r>
              <a:rPr lang="de-DE"/>
              <a:t>Bild durch Klicken auf Symbol hinzufügen</a:t>
            </a:r>
            <a:endParaRPr lang="de-DE" dirty="0"/>
          </a:p>
        </p:txBody>
      </p:sp>
      <p:sp>
        <p:nvSpPr>
          <p:cNvPr id="7" name="Bildplatzhalter 4">
            <a:extLst>
              <a:ext uri="{FF2B5EF4-FFF2-40B4-BE49-F238E27FC236}">
                <a16:creationId xmlns:a16="http://schemas.microsoft.com/office/drawing/2014/main" id="{73CCF540-0E4F-47A6-981D-1A856FBCB4E1}"/>
              </a:ext>
            </a:extLst>
          </p:cNvPr>
          <p:cNvSpPr>
            <a:spLocks noGrp="1"/>
          </p:cNvSpPr>
          <p:nvPr>
            <p:ph type="pic" sz="quarter" idx="14"/>
          </p:nvPr>
        </p:nvSpPr>
        <p:spPr>
          <a:xfrm>
            <a:off x="624000" y="3504000"/>
            <a:ext cx="2880000" cy="1920000"/>
          </a:xfrm>
        </p:spPr>
        <p:txBody>
          <a:bodyPr anchor="ctr"/>
          <a:lstStyle>
            <a:lvl1pPr algn="ctr">
              <a:defRPr/>
            </a:lvl1pPr>
          </a:lstStyle>
          <a:p>
            <a:r>
              <a:rPr lang="de-DE"/>
              <a:t>Bild durch Klicken auf Symbol hinzufügen</a:t>
            </a:r>
          </a:p>
        </p:txBody>
      </p:sp>
    </p:spTree>
    <p:extLst>
      <p:ext uri="{BB962C8B-B14F-4D97-AF65-F5344CB8AC3E}">
        <p14:creationId xmlns:p14="http://schemas.microsoft.com/office/powerpoint/2010/main" val="1815621800"/>
      </p:ext>
    </p:extLst>
  </p:cSld>
  <p:clrMapOvr>
    <a:masterClrMapping/>
  </p:clrMapOvr>
  <p:extLst>
    <p:ext uri="{DCECCB84-F9BA-43D5-87BE-67443E8EF086}">
      <p15:sldGuideLst xmlns:p15="http://schemas.microsoft.com/office/powerpoint/2012/main">
        <p15:guide id="1" pos="1658">
          <p15:clr>
            <a:srgbClr val="FBAE40"/>
          </p15:clr>
        </p15:guide>
        <p15:guide id="2" pos="5444">
          <p15:clr>
            <a:srgbClr val="FBAE40"/>
          </p15:clr>
        </p15:guide>
        <p15:guide id="3" orient="horz" pos="596">
          <p15:clr>
            <a:srgbClr val="FBAE40"/>
          </p15:clr>
        </p15:guide>
        <p15:guide id="4" orient="horz" pos="1653">
          <p15:clr>
            <a:srgbClr val="FBAE40"/>
          </p15:clr>
        </p15:guide>
        <p15:guide id="5" orient="horz" pos="2564">
          <p15:clr>
            <a:srgbClr val="FBAE40"/>
          </p15:clr>
        </p15:guide>
        <p15:guide id="6" orient="horz" pos="1513">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Headlin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HEADLINE EINFÜGEN</a:t>
            </a:r>
          </a:p>
        </p:txBody>
      </p:sp>
      <p:sp>
        <p:nvSpPr>
          <p:cNvPr id="4" name="Fußzeilenplatzhalter 3">
            <a:extLst>
              <a:ext uri="{FF2B5EF4-FFF2-40B4-BE49-F238E27FC236}">
                <a16:creationId xmlns:a16="http://schemas.microsoft.com/office/drawing/2014/main" id="{762F6D41-300A-44A6-A773-F84C7424CD65}"/>
              </a:ext>
            </a:extLst>
          </p:cNvPr>
          <p:cNvSpPr>
            <a:spLocks noGrp="1"/>
          </p:cNvSpPr>
          <p:nvPr>
            <p:ph type="ftr" sz="quarter" idx="11"/>
          </p:nvPr>
        </p:nvSpPr>
        <p:spPr/>
        <p:txBody>
          <a:bodyPr/>
          <a:lstStyle/>
          <a:p>
            <a:r>
              <a:rPr lang="de-DE"/>
              <a:t>Titel | ggf. weitere Angaben</a:t>
            </a:r>
            <a:endParaRPr lang="de-DE" dirty="0"/>
          </a:p>
        </p:txBody>
      </p:sp>
      <p:sp>
        <p:nvSpPr>
          <p:cNvPr id="5" name="Foliennummernplatzhalter 4">
            <a:extLst>
              <a:ext uri="{FF2B5EF4-FFF2-40B4-BE49-F238E27FC236}">
                <a16:creationId xmlns:a16="http://schemas.microsoft.com/office/drawing/2014/main" id="{D5674647-E98A-4E91-B769-603FBD38FC2E}"/>
              </a:ext>
            </a:extLst>
          </p:cNvPr>
          <p:cNvSpPr>
            <a:spLocks noGrp="1"/>
          </p:cNvSpPr>
          <p:nvPr>
            <p:ph type="sldNum" sz="quarter" idx="12"/>
          </p:nvPr>
        </p:nvSpPr>
        <p:spPr/>
        <p:txBody>
          <a:bodyPr/>
          <a:lstStyle/>
          <a:p>
            <a:fld id="{6C8FC03C-C266-4645-ABC5-645062898383}" type="slidenum">
              <a:rPr lang="de-DE" smtClean="0"/>
              <a:pPr/>
              <a:t>‹#›</a:t>
            </a:fld>
            <a:r>
              <a:rPr lang="de-DE"/>
              <a:t> </a:t>
            </a:r>
            <a:endParaRPr lang="de-DE" dirty="0"/>
          </a:p>
        </p:txBody>
      </p:sp>
    </p:spTree>
    <p:extLst>
      <p:ext uri="{BB962C8B-B14F-4D97-AF65-F5344CB8AC3E}">
        <p14:creationId xmlns:p14="http://schemas.microsoft.com/office/powerpoint/2010/main" val="2430012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5E7FEC2D-DBFC-481D-89EF-55316F02D4F5}"/>
              </a:ext>
            </a:extLst>
          </p:cNvPr>
          <p:cNvSpPr>
            <a:spLocks noGrp="1"/>
          </p:cNvSpPr>
          <p:nvPr>
            <p:ph type="ftr" sz="quarter" idx="11"/>
          </p:nvPr>
        </p:nvSpPr>
        <p:spPr/>
        <p:txBody>
          <a:bodyPr/>
          <a:lstStyle/>
          <a:p>
            <a:r>
              <a:rPr lang="de-DE"/>
              <a:t>Titel | ggf. weitere Angaben</a:t>
            </a:r>
            <a:endParaRPr lang="de-DE" dirty="0"/>
          </a:p>
        </p:txBody>
      </p:sp>
      <p:sp>
        <p:nvSpPr>
          <p:cNvPr id="4" name="Foliennummernplatzhalter 3">
            <a:extLst>
              <a:ext uri="{FF2B5EF4-FFF2-40B4-BE49-F238E27FC236}">
                <a16:creationId xmlns:a16="http://schemas.microsoft.com/office/drawing/2014/main" id="{5BC5583F-31A1-412C-900F-41106AD78426}"/>
              </a:ext>
            </a:extLst>
          </p:cNvPr>
          <p:cNvSpPr>
            <a:spLocks noGrp="1"/>
          </p:cNvSpPr>
          <p:nvPr>
            <p:ph type="sldNum" sz="quarter" idx="12"/>
          </p:nvPr>
        </p:nvSpPr>
        <p:spPr/>
        <p:txBody>
          <a:bodyPr/>
          <a:lstStyle/>
          <a:p>
            <a:fld id="{6C8FC03C-C266-4645-ABC5-645062898383}" type="slidenum">
              <a:rPr lang="de-DE" smtClean="0"/>
              <a:pPr/>
              <a:t>‹#›</a:t>
            </a:fld>
            <a:r>
              <a:rPr lang="de-DE"/>
              <a:t> </a:t>
            </a:r>
            <a:endParaRPr lang="de-DE" dirty="0"/>
          </a:p>
        </p:txBody>
      </p:sp>
    </p:spTree>
    <p:extLst>
      <p:ext uri="{BB962C8B-B14F-4D97-AF65-F5344CB8AC3E}">
        <p14:creationId xmlns:p14="http://schemas.microsoft.com/office/powerpoint/2010/main" val="822065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_Slides">
    <p:spTree>
      <p:nvGrpSpPr>
        <p:cNvPr id="1" name=""/>
        <p:cNvGrpSpPr/>
        <p:nvPr/>
      </p:nvGrpSpPr>
      <p:grpSpPr>
        <a:xfrm>
          <a:off x="0" y="0"/>
          <a:ext cx="0" cy="0"/>
          <a:chOff x="0" y="0"/>
          <a:chExt cx="0" cy="0"/>
        </a:xfrm>
      </p:grpSpPr>
      <p:sp>
        <p:nvSpPr>
          <p:cNvPr id="8" name="Slide Number">
            <a:extLst>
              <a:ext uri="{FF2B5EF4-FFF2-40B4-BE49-F238E27FC236}">
                <a16:creationId xmlns:a16="http://schemas.microsoft.com/office/drawing/2014/main" id="{E10AE831-2867-F646-83B4-DA810147BE78}"/>
              </a:ext>
            </a:extLst>
          </p:cNvPr>
          <p:cNvSpPr txBox="1"/>
          <p:nvPr userDrawn="1"/>
        </p:nvSpPr>
        <p:spPr>
          <a:xfrm>
            <a:off x="219600" y="6390591"/>
            <a:ext cx="489047" cy="427215"/>
          </a:xfrm>
          <a:prstGeom prst="rect">
            <a:avLst/>
          </a:prstGeom>
          <a:noFill/>
        </p:spPr>
        <p:txBody>
          <a:bodyPr wrap="none" lIns="0" rtlCol="0" anchor="ctr" anchorCtr="0">
            <a:noAutofit/>
          </a:bodyPr>
          <a:lstStyle/>
          <a:p>
            <a:fld id="{C2010D74-AEB2-4A4B-A2EC-3697475144BD}" type="slidenum">
              <a:rPr lang="en-GB" sz="1400" b="0" kern="1200" smtClean="0">
                <a:solidFill>
                  <a:srgbClr val="004C93"/>
                </a:solidFill>
                <a:latin typeface="+mn-lt"/>
                <a:ea typeface="ＭＳ Ｐゴシック" charset="-128"/>
                <a:cs typeface="Calibri" panose="020F0502020204030204" pitchFamily="34" charset="0"/>
              </a:rPr>
              <a:t>‹#›</a:t>
            </a:fld>
            <a:endParaRPr lang="en-GB" sz="1400" b="0" kern="1200" dirty="0">
              <a:solidFill>
                <a:srgbClr val="004C93"/>
              </a:solidFill>
              <a:latin typeface="+mn-lt"/>
              <a:ea typeface="ＭＳ Ｐゴシック" charset="-128"/>
              <a:cs typeface="Calibri" panose="020F0502020204030204" pitchFamily="34" charset="0"/>
            </a:endParaRPr>
          </a:p>
        </p:txBody>
      </p:sp>
      <p:sp>
        <p:nvSpPr>
          <p:cNvPr id="6" name="Title">
            <a:extLst>
              <a:ext uri="{FF2B5EF4-FFF2-40B4-BE49-F238E27FC236}">
                <a16:creationId xmlns:a16="http://schemas.microsoft.com/office/drawing/2014/main" id="{60DD7736-FA16-9041-A930-CE6D748B0BDF}"/>
              </a:ext>
            </a:extLst>
          </p:cNvPr>
          <p:cNvSpPr>
            <a:spLocks noGrp="1"/>
          </p:cNvSpPr>
          <p:nvPr>
            <p:ph type="title"/>
          </p:nvPr>
        </p:nvSpPr>
        <p:spPr>
          <a:xfrm>
            <a:off x="215999" y="108000"/>
            <a:ext cx="11764994" cy="792000"/>
          </a:xfrm>
        </p:spPr>
        <p:txBody>
          <a:bodyPr tIns="36000" bIns="36000">
            <a:noAutofit/>
          </a:bodyPr>
          <a:lstStyle>
            <a:lvl1pPr>
              <a:defRPr lang="de-DE" sz="3600" b="1" baseline="0" smtClean="0">
                <a:solidFill>
                  <a:srgbClr val="004C93"/>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defRPr>
            </a:lvl1pPr>
          </a:lstStyle>
          <a:p>
            <a:endParaRPr lang="en-US" noProof="0" dirty="0"/>
          </a:p>
        </p:txBody>
      </p:sp>
      <p:grpSp>
        <p:nvGrpSpPr>
          <p:cNvPr id="22" name="Area C" hidden="1">
            <a:extLst>
              <a:ext uri="{FF2B5EF4-FFF2-40B4-BE49-F238E27FC236}">
                <a16:creationId xmlns:a16="http://schemas.microsoft.com/office/drawing/2014/main" id="{0F8AF86F-DAD4-E648-A096-8E7DDD34F16A}"/>
              </a:ext>
            </a:extLst>
          </p:cNvPr>
          <p:cNvGrpSpPr/>
          <p:nvPr userDrawn="1"/>
        </p:nvGrpSpPr>
        <p:grpSpPr>
          <a:xfrm>
            <a:off x="11407608" y="144000"/>
            <a:ext cx="720000" cy="720000"/>
            <a:chOff x="11448000" y="144000"/>
            <a:chExt cx="720000" cy="720000"/>
          </a:xfrm>
        </p:grpSpPr>
        <p:sp>
          <p:nvSpPr>
            <p:cNvPr id="23" name="Element_C">
              <a:extLst>
                <a:ext uri="{FF2B5EF4-FFF2-40B4-BE49-F238E27FC236}">
                  <a16:creationId xmlns:a16="http://schemas.microsoft.com/office/drawing/2014/main" id="{717E5556-728B-D449-9DB4-95716CFA47C0}"/>
                </a:ext>
              </a:extLst>
            </p:cNvPr>
            <p:cNvSpPr/>
            <p:nvPr/>
          </p:nvSpPr>
          <p:spPr>
            <a:xfrm flipH="1">
              <a:off x="11448000" y="144000"/>
              <a:ext cx="720000" cy="720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rmAutofit/>
            </a:bodyPr>
            <a:lstStyle/>
            <a:p>
              <a:pPr algn="ctr"/>
              <a:endParaRPr lang="de-DE" dirty="0">
                <a:solidFill>
                  <a:schemeClr val="bg1"/>
                </a:solidFill>
                <a:latin typeface="Calibri" panose="020F0502020204030204" pitchFamily="34" charset="0"/>
                <a:cs typeface="Calibri" panose="020F0502020204030204" pitchFamily="34" charset="0"/>
              </a:endParaRPr>
            </a:p>
          </p:txBody>
        </p:sp>
        <p:sp>
          <p:nvSpPr>
            <p:cNvPr id="24" name="Text_C">
              <a:extLst>
                <a:ext uri="{FF2B5EF4-FFF2-40B4-BE49-F238E27FC236}">
                  <a16:creationId xmlns:a16="http://schemas.microsoft.com/office/drawing/2014/main" id="{3331879B-FD0F-4F43-8A20-22FB5D4129E5}"/>
                </a:ext>
              </a:extLst>
            </p:cNvPr>
            <p:cNvSpPr txBox="1"/>
            <p:nvPr/>
          </p:nvSpPr>
          <p:spPr>
            <a:xfrm>
              <a:off x="11448000" y="288000"/>
              <a:ext cx="720000" cy="432000"/>
            </a:xfrm>
            <a:prstGeom prst="rect">
              <a:avLst/>
            </a:prstGeom>
            <a:noFill/>
          </p:spPr>
          <p:txBody>
            <a:bodyPr wrap="square" lIns="36000" tIns="36000" rIns="36000" bIns="36000" rtlCol="0" anchor="ctr" anchorCtr="0">
              <a:normAutofit/>
            </a:bodyPr>
            <a:lstStyle/>
            <a:p>
              <a:pPr algn="ctr"/>
              <a:r>
                <a:rPr lang="en-US" sz="2000" b="1" dirty="0">
                  <a:solidFill>
                    <a:schemeClr val="bg1"/>
                  </a:solidFill>
                  <a:latin typeface="Calibri" panose="020F0502020204030204" pitchFamily="34" charset="0"/>
                  <a:cs typeface="Calibri" panose="020F0502020204030204" pitchFamily="34" charset="0"/>
                </a:rPr>
                <a:t>C01</a:t>
              </a:r>
              <a:endParaRPr lang="en-DE" sz="2000" b="1" dirty="0">
                <a:solidFill>
                  <a:schemeClr val="bg1"/>
                </a:solidFill>
                <a:latin typeface="Calibri" panose="020F0502020204030204" pitchFamily="34" charset="0"/>
                <a:cs typeface="Calibri" panose="020F0502020204030204" pitchFamily="34" charset="0"/>
              </a:endParaRPr>
            </a:p>
          </p:txBody>
        </p:sp>
      </p:grpSp>
      <p:grpSp>
        <p:nvGrpSpPr>
          <p:cNvPr id="16" name="Area B" hidden="1">
            <a:extLst>
              <a:ext uri="{FF2B5EF4-FFF2-40B4-BE49-F238E27FC236}">
                <a16:creationId xmlns:a16="http://schemas.microsoft.com/office/drawing/2014/main" id="{5F7337AB-AC00-9A4F-AE65-68CE30482C06}"/>
              </a:ext>
            </a:extLst>
          </p:cNvPr>
          <p:cNvGrpSpPr/>
          <p:nvPr userDrawn="1"/>
        </p:nvGrpSpPr>
        <p:grpSpPr>
          <a:xfrm>
            <a:off x="11407608" y="144000"/>
            <a:ext cx="720000" cy="720000"/>
            <a:chOff x="11448000" y="144000"/>
            <a:chExt cx="720000" cy="720000"/>
          </a:xfrm>
        </p:grpSpPr>
        <p:sp>
          <p:nvSpPr>
            <p:cNvPr id="17" name="Element_B">
              <a:extLst>
                <a:ext uri="{FF2B5EF4-FFF2-40B4-BE49-F238E27FC236}">
                  <a16:creationId xmlns:a16="http://schemas.microsoft.com/office/drawing/2014/main" id="{C489C6BB-48D0-214E-8C59-0E82FE509984}"/>
                </a:ext>
              </a:extLst>
            </p:cNvPr>
            <p:cNvSpPr>
              <a:spLocks noGrp="1" noRot="1" noMove="1" noResize="1" noEditPoints="1" noAdjustHandles="1" noChangeArrowheads="1" noChangeShapeType="1"/>
            </p:cNvSpPr>
            <p:nvPr/>
          </p:nvSpPr>
          <p:spPr>
            <a:xfrm flipH="1">
              <a:off x="11448000" y="144000"/>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rmAutofit/>
            </a:bodyPr>
            <a:lstStyle/>
            <a:p>
              <a:pPr algn="ctr"/>
              <a:endParaRPr lang="de-DE">
                <a:latin typeface="Calibri" panose="020F0502020204030204" pitchFamily="34" charset="0"/>
                <a:cs typeface="Calibri" panose="020F0502020204030204" pitchFamily="34" charset="0"/>
              </a:endParaRPr>
            </a:p>
          </p:txBody>
        </p:sp>
        <p:sp>
          <p:nvSpPr>
            <p:cNvPr id="18" name="Text_B">
              <a:extLst>
                <a:ext uri="{FF2B5EF4-FFF2-40B4-BE49-F238E27FC236}">
                  <a16:creationId xmlns:a16="http://schemas.microsoft.com/office/drawing/2014/main" id="{96CD414C-3C04-2E4A-897D-68B2E774E954}"/>
                </a:ext>
              </a:extLst>
            </p:cNvPr>
            <p:cNvSpPr txBox="1"/>
            <p:nvPr/>
          </p:nvSpPr>
          <p:spPr>
            <a:xfrm>
              <a:off x="11448000" y="288000"/>
              <a:ext cx="720000" cy="432000"/>
            </a:xfrm>
            <a:prstGeom prst="rect">
              <a:avLst/>
            </a:prstGeom>
            <a:noFill/>
          </p:spPr>
          <p:txBody>
            <a:bodyPr wrap="square" lIns="36000" tIns="36000" rIns="36000" bIns="36000" rtlCol="0" anchor="ctr" anchorCtr="0">
              <a:normAutofit/>
            </a:bodyPr>
            <a:lstStyle/>
            <a:p>
              <a:pPr algn="ctr"/>
              <a:r>
                <a:rPr lang="en-US" sz="2000" b="1" dirty="0">
                  <a:solidFill>
                    <a:schemeClr val="bg1"/>
                  </a:solidFill>
                  <a:latin typeface="Calibri" panose="020F0502020204030204" pitchFamily="34" charset="0"/>
                  <a:cs typeface="Calibri" panose="020F0502020204030204" pitchFamily="34" charset="0"/>
                </a:rPr>
                <a:t>B02</a:t>
              </a:r>
              <a:endParaRPr lang="en-DE" sz="2000" b="1" dirty="0">
                <a:solidFill>
                  <a:schemeClr val="bg1"/>
                </a:solidFill>
                <a:latin typeface="Calibri" panose="020F0502020204030204" pitchFamily="34" charset="0"/>
                <a:cs typeface="Calibri" panose="020F0502020204030204" pitchFamily="34" charset="0"/>
              </a:endParaRPr>
            </a:p>
          </p:txBody>
        </p:sp>
      </p:grpSp>
      <p:grpSp>
        <p:nvGrpSpPr>
          <p:cNvPr id="19" name="Area A">
            <a:extLst>
              <a:ext uri="{FF2B5EF4-FFF2-40B4-BE49-F238E27FC236}">
                <a16:creationId xmlns:a16="http://schemas.microsoft.com/office/drawing/2014/main" id="{7643002E-2D77-6840-B933-08975F0106D6}"/>
              </a:ext>
            </a:extLst>
          </p:cNvPr>
          <p:cNvGrpSpPr/>
          <p:nvPr userDrawn="1"/>
        </p:nvGrpSpPr>
        <p:grpSpPr>
          <a:xfrm>
            <a:off x="11407608" y="144000"/>
            <a:ext cx="720000" cy="720000"/>
            <a:chOff x="11448000" y="144000"/>
            <a:chExt cx="720000" cy="720000"/>
          </a:xfrm>
        </p:grpSpPr>
        <p:sp>
          <p:nvSpPr>
            <p:cNvPr id="20" name="Element_A">
              <a:extLst>
                <a:ext uri="{FF2B5EF4-FFF2-40B4-BE49-F238E27FC236}">
                  <a16:creationId xmlns:a16="http://schemas.microsoft.com/office/drawing/2014/main" id="{A7CEC376-494D-C54F-B896-5E66AC180452}"/>
                </a:ext>
              </a:extLst>
            </p:cNvPr>
            <p:cNvSpPr/>
            <p:nvPr/>
          </p:nvSpPr>
          <p:spPr>
            <a:xfrm flipH="1">
              <a:off x="11448000" y="144000"/>
              <a:ext cx="720000" cy="72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rmAutofit/>
            </a:bodyPr>
            <a:lstStyle/>
            <a:p>
              <a:pPr algn="ctr"/>
              <a:endParaRPr lang="de-DE">
                <a:latin typeface="Calibri" panose="020F0502020204030204" pitchFamily="34" charset="0"/>
                <a:cs typeface="Calibri" panose="020F0502020204030204" pitchFamily="34" charset="0"/>
              </a:endParaRPr>
            </a:p>
          </p:txBody>
        </p:sp>
        <p:sp>
          <p:nvSpPr>
            <p:cNvPr id="21" name="Text_A">
              <a:extLst>
                <a:ext uri="{FF2B5EF4-FFF2-40B4-BE49-F238E27FC236}">
                  <a16:creationId xmlns:a16="http://schemas.microsoft.com/office/drawing/2014/main" id="{0BD97176-935F-3D4E-B9A0-3E17388CF2C9}"/>
                </a:ext>
              </a:extLst>
            </p:cNvPr>
            <p:cNvSpPr txBox="1"/>
            <p:nvPr/>
          </p:nvSpPr>
          <p:spPr>
            <a:xfrm>
              <a:off x="11448000" y="288000"/>
              <a:ext cx="720000" cy="432000"/>
            </a:xfrm>
            <a:prstGeom prst="rect">
              <a:avLst/>
            </a:prstGeom>
            <a:noFill/>
          </p:spPr>
          <p:txBody>
            <a:bodyPr wrap="square" lIns="36000" tIns="36000" rIns="36000" bIns="36000" rtlCol="0" anchor="ctr" anchorCtr="0">
              <a:normAutofit fontScale="85000" lnSpcReduction="10000"/>
            </a:bodyPr>
            <a:lstStyle/>
            <a:p>
              <a:pPr algn="ctr"/>
              <a:r>
                <a:rPr lang="en-US" sz="2000" b="1" dirty="0">
                  <a:solidFill>
                    <a:schemeClr val="tx1"/>
                  </a:solidFill>
                  <a:latin typeface="Calibri" panose="020F0502020204030204" pitchFamily="34" charset="0"/>
                  <a:cs typeface="Calibri" panose="020F0502020204030204" pitchFamily="34" charset="0"/>
                </a:rPr>
                <a:t>A09(N)</a:t>
              </a:r>
              <a:endParaRPr lang="en-DE" sz="2000" b="1" dirty="0">
                <a:solidFill>
                  <a:schemeClr val="tx1"/>
                </a:solidFill>
                <a:latin typeface="Calibri" panose="020F0502020204030204" pitchFamily="34" charset="0"/>
                <a:cs typeface="Calibri" panose="020F0502020204030204" pitchFamily="34" charset="0"/>
              </a:endParaRPr>
            </a:p>
          </p:txBody>
        </p:sp>
      </p:grpSp>
      <p:cxnSp>
        <p:nvCxnSpPr>
          <p:cNvPr id="28" name="Design Element: Line">
            <a:extLst>
              <a:ext uri="{FF2B5EF4-FFF2-40B4-BE49-F238E27FC236}">
                <a16:creationId xmlns:a16="http://schemas.microsoft.com/office/drawing/2014/main" id="{78779EE9-EA30-7A40-A4ED-51C6928F2CBA}"/>
              </a:ext>
            </a:extLst>
          </p:cNvPr>
          <p:cNvCxnSpPr>
            <a:cxnSpLocks/>
          </p:cNvCxnSpPr>
          <p:nvPr userDrawn="1"/>
        </p:nvCxnSpPr>
        <p:spPr>
          <a:xfrm>
            <a:off x="215999" y="6342499"/>
            <a:ext cx="1176499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9" name="Gruppieren 28">
            <a:extLst>
              <a:ext uri="{FF2B5EF4-FFF2-40B4-BE49-F238E27FC236}">
                <a16:creationId xmlns:a16="http://schemas.microsoft.com/office/drawing/2014/main" id="{CA24BC50-7A3F-DA40-8A91-D57791100FB3}"/>
              </a:ext>
            </a:extLst>
          </p:cNvPr>
          <p:cNvGrpSpPr/>
          <p:nvPr userDrawn="1"/>
        </p:nvGrpSpPr>
        <p:grpSpPr>
          <a:xfrm>
            <a:off x="10489546" y="6104033"/>
            <a:ext cx="1491446" cy="695182"/>
            <a:chOff x="10466773" y="6064346"/>
            <a:chExt cx="1491446" cy="695182"/>
          </a:xfrm>
        </p:grpSpPr>
        <p:sp>
          <p:nvSpPr>
            <p:cNvPr id="30" name="Rechteck 29">
              <a:extLst>
                <a:ext uri="{FF2B5EF4-FFF2-40B4-BE49-F238E27FC236}">
                  <a16:creationId xmlns:a16="http://schemas.microsoft.com/office/drawing/2014/main" id="{127A10B7-8B73-754D-8784-F7BFEABF5157}"/>
                </a:ext>
              </a:extLst>
            </p:cNvPr>
            <p:cNvSpPr/>
            <p:nvPr userDrawn="1"/>
          </p:nvSpPr>
          <p:spPr>
            <a:xfrm>
              <a:off x="10466773" y="6195600"/>
              <a:ext cx="468000" cy="231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Grafik 30">
              <a:hlinkClick r:id="" action="ppaction://noaction"/>
              <a:extLst>
                <a:ext uri="{FF2B5EF4-FFF2-40B4-BE49-F238E27FC236}">
                  <a16:creationId xmlns:a16="http://schemas.microsoft.com/office/drawing/2014/main" id="{9C87BB19-523F-1346-9BC0-B8984CA1D002}"/>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12780" y="6064346"/>
              <a:ext cx="1445439" cy="695182"/>
            </a:xfrm>
            <a:prstGeom prst="rect">
              <a:avLst/>
            </a:prstGeom>
          </p:spPr>
        </p:pic>
      </p:grpSp>
      <p:sp>
        <p:nvSpPr>
          <p:cNvPr id="5" name="Presentation Details">
            <a:extLst>
              <a:ext uri="{FF2B5EF4-FFF2-40B4-BE49-F238E27FC236}">
                <a16:creationId xmlns:a16="http://schemas.microsoft.com/office/drawing/2014/main" id="{4D7C228A-EAD6-1667-CBEA-C827F0274DC9}"/>
              </a:ext>
            </a:extLst>
          </p:cNvPr>
          <p:cNvSpPr txBox="1"/>
          <p:nvPr userDrawn="1"/>
        </p:nvSpPr>
        <p:spPr>
          <a:xfrm>
            <a:off x="580104" y="6372000"/>
            <a:ext cx="4995073" cy="485999"/>
          </a:xfrm>
          <a:prstGeom prst="rect">
            <a:avLst/>
          </a:prstGeom>
          <a:noFill/>
        </p:spPr>
        <p:txBody>
          <a:bodyPr wrap="none" lIns="90000" rIns="90000" rtlCol="0" anchor="ctr" anchorCtr="0">
            <a:noAutofit/>
          </a:bodyPr>
          <a:lstStyle/>
          <a:p>
            <a:r>
              <a:rPr lang="en-US" sz="1300" b="1" noProof="0" dirty="0">
                <a:solidFill>
                  <a:srgbClr val="004C93"/>
                </a:solidFill>
              </a:rPr>
              <a:t>CRC/TRR 247 – Heterogeneous Oxidation Catalysis in the Liquid Phase</a:t>
            </a:r>
          </a:p>
          <a:p>
            <a:r>
              <a:rPr lang="en-US" sz="1200" noProof="0" dirty="0">
                <a:solidFill>
                  <a:srgbClr val="004C93"/>
                </a:solidFill>
              </a:rPr>
              <a:t>01-03 March 2023 | Annual Meeting</a:t>
            </a:r>
          </a:p>
        </p:txBody>
      </p:sp>
      <p:sp>
        <p:nvSpPr>
          <p:cNvPr id="7" name="References" hidden="1">
            <a:extLst>
              <a:ext uri="{FF2B5EF4-FFF2-40B4-BE49-F238E27FC236}">
                <a16:creationId xmlns:a16="http://schemas.microsoft.com/office/drawing/2014/main" id="{9F55CC67-CB81-B052-1C1C-EF8D44B1F4EA}"/>
              </a:ext>
            </a:extLst>
          </p:cNvPr>
          <p:cNvSpPr>
            <a:spLocks noGrp="1"/>
          </p:cNvSpPr>
          <p:nvPr>
            <p:ph type="body" sz="quarter" idx="13" hasCustomPrompt="1"/>
          </p:nvPr>
        </p:nvSpPr>
        <p:spPr>
          <a:xfrm>
            <a:off x="5669023" y="6362393"/>
            <a:ext cx="5313301" cy="485999"/>
          </a:xfrm>
        </p:spPr>
        <p:txBody>
          <a:bodyPr lIns="36000" tIns="18000" rIns="36000" bIns="0">
            <a:normAutofit/>
          </a:bodyPr>
          <a:lstStyle>
            <a:lvl1pPr marL="0" indent="-228600">
              <a:lnSpc>
                <a:spcPct val="100000"/>
              </a:lnSpc>
              <a:spcBef>
                <a:spcPts val="0"/>
              </a:spcBef>
              <a:buFont typeface="+mj-lt"/>
              <a:buAutoNum type="arabicParenBoth"/>
              <a:defRPr sz="1000">
                <a:latin typeface="Calibri" panose="020F0502020204030204" pitchFamily="34" charset="0"/>
                <a:cs typeface="Calibri" panose="020F0502020204030204" pitchFamily="34" charset="0"/>
              </a:defRPr>
            </a:lvl1pPr>
          </a:lstStyle>
          <a:p>
            <a:pPr lvl="0"/>
            <a:r>
              <a:rPr lang="en-US" noProof="0" dirty="0"/>
              <a:t>Reference 1</a:t>
            </a:r>
          </a:p>
          <a:p>
            <a:pPr lvl="0"/>
            <a:r>
              <a:rPr lang="en-US" noProof="0" dirty="0"/>
              <a:t>Reference 2</a:t>
            </a:r>
          </a:p>
          <a:p>
            <a:pPr lvl="0"/>
            <a:r>
              <a:rPr lang="en-US" noProof="0" dirty="0"/>
              <a:t>Reference 3</a:t>
            </a:r>
          </a:p>
        </p:txBody>
      </p:sp>
      <p:grpSp>
        <p:nvGrpSpPr>
          <p:cNvPr id="2" name="Administrative">
            <a:extLst>
              <a:ext uri="{FF2B5EF4-FFF2-40B4-BE49-F238E27FC236}">
                <a16:creationId xmlns:a16="http://schemas.microsoft.com/office/drawing/2014/main" id="{E7721802-D36A-5062-97A7-71304C853DF4}"/>
              </a:ext>
            </a:extLst>
          </p:cNvPr>
          <p:cNvGrpSpPr/>
          <p:nvPr userDrawn="1"/>
        </p:nvGrpSpPr>
        <p:grpSpPr>
          <a:xfrm>
            <a:off x="11407608" y="144000"/>
            <a:ext cx="720001" cy="720001"/>
            <a:chOff x="0" y="0"/>
            <a:chExt cx="720000" cy="719999"/>
          </a:xfrm>
        </p:grpSpPr>
        <p:sp>
          <p:nvSpPr>
            <p:cNvPr id="3" name="Text_Administrative">
              <a:extLst>
                <a:ext uri="{FF2B5EF4-FFF2-40B4-BE49-F238E27FC236}">
                  <a16:creationId xmlns:a16="http://schemas.microsoft.com/office/drawing/2014/main" id="{0D6F2B5A-B309-DB37-24D9-FA07B7E7232E}"/>
                </a:ext>
              </a:extLst>
            </p:cNvPr>
            <p:cNvSpPr/>
            <p:nvPr/>
          </p:nvSpPr>
          <p:spPr>
            <a:xfrm flipH="1">
              <a:off x="-1" y="0"/>
              <a:ext cx="720001" cy="720000"/>
            </a:xfrm>
            <a:prstGeom prst="ellipse">
              <a:avLst/>
            </a:prstGeom>
            <a:solidFill>
              <a:srgbClr val="595959"/>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 name="Text_Administrative">
              <a:extLst>
                <a:ext uri="{FF2B5EF4-FFF2-40B4-BE49-F238E27FC236}">
                  <a16:creationId xmlns:a16="http://schemas.microsoft.com/office/drawing/2014/main" id="{1A0F1944-582D-1CE4-6499-49A03428FFC5}"/>
                </a:ext>
              </a:extLst>
            </p:cNvPr>
            <p:cNvSpPr txBox="1"/>
            <p:nvPr/>
          </p:nvSpPr>
          <p:spPr>
            <a:xfrm>
              <a:off x="0" y="144000"/>
              <a:ext cx="720000" cy="4320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6000" tIns="36000" rIns="36000" bIns="36000" numCol="1" anchor="ctr">
              <a:normAutofit/>
            </a:bodyPr>
            <a:lstStyle>
              <a:lvl1pPr algn="ctr">
                <a:defRPr b="1">
                  <a:solidFill>
                    <a:srgbClr val="FFFFFF"/>
                  </a:solidFill>
                </a:defRPr>
              </a:lvl1pPr>
            </a:lstStyle>
            <a:p>
              <a:r>
                <a:rPr dirty="0"/>
                <a:t>INF(N)</a:t>
              </a:r>
            </a:p>
          </p:txBody>
        </p:sp>
      </p:grpSp>
    </p:spTree>
    <p:extLst>
      <p:ext uri="{BB962C8B-B14F-4D97-AF65-F5344CB8AC3E}">
        <p14:creationId xmlns:p14="http://schemas.microsoft.com/office/powerpoint/2010/main" val="26881423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Headline //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KAPITEL | CHART-HEADLINE</a:t>
            </a:r>
          </a:p>
        </p:txBody>
      </p:sp>
      <p:sp>
        <p:nvSpPr>
          <p:cNvPr id="3" name="Inhaltsplatzhalter 2"/>
          <p:cNvSpPr>
            <a:spLocks noGrp="1"/>
          </p:cNvSpPr>
          <p:nvPr>
            <p:ph idx="1" hasCustomPrompt="1"/>
          </p:nvPr>
        </p:nvSpPr>
        <p:spPr/>
        <p:txBody>
          <a:bodyPr/>
          <a:lstStyle>
            <a:lvl1pPr>
              <a:defRPr/>
            </a:lvl1pPr>
            <a:lvl2pPr defTabSz="311992">
              <a:tabLst>
                <a:tab pos="311992" algn="l"/>
              </a:tabLst>
              <a:defRPr/>
            </a:lvl2pPr>
            <a:lvl3pPr defTabSz="311992">
              <a:tabLst>
                <a:tab pos="311992" algn="l"/>
              </a:tabLst>
              <a:defRPr/>
            </a:lvl3pPr>
            <a:lvl4pPr defTabSz="311992">
              <a:tabLst>
                <a:tab pos="311992" algn="l"/>
              </a:tabLst>
              <a:defRPr/>
            </a:lvl4pPr>
            <a:lvl5pPr defTabSz="311992">
              <a:tabLst>
                <a:tab pos="311992" algn="l"/>
              </a:tabLst>
              <a:defRPr/>
            </a:lvl5pPr>
            <a:lvl6pPr marL="0" indent="0" defTabSz="311992">
              <a:buFont typeface="+mj-lt"/>
              <a:buNone/>
              <a:tabLst>
                <a:tab pos="311992" algn="l"/>
              </a:tabLst>
              <a:defRPr/>
            </a:lvl6pPr>
            <a:lvl7pPr defTabSz="311992">
              <a:tabLst>
                <a:tab pos="311992" algn="l"/>
              </a:tabLst>
              <a:defRPr/>
            </a:lvl7pPr>
            <a:lvl8pPr defTabSz="311992">
              <a:tabLst>
                <a:tab pos="311992" algn="l"/>
              </a:tabLst>
              <a:defRPr/>
            </a:lvl8pPr>
            <a:lvl9pPr defTabSz="311992">
              <a:tabLst>
                <a:tab pos="311992" algn="l"/>
              </a:tabLst>
              <a:defRPr/>
            </a:lvl9pPr>
          </a:lstStyle>
          <a:p>
            <a:pPr lvl="0"/>
            <a:r>
              <a:rPr lang="de-DE" dirty="0" err="1"/>
              <a:t>Subline</a:t>
            </a:r>
            <a:r>
              <a:rPr lang="de-DE" dirty="0"/>
              <a:t> auf erster Ebene // für weitere Ebenen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8" name="Fußzeilenplatzhalter 7">
            <a:extLst>
              <a:ext uri="{FF2B5EF4-FFF2-40B4-BE49-F238E27FC236}">
                <a16:creationId xmlns:a16="http://schemas.microsoft.com/office/drawing/2014/main" id="{3261E425-9AF3-4B68-A7DE-55697E59EC40}"/>
              </a:ext>
            </a:extLst>
          </p:cNvPr>
          <p:cNvSpPr>
            <a:spLocks noGrp="1"/>
          </p:cNvSpPr>
          <p:nvPr>
            <p:ph type="ftr" sz="quarter" idx="11"/>
          </p:nvPr>
        </p:nvSpPr>
        <p:spPr/>
        <p:txBody>
          <a:bodyPr/>
          <a:lstStyle/>
          <a:p>
            <a:r>
              <a:rPr lang="de-DE"/>
              <a:t>Titel | ggf. weitere Angaben</a:t>
            </a:r>
            <a:endParaRPr lang="de-DE" dirty="0"/>
          </a:p>
        </p:txBody>
      </p:sp>
      <p:sp>
        <p:nvSpPr>
          <p:cNvPr id="9" name="Foliennummernplatzhalter 8">
            <a:extLst>
              <a:ext uri="{FF2B5EF4-FFF2-40B4-BE49-F238E27FC236}">
                <a16:creationId xmlns:a16="http://schemas.microsoft.com/office/drawing/2014/main" id="{DC8FE19E-1A66-4F06-9454-D8ECA4880C8E}"/>
              </a:ext>
            </a:extLst>
          </p:cNvPr>
          <p:cNvSpPr>
            <a:spLocks noGrp="1"/>
          </p:cNvSpPr>
          <p:nvPr>
            <p:ph type="sldNum" sz="quarter" idx="12"/>
          </p:nvPr>
        </p:nvSpPr>
        <p:spPr/>
        <p:txBody>
          <a:bodyPr/>
          <a:lstStyle/>
          <a:p>
            <a:fld id="{6C8FC03C-C266-4645-ABC5-645062898383}" type="slidenum">
              <a:rPr lang="de-DE" smtClean="0"/>
              <a:pPr/>
              <a:t>‹#›</a:t>
            </a:fld>
            <a:r>
              <a:rPr lang="de-DE"/>
              <a:t> </a:t>
            </a:r>
            <a:endParaRPr lang="de-DE" dirty="0"/>
          </a:p>
        </p:txBody>
      </p:sp>
    </p:spTree>
    <p:extLst>
      <p:ext uri="{BB962C8B-B14F-4D97-AF65-F5344CB8AC3E}">
        <p14:creationId xmlns:p14="http://schemas.microsoft.com/office/powerpoint/2010/main" val="2887058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624000" y="5640000"/>
            <a:ext cx="10080000" cy="432000"/>
          </a:xfrm>
        </p:spPr>
        <p:txBody>
          <a:bodyPr/>
          <a:lstStyle>
            <a:lvl1pPr marL="0" indent="0" algn="l">
              <a:lnSpc>
                <a:spcPts val="3200"/>
              </a:lnSpc>
              <a:spcAft>
                <a:spcPts val="0"/>
              </a:spcAft>
              <a:buFont typeface="Arial" panose="020B0604020202020204" pitchFamily="34" charset="0"/>
              <a:buNone/>
              <a:defRPr sz="2000" b="0">
                <a:solidFill>
                  <a:schemeClr val="bg2"/>
                </a:solidFill>
              </a:defRPr>
            </a:lvl1pPr>
            <a:lvl2pPr marL="0" indent="0" algn="l">
              <a:lnSpc>
                <a:spcPts val="3200"/>
              </a:lnSpc>
              <a:spcAft>
                <a:spcPts val="0"/>
              </a:spcAft>
              <a:buFont typeface="Arial" panose="020B0604020202020204" pitchFamily="34" charset="0"/>
              <a:buNone/>
              <a:defRPr sz="2000" b="0">
                <a:solidFill>
                  <a:schemeClr val="bg2"/>
                </a:solidFill>
              </a:defRPr>
            </a:lvl2pPr>
            <a:lvl3pPr marL="0" indent="0" algn="l">
              <a:lnSpc>
                <a:spcPts val="3200"/>
              </a:lnSpc>
              <a:spcAft>
                <a:spcPts val="0"/>
              </a:spcAft>
              <a:buFont typeface="Arial" panose="020B0604020202020204" pitchFamily="34" charset="0"/>
              <a:buNone/>
              <a:defRPr sz="2000" b="0">
                <a:solidFill>
                  <a:schemeClr val="bg2"/>
                </a:solidFill>
              </a:defRPr>
            </a:lvl3pPr>
            <a:lvl4pPr marL="0" indent="0" algn="l">
              <a:lnSpc>
                <a:spcPts val="3200"/>
              </a:lnSpc>
              <a:spcAft>
                <a:spcPts val="0"/>
              </a:spcAft>
              <a:buFont typeface="Arial" panose="020B0604020202020204" pitchFamily="34" charset="0"/>
              <a:buNone/>
              <a:defRPr sz="2000" b="0">
                <a:solidFill>
                  <a:schemeClr val="bg2"/>
                </a:solidFill>
              </a:defRPr>
            </a:lvl4pPr>
            <a:lvl5pPr marL="0" indent="0" algn="l">
              <a:lnSpc>
                <a:spcPts val="3200"/>
              </a:lnSpc>
              <a:spcAft>
                <a:spcPts val="0"/>
              </a:spcAft>
              <a:buFont typeface="Arial" panose="020B0604020202020204" pitchFamily="34" charset="0"/>
              <a:buNone/>
              <a:defRPr sz="2000" b="0">
                <a:solidFill>
                  <a:schemeClr val="bg2"/>
                </a:solidFill>
              </a:defRPr>
            </a:lvl5pPr>
            <a:lvl6pPr marL="0" indent="0" algn="l">
              <a:lnSpc>
                <a:spcPts val="3200"/>
              </a:lnSpc>
              <a:spcAft>
                <a:spcPts val="0"/>
              </a:spcAft>
              <a:buFont typeface="Arial" panose="020B0604020202020204" pitchFamily="34" charset="0"/>
              <a:buNone/>
              <a:defRPr sz="2000" b="0">
                <a:solidFill>
                  <a:schemeClr val="bg2"/>
                </a:solidFill>
              </a:defRPr>
            </a:lvl6pPr>
            <a:lvl7pPr marL="0" indent="0" algn="l">
              <a:lnSpc>
                <a:spcPts val="3200"/>
              </a:lnSpc>
              <a:spcAft>
                <a:spcPts val="0"/>
              </a:spcAft>
              <a:buFont typeface="Arial" panose="020B0604020202020204" pitchFamily="34" charset="0"/>
              <a:buNone/>
              <a:defRPr sz="2000" b="0">
                <a:solidFill>
                  <a:schemeClr val="bg2"/>
                </a:solidFill>
              </a:defRPr>
            </a:lvl7pPr>
            <a:lvl8pPr marL="0" indent="0" algn="l">
              <a:lnSpc>
                <a:spcPts val="3200"/>
              </a:lnSpc>
              <a:spcAft>
                <a:spcPts val="0"/>
              </a:spcAft>
              <a:buFont typeface="Arial" panose="020B0604020202020204" pitchFamily="34" charset="0"/>
              <a:buNone/>
              <a:defRPr sz="2000" b="0">
                <a:solidFill>
                  <a:schemeClr val="bg2"/>
                </a:solidFill>
              </a:defRPr>
            </a:lvl8pPr>
            <a:lvl9pPr marL="0" indent="0" algn="l">
              <a:lnSpc>
                <a:spcPts val="3200"/>
              </a:lnSpc>
              <a:spcAft>
                <a:spcPts val="0"/>
              </a:spcAft>
              <a:buFont typeface="Arial" panose="020B0604020202020204" pitchFamily="34" charset="0"/>
              <a:buNone/>
              <a:defRPr sz="2000" b="0">
                <a:solidFill>
                  <a:schemeClr val="bg2"/>
                </a:solidFill>
              </a:defRPr>
            </a:lvl9pPr>
          </a:lstStyle>
          <a:p>
            <a:pPr lvl="0"/>
            <a:r>
              <a:rPr lang="de-DE" dirty="0"/>
              <a:t>Untertitel</a:t>
            </a:r>
          </a:p>
        </p:txBody>
      </p:sp>
      <p:sp>
        <p:nvSpPr>
          <p:cNvPr id="7" name="Datumsplatzhalter 6"/>
          <p:cNvSpPr>
            <a:spLocks noGrp="1"/>
          </p:cNvSpPr>
          <p:nvPr>
            <p:ph type="dt" sz="half" idx="10"/>
          </p:nvPr>
        </p:nvSpPr>
        <p:spPr>
          <a:xfrm>
            <a:off x="624000" y="6240000"/>
            <a:ext cx="10080000" cy="192000"/>
          </a:xfrm>
        </p:spPr>
        <p:txBody>
          <a:bodyPr/>
          <a:lstStyle>
            <a:lvl1pPr>
              <a:defRPr sz="1200">
                <a:solidFill>
                  <a:schemeClr val="tx2"/>
                </a:solidFill>
              </a:defRPr>
            </a:lvl1pPr>
          </a:lstStyle>
          <a:p>
            <a:endParaRPr lang="de-DE" dirty="0"/>
          </a:p>
        </p:txBody>
      </p:sp>
      <p:pic>
        <p:nvPicPr>
          <p:cNvPr id="6" name="Grafik 5">
            <a:extLst>
              <a:ext uri="{FF2B5EF4-FFF2-40B4-BE49-F238E27FC236}">
                <a16:creationId xmlns:a16="http://schemas.microsoft.com/office/drawing/2014/main" id="{70D81F06-1D47-4C44-8C29-89662B0E161D}"/>
              </a:ext>
            </a:extLst>
          </p:cNvPr>
          <p:cNvPicPr>
            <a:picLocks noChangeAspect="1"/>
          </p:cNvPicPr>
          <p:nvPr userDrawn="1"/>
        </p:nvPicPr>
        <p:blipFill>
          <a:blip r:embed="rId2"/>
          <a:stretch>
            <a:fillRect/>
          </a:stretch>
        </p:blipFill>
        <p:spPr>
          <a:xfrm>
            <a:off x="624000" y="4665600"/>
            <a:ext cx="3340800" cy="231864"/>
          </a:xfrm>
          <a:prstGeom prst="rect">
            <a:avLst/>
          </a:prstGeom>
        </p:spPr>
      </p:pic>
      <p:sp>
        <p:nvSpPr>
          <p:cNvPr id="22" name="Bildplatzhalter 21">
            <a:extLst>
              <a:ext uri="{FF2B5EF4-FFF2-40B4-BE49-F238E27FC236}">
                <a16:creationId xmlns:a16="http://schemas.microsoft.com/office/drawing/2014/main" id="{84C7B36F-18FD-48F5-9A0D-FC40AEE68D0C}"/>
              </a:ext>
            </a:extLst>
          </p:cNvPr>
          <p:cNvSpPr>
            <a:spLocks noGrp="1"/>
          </p:cNvSpPr>
          <p:nvPr>
            <p:ph type="pic" sz="quarter" idx="13"/>
          </p:nvPr>
        </p:nvSpPr>
        <p:spPr>
          <a:xfrm>
            <a:off x="-1" y="-1"/>
            <a:ext cx="10910400" cy="4248000"/>
          </a:xfrm>
          <a:custGeom>
            <a:avLst/>
            <a:gdLst>
              <a:gd name="connsiteX0" fmla="*/ 0 w 8182800"/>
              <a:gd name="connsiteY0" fmla="*/ 0 h 3186000"/>
              <a:gd name="connsiteX1" fmla="*/ 8182800 w 8182800"/>
              <a:gd name="connsiteY1" fmla="*/ 0 h 3186000"/>
              <a:gd name="connsiteX2" fmla="*/ 8182800 w 8182800"/>
              <a:gd name="connsiteY2" fmla="*/ 1 h 3186000"/>
              <a:gd name="connsiteX3" fmla="*/ 7225201 w 8182800"/>
              <a:gd name="connsiteY3" fmla="*/ 1 h 3186000"/>
              <a:gd name="connsiteX4" fmla="*/ 7225201 w 8182800"/>
              <a:gd name="connsiteY4" fmla="*/ 1440001 h 3186000"/>
              <a:gd name="connsiteX5" fmla="*/ 8182800 w 8182800"/>
              <a:gd name="connsiteY5" fmla="*/ 1440001 h 3186000"/>
              <a:gd name="connsiteX6" fmla="*/ 8182800 w 8182800"/>
              <a:gd name="connsiteY6" fmla="*/ 3186000 h 3186000"/>
              <a:gd name="connsiteX7" fmla="*/ 0 w 8182800"/>
              <a:gd name="connsiteY7" fmla="*/ 3186000 h 31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82800" h="3186000">
                <a:moveTo>
                  <a:pt x="0" y="0"/>
                </a:moveTo>
                <a:lnTo>
                  <a:pt x="8182800" y="0"/>
                </a:lnTo>
                <a:lnTo>
                  <a:pt x="8182800" y="1"/>
                </a:lnTo>
                <a:lnTo>
                  <a:pt x="7225201" y="1"/>
                </a:lnTo>
                <a:lnTo>
                  <a:pt x="7225201" y="1440001"/>
                </a:lnTo>
                <a:lnTo>
                  <a:pt x="8182800" y="1440001"/>
                </a:lnTo>
                <a:lnTo>
                  <a:pt x="8182800" y="3186000"/>
                </a:lnTo>
                <a:lnTo>
                  <a:pt x="0" y="3186000"/>
                </a:lnTo>
                <a:close/>
              </a:path>
            </a:pathLst>
          </a:custGeom>
          <a:solidFill>
            <a:schemeClr val="bg1">
              <a:lumMod val="85000"/>
            </a:schemeClr>
          </a:solidFill>
        </p:spPr>
        <p:txBody>
          <a:bodyPr wrap="square" anchor="ctr">
            <a:noAutofit/>
          </a:bodyPr>
          <a:lstStyle>
            <a:lvl1pPr algn="ctr">
              <a:defRPr/>
            </a:lvl1pPr>
          </a:lstStyle>
          <a:p>
            <a:r>
              <a:rPr lang="de-DE"/>
              <a:t>Bild durch Klicken auf Symbol hinzufügen</a:t>
            </a:r>
            <a:endParaRPr lang="de-DE" dirty="0"/>
          </a:p>
        </p:txBody>
      </p:sp>
      <p:pic>
        <p:nvPicPr>
          <p:cNvPr id="16" name="Grafik 15">
            <a:extLst>
              <a:ext uri="{FF2B5EF4-FFF2-40B4-BE49-F238E27FC236}">
                <a16:creationId xmlns:a16="http://schemas.microsoft.com/office/drawing/2014/main" id="{C28E9FB3-DC3C-4E55-9877-2DEEAAB32903}"/>
              </a:ext>
            </a:extLst>
          </p:cNvPr>
          <p:cNvPicPr>
            <a:picLocks noChangeAspect="1"/>
          </p:cNvPicPr>
          <p:nvPr userDrawn="1"/>
        </p:nvPicPr>
        <p:blipFill>
          <a:blip r:embed="rId3"/>
          <a:stretch>
            <a:fillRect/>
          </a:stretch>
        </p:blipFill>
        <p:spPr>
          <a:xfrm>
            <a:off x="9633600" y="0"/>
            <a:ext cx="1920483" cy="1920000"/>
          </a:xfrm>
          <a:prstGeom prst="rect">
            <a:avLst/>
          </a:prstGeom>
        </p:spPr>
      </p:pic>
      <p:sp>
        <p:nvSpPr>
          <p:cNvPr id="23" name="Titel 22">
            <a:extLst>
              <a:ext uri="{FF2B5EF4-FFF2-40B4-BE49-F238E27FC236}">
                <a16:creationId xmlns:a16="http://schemas.microsoft.com/office/drawing/2014/main" id="{259FB325-4F00-4E24-9BB5-CBE59A8EE6E3}"/>
              </a:ext>
            </a:extLst>
          </p:cNvPr>
          <p:cNvSpPr>
            <a:spLocks noGrp="1"/>
          </p:cNvSpPr>
          <p:nvPr>
            <p:ph type="title"/>
          </p:nvPr>
        </p:nvSpPr>
        <p:spPr>
          <a:xfrm>
            <a:off x="624000" y="5193600"/>
            <a:ext cx="4703915" cy="432000"/>
          </a:xfrm>
        </p:spPr>
        <p:txBody>
          <a:bodyPr/>
          <a:lstStyle>
            <a:lvl1pPr>
              <a:lnSpc>
                <a:spcPts val="3333"/>
              </a:lnSpc>
              <a:defRPr cap="all" baseline="0"/>
            </a:lvl1pPr>
          </a:lstStyle>
          <a:p>
            <a:pPr lvl="0"/>
            <a:r>
              <a:rPr lang="de-DE"/>
              <a:t>Mastertitelformat bearbeiten</a:t>
            </a:r>
            <a:endParaRPr lang="de-DE" dirty="0"/>
          </a:p>
        </p:txBody>
      </p:sp>
      <p:sp>
        <p:nvSpPr>
          <p:cNvPr id="4" name="Bildplatzhalter 3">
            <a:extLst>
              <a:ext uri="{FF2B5EF4-FFF2-40B4-BE49-F238E27FC236}">
                <a16:creationId xmlns:a16="http://schemas.microsoft.com/office/drawing/2014/main" id="{EA11C8C5-D6EB-4C5D-9539-1ADEFC0908BE}"/>
              </a:ext>
            </a:extLst>
          </p:cNvPr>
          <p:cNvSpPr>
            <a:spLocks noGrp="1"/>
          </p:cNvSpPr>
          <p:nvPr>
            <p:ph type="pic" sz="quarter" idx="14" hasCustomPrompt="1"/>
          </p:nvPr>
        </p:nvSpPr>
        <p:spPr>
          <a:xfrm>
            <a:off x="7569599" y="5193600"/>
            <a:ext cx="3340800" cy="432000"/>
          </a:xfrm>
        </p:spPr>
        <p:txBody>
          <a:bodyPr anchor="ctr" anchorCtr="0"/>
          <a:lstStyle>
            <a:lvl1pPr algn="ctr">
              <a:defRPr sz="1400"/>
            </a:lvl1pPr>
          </a:lstStyle>
          <a:p>
            <a:r>
              <a:rPr lang="de-DE" dirty="0"/>
              <a:t>Logo auf Platzhalter ziehen</a:t>
            </a:r>
          </a:p>
        </p:txBody>
      </p:sp>
    </p:spTree>
    <p:extLst>
      <p:ext uri="{BB962C8B-B14F-4D97-AF65-F5344CB8AC3E}">
        <p14:creationId xmlns:p14="http://schemas.microsoft.com/office/powerpoint/2010/main" val="31691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KAPITEL HERVORHEBUNG MIT VIEL INHALT">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88A6D120-9FDF-4BA4-88F2-0C6E4507EEA9}"/>
              </a:ext>
            </a:extLst>
          </p:cNvPr>
          <p:cNvSpPr/>
          <p:nvPr userDrawn="1"/>
        </p:nvSpPr>
        <p:spPr>
          <a:xfrm>
            <a:off x="0" y="0"/>
            <a:ext cx="12192000" cy="686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de-DE" sz="2400"/>
          </a:p>
        </p:txBody>
      </p:sp>
      <p:sp>
        <p:nvSpPr>
          <p:cNvPr id="2" name="Titel 1">
            <a:extLst>
              <a:ext uri="{FF2B5EF4-FFF2-40B4-BE49-F238E27FC236}">
                <a16:creationId xmlns:a16="http://schemas.microsoft.com/office/drawing/2014/main" id="{F5F15F71-44DB-4D13-AE55-D28F1D1B73C5}"/>
              </a:ext>
            </a:extLst>
          </p:cNvPr>
          <p:cNvSpPr>
            <a:spLocks noGrp="1"/>
          </p:cNvSpPr>
          <p:nvPr>
            <p:ph type="title" hasCustomPrompt="1"/>
          </p:nvPr>
        </p:nvSpPr>
        <p:spPr>
          <a:xfrm>
            <a:off x="624000" y="1008000"/>
            <a:ext cx="10896000" cy="960000"/>
          </a:xfrm>
        </p:spPr>
        <p:txBody>
          <a:bodyPr/>
          <a:lstStyle>
            <a:lvl1pPr>
              <a:lnSpc>
                <a:spcPts val="7600"/>
              </a:lnSpc>
              <a:defRPr sz="6400" b="0">
                <a:solidFill>
                  <a:schemeClr val="bg1"/>
                </a:solidFill>
              </a:defRPr>
            </a:lvl1pPr>
          </a:lstStyle>
          <a:p>
            <a:r>
              <a:rPr lang="de-DE" dirty="0"/>
              <a:t>Kapitel</a:t>
            </a:r>
          </a:p>
        </p:txBody>
      </p:sp>
      <p:sp>
        <p:nvSpPr>
          <p:cNvPr id="9" name="Textplatzhalter 8">
            <a:extLst>
              <a:ext uri="{FF2B5EF4-FFF2-40B4-BE49-F238E27FC236}">
                <a16:creationId xmlns:a16="http://schemas.microsoft.com/office/drawing/2014/main" id="{F3B6EDCF-E80D-4E83-A8E4-8D2B26F44C76}"/>
              </a:ext>
            </a:extLst>
          </p:cNvPr>
          <p:cNvSpPr>
            <a:spLocks noGrp="1"/>
          </p:cNvSpPr>
          <p:nvPr>
            <p:ph type="body" sz="quarter" idx="10" hasCustomPrompt="1"/>
          </p:nvPr>
        </p:nvSpPr>
        <p:spPr>
          <a:xfrm>
            <a:off x="624000" y="1968589"/>
            <a:ext cx="10896000" cy="1919817"/>
          </a:xfrm>
        </p:spPr>
        <p:txBody>
          <a:bodyPr/>
          <a:lstStyle>
            <a:lvl1pPr>
              <a:lnSpc>
                <a:spcPts val="7600"/>
              </a:lnSpc>
              <a:defRPr sz="6400" b="1">
                <a:solidFill>
                  <a:schemeClr val="bg1"/>
                </a:solidFill>
              </a:defRPr>
            </a:lvl1pPr>
            <a:lvl2pPr>
              <a:lnSpc>
                <a:spcPts val="7600"/>
              </a:lnSpc>
              <a:defRPr sz="6400" b="1">
                <a:solidFill>
                  <a:schemeClr val="bg1"/>
                </a:solidFill>
              </a:defRPr>
            </a:lvl2pPr>
            <a:lvl3pPr>
              <a:lnSpc>
                <a:spcPts val="7600"/>
              </a:lnSpc>
              <a:defRPr sz="6400" b="1">
                <a:solidFill>
                  <a:schemeClr val="bg1"/>
                </a:solidFill>
              </a:defRPr>
            </a:lvl3pPr>
            <a:lvl4pPr>
              <a:lnSpc>
                <a:spcPts val="7600"/>
              </a:lnSpc>
              <a:defRPr sz="6400" b="1">
                <a:solidFill>
                  <a:schemeClr val="bg1"/>
                </a:solidFill>
              </a:defRPr>
            </a:lvl4pPr>
            <a:lvl5pPr>
              <a:lnSpc>
                <a:spcPts val="7600"/>
              </a:lnSpc>
              <a:defRPr sz="6400" b="1">
                <a:solidFill>
                  <a:schemeClr val="bg1"/>
                </a:solidFill>
              </a:defRPr>
            </a:lvl5pPr>
            <a:lvl6pPr>
              <a:lnSpc>
                <a:spcPts val="7600"/>
              </a:lnSpc>
              <a:defRPr sz="6400" b="1">
                <a:solidFill>
                  <a:schemeClr val="bg1"/>
                </a:solidFill>
              </a:defRPr>
            </a:lvl6pPr>
            <a:lvl7pPr>
              <a:lnSpc>
                <a:spcPts val="7600"/>
              </a:lnSpc>
              <a:defRPr sz="6400" b="1">
                <a:solidFill>
                  <a:schemeClr val="bg1"/>
                </a:solidFill>
              </a:defRPr>
            </a:lvl7pPr>
            <a:lvl8pPr>
              <a:lnSpc>
                <a:spcPts val="7600"/>
              </a:lnSpc>
              <a:defRPr sz="6400" b="1">
                <a:solidFill>
                  <a:schemeClr val="bg1"/>
                </a:solidFill>
              </a:defRPr>
            </a:lvl8pPr>
            <a:lvl9pPr>
              <a:lnSpc>
                <a:spcPts val="7600"/>
              </a:lnSpc>
              <a:defRPr sz="6400" b="1">
                <a:solidFill>
                  <a:schemeClr val="bg1"/>
                </a:solidFill>
              </a:defRPr>
            </a:lvl9pPr>
          </a:lstStyle>
          <a:p>
            <a:pPr lvl="0"/>
            <a:r>
              <a:rPr lang="de-DE" dirty="0"/>
              <a:t>Hervorhebung</a:t>
            </a:r>
          </a:p>
        </p:txBody>
      </p:sp>
    </p:spTree>
    <p:extLst>
      <p:ext uri="{BB962C8B-B14F-4D97-AF65-F5344CB8AC3E}">
        <p14:creationId xmlns:p14="http://schemas.microsoft.com/office/powerpoint/2010/main" val="185504978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KAPITEL HERVORHEBUNG MIT VIEL INHALT.">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88A6D120-9FDF-4BA4-88F2-0C6E4507EEA9}"/>
              </a:ext>
            </a:extLst>
          </p:cNvPr>
          <p:cNvSpPr/>
          <p:nvPr userDrawn="1"/>
        </p:nvSpPr>
        <p:spPr>
          <a:xfrm>
            <a:off x="0" y="0"/>
            <a:ext cx="12192000" cy="686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de-DE" sz="2400"/>
          </a:p>
        </p:txBody>
      </p:sp>
      <p:sp>
        <p:nvSpPr>
          <p:cNvPr id="2" name="Titel 1">
            <a:extLst>
              <a:ext uri="{FF2B5EF4-FFF2-40B4-BE49-F238E27FC236}">
                <a16:creationId xmlns:a16="http://schemas.microsoft.com/office/drawing/2014/main" id="{F5F15F71-44DB-4D13-AE55-D28F1D1B73C5}"/>
              </a:ext>
            </a:extLst>
          </p:cNvPr>
          <p:cNvSpPr>
            <a:spLocks noGrp="1"/>
          </p:cNvSpPr>
          <p:nvPr>
            <p:ph type="title" hasCustomPrompt="1"/>
          </p:nvPr>
        </p:nvSpPr>
        <p:spPr>
          <a:xfrm>
            <a:off x="624000" y="1104000"/>
            <a:ext cx="10896000" cy="720000"/>
          </a:xfrm>
        </p:spPr>
        <p:txBody>
          <a:bodyPr/>
          <a:lstStyle>
            <a:lvl1pPr>
              <a:lnSpc>
                <a:spcPts val="5867"/>
              </a:lnSpc>
              <a:defRPr sz="4800">
                <a:solidFill>
                  <a:schemeClr val="bg1"/>
                </a:solidFill>
              </a:defRPr>
            </a:lvl1pPr>
          </a:lstStyle>
          <a:p>
            <a:r>
              <a:rPr lang="de-DE" dirty="0"/>
              <a:t>Kapitel</a:t>
            </a:r>
          </a:p>
        </p:txBody>
      </p:sp>
      <p:sp>
        <p:nvSpPr>
          <p:cNvPr id="9" name="Textplatzhalter 8">
            <a:extLst>
              <a:ext uri="{FF2B5EF4-FFF2-40B4-BE49-F238E27FC236}">
                <a16:creationId xmlns:a16="http://schemas.microsoft.com/office/drawing/2014/main" id="{F3B6EDCF-E80D-4E83-A8E4-8D2B26F44C76}"/>
              </a:ext>
            </a:extLst>
          </p:cNvPr>
          <p:cNvSpPr>
            <a:spLocks noGrp="1"/>
          </p:cNvSpPr>
          <p:nvPr>
            <p:ph type="body" sz="quarter" idx="10" hasCustomPrompt="1"/>
          </p:nvPr>
        </p:nvSpPr>
        <p:spPr>
          <a:xfrm>
            <a:off x="624000" y="1823999"/>
            <a:ext cx="10896000" cy="3888000"/>
          </a:xfrm>
        </p:spPr>
        <p:txBody>
          <a:bodyPr/>
          <a:lstStyle>
            <a:lvl1pPr>
              <a:lnSpc>
                <a:spcPts val="5867"/>
              </a:lnSpc>
              <a:spcAft>
                <a:spcPts val="0"/>
              </a:spcAft>
              <a:defRPr sz="4800" b="0">
                <a:solidFill>
                  <a:schemeClr val="bg1"/>
                </a:solidFill>
              </a:defRPr>
            </a:lvl1pPr>
            <a:lvl2pPr>
              <a:lnSpc>
                <a:spcPts val="5867"/>
              </a:lnSpc>
              <a:defRPr sz="4800" b="0">
                <a:solidFill>
                  <a:schemeClr val="bg1"/>
                </a:solidFill>
              </a:defRPr>
            </a:lvl2pPr>
            <a:lvl3pPr>
              <a:lnSpc>
                <a:spcPts val="5867"/>
              </a:lnSpc>
              <a:defRPr sz="4800" b="0">
                <a:solidFill>
                  <a:schemeClr val="bg1"/>
                </a:solidFill>
              </a:defRPr>
            </a:lvl3pPr>
            <a:lvl4pPr>
              <a:lnSpc>
                <a:spcPts val="5867"/>
              </a:lnSpc>
              <a:defRPr sz="4800" b="0">
                <a:solidFill>
                  <a:schemeClr val="bg1"/>
                </a:solidFill>
              </a:defRPr>
            </a:lvl4pPr>
            <a:lvl5pPr>
              <a:lnSpc>
                <a:spcPts val="5867"/>
              </a:lnSpc>
              <a:defRPr sz="4800" b="0">
                <a:solidFill>
                  <a:schemeClr val="bg1"/>
                </a:solidFill>
              </a:defRPr>
            </a:lvl5pPr>
            <a:lvl6pPr>
              <a:lnSpc>
                <a:spcPts val="5867"/>
              </a:lnSpc>
              <a:defRPr sz="4800" b="0">
                <a:solidFill>
                  <a:schemeClr val="bg1"/>
                </a:solidFill>
              </a:defRPr>
            </a:lvl6pPr>
            <a:lvl7pPr>
              <a:lnSpc>
                <a:spcPts val="5867"/>
              </a:lnSpc>
              <a:defRPr sz="4800" b="0">
                <a:solidFill>
                  <a:schemeClr val="bg1"/>
                </a:solidFill>
              </a:defRPr>
            </a:lvl7pPr>
            <a:lvl8pPr>
              <a:lnSpc>
                <a:spcPts val="5867"/>
              </a:lnSpc>
              <a:defRPr sz="4800" b="0">
                <a:solidFill>
                  <a:schemeClr val="bg1"/>
                </a:solidFill>
              </a:defRPr>
            </a:lvl8pPr>
            <a:lvl9pPr>
              <a:lnSpc>
                <a:spcPts val="5867"/>
              </a:lnSpc>
              <a:defRPr sz="4800" b="0">
                <a:solidFill>
                  <a:schemeClr val="bg1"/>
                </a:solidFill>
              </a:defRPr>
            </a:lvl9pPr>
          </a:lstStyle>
          <a:p>
            <a:pPr lvl="0"/>
            <a:r>
              <a:rPr lang="de-DE" dirty="0"/>
              <a:t>Hervorhebung</a:t>
            </a:r>
          </a:p>
          <a:p>
            <a:pPr lvl="1"/>
            <a:endParaRPr lang="de-DE" dirty="0"/>
          </a:p>
        </p:txBody>
      </p:sp>
    </p:spTree>
    <p:extLst>
      <p:ext uri="{BB962C8B-B14F-4D97-AF65-F5344CB8AC3E}">
        <p14:creationId xmlns:p14="http://schemas.microsoft.com/office/powerpoint/2010/main" val="242252483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Headline //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KAPITEL | CHART-HEADLINE</a:t>
            </a:r>
          </a:p>
        </p:txBody>
      </p:sp>
      <p:sp>
        <p:nvSpPr>
          <p:cNvPr id="3" name="Inhaltsplatzhalter 2"/>
          <p:cNvSpPr>
            <a:spLocks noGrp="1"/>
          </p:cNvSpPr>
          <p:nvPr>
            <p:ph idx="1" hasCustomPrompt="1"/>
          </p:nvPr>
        </p:nvSpPr>
        <p:spPr/>
        <p:txBody>
          <a:bodyPr/>
          <a:lstStyle>
            <a:lvl1pPr>
              <a:defRPr/>
            </a:lvl1pPr>
            <a:lvl2pPr defTabSz="311992">
              <a:tabLst>
                <a:tab pos="311992" algn="l"/>
              </a:tabLst>
              <a:defRPr/>
            </a:lvl2pPr>
            <a:lvl3pPr defTabSz="311992">
              <a:tabLst>
                <a:tab pos="311992" algn="l"/>
              </a:tabLst>
              <a:defRPr/>
            </a:lvl3pPr>
            <a:lvl4pPr defTabSz="311992">
              <a:tabLst>
                <a:tab pos="311992" algn="l"/>
              </a:tabLst>
              <a:defRPr/>
            </a:lvl4pPr>
            <a:lvl5pPr defTabSz="311992">
              <a:tabLst>
                <a:tab pos="311992" algn="l"/>
              </a:tabLst>
              <a:defRPr/>
            </a:lvl5pPr>
            <a:lvl6pPr marL="0" indent="0" defTabSz="311992">
              <a:buFont typeface="+mj-lt"/>
              <a:buNone/>
              <a:tabLst>
                <a:tab pos="311992" algn="l"/>
              </a:tabLst>
              <a:defRPr/>
            </a:lvl6pPr>
            <a:lvl7pPr defTabSz="311992">
              <a:tabLst>
                <a:tab pos="311992" algn="l"/>
              </a:tabLst>
              <a:defRPr/>
            </a:lvl7pPr>
            <a:lvl8pPr defTabSz="311992">
              <a:tabLst>
                <a:tab pos="311992" algn="l"/>
              </a:tabLst>
              <a:defRPr/>
            </a:lvl8pPr>
            <a:lvl9pPr defTabSz="311992">
              <a:tabLst>
                <a:tab pos="311992" algn="l"/>
              </a:tabLst>
              <a:defRPr/>
            </a:lvl9pPr>
          </a:lstStyle>
          <a:p>
            <a:pPr lvl="0"/>
            <a:r>
              <a:rPr lang="de-DE" dirty="0" err="1"/>
              <a:t>Subline</a:t>
            </a:r>
            <a:r>
              <a:rPr lang="de-DE" dirty="0"/>
              <a:t> auf erster Ebene // für weitere Ebenen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8" name="Fußzeilenplatzhalter 7">
            <a:extLst>
              <a:ext uri="{FF2B5EF4-FFF2-40B4-BE49-F238E27FC236}">
                <a16:creationId xmlns:a16="http://schemas.microsoft.com/office/drawing/2014/main" id="{3261E425-9AF3-4B68-A7DE-55697E59EC40}"/>
              </a:ext>
            </a:extLst>
          </p:cNvPr>
          <p:cNvSpPr>
            <a:spLocks noGrp="1"/>
          </p:cNvSpPr>
          <p:nvPr>
            <p:ph type="ftr" sz="quarter" idx="11"/>
          </p:nvPr>
        </p:nvSpPr>
        <p:spPr/>
        <p:txBody>
          <a:bodyPr/>
          <a:lstStyle/>
          <a:p>
            <a:r>
              <a:rPr lang="de-DE"/>
              <a:t>Titel | ggf. weitere Angaben</a:t>
            </a:r>
            <a:endParaRPr lang="de-DE" dirty="0"/>
          </a:p>
        </p:txBody>
      </p:sp>
      <p:sp>
        <p:nvSpPr>
          <p:cNvPr id="9" name="Foliennummernplatzhalter 8">
            <a:extLst>
              <a:ext uri="{FF2B5EF4-FFF2-40B4-BE49-F238E27FC236}">
                <a16:creationId xmlns:a16="http://schemas.microsoft.com/office/drawing/2014/main" id="{DC8FE19E-1A66-4F06-9454-D8ECA4880C8E}"/>
              </a:ext>
            </a:extLst>
          </p:cNvPr>
          <p:cNvSpPr>
            <a:spLocks noGrp="1"/>
          </p:cNvSpPr>
          <p:nvPr>
            <p:ph type="sldNum" sz="quarter" idx="12"/>
          </p:nvPr>
        </p:nvSpPr>
        <p:spPr/>
        <p:txBody>
          <a:bodyPr/>
          <a:lstStyle/>
          <a:p>
            <a:fld id="{6C8FC03C-C266-4645-ABC5-645062898383}" type="slidenum">
              <a:rPr lang="de-DE" smtClean="0"/>
              <a:pPr/>
              <a:t>‹#›</a:t>
            </a:fld>
            <a:r>
              <a:rPr lang="de-DE"/>
              <a:t> </a:t>
            </a:r>
            <a:endParaRPr lang="de-DE" dirty="0"/>
          </a:p>
        </p:txBody>
      </p:sp>
    </p:spTree>
    <p:extLst>
      <p:ext uri="{BB962C8B-B14F-4D97-AF65-F5344CB8AC3E}">
        <p14:creationId xmlns:p14="http://schemas.microsoft.com/office/powerpoint/2010/main" val="296034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eadline // Tabell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KAPITEL | CHART-HEADLINE</a:t>
            </a:r>
          </a:p>
        </p:txBody>
      </p:sp>
      <p:sp>
        <p:nvSpPr>
          <p:cNvPr id="8" name="Fußzeilenplatzhalter 7">
            <a:extLst>
              <a:ext uri="{FF2B5EF4-FFF2-40B4-BE49-F238E27FC236}">
                <a16:creationId xmlns:a16="http://schemas.microsoft.com/office/drawing/2014/main" id="{3261E425-9AF3-4B68-A7DE-55697E59EC40}"/>
              </a:ext>
            </a:extLst>
          </p:cNvPr>
          <p:cNvSpPr>
            <a:spLocks noGrp="1"/>
          </p:cNvSpPr>
          <p:nvPr>
            <p:ph type="ftr" sz="quarter" idx="11"/>
          </p:nvPr>
        </p:nvSpPr>
        <p:spPr/>
        <p:txBody>
          <a:bodyPr/>
          <a:lstStyle/>
          <a:p>
            <a:r>
              <a:rPr lang="de-DE"/>
              <a:t>Titel | ggf. weitere Angaben</a:t>
            </a:r>
            <a:endParaRPr lang="de-DE" dirty="0"/>
          </a:p>
        </p:txBody>
      </p:sp>
      <p:sp>
        <p:nvSpPr>
          <p:cNvPr id="9" name="Foliennummernplatzhalter 8">
            <a:extLst>
              <a:ext uri="{FF2B5EF4-FFF2-40B4-BE49-F238E27FC236}">
                <a16:creationId xmlns:a16="http://schemas.microsoft.com/office/drawing/2014/main" id="{DC8FE19E-1A66-4F06-9454-D8ECA4880C8E}"/>
              </a:ext>
            </a:extLst>
          </p:cNvPr>
          <p:cNvSpPr>
            <a:spLocks noGrp="1"/>
          </p:cNvSpPr>
          <p:nvPr>
            <p:ph type="sldNum" sz="quarter" idx="12"/>
          </p:nvPr>
        </p:nvSpPr>
        <p:spPr/>
        <p:txBody>
          <a:bodyPr/>
          <a:lstStyle/>
          <a:p>
            <a:fld id="{6C8FC03C-C266-4645-ABC5-645062898383}" type="slidenum">
              <a:rPr lang="de-DE" smtClean="0"/>
              <a:pPr/>
              <a:t>‹#›</a:t>
            </a:fld>
            <a:r>
              <a:rPr lang="de-DE"/>
              <a:t> </a:t>
            </a:r>
            <a:endParaRPr lang="de-DE" dirty="0"/>
          </a:p>
        </p:txBody>
      </p:sp>
      <p:sp>
        <p:nvSpPr>
          <p:cNvPr id="5" name="Tabellenplatzhalter 4">
            <a:extLst>
              <a:ext uri="{FF2B5EF4-FFF2-40B4-BE49-F238E27FC236}">
                <a16:creationId xmlns:a16="http://schemas.microsoft.com/office/drawing/2014/main" id="{F5A8BB0B-4BD0-4791-8A9B-89C9D0000E35}"/>
              </a:ext>
            </a:extLst>
          </p:cNvPr>
          <p:cNvSpPr>
            <a:spLocks noGrp="1"/>
          </p:cNvSpPr>
          <p:nvPr>
            <p:ph type="tbl" sz="quarter" idx="13"/>
          </p:nvPr>
        </p:nvSpPr>
        <p:spPr>
          <a:xfrm>
            <a:off x="624000" y="1224000"/>
            <a:ext cx="10896000" cy="4488000"/>
          </a:xfrm>
        </p:spPr>
        <p:txBody>
          <a:bodyPr anchor="ctr"/>
          <a:lstStyle>
            <a:lvl1pPr algn="ctr">
              <a:defRPr/>
            </a:lvl1pPr>
          </a:lstStyle>
          <a:p>
            <a:r>
              <a:rPr lang="de-DE"/>
              <a:t>Tabelle durch Klicken auf Symbol hinzufügen</a:t>
            </a:r>
            <a:endParaRPr lang="de-DE" dirty="0"/>
          </a:p>
        </p:txBody>
      </p:sp>
      <p:grpSp>
        <p:nvGrpSpPr>
          <p:cNvPr id="6" name="Regieanweisungen">
            <a:extLst>
              <a:ext uri="{FF2B5EF4-FFF2-40B4-BE49-F238E27FC236}">
                <a16:creationId xmlns:a16="http://schemas.microsoft.com/office/drawing/2014/main" id="{20CE116F-C667-495A-B654-8B72C3A079E7}"/>
              </a:ext>
            </a:extLst>
          </p:cNvPr>
          <p:cNvGrpSpPr/>
          <p:nvPr userDrawn="1"/>
        </p:nvGrpSpPr>
        <p:grpSpPr>
          <a:xfrm>
            <a:off x="-3505067" y="-624000"/>
            <a:ext cx="19778197" cy="8111999"/>
            <a:chOff x="-2628800" y="-468000"/>
            <a:chExt cx="14833648" cy="6083999"/>
          </a:xfrm>
        </p:grpSpPr>
        <p:sp>
          <p:nvSpPr>
            <p:cNvPr id="16" name="Listenebenen">
              <a:extLst>
                <a:ext uri="{FF2B5EF4-FFF2-40B4-BE49-F238E27FC236}">
                  <a16:creationId xmlns:a16="http://schemas.microsoft.com/office/drawing/2014/main" id="{84A0104B-AA90-4DE7-ADAE-6959FBC15DB1}"/>
                </a:ext>
              </a:extLst>
            </p:cNvPr>
            <p:cNvSpPr txBox="1"/>
            <p:nvPr userDrawn="1"/>
          </p:nvSpPr>
          <p:spPr>
            <a:xfrm rot="10800000" flipH="1" flipV="1">
              <a:off x="-2628800" y="1368000"/>
              <a:ext cx="2520800" cy="1527786"/>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207904" rtl="0" eaLnBrk="1" fontAlgn="auto" latinLnBrk="0" hangingPunct="1">
                <a:lnSpc>
                  <a:spcPct val="100000"/>
                </a:lnSpc>
                <a:spcBef>
                  <a:spcPts val="0"/>
                </a:spcBef>
                <a:spcAft>
                  <a:spcPts val="0"/>
                </a:spcAft>
                <a:buClrTx/>
                <a:buSzTx/>
                <a:buFontTx/>
                <a:buNone/>
                <a:tabLst/>
                <a:defRPr/>
              </a:pPr>
              <a:r>
                <a:rPr lang="de-DE" sz="1600" b="0" baseline="0" dirty="0">
                  <a:solidFill>
                    <a:schemeClr val="tx1"/>
                  </a:solidFill>
                  <a:latin typeface="+mn-lt"/>
                </a:rPr>
                <a:t>Einfärbung einer Spalte/Zeile: </a:t>
              </a:r>
              <a:br>
                <a:rPr lang="de-DE" sz="1600" b="0" baseline="0" dirty="0">
                  <a:solidFill>
                    <a:schemeClr val="tx1"/>
                  </a:solidFill>
                  <a:latin typeface="+mn-lt"/>
                </a:rPr>
              </a:br>
              <a:r>
                <a:rPr lang="de-DE" sz="1600" b="1" baseline="0" dirty="0">
                  <a:solidFill>
                    <a:schemeClr val="tx1"/>
                  </a:solidFill>
                  <a:latin typeface="+mn-lt"/>
                </a:rPr>
                <a:t>Markieren der Spalte/Zeile:</a:t>
              </a:r>
            </a:p>
            <a:p>
              <a:pPr marL="0" marR="0" lvl="0" indent="0" algn="r" defTabSz="1207904" rtl="0" eaLnBrk="1" fontAlgn="auto" latinLnBrk="0" hangingPunct="1">
                <a:lnSpc>
                  <a:spcPct val="100000"/>
                </a:lnSpc>
                <a:spcBef>
                  <a:spcPts val="0"/>
                </a:spcBef>
                <a:spcAft>
                  <a:spcPts val="0"/>
                </a:spcAft>
                <a:buClrTx/>
                <a:buSzTx/>
                <a:buFontTx/>
                <a:buNone/>
                <a:tabLst/>
                <a:defRPr/>
              </a:pPr>
              <a:r>
                <a:rPr lang="de-DE" sz="1600" b="1" baseline="0" dirty="0">
                  <a:solidFill>
                    <a:schemeClr val="tx1"/>
                  </a:solidFill>
                  <a:latin typeface="+mn-lt"/>
                </a:rPr>
                <a:t> Entwurf / Tabellentools &gt; Schattierung &gt;</a:t>
              </a:r>
            </a:p>
            <a:p>
              <a:pPr marL="0" marR="0" lvl="0" indent="0" algn="r" defTabSz="1207904" rtl="0" eaLnBrk="1" fontAlgn="auto" latinLnBrk="0" hangingPunct="1">
                <a:lnSpc>
                  <a:spcPct val="100000"/>
                </a:lnSpc>
                <a:spcBef>
                  <a:spcPts val="0"/>
                </a:spcBef>
                <a:spcAft>
                  <a:spcPts val="0"/>
                </a:spcAft>
                <a:buClrTx/>
                <a:buSzTx/>
                <a:buFontTx/>
                <a:buNone/>
                <a:tabLst/>
                <a:defRPr/>
              </a:pPr>
              <a:endParaRPr lang="de-DE" sz="1600" b="1" baseline="0" dirty="0">
                <a:solidFill>
                  <a:schemeClr val="tx1"/>
                </a:solidFill>
                <a:latin typeface="+mn-lt"/>
              </a:endParaRPr>
            </a:p>
            <a:p>
              <a:pPr marL="0" marR="0" lvl="0" indent="0" algn="r" defTabSz="1207904" rtl="0" eaLnBrk="1" fontAlgn="auto" latinLnBrk="0" hangingPunct="1">
                <a:lnSpc>
                  <a:spcPct val="100000"/>
                </a:lnSpc>
                <a:spcBef>
                  <a:spcPts val="0"/>
                </a:spcBef>
                <a:spcAft>
                  <a:spcPts val="0"/>
                </a:spcAft>
                <a:buClrTx/>
                <a:buSzTx/>
                <a:buFontTx/>
                <a:buNone/>
                <a:tabLst/>
                <a:defRPr/>
              </a:pPr>
              <a:r>
                <a:rPr lang="de-DE" sz="1600" b="1" baseline="0" dirty="0">
                  <a:solidFill>
                    <a:schemeClr val="tx1"/>
                  </a:solidFill>
                  <a:latin typeface="+mn-lt"/>
                </a:rPr>
                <a:t>Die gewünschte Farbe aus den Designfarben auswählen</a:t>
              </a:r>
            </a:p>
          </p:txBody>
        </p:sp>
        <p:sp>
          <p:nvSpPr>
            <p:cNvPr id="10" name="Zurücksetzen">
              <a:extLst>
                <a:ext uri="{FF2B5EF4-FFF2-40B4-BE49-F238E27FC236}">
                  <a16:creationId xmlns:a16="http://schemas.microsoft.com/office/drawing/2014/main" id="{431D1FFE-03BA-4520-A89B-CDD1BC7E4751}"/>
                </a:ext>
              </a:extLst>
            </p:cNvPr>
            <p:cNvSpPr txBox="1"/>
            <p:nvPr userDrawn="1"/>
          </p:nvSpPr>
          <p:spPr>
            <a:xfrm rot="10800000" flipH="1" flipV="1">
              <a:off x="9252000" y="648000"/>
              <a:ext cx="1944000" cy="612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600" b="0" baseline="0" dirty="0">
                  <a:solidFill>
                    <a:schemeClr val="tx1"/>
                  </a:solidFill>
                  <a:latin typeface="+mn-lt"/>
                </a:rPr>
                <a:t>Folie in Ursprungsform </a:t>
              </a:r>
            </a:p>
            <a:p>
              <a:pPr indent="0" algn="l">
                <a:lnSpc>
                  <a:spcPct val="100000"/>
                </a:lnSpc>
                <a:spcBef>
                  <a:spcPts val="0"/>
                </a:spcBef>
                <a:spcAft>
                  <a:spcPts val="0"/>
                </a:spcAft>
              </a:pPr>
              <a:r>
                <a:rPr lang="de-DE" sz="1600" b="0" baseline="0" dirty="0">
                  <a:solidFill>
                    <a:schemeClr val="tx1"/>
                  </a:solidFill>
                  <a:latin typeface="+mn-lt"/>
                </a:rPr>
                <a:t>bringen über Menü:</a:t>
              </a:r>
            </a:p>
            <a:p>
              <a:pPr indent="0" algn="l">
                <a:lnSpc>
                  <a:spcPct val="100000"/>
                </a:lnSpc>
                <a:spcBef>
                  <a:spcPts val="0"/>
                </a:spcBef>
                <a:spcAft>
                  <a:spcPts val="0"/>
                </a:spcAft>
              </a:pPr>
              <a:r>
                <a:rPr lang="de-DE" sz="1600" b="1" baseline="0" dirty="0">
                  <a:solidFill>
                    <a:schemeClr val="tx1"/>
                  </a:solidFill>
                  <a:latin typeface="+mn-lt"/>
                </a:rPr>
                <a:t>Start &gt; Folien &gt; Zurücksetzen</a:t>
              </a:r>
            </a:p>
          </p:txBody>
        </p:sp>
        <p:sp>
          <p:nvSpPr>
            <p:cNvPr id="11" name="Hilfslinien">
              <a:extLst>
                <a:ext uri="{FF2B5EF4-FFF2-40B4-BE49-F238E27FC236}">
                  <a16:creationId xmlns:a16="http://schemas.microsoft.com/office/drawing/2014/main" id="{38EA8585-E11F-4D10-9DAB-78E6756B2D63}"/>
                </a:ext>
              </a:extLst>
            </p:cNvPr>
            <p:cNvSpPr txBox="1"/>
            <p:nvPr userDrawn="1"/>
          </p:nvSpPr>
          <p:spPr>
            <a:xfrm rot="10800000" flipH="1" flipV="1">
              <a:off x="431801" y="-468000"/>
              <a:ext cx="8280400"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377858"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chemeClr val="tx1"/>
                  </a:solidFill>
                  <a:effectLst/>
                  <a:uLnTx/>
                  <a:uFillTx/>
                  <a:latin typeface="+mn-lt"/>
                  <a:ea typeface="+mn-ea"/>
                  <a:cs typeface="+mn-cs"/>
                </a:rPr>
                <a:t>Löschen einer Spalte/Zeile: </a:t>
              </a:r>
              <a:r>
                <a:rPr kumimoji="0" lang="de-DE" sz="1600" b="1" i="0" u="none" strike="noStrike" kern="1200" cap="none" spc="0" normalizeH="0" baseline="0" noProof="0" dirty="0">
                  <a:ln>
                    <a:noFill/>
                  </a:ln>
                  <a:solidFill>
                    <a:schemeClr val="tx1"/>
                  </a:solidFill>
                  <a:effectLst/>
                  <a:uLnTx/>
                  <a:uFillTx/>
                  <a:latin typeface="+mn-lt"/>
                  <a:ea typeface="+mn-ea"/>
                  <a:cs typeface="+mn-cs"/>
                </a:rPr>
                <a:t>Markieren der Spalte/Zeile: Layout &gt; Löschen &gt; Spalte bzw. Zeile löschen</a:t>
              </a:r>
            </a:p>
          </p:txBody>
        </p:sp>
        <p:sp>
          <p:nvSpPr>
            <p:cNvPr id="12" name="Fußzeile">
              <a:extLst>
                <a:ext uri="{FF2B5EF4-FFF2-40B4-BE49-F238E27FC236}">
                  <a16:creationId xmlns:a16="http://schemas.microsoft.com/office/drawing/2014/main" id="{4EFB3271-7B15-42ED-A704-B39FAEDC1436}"/>
                </a:ext>
              </a:extLst>
            </p:cNvPr>
            <p:cNvSpPr txBox="1"/>
            <p:nvPr userDrawn="1"/>
          </p:nvSpPr>
          <p:spPr>
            <a:xfrm rot="10800000" flipH="1" flipV="1">
              <a:off x="431800" y="5255998"/>
              <a:ext cx="8280400" cy="360001"/>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377858" rtl="0" eaLnBrk="1" fontAlgn="auto" latinLnBrk="0" hangingPunct="1">
                <a:lnSpc>
                  <a:spcPct val="100000"/>
                </a:lnSpc>
                <a:spcBef>
                  <a:spcPts val="0"/>
                </a:spcBef>
                <a:spcAft>
                  <a:spcPts val="0"/>
                </a:spcAft>
                <a:buClrTx/>
                <a:buSzTx/>
                <a:buFontTx/>
                <a:buNone/>
                <a:tabLst/>
                <a:defRPr/>
              </a:pPr>
              <a:r>
                <a:rPr lang="de-DE" sz="1600" b="0" baseline="0" dirty="0">
                  <a:solidFill>
                    <a:schemeClr val="tx1"/>
                  </a:solidFill>
                  <a:latin typeface="+mn-lt"/>
                </a:rPr>
                <a:t>Fußzeile anpassen: </a:t>
              </a:r>
              <a:r>
                <a:rPr lang="de-DE" sz="1600" b="1" baseline="0" dirty="0">
                  <a:solidFill>
                    <a:schemeClr val="tx1"/>
                  </a:solidFill>
                  <a:latin typeface="+mn-lt"/>
                </a:rPr>
                <a:t>Einfügen &gt; Text &gt; Kopf- und Fußzeile</a:t>
              </a:r>
            </a:p>
          </p:txBody>
        </p:sp>
        <p:sp>
          <p:nvSpPr>
            <p:cNvPr id="13" name="Layoutwechsel">
              <a:extLst>
                <a:ext uri="{FF2B5EF4-FFF2-40B4-BE49-F238E27FC236}">
                  <a16:creationId xmlns:a16="http://schemas.microsoft.com/office/drawing/2014/main" id="{6BCDAEA0-53BC-4E57-84CA-5C530F05A90E}"/>
                </a:ext>
              </a:extLst>
            </p:cNvPr>
            <p:cNvSpPr txBox="1"/>
            <p:nvPr userDrawn="1"/>
          </p:nvSpPr>
          <p:spPr>
            <a:xfrm rot="10800000" flipH="1" flipV="1">
              <a:off x="9252000" y="2283786"/>
              <a:ext cx="2952848" cy="1044048"/>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600" b="0" baseline="0" dirty="0">
                  <a:solidFill>
                    <a:schemeClr val="tx1"/>
                  </a:solidFill>
                  <a:latin typeface="+mn-lt"/>
                </a:rPr>
                <a:t>Einfügen einer Spalte/Zeile:</a:t>
              </a:r>
            </a:p>
            <a:p>
              <a:pPr indent="0" algn="l">
                <a:lnSpc>
                  <a:spcPct val="100000"/>
                </a:lnSpc>
                <a:spcBef>
                  <a:spcPts val="0"/>
                </a:spcBef>
                <a:spcAft>
                  <a:spcPts val="0"/>
                </a:spcAft>
              </a:pPr>
              <a:r>
                <a:rPr lang="de-DE" sz="1600" b="1" baseline="0" dirty="0">
                  <a:solidFill>
                    <a:schemeClr val="tx1"/>
                  </a:solidFill>
                  <a:latin typeface="+mn-lt"/>
                </a:rPr>
                <a:t>Markieren der Spalte/Zeile neben der eine weitere eingefügt werden soll:</a:t>
              </a:r>
            </a:p>
            <a:p>
              <a:pPr indent="0" algn="l">
                <a:lnSpc>
                  <a:spcPct val="100000"/>
                </a:lnSpc>
                <a:spcBef>
                  <a:spcPts val="0"/>
                </a:spcBef>
                <a:spcAft>
                  <a:spcPts val="0"/>
                </a:spcAft>
              </a:pPr>
              <a:r>
                <a:rPr lang="de-DE" sz="1600" b="1" baseline="0" dirty="0">
                  <a:solidFill>
                    <a:schemeClr val="tx1"/>
                  </a:solidFill>
                  <a:latin typeface="+mn-lt"/>
                </a:rPr>
                <a:t>Layout &gt; Hier die gewünschte Einfügeoption auswählen</a:t>
              </a:r>
            </a:p>
          </p:txBody>
        </p:sp>
      </p:grpSp>
      <p:cxnSp>
        <p:nvCxnSpPr>
          <p:cNvPr id="19" name="Gerader Verbinder 18">
            <a:extLst>
              <a:ext uri="{FF2B5EF4-FFF2-40B4-BE49-F238E27FC236}">
                <a16:creationId xmlns:a16="http://schemas.microsoft.com/office/drawing/2014/main" id="{4573989D-8FFD-4555-AAB7-592C2CE3AC9F}"/>
              </a:ext>
            </a:extLst>
          </p:cNvPr>
          <p:cNvCxnSpPr/>
          <p:nvPr userDrawn="1"/>
        </p:nvCxnSpPr>
        <p:spPr>
          <a:xfrm>
            <a:off x="0" y="5980800"/>
            <a:ext cx="12192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4" name="Grafik 3">
            <a:extLst>
              <a:ext uri="{FF2B5EF4-FFF2-40B4-BE49-F238E27FC236}">
                <a16:creationId xmlns:a16="http://schemas.microsoft.com/office/drawing/2014/main" id="{F3269418-AEC9-43D6-9A0C-41CA02546BAE}"/>
              </a:ext>
            </a:extLst>
          </p:cNvPr>
          <p:cNvPicPr>
            <a:picLocks noChangeAspect="1"/>
          </p:cNvPicPr>
          <p:nvPr userDrawn="1"/>
        </p:nvPicPr>
        <p:blipFill rotWithShape="1">
          <a:blip r:embed="rId2"/>
          <a:srcRect b="4513"/>
          <a:stretch/>
        </p:blipFill>
        <p:spPr>
          <a:xfrm>
            <a:off x="12336001" y="4437031"/>
            <a:ext cx="2756284" cy="1152211"/>
          </a:xfrm>
          <a:prstGeom prst="rect">
            <a:avLst/>
          </a:prstGeom>
        </p:spPr>
      </p:pic>
      <p:pic>
        <p:nvPicPr>
          <p:cNvPr id="15" name="Grafik 14">
            <a:extLst>
              <a:ext uri="{FF2B5EF4-FFF2-40B4-BE49-F238E27FC236}">
                <a16:creationId xmlns:a16="http://schemas.microsoft.com/office/drawing/2014/main" id="{081CC49D-33BF-49DC-B533-86BE2EB412AB}"/>
              </a:ext>
            </a:extLst>
          </p:cNvPr>
          <p:cNvPicPr>
            <a:picLocks noChangeAspect="1"/>
          </p:cNvPicPr>
          <p:nvPr userDrawn="1"/>
        </p:nvPicPr>
        <p:blipFill>
          <a:blip r:embed="rId3"/>
          <a:stretch>
            <a:fillRect/>
          </a:stretch>
        </p:blipFill>
        <p:spPr>
          <a:xfrm>
            <a:off x="9744000" y="6239520"/>
            <a:ext cx="2016000" cy="384960"/>
          </a:xfrm>
          <a:prstGeom prst="rect">
            <a:avLst/>
          </a:prstGeom>
        </p:spPr>
      </p:pic>
    </p:spTree>
    <p:extLst>
      <p:ext uri="{BB962C8B-B14F-4D97-AF65-F5344CB8AC3E}">
        <p14:creationId xmlns:p14="http://schemas.microsoft.com/office/powerpoint/2010/main" val="1241588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ild vollflächig">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EC3A98A1-0379-4B57-A126-017C70E1949C}"/>
              </a:ext>
            </a:extLst>
          </p:cNvPr>
          <p:cNvSpPr>
            <a:spLocks noGrp="1" noChangeAspect="1"/>
          </p:cNvSpPr>
          <p:nvPr>
            <p:ph type="pic" sz="quarter" idx="10" hasCustomPrompt="1"/>
          </p:nvPr>
        </p:nvSpPr>
        <p:spPr>
          <a:xfrm>
            <a:off x="0" y="0"/>
            <a:ext cx="12192000" cy="6864000"/>
          </a:xfrm>
        </p:spPr>
        <p:txBody>
          <a:bodyPr anchor="ctr"/>
          <a:lstStyle>
            <a:lvl1pPr algn="ctr">
              <a:defRPr/>
            </a:lvl1pPr>
          </a:lstStyle>
          <a:p>
            <a:r>
              <a:rPr lang="de-DE" dirty="0"/>
              <a:t>Vollbild durch klicken einfügen.</a:t>
            </a:r>
          </a:p>
        </p:txBody>
      </p:sp>
    </p:spTree>
    <p:extLst>
      <p:ext uri="{BB962C8B-B14F-4D97-AF65-F5344CB8AC3E}">
        <p14:creationId xmlns:p14="http://schemas.microsoft.com/office/powerpoint/2010/main" val="7531585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image" Target="../media/image10.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theme" Target="../theme/theme2.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image" Target="../media/image12.emf"/><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image" Target="../media/image11.png"/><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3/3/2023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59179093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9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userDrawn="1">
            <p:ph type="title"/>
          </p:nvPr>
        </p:nvSpPr>
        <p:spPr>
          <a:xfrm>
            <a:off x="624000" y="528000"/>
            <a:ext cx="10080000" cy="624000"/>
          </a:xfrm>
          <a:prstGeom prst="rect">
            <a:avLst/>
          </a:prstGeom>
        </p:spPr>
        <p:txBody>
          <a:bodyPr vert="horz" lIns="0" tIns="0" rIns="0" bIns="0" rtlCol="0" anchor="t" anchorCtr="0">
            <a:noAutofit/>
          </a:bodyPr>
          <a:lstStyle/>
          <a:p>
            <a:r>
              <a:rPr lang="de-DE" dirty="0"/>
              <a:t>KAPITEL | CHART-HEADLINE</a:t>
            </a:r>
          </a:p>
        </p:txBody>
      </p:sp>
      <p:sp>
        <p:nvSpPr>
          <p:cNvPr id="3" name="Textplatzhalter 2"/>
          <p:cNvSpPr>
            <a:spLocks noGrp="1"/>
          </p:cNvSpPr>
          <p:nvPr userDrawn="1">
            <p:ph type="body" idx="1"/>
          </p:nvPr>
        </p:nvSpPr>
        <p:spPr>
          <a:xfrm>
            <a:off x="624000" y="1224000"/>
            <a:ext cx="10080000" cy="4488000"/>
          </a:xfrm>
          <a:prstGeom prst="rect">
            <a:avLst/>
          </a:prstGeom>
        </p:spPr>
        <p:txBody>
          <a:bodyPr vert="horz" lIns="0" tIns="0" rIns="0" bIns="0" rtlCol="0" anchor="t" anchorCtr="0">
            <a:noAutofit/>
          </a:bodyPr>
          <a:lstStyle/>
          <a:p>
            <a:pPr lvl="0"/>
            <a:r>
              <a:rPr lang="de-DE" dirty="0" err="1"/>
              <a:t>Subline</a:t>
            </a:r>
            <a:r>
              <a:rPr lang="de-DE" dirty="0"/>
              <a:t> auf erster Ebene // für weitere Ebenen (Text und Aufzählungen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4" name="Datumsplatzhalter 3"/>
          <p:cNvSpPr>
            <a:spLocks noGrp="1"/>
          </p:cNvSpPr>
          <p:nvPr userDrawn="1">
            <p:ph type="dt" sz="half" idx="2"/>
          </p:nvPr>
        </p:nvSpPr>
        <p:spPr>
          <a:xfrm>
            <a:off x="480000" y="7365485"/>
            <a:ext cx="5712011" cy="239979"/>
          </a:xfrm>
          <a:prstGeom prst="rect">
            <a:avLst/>
          </a:prstGeom>
        </p:spPr>
        <p:txBody>
          <a:bodyPr vert="horz" lIns="0" tIns="0" rIns="0" bIns="0" rtlCol="0" anchor="ctr" anchorCtr="0">
            <a:noAutofit/>
          </a:bodyPr>
          <a:lstStyle>
            <a:lvl1pPr marL="0" indent="0" algn="l">
              <a:lnSpc>
                <a:spcPct val="100000"/>
              </a:lnSpc>
              <a:spcBef>
                <a:spcPts val="0"/>
              </a:spcBef>
              <a:buFont typeface="Arial" panose="020B0604020202020204" pitchFamily="34" charset="0"/>
              <a:buNone/>
              <a:defRPr sz="1200" baseline="0">
                <a:solidFill>
                  <a:schemeClr val="tx2"/>
                </a:solidFill>
                <a:latin typeface="+mn-lt"/>
              </a:defRPr>
            </a:lvl1pPr>
            <a:lvl2pPr marL="0" indent="0" algn="l">
              <a:lnSpc>
                <a:spcPct val="100000"/>
              </a:lnSpc>
              <a:spcBef>
                <a:spcPts val="0"/>
              </a:spcBef>
              <a:defRPr sz="1600" baseline="0">
                <a:latin typeface="+mn-lt"/>
              </a:defRPr>
            </a:lvl2pPr>
            <a:lvl3pPr marL="0" indent="0" algn="l">
              <a:lnSpc>
                <a:spcPct val="100000"/>
              </a:lnSpc>
              <a:spcBef>
                <a:spcPts val="0"/>
              </a:spcBef>
              <a:defRPr sz="1600" baseline="0">
                <a:latin typeface="+mn-lt"/>
              </a:defRPr>
            </a:lvl3pPr>
            <a:lvl4pPr marL="0" indent="0" algn="l">
              <a:lnSpc>
                <a:spcPct val="100000"/>
              </a:lnSpc>
              <a:spcBef>
                <a:spcPts val="0"/>
              </a:spcBef>
              <a:defRPr sz="1600" baseline="0">
                <a:latin typeface="+mn-lt"/>
              </a:defRPr>
            </a:lvl4pPr>
            <a:lvl5pPr marL="0" indent="0" algn="l">
              <a:lnSpc>
                <a:spcPct val="100000"/>
              </a:lnSpc>
              <a:spcBef>
                <a:spcPts val="0"/>
              </a:spcBef>
              <a:defRPr sz="1600" baseline="0">
                <a:latin typeface="+mn-lt"/>
              </a:defRPr>
            </a:lvl5pPr>
            <a:lvl6pPr marL="0" indent="0" algn="l">
              <a:lnSpc>
                <a:spcPct val="100000"/>
              </a:lnSpc>
              <a:spcBef>
                <a:spcPts val="0"/>
              </a:spcBef>
              <a:defRPr sz="1600" baseline="0">
                <a:latin typeface="+mn-lt"/>
              </a:defRPr>
            </a:lvl6pPr>
            <a:lvl7pPr marL="0" indent="0" algn="l">
              <a:lnSpc>
                <a:spcPct val="100000"/>
              </a:lnSpc>
              <a:spcBef>
                <a:spcPts val="0"/>
              </a:spcBef>
              <a:defRPr sz="1600" baseline="0">
                <a:latin typeface="+mn-lt"/>
              </a:defRPr>
            </a:lvl7pPr>
            <a:lvl8pPr marL="0" indent="0" algn="l">
              <a:lnSpc>
                <a:spcPct val="100000"/>
              </a:lnSpc>
              <a:spcBef>
                <a:spcPts val="0"/>
              </a:spcBef>
              <a:defRPr sz="1600" baseline="0">
                <a:latin typeface="+mn-lt"/>
              </a:defRPr>
            </a:lvl8pPr>
            <a:lvl9pPr marL="0" indent="0" algn="l">
              <a:lnSpc>
                <a:spcPct val="100000"/>
              </a:lnSpc>
              <a:spcBef>
                <a:spcPts val="0"/>
              </a:spcBef>
              <a:defRPr sz="1600" baseline="0">
                <a:latin typeface="+mn-lt"/>
              </a:defRPr>
            </a:lvl9pPr>
          </a:lstStyle>
          <a:p>
            <a:endParaRPr lang="de-DE" dirty="0"/>
          </a:p>
        </p:txBody>
      </p:sp>
      <p:sp>
        <p:nvSpPr>
          <p:cNvPr id="5" name="Fußzeilenplatzhalter 4"/>
          <p:cNvSpPr>
            <a:spLocks noGrp="1"/>
          </p:cNvSpPr>
          <p:nvPr userDrawn="1">
            <p:ph type="ftr" sz="quarter" idx="3"/>
          </p:nvPr>
        </p:nvSpPr>
        <p:spPr>
          <a:xfrm>
            <a:off x="960000" y="6336000"/>
            <a:ext cx="8400000" cy="144000"/>
          </a:xfrm>
          <a:prstGeom prst="rect">
            <a:avLst/>
          </a:prstGeom>
        </p:spPr>
        <p:txBody>
          <a:bodyPr vert="horz" lIns="0" tIns="0" rIns="0" bIns="0" rtlCol="0" anchor="ctr" anchorCtr="0">
            <a:noAutofit/>
          </a:bodyPr>
          <a:lstStyle>
            <a:lvl1pPr marL="0" indent="0" algn="l">
              <a:lnSpc>
                <a:spcPct val="100000"/>
              </a:lnSpc>
              <a:spcBef>
                <a:spcPts val="0"/>
              </a:spcBef>
              <a:buFont typeface="Arial" panose="020B0604020202020204" pitchFamily="34" charset="0"/>
              <a:buNone/>
              <a:defRPr sz="1200" baseline="0">
                <a:solidFill>
                  <a:schemeClr val="tx2"/>
                </a:solidFill>
                <a:latin typeface="+mn-lt"/>
              </a:defRPr>
            </a:lvl1pPr>
            <a:lvl2pPr marL="0" indent="0" algn="l">
              <a:lnSpc>
                <a:spcPct val="100000"/>
              </a:lnSpc>
              <a:spcBef>
                <a:spcPts val="0"/>
              </a:spcBef>
              <a:defRPr sz="1600" baseline="0">
                <a:latin typeface="+mn-lt"/>
              </a:defRPr>
            </a:lvl2pPr>
            <a:lvl3pPr marL="0" indent="0" algn="l">
              <a:lnSpc>
                <a:spcPct val="100000"/>
              </a:lnSpc>
              <a:spcBef>
                <a:spcPts val="0"/>
              </a:spcBef>
              <a:defRPr sz="1600" baseline="0">
                <a:latin typeface="+mn-lt"/>
              </a:defRPr>
            </a:lvl3pPr>
            <a:lvl4pPr marL="0" indent="0" algn="l">
              <a:lnSpc>
                <a:spcPct val="100000"/>
              </a:lnSpc>
              <a:spcBef>
                <a:spcPts val="0"/>
              </a:spcBef>
              <a:defRPr sz="1600" baseline="0">
                <a:latin typeface="+mn-lt"/>
              </a:defRPr>
            </a:lvl4pPr>
            <a:lvl5pPr marL="0" indent="0" algn="l">
              <a:lnSpc>
                <a:spcPct val="100000"/>
              </a:lnSpc>
              <a:spcBef>
                <a:spcPts val="0"/>
              </a:spcBef>
              <a:defRPr sz="1600" baseline="0">
                <a:latin typeface="+mn-lt"/>
              </a:defRPr>
            </a:lvl5pPr>
            <a:lvl6pPr marL="0" indent="0" algn="l">
              <a:lnSpc>
                <a:spcPct val="100000"/>
              </a:lnSpc>
              <a:spcBef>
                <a:spcPts val="0"/>
              </a:spcBef>
              <a:defRPr sz="1600" baseline="0">
                <a:latin typeface="+mn-lt"/>
              </a:defRPr>
            </a:lvl6pPr>
            <a:lvl7pPr marL="0" indent="0" algn="l">
              <a:lnSpc>
                <a:spcPct val="100000"/>
              </a:lnSpc>
              <a:spcBef>
                <a:spcPts val="0"/>
              </a:spcBef>
              <a:defRPr sz="1600" baseline="0">
                <a:latin typeface="+mn-lt"/>
              </a:defRPr>
            </a:lvl7pPr>
            <a:lvl8pPr marL="0" indent="0" algn="l">
              <a:lnSpc>
                <a:spcPct val="100000"/>
              </a:lnSpc>
              <a:spcBef>
                <a:spcPts val="0"/>
              </a:spcBef>
              <a:defRPr sz="1600" baseline="0">
                <a:latin typeface="+mn-lt"/>
              </a:defRPr>
            </a:lvl8pPr>
            <a:lvl9pPr marL="0" indent="0" algn="l">
              <a:lnSpc>
                <a:spcPct val="100000"/>
              </a:lnSpc>
              <a:spcBef>
                <a:spcPts val="0"/>
              </a:spcBef>
              <a:defRPr sz="1600" baseline="0">
                <a:latin typeface="+mn-lt"/>
              </a:defRPr>
            </a:lvl9pPr>
          </a:lstStyle>
          <a:p>
            <a:r>
              <a:rPr lang="de-DE" dirty="0"/>
              <a:t>Titel | ggf. weitere Angaben</a:t>
            </a:r>
          </a:p>
        </p:txBody>
      </p:sp>
      <p:sp>
        <p:nvSpPr>
          <p:cNvPr id="6" name="Foliennummernplatzhalter 5"/>
          <p:cNvSpPr>
            <a:spLocks noGrp="1"/>
          </p:cNvSpPr>
          <p:nvPr userDrawn="1">
            <p:ph type="sldNum" sz="quarter" idx="4"/>
          </p:nvPr>
        </p:nvSpPr>
        <p:spPr>
          <a:xfrm>
            <a:off x="432000" y="6336000"/>
            <a:ext cx="336000" cy="144000"/>
          </a:xfrm>
          <a:prstGeom prst="rect">
            <a:avLst/>
          </a:prstGeom>
        </p:spPr>
        <p:txBody>
          <a:bodyPr vert="horz" lIns="0" tIns="0" rIns="0" bIns="0" rtlCol="0" anchor="ctr" anchorCtr="0">
            <a:noAutofit/>
          </a:bodyPr>
          <a:lstStyle>
            <a:lvl1pPr marL="0" indent="0" algn="l">
              <a:lnSpc>
                <a:spcPct val="100000"/>
              </a:lnSpc>
              <a:spcBef>
                <a:spcPts val="0"/>
              </a:spcBef>
              <a:buFont typeface="Arial" panose="020B0604020202020204" pitchFamily="34" charset="0"/>
              <a:buNone/>
              <a:defRPr sz="1200" baseline="0">
                <a:solidFill>
                  <a:schemeClr val="tx2"/>
                </a:solidFill>
                <a:latin typeface="+mn-lt"/>
              </a:defRPr>
            </a:lvl1pPr>
            <a:lvl2pPr marL="0" indent="0" algn="l">
              <a:lnSpc>
                <a:spcPct val="100000"/>
              </a:lnSpc>
              <a:spcBef>
                <a:spcPts val="0"/>
              </a:spcBef>
              <a:defRPr sz="1600" baseline="0">
                <a:latin typeface="+mn-lt"/>
              </a:defRPr>
            </a:lvl2pPr>
            <a:lvl3pPr marL="0" indent="0" algn="l">
              <a:lnSpc>
                <a:spcPct val="100000"/>
              </a:lnSpc>
              <a:spcBef>
                <a:spcPts val="0"/>
              </a:spcBef>
              <a:defRPr sz="1600" baseline="0">
                <a:latin typeface="+mn-lt"/>
              </a:defRPr>
            </a:lvl3pPr>
            <a:lvl4pPr marL="0" indent="0" algn="l">
              <a:lnSpc>
                <a:spcPct val="100000"/>
              </a:lnSpc>
              <a:spcBef>
                <a:spcPts val="0"/>
              </a:spcBef>
              <a:defRPr sz="1600" baseline="0">
                <a:latin typeface="+mn-lt"/>
              </a:defRPr>
            </a:lvl4pPr>
            <a:lvl5pPr marL="0" indent="0" algn="l">
              <a:lnSpc>
                <a:spcPct val="100000"/>
              </a:lnSpc>
              <a:spcBef>
                <a:spcPts val="0"/>
              </a:spcBef>
              <a:defRPr sz="1600" baseline="0">
                <a:latin typeface="+mn-lt"/>
              </a:defRPr>
            </a:lvl5pPr>
            <a:lvl6pPr marL="0" indent="0" algn="l">
              <a:lnSpc>
                <a:spcPct val="100000"/>
              </a:lnSpc>
              <a:spcBef>
                <a:spcPts val="0"/>
              </a:spcBef>
              <a:defRPr sz="1600" baseline="0">
                <a:latin typeface="+mn-lt"/>
              </a:defRPr>
            </a:lvl6pPr>
            <a:lvl7pPr marL="0" indent="0" algn="l">
              <a:lnSpc>
                <a:spcPct val="100000"/>
              </a:lnSpc>
              <a:spcBef>
                <a:spcPts val="0"/>
              </a:spcBef>
              <a:defRPr sz="1600" baseline="0">
                <a:latin typeface="+mn-lt"/>
              </a:defRPr>
            </a:lvl7pPr>
            <a:lvl8pPr marL="0" indent="0" algn="l">
              <a:lnSpc>
                <a:spcPct val="100000"/>
              </a:lnSpc>
              <a:spcBef>
                <a:spcPts val="0"/>
              </a:spcBef>
              <a:defRPr sz="1600" baseline="0">
                <a:latin typeface="+mn-lt"/>
              </a:defRPr>
            </a:lvl8pPr>
            <a:lvl9pPr marL="0" indent="0" algn="l">
              <a:lnSpc>
                <a:spcPct val="100000"/>
              </a:lnSpc>
              <a:spcBef>
                <a:spcPts val="0"/>
              </a:spcBef>
              <a:defRPr sz="1600" baseline="0">
                <a:latin typeface="+mn-lt"/>
              </a:defRPr>
            </a:lvl9pPr>
          </a:lstStyle>
          <a:p>
            <a:fld id="{6C8FC03C-C266-4645-ABC5-645062898383}" type="slidenum">
              <a:rPr lang="de-DE" smtClean="0"/>
              <a:pPr/>
              <a:t>‹#›</a:t>
            </a:fld>
            <a:r>
              <a:rPr lang="de-DE"/>
              <a:t> </a:t>
            </a:r>
            <a:endParaRPr lang="de-DE" dirty="0"/>
          </a:p>
        </p:txBody>
      </p:sp>
      <p:grpSp>
        <p:nvGrpSpPr>
          <p:cNvPr id="31" name="Regieanweisungen"/>
          <p:cNvGrpSpPr/>
          <p:nvPr userDrawn="1"/>
        </p:nvGrpSpPr>
        <p:grpSpPr>
          <a:xfrm>
            <a:off x="-2784000" y="-624000"/>
            <a:ext cx="17712000" cy="8111999"/>
            <a:chOff x="-2088000" y="-468000"/>
            <a:chExt cx="13284000" cy="6083999"/>
          </a:xfrm>
        </p:grpSpPr>
        <p:grpSp>
          <p:nvGrpSpPr>
            <p:cNvPr id="29" name="Listenebenen"/>
            <p:cNvGrpSpPr/>
            <p:nvPr userDrawn="1"/>
          </p:nvGrpSpPr>
          <p:grpSpPr>
            <a:xfrm>
              <a:off x="-2088000" y="1368000"/>
              <a:ext cx="1980000" cy="2319874"/>
              <a:chOff x="-2088000" y="1368000"/>
              <a:chExt cx="1980000" cy="2319874"/>
            </a:xfrm>
          </p:grpSpPr>
          <p:sp>
            <p:nvSpPr>
              <p:cNvPr id="12" name="Text // Listenebene erhöhen"/>
              <p:cNvSpPr txBox="1"/>
              <p:nvPr userDrawn="1"/>
            </p:nvSpPr>
            <p:spPr>
              <a:xfrm>
                <a:off x="-2016000" y="2787874"/>
                <a:ext cx="936000" cy="396000"/>
              </a:xfrm>
              <a:prstGeom prst="rect">
                <a:avLst/>
              </a:prstGeom>
              <a:noFill/>
            </p:spPr>
            <p:txBody>
              <a:bodyPr wrap="square" lIns="0" tIns="0" rIns="0" bIns="0" rtlCol="0" anchor="ctr" anchorCtr="0">
                <a:noAutofit/>
              </a:bodyPr>
              <a:lstStyle/>
              <a:p>
                <a:pPr marL="0" marR="0" lvl="0" indent="0" algn="r" defTabSz="1207904" rtl="0" eaLnBrk="1" fontAlgn="auto" latinLnBrk="0" hangingPunct="1">
                  <a:lnSpc>
                    <a:spcPct val="100000"/>
                  </a:lnSpc>
                  <a:spcBef>
                    <a:spcPts val="0"/>
                  </a:spcBef>
                  <a:spcAft>
                    <a:spcPts val="0"/>
                  </a:spcAft>
                  <a:buClrTx/>
                  <a:buSzTx/>
                  <a:buFontTx/>
                  <a:buNone/>
                  <a:tabLst/>
                  <a:defRPr/>
                </a:pPr>
                <a:r>
                  <a:rPr lang="de-DE" sz="1600" b="1" baseline="0" dirty="0">
                    <a:solidFill>
                      <a:schemeClr val="tx1"/>
                    </a:solidFill>
                    <a:latin typeface="+mn-lt"/>
                  </a:rPr>
                  <a:t>Listenebene</a:t>
                </a:r>
              </a:p>
              <a:p>
                <a:pPr marL="0" marR="0" lvl="0" indent="0" algn="r" defTabSz="1207904" rtl="0" eaLnBrk="1" fontAlgn="auto" latinLnBrk="0" hangingPunct="1">
                  <a:lnSpc>
                    <a:spcPct val="100000"/>
                  </a:lnSpc>
                  <a:spcBef>
                    <a:spcPts val="0"/>
                  </a:spcBef>
                  <a:spcAft>
                    <a:spcPts val="0"/>
                  </a:spcAft>
                  <a:buClrTx/>
                  <a:buSzTx/>
                  <a:buFontTx/>
                  <a:buNone/>
                  <a:tabLst/>
                  <a:defRPr/>
                </a:pPr>
                <a:r>
                  <a:rPr lang="de-DE" sz="1600" b="1" baseline="0" dirty="0">
                    <a:solidFill>
                      <a:schemeClr val="tx1"/>
                    </a:solidFill>
                    <a:latin typeface="+mn-lt"/>
                  </a:rPr>
                  <a:t>erhöhen</a:t>
                </a:r>
              </a:p>
            </p:txBody>
          </p:sp>
          <p:sp>
            <p:nvSpPr>
              <p:cNvPr id="13" name="Text // Listenebene verringern"/>
              <p:cNvSpPr txBox="1"/>
              <p:nvPr userDrawn="1"/>
            </p:nvSpPr>
            <p:spPr>
              <a:xfrm>
                <a:off x="-2016000" y="3291874"/>
                <a:ext cx="936000" cy="396000"/>
              </a:xfrm>
              <a:prstGeom prst="rect">
                <a:avLst/>
              </a:prstGeom>
              <a:noFill/>
            </p:spPr>
            <p:txBody>
              <a:bodyPr wrap="square" lIns="0" tIns="0" rIns="0" bIns="0" rtlCol="0" anchor="ctr" anchorCtr="0">
                <a:noAutofit/>
              </a:bodyPr>
              <a:lstStyle/>
              <a:p>
                <a:pPr marL="0" marR="0" lvl="0" indent="0" algn="r" defTabSz="1207904" rtl="0" eaLnBrk="1" fontAlgn="auto" latinLnBrk="0" hangingPunct="1">
                  <a:lnSpc>
                    <a:spcPct val="100000"/>
                  </a:lnSpc>
                  <a:spcBef>
                    <a:spcPts val="0"/>
                  </a:spcBef>
                  <a:spcAft>
                    <a:spcPts val="0"/>
                  </a:spcAft>
                  <a:buClrTx/>
                  <a:buSzTx/>
                  <a:buFontTx/>
                  <a:buNone/>
                  <a:tabLst/>
                  <a:defRPr/>
                </a:pPr>
                <a:r>
                  <a:rPr lang="de-DE" sz="1600" b="1" baseline="0" dirty="0">
                    <a:solidFill>
                      <a:schemeClr val="tx1"/>
                    </a:solidFill>
                    <a:latin typeface="+mn-lt"/>
                  </a:rPr>
                  <a:t>Listenebene</a:t>
                </a:r>
              </a:p>
              <a:p>
                <a:pPr marL="0" marR="0" lvl="0" indent="0" algn="r" defTabSz="1207904" rtl="0" eaLnBrk="1" fontAlgn="auto" latinLnBrk="0" hangingPunct="1">
                  <a:lnSpc>
                    <a:spcPct val="100000"/>
                  </a:lnSpc>
                  <a:spcBef>
                    <a:spcPts val="0"/>
                  </a:spcBef>
                  <a:spcAft>
                    <a:spcPts val="0"/>
                  </a:spcAft>
                  <a:buClrTx/>
                  <a:buSzTx/>
                  <a:buFontTx/>
                  <a:buNone/>
                  <a:tabLst/>
                  <a:defRPr/>
                </a:pPr>
                <a:r>
                  <a:rPr lang="de-DE" sz="1600" b="1" baseline="0" dirty="0">
                    <a:solidFill>
                      <a:schemeClr val="tx1"/>
                    </a:solidFill>
                    <a:latin typeface="+mn-lt"/>
                  </a:rPr>
                  <a:t>verringern</a:t>
                </a:r>
              </a:p>
            </p:txBody>
          </p:sp>
          <p:sp>
            <p:nvSpPr>
              <p:cNvPr id="25" name="Listenebenen"/>
              <p:cNvSpPr txBox="1"/>
              <p:nvPr userDrawn="1"/>
            </p:nvSpPr>
            <p:spPr>
              <a:xfrm rot="10800000" flipH="1" flipV="1">
                <a:off x="-2088000" y="1368000"/>
                <a:ext cx="1980000" cy="828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207904" rtl="0" eaLnBrk="1" fontAlgn="auto" latinLnBrk="0" hangingPunct="1">
                  <a:lnSpc>
                    <a:spcPct val="100000"/>
                  </a:lnSpc>
                  <a:spcBef>
                    <a:spcPts val="0"/>
                  </a:spcBef>
                  <a:spcAft>
                    <a:spcPts val="0"/>
                  </a:spcAft>
                  <a:buClrTx/>
                  <a:buSzTx/>
                  <a:buFontTx/>
                  <a:buNone/>
                  <a:tabLst/>
                  <a:defRPr/>
                </a:pPr>
                <a:r>
                  <a:rPr lang="de-DE" sz="1600" b="0" baseline="0" dirty="0">
                    <a:solidFill>
                      <a:schemeClr val="tx1"/>
                    </a:solidFill>
                    <a:latin typeface="+mn-lt"/>
                  </a:rPr>
                  <a:t>Listen erstellen</a:t>
                </a:r>
              </a:p>
              <a:p>
                <a:pPr marL="0" marR="0" lvl="0" indent="0" algn="r" defTabSz="1207904" rtl="0" eaLnBrk="1" fontAlgn="auto" latinLnBrk="0" hangingPunct="1">
                  <a:lnSpc>
                    <a:spcPct val="100000"/>
                  </a:lnSpc>
                  <a:spcBef>
                    <a:spcPts val="0"/>
                  </a:spcBef>
                  <a:spcAft>
                    <a:spcPts val="0"/>
                  </a:spcAft>
                  <a:buClrTx/>
                  <a:buSzTx/>
                  <a:buFontTx/>
                  <a:buNone/>
                  <a:tabLst/>
                  <a:defRPr/>
                </a:pPr>
                <a:r>
                  <a:rPr lang="de-DE" sz="1600" b="0" baseline="0" dirty="0">
                    <a:solidFill>
                      <a:schemeClr val="tx1"/>
                    </a:solidFill>
                    <a:latin typeface="+mn-lt"/>
                  </a:rPr>
                  <a:t>Wechseln Sie die Textebene</a:t>
                </a:r>
              </a:p>
              <a:p>
                <a:pPr marL="0" marR="0" lvl="0" indent="0" algn="r" defTabSz="1207904" rtl="0" eaLnBrk="1" fontAlgn="auto" latinLnBrk="0" hangingPunct="1">
                  <a:lnSpc>
                    <a:spcPct val="100000"/>
                  </a:lnSpc>
                  <a:spcBef>
                    <a:spcPts val="0"/>
                  </a:spcBef>
                  <a:spcAft>
                    <a:spcPts val="0"/>
                  </a:spcAft>
                  <a:buClrTx/>
                  <a:buSzTx/>
                  <a:buFontTx/>
                  <a:buNone/>
                  <a:tabLst/>
                  <a:defRPr/>
                </a:pPr>
                <a:r>
                  <a:rPr lang="de-DE" sz="1600" b="0" baseline="0" dirty="0">
                    <a:solidFill>
                      <a:schemeClr val="tx1"/>
                    </a:solidFill>
                    <a:latin typeface="+mn-lt"/>
                  </a:rPr>
                  <a:t>im Menü über: </a:t>
                </a:r>
                <a:br>
                  <a:rPr lang="de-DE" sz="1600" b="0" baseline="0" dirty="0">
                    <a:solidFill>
                      <a:schemeClr val="tx1"/>
                    </a:solidFill>
                    <a:latin typeface="+mn-lt"/>
                  </a:rPr>
                </a:br>
                <a:r>
                  <a:rPr lang="de-DE" sz="1600" b="1" baseline="0" dirty="0">
                    <a:solidFill>
                      <a:schemeClr val="tx1"/>
                    </a:solidFill>
                    <a:latin typeface="+mn-lt"/>
                  </a:rPr>
                  <a:t>Start &gt; Absatz &gt; Listenebene erhöhen/verringern</a:t>
                </a:r>
              </a:p>
            </p:txBody>
          </p:sp>
          <p:pic>
            <p:nvPicPr>
              <p:cNvPr id="27" name="Bild // Listenebene verringern"/>
              <p:cNvPicPr>
                <a:picLocks noChangeAspect="1"/>
              </p:cNvPicPr>
              <p:nvPr userDrawn="1"/>
            </p:nvPicPr>
            <p:blipFill>
              <a:blip r:embed="rId18"/>
              <a:stretch>
                <a:fillRect/>
              </a:stretch>
            </p:blipFill>
            <p:spPr>
              <a:xfrm>
                <a:off x="-963360" y="3291874"/>
                <a:ext cx="855360" cy="396000"/>
              </a:xfrm>
              <a:prstGeom prst="rect">
                <a:avLst/>
              </a:prstGeom>
            </p:spPr>
          </p:pic>
          <p:pic>
            <p:nvPicPr>
              <p:cNvPr id="28" name="Bild // Listenebene erhöhen"/>
              <p:cNvPicPr>
                <a:picLocks noChangeAspect="1"/>
              </p:cNvPicPr>
              <p:nvPr userDrawn="1"/>
            </p:nvPicPr>
            <p:blipFill>
              <a:blip r:embed="rId19"/>
              <a:stretch>
                <a:fillRect/>
              </a:stretch>
            </p:blipFill>
            <p:spPr>
              <a:xfrm>
                <a:off x="-963360" y="2787874"/>
                <a:ext cx="855360" cy="396000"/>
              </a:xfrm>
              <a:prstGeom prst="rect">
                <a:avLst/>
              </a:prstGeom>
            </p:spPr>
          </p:pic>
        </p:grpSp>
        <p:sp>
          <p:nvSpPr>
            <p:cNvPr id="14" name="Zurücksetzen"/>
            <p:cNvSpPr txBox="1"/>
            <p:nvPr userDrawn="1"/>
          </p:nvSpPr>
          <p:spPr>
            <a:xfrm rot="10800000" flipH="1" flipV="1">
              <a:off x="9252000" y="648000"/>
              <a:ext cx="1944000" cy="612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600" b="0" baseline="0" dirty="0">
                  <a:solidFill>
                    <a:schemeClr val="tx1"/>
                  </a:solidFill>
                  <a:latin typeface="+mn-lt"/>
                </a:rPr>
                <a:t>Folie in Ursprungsform </a:t>
              </a:r>
            </a:p>
            <a:p>
              <a:pPr indent="0" algn="l">
                <a:lnSpc>
                  <a:spcPct val="100000"/>
                </a:lnSpc>
                <a:spcBef>
                  <a:spcPts val="0"/>
                </a:spcBef>
                <a:spcAft>
                  <a:spcPts val="0"/>
                </a:spcAft>
              </a:pPr>
              <a:r>
                <a:rPr lang="de-DE" sz="1600" b="0" baseline="0" dirty="0">
                  <a:solidFill>
                    <a:schemeClr val="tx1"/>
                  </a:solidFill>
                  <a:latin typeface="+mn-lt"/>
                </a:rPr>
                <a:t>bringen über Menü:</a:t>
              </a:r>
            </a:p>
            <a:p>
              <a:pPr indent="0" algn="l">
                <a:lnSpc>
                  <a:spcPct val="100000"/>
                </a:lnSpc>
                <a:spcBef>
                  <a:spcPts val="0"/>
                </a:spcBef>
                <a:spcAft>
                  <a:spcPts val="0"/>
                </a:spcAft>
              </a:pPr>
              <a:r>
                <a:rPr lang="de-DE" sz="1600" b="1" baseline="0" dirty="0">
                  <a:solidFill>
                    <a:schemeClr val="tx1"/>
                  </a:solidFill>
                  <a:latin typeface="+mn-lt"/>
                </a:rPr>
                <a:t>Start &gt; Folien &gt; Zurücksetzen</a:t>
              </a:r>
            </a:p>
          </p:txBody>
        </p:sp>
        <p:sp>
          <p:nvSpPr>
            <p:cNvPr id="15" name="Hilfslinien"/>
            <p:cNvSpPr txBox="1"/>
            <p:nvPr userDrawn="1"/>
          </p:nvSpPr>
          <p:spPr>
            <a:xfrm rot="10800000" flipH="1" flipV="1">
              <a:off x="431801" y="-468000"/>
              <a:ext cx="8280400"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377858"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chemeClr val="tx1"/>
                  </a:solidFill>
                  <a:effectLst/>
                  <a:uLnTx/>
                  <a:uFillTx/>
                  <a:latin typeface="+mn-lt"/>
                  <a:ea typeface="+mn-ea"/>
                  <a:cs typeface="+mn-cs"/>
                </a:rPr>
                <a:t>Hilfslinien anzeigen über Menü: </a:t>
              </a:r>
              <a:r>
                <a:rPr kumimoji="0" lang="de-DE" sz="1600" b="1" i="0" u="none" strike="noStrike" kern="1200" cap="none" spc="0" normalizeH="0" baseline="0" noProof="0" dirty="0">
                  <a:ln>
                    <a:noFill/>
                  </a:ln>
                  <a:solidFill>
                    <a:schemeClr val="tx1"/>
                  </a:solidFill>
                  <a:effectLst/>
                  <a:uLnTx/>
                  <a:uFillTx/>
                  <a:latin typeface="+mn-lt"/>
                  <a:ea typeface="+mn-ea"/>
                  <a:cs typeface="+mn-cs"/>
                </a:rPr>
                <a:t>Ansicht &gt; Anzeigen &gt; Haken bei Führungslinien setzen</a:t>
              </a:r>
            </a:p>
          </p:txBody>
        </p:sp>
        <p:sp>
          <p:nvSpPr>
            <p:cNvPr id="16" name="Fußzeile"/>
            <p:cNvSpPr txBox="1"/>
            <p:nvPr userDrawn="1"/>
          </p:nvSpPr>
          <p:spPr>
            <a:xfrm rot="10800000" flipH="1" flipV="1">
              <a:off x="431800" y="5255998"/>
              <a:ext cx="8280400" cy="360001"/>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377858" rtl="0" eaLnBrk="1" fontAlgn="auto" latinLnBrk="0" hangingPunct="1">
                <a:lnSpc>
                  <a:spcPct val="100000"/>
                </a:lnSpc>
                <a:spcBef>
                  <a:spcPts val="0"/>
                </a:spcBef>
                <a:spcAft>
                  <a:spcPts val="0"/>
                </a:spcAft>
                <a:buClrTx/>
                <a:buSzTx/>
                <a:buFontTx/>
                <a:buNone/>
                <a:tabLst/>
                <a:defRPr/>
              </a:pPr>
              <a:r>
                <a:rPr lang="de-DE" sz="1600" b="0" baseline="0" dirty="0">
                  <a:solidFill>
                    <a:schemeClr val="tx1"/>
                  </a:solidFill>
                  <a:latin typeface="+mn-lt"/>
                </a:rPr>
                <a:t>Fußzeile anpassen: </a:t>
              </a:r>
              <a:r>
                <a:rPr lang="de-DE" sz="1600" b="1" baseline="0" dirty="0">
                  <a:solidFill>
                    <a:schemeClr val="tx1"/>
                  </a:solidFill>
                  <a:latin typeface="+mn-lt"/>
                </a:rPr>
                <a:t>Einfügen &gt; Text &gt; Kopf- und Fußzeile</a:t>
              </a:r>
            </a:p>
          </p:txBody>
        </p:sp>
        <p:sp>
          <p:nvSpPr>
            <p:cNvPr id="30" name="Layoutwechsel"/>
            <p:cNvSpPr txBox="1"/>
            <p:nvPr userDrawn="1"/>
          </p:nvSpPr>
          <p:spPr>
            <a:xfrm rot="10800000" flipH="1" flipV="1">
              <a:off x="9252000" y="2283786"/>
              <a:ext cx="1944000" cy="612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600" b="0" baseline="0" dirty="0">
                  <a:solidFill>
                    <a:schemeClr val="tx1"/>
                  </a:solidFill>
                  <a:latin typeface="+mn-lt"/>
                </a:rPr>
                <a:t>Wechsel des Folienlayouts </a:t>
              </a:r>
              <a:br>
                <a:rPr lang="de-DE" sz="1600" b="0" baseline="0" dirty="0">
                  <a:solidFill>
                    <a:schemeClr val="tx1"/>
                  </a:solidFill>
                  <a:latin typeface="+mn-lt"/>
                </a:rPr>
              </a:br>
              <a:r>
                <a:rPr lang="de-DE" sz="1600" b="0" baseline="0" dirty="0">
                  <a:solidFill>
                    <a:schemeClr val="tx1"/>
                  </a:solidFill>
                  <a:latin typeface="+mn-lt"/>
                </a:rPr>
                <a:t>im Menü über:</a:t>
              </a:r>
            </a:p>
            <a:p>
              <a:pPr marL="0" marR="0" lvl="0" indent="0" algn="l" defTabSz="1207904" rtl="0" eaLnBrk="1" fontAlgn="auto" latinLnBrk="0" hangingPunct="1">
                <a:lnSpc>
                  <a:spcPct val="100000"/>
                </a:lnSpc>
                <a:spcBef>
                  <a:spcPts val="0"/>
                </a:spcBef>
                <a:spcAft>
                  <a:spcPts val="0"/>
                </a:spcAft>
                <a:buClrTx/>
                <a:buSzTx/>
                <a:buFontTx/>
                <a:buNone/>
                <a:tabLst/>
                <a:defRPr/>
              </a:pPr>
              <a:r>
                <a:rPr lang="de-DE" sz="1600" b="1" baseline="0" dirty="0">
                  <a:solidFill>
                    <a:schemeClr val="tx1"/>
                  </a:solidFill>
                  <a:latin typeface="+mn-lt"/>
                </a:rPr>
                <a:t>Start &gt; Folien &gt; Layout</a:t>
              </a:r>
            </a:p>
          </p:txBody>
        </p:sp>
      </p:grpSp>
      <p:cxnSp>
        <p:nvCxnSpPr>
          <p:cNvPr id="17" name="Gerader Verbinder 16">
            <a:extLst>
              <a:ext uri="{FF2B5EF4-FFF2-40B4-BE49-F238E27FC236}">
                <a16:creationId xmlns:a16="http://schemas.microsoft.com/office/drawing/2014/main" id="{F61B1FA0-8233-4248-B899-BF9702E3E986}"/>
              </a:ext>
            </a:extLst>
          </p:cNvPr>
          <p:cNvCxnSpPr/>
          <p:nvPr userDrawn="1"/>
        </p:nvCxnSpPr>
        <p:spPr>
          <a:xfrm>
            <a:off x="0" y="5980800"/>
            <a:ext cx="12192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8" name="Grafik 7">
            <a:extLst>
              <a:ext uri="{FF2B5EF4-FFF2-40B4-BE49-F238E27FC236}">
                <a16:creationId xmlns:a16="http://schemas.microsoft.com/office/drawing/2014/main" id="{289C4D98-9606-4382-895C-2F9999CA3289}"/>
              </a:ext>
            </a:extLst>
          </p:cNvPr>
          <p:cNvPicPr>
            <a:picLocks noChangeAspect="1"/>
          </p:cNvPicPr>
          <p:nvPr userDrawn="1"/>
        </p:nvPicPr>
        <p:blipFill>
          <a:blip r:embed="rId20"/>
          <a:stretch>
            <a:fillRect/>
          </a:stretch>
        </p:blipFill>
        <p:spPr>
          <a:xfrm>
            <a:off x="9744000" y="6239520"/>
            <a:ext cx="2016000" cy="384960"/>
          </a:xfrm>
          <a:prstGeom prst="rect">
            <a:avLst/>
          </a:prstGeom>
        </p:spPr>
      </p:pic>
    </p:spTree>
    <p:extLst>
      <p:ext uri="{BB962C8B-B14F-4D97-AF65-F5344CB8AC3E}">
        <p14:creationId xmlns:p14="http://schemas.microsoft.com/office/powerpoint/2010/main" val="102810356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Lst>
  <p:hf hdr="0" dt="0"/>
  <p:txStyles>
    <p:titleStyle>
      <a:lvl1pPr marL="0" indent="0" algn="l" defTabSz="914377" rtl="0" eaLnBrk="1" latinLnBrk="0" hangingPunct="1">
        <a:lnSpc>
          <a:spcPct val="100000"/>
        </a:lnSpc>
        <a:spcBef>
          <a:spcPts val="0"/>
        </a:spcBef>
        <a:buFont typeface="Arial" panose="020B0604020202020204" pitchFamily="34" charset="0"/>
        <a:buNone/>
        <a:defRPr sz="3600" b="0" kern="1200" baseline="0">
          <a:solidFill>
            <a:schemeClr val="tx2"/>
          </a:solidFill>
          <a:latin typeface="+mn-lt"/>
          <a:ea typeface="+mj-ea"/>
          <a:cs typeface="+mj-cs"/>
        </a:defRPr>
      </a:lvl1pPr>
    </p:titleStyle>
    <p:bodyStyle>
      <a:lvl1pPr marL="0" indent="0" algn="l" defTabSz="914377" rtl="0" eaLnBrk="1" latinLnBrk="0" hangingPunct="1">
        <a:lnSpc>
          <a:spcPts val="2400"/>
        </a:lnSpc>
        <a:spcBef>
          <a:spcPts val="0"/>
        </a:spcBef>
        <a:spcAft>
          <a:spcPts val="1600"/>
        </a:spcAft>
        <a:buSzPct val="75000"/>
        <a:buFont typeface="Arial" panose="020B0604020202020204" pitchFamily="34" charset="0"/>
        <a:buNone/>
        <a:defRPr sz="2000" b="1" kern="1200" baseline="0">
          <a:solidFill>
            <a:schemeClr val="tx2"/>
          </a:solidFill>
          <a:latin typeface="+mn-lt"/>
          <a:ea typeface="+mn-ea"/>
          <a:cs typeface="+mn-cs"/>
        </a:defRPr>
      </a:lvl1pPr>
      <a:lvl2pPr marL="0" indent="0" algn="l" defTabSz="914377" rtl="0" eaLnBrk="1" latinLnBrk="0" hangingPunct="1">
        <a:lnSpc>
          <a:spcPts val="2400"/>
        </a:lnSpc>
        <a:spcBef>
          <a:spcPts val="0"/>
        </a:spcBef>
        <a:spcAft>
          <a:spcPts val="800"/>
        </a:spcAft>
        <a:buSzPct val="75000"/>
        <a:buFont typeface="Arial" panose="020B0604020202020204" pitchFamily="34" charset="0"/>
        <a:buNone/>
        <a:defRPr sz="2000" kern="1200" baseline="0">
          <a:solidFill>
            <a:schemeClr val="tx2"/>
          </a:solidFill>
          <a:latin typeface="+mn-lt"/>
          <a:ea typeface="+mn-ea"/>
          <a:cs typeface="+mn-cs"/>
        </a:defRPr>
      </a:lvl2pPr>
      <a:lvl3pPr marL="311992" indent="-311992" algn="l" defTabSz="914377" rtl="0" eaLnBrk="1" latinLnBrk="0" hangingPunct="1">
        <a:lnSpc>
          <a:spcPts val="2400"/>
        </a:lnSpc>
        <a:spcBef>
          <a:spcPts val="0"/>
        </a:spcBef>
        <a:spcAft>
          <a:spcPts val="800"/>
        </a:spcAft>
        <a:buClr>
          <a:schemeClr val="bg2"/>
        </a:buClr>
        <a:buSzPct val="100000"/>
        <a:buFont typeface="Wingdings" panose="05000000000000000000" pitchFamily="2" charset="2"/>
        <a:buChar char="§"/>
        <a:defRPr sz="2000" kern="1200" baseline="0">
          <a:solidFill>
            <a:schemeClr val="tx2"/>
          </a:solidFill>
          <a:latin typeface="+mn-lt"/>
          <a:ea typeface="+mn-ea"/>
          <a:cs typeface="+mn-cs"/>
        </a:defRPr>
      </a:lvl3pPr>
      <a:lvl4pPr marL="623984" indent="-311992" algn="l" defTabSz="914377" rtl="0" eaLnBrk="1" latinLnBrk="0" hangingPunct="1">
        <a:lnSpc>
          <a:spcPts val="2400"/>
        </a:lnSpc>
        <a:spcBef>
          <a:spcPts val="0"/>
        </a:spcBef>
        <a:spcAft>
          <a:spcPts val="800"/>
        </a:spcAft>
        <a:buClr>
          <a:schemeClr val="tx2"/>
        </a:buClr>
        <a:buSzPct val="100000"/>
        <a:buFont typeface="Wingdings" panose="05000000000000000000" pitchFamily="2" charset="2"/>
        <a:buChar char="§"/>
        <a:defRPr sz="2000" kern="1200" baseline="0">
          <a:solidFill>
            <a:schemeClr val="tx2"/>
          </a:solidFill>
          <a:latin typeface="+mn-lt"/>
          <a:ea typeface="+mn-ea"/>
          <a:cs typeface="+mn-cs"/>
        </a:defRPr>
      </a:lvl4pPr>
      <a:lvl5pPr marL="935977" indent="-311992" algn="l" defTabSz="914377" rtl="0" eaLnBrk="1" latinLnBrk="0" hangingPunct="1">
        <a:lnSpc>
          <a:spcPts val="2400"/>
        </a:lnSpc>
        <a:spcBef>
          <a:spcPts val="0"/>
        </a:spcBef>
        <a:spcAft>
          <a:spcPts val="800"/>
        </a:spcAft>
        <a:buClr>
          <a:schemeClr val="tx2"/>
        </a:buClr>
        <a:buSzPct val="100000"/>
        <a:buFont typeface="Wingdings" panose="05000000000000000000" pitchFamily="2" charset="2"/>
        <a:buChar char="§"/>
        <a:defRPr sz="2000" kern="1200" baseline="0">
          <a:solidFill>
            <a:schemeClr val="tx2"/>
          </a:solidFill>
          <a:latin typeface="+mn-lt"/>
          <a:ea typeface="+mn-ea"/>
          <a:cs typeface="+mn-cs"/>
        </a:defRPr>
      </a:lvl5pPr>
      <a:lvl6pPr marL="0" indent="0" algn="l" defTabSz="914377" rtl="0" eaLnBrk="1" latinLnBrk="0" hangingPunct="1">
        <a:lnSpc>
          <a:spcPts val="2400"/>
        </a:lnSpc>
        <a:spcBef>
          <a:spcPts val="0"/>
        </a:spcBef>
        <a:spcAft>
          <a:spcPts val="800"/>
        </a:spcAft>
        <a:buSzPct val="75000"/>
        <a:buFont typeface="Arial" panose="020B0604020202020204" pitchFamily="34" charset="0"/>
        <a:buNone/>
        <a:defRPr sz="2000" kern="1200" baseline="0">
          <a:solidFill>
            <a:schemeClr val="tx2"/>
          </a:solidFill>
          <a:latin typeface="+mn-lt"/>
          <a:ea typeface="+mn-ea"/>
          <a:cs typeface="+mn-cs"/>
        </a:defRPr>
      </a:lvl6pPr>
      <a:lvl7pPr marL="0" indent="0" algn="l" defTabSz="914377" rtl="0" eaLnBrk="1" latinLnBrk="0" hangingPunct="1">
        <a:lnSpc>
          <a:spcPts val="2400"/>
        </a:lnSpc>
        <a:spcBef>
          <a:spcPts val="0"/>
        </a:spcBef>
        <a:spcAft>
          <a:spcPts val="800"/>
        </a:spcAft>
        <a:buSzPct val="75000"/>
        <a:buFont typeface="Arial" panose="020B0604020202020204" pitchFamily="34" charset="0"/>
        <a:buNone/>
        <a:defRPr sz="2000" kern="1200" baseline="0">
          <a:solidFill>
            <a:schemeClr val="tx2"/>
          </a:solidFill>
          <a:latin typeface="+mn-lt"/>
          <a:ea typeface="+mn-ea"/>
          <a:cs typeface="+mn-cs"/>
        </a:defRPr>
      </a:lvl7pPr>
      <a:lvl8pPr marL="0" indent="0" algn="l" defTabSz="914377" rtl="0" eaLnBrk="1" latinLnBrk="0" hangingPunct="1">
        <a:lnSpc>
          <a:spcPts val="2400"/>
        </a:lnSpc>
        <a:spcBef>
          <a:spcPts val="0"/>
        </a:spcBef>
        <a:spcAft>
          <a:spcPts val="800"/>
        </a:spcAft>
        <a:buSzPct val="75000"/>
        <a:buFont typeface="Arial" panose="020B0604020202020204" pitchFamily="34" charset="0"/>
        <a:buNone/>
        <a:defRPr sz="2000" kern="1200" baseline="0">
          <a:solidFill>
            <a:schemeClr val="tx2"/>
          </a:solidFill>
          <a:latin typeface="+mn-lt"/>
          <a:ea typeface="+mn-ea"/>
          <a:cs typeface="+mn-cs"/>
        </a:defRPr>
      </a:lvl8pPr>
      <a:lvl9pPr marL="0" indent="0" algn="l" defTabSz="914377" rtl="0" eaLnBrk="1" latinLnBrk="0" hangingPunct="1">
        <a:lnSpc>
          <a:spcPts val="2400"/>
        </a:lnSpc>
        <a:spcBef>
          <a:spcPts val="0"/>
        </a:spcBef>
        <a:spcAft>
          <a:spcPts val="800"/>
        </a:spcAft>
        <a:buSzPct val="75000"/>
        <a:buFont typeface="Arial" panose="020B0604020202020204" pitchFamily="34" charset="0"/>
        <a:buNone/>
        <a:defRPr sz="2000" kern="1200" baseline="0">
          <a:solidFill>
            <a:schemeClr val="tx2"/>
          </a:solidFill>
          <a:latin typeface="+mn-lt"/>
          <a:ea typeface="+mn-ea"/>
          <a:cs typeface="+mn-cs"/>
        </a:defRPr>
      </a:lvl9pPr>
    </p:bodyStyle>
    <p:other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2">
          <p15:clr>
            <a:srgbClr val="5ACBF0"/>
          </p15:clr>
        </p15:guide>
        <p15:guide id="2" pos="5059">
          <p15:clr>
            <a:srgbClr val="5ACBF0"/>
          </p15:clr>
        </p15:guide>
        <p15:guide id="3" orient="horz" pos="245">
          <p15:clr>
            <a:srgbClr val="5ACBF0"/>
          </p15:clr>
        </p15:guide>
        <p15:guide id="4" orient="horz" pos="2700">
          <p15:clr>
            <a:srgbClr val="5ACBF0"/>
          </p15:clr>
        </p15:guide>
        <p15:guide id="5" pos="5443">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en.wikipedia.org/wiki/Multitenancy"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hyperlink" Target="https://openid.net/" TargetMode="External"/><Relationship Id="rId7"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hyperlink" Target="https://en.wikipedia.org/wiki/Authorization" TargetMode="External"/><Relationship Id="rId4" Type="http://schemas.openxmlformats.org/officeDocument/2006/relationships/hyperlink" Target="https://en.wikipedia.org/wiki/Authenticatio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hyperlink" Target="https://learn.microsoft.com/en-us/aspnet/core/security/authentication/identity" TargetMode="External"/><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Role-based_access_contro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hyperlink" Target="https://demo.mdi.ruhr-uni-bochum.de/rubric/binary-compounds" TargetMode="External"/><Relationship Id="rId7"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hyperlink" Target="https://demo.mdi.ruhr-uni-bochum.de/object/ag2s-4870" TargetMode="External"/><Relationship Id="rId4" Type="http://schemas.openxmlformats.org/officeDocument/2006/relationships/image" Target="../media/image44.png"/><Relationship Id="rId9" Type="http://schemas.openxmlformats.org/officeDocument/2006/relationships/image" Target="../media/image49.pn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hyperlink" Target="https://demo.mdi.ruhr-uni-bochum.de/" TargetMode="External"/><Relationship Id="rId7"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emo.mdi.ruhr-uni-bochum.de/" TargetMode="External"/><Relationship Id="rId7" Type="http://schemas.openxmlformats.org/officeDocument/2006/relationships/image" Target="../media/image5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demo.mdi.ruhr-uni-bochum.de/object/ag2o-4605" TargetMode="External"/><Relationship Id="rId5" Type="http://schemas.openxmlformats.org/officeDocument/2006/relationships/image" Target="../media/image62.png"/><Relationship Id="rId4" Type="http://schemas.openxmlformats.org/officeDocument/2006/relationships/image" Target="../media/image61.png"/></Relationships>
</file>

<file path=ppt/slides/_rels/slide22.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hyperlink" Target="https://demo.mdi.ruhr-uni-bochum.de/adminobject/edititem/4870" TargetMode="External"/><Relationship Id="rId4" Type="http://schemas.openxmlformats.org/officeDocument/2006/relationships/hyperlink" Target="https://demo.mdi.ruhr-uni-bochum.de/object/ag2s-4870"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demo.mdi.ruhr-uni-bochum.de/object/ag2s-4870"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hyperlink" Target="https://demo.mdi.ruhr-uni-bochum.de/adminobject/edititem/4870"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hyperlink" Target="https://demo.mdi.ruhr-uni-bochum.de/object/ag2s-4870" TargetMode="External"/><Relationship Id="rId7" Type="http://schemas.openxmlformats.org/officeDocument/2006/relationships/image" Target="../media/image7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hyperlink" Target="https://demo.mdi.ruhr-uni-bochum.de/adminobject/edititem/4870"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demo.mdi.ruhr-uni-bochum.de/object/ag2s-4870"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72.png"/></Relationships>
</file>

<file path=ppt/slides/_rels/slide26.xml.rels><?xml version="1.0" encoding="UTF-8" standalone="yes"?>
<Relationships xmlns="http://schemas.openxmlformats.org/package/2006/relationships"><Relationship Id="rId3" Type="http://schemas.openxmlformats.org/officeDocument/2006/relationships/hyperlink" Target="https://demo.mdi.ruhr-uni-bochum.de/search/"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hyperlink" Target="https://demo.mdi.ruhr-uni-bochum.de/search/?system=As-Ga&amp;Aspctmin=30&amp;Aspctmax=50&amp;Gaabsmin=1&amp;Gaabsmax=3&amp;pr0name=E&amp;pr0type=Float&amp;pr0min=1.5&amp;pr0max=2&amp;prcnt=1" TargetMode="External"/><Relationship Id="rId4" Type="http://schemas.openxmlformats.org/officeDocument/2006/relationships/hyperlink" Target="https://demo.mdi.ruhr-uni-bochum.de/search/?system=As-Ga&amp;Aspctmin=30&amp;Aspctmax=50&amp;Gaabsmin=1&amp;Gaabsmax=3&amp;pr0name=E&amp;pr0type=Float&amp;pr0min=1.5&amp;pr0max=2&amp;pr1name=Comment&amp;pr1type=String&amp;pr1max=3&amp;pr1str=solution&amp;prcnt=2"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hyperlink" Target="https://demo.mdi.ruhr-uni-bochum.de/object/all-sputter-rates-for-test-6651" TargetMode="External"/><Relationship Id="rId7" Type="http://schemas.openxmlformats.org/officeDocument/2006/relationships/image" Target="../media/image76.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hyperlink" Target="https://demo.mdi.ruhr-uni-bochum.de/adminobject/edititem/6650" TargetMode="External"/><Relationship Id="rId4" Type="http://schemas.openxmlformats.org/officeDocument/2006/relationships/hyperlink" Target="https://demo.mdi.ruhr-uni-bochum.de/adminobject/list/11"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demo.mdi.ruhr-uni-bochum.de/"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hyperlink" Target="https://bg.imet-db.ru/"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ebcompact.wdm.ruhr-uni-bochum.de/sample/samplebyid/3699" TargetMode="External"/><Relationship Id="rId3" Type="http://schemas.openxmlformats.org/officeDocument/2006/relationships/image" Target="../media/image18.png"/><Relationship Id="rId7" Type="http://schemas.openxmlformats.org/officeDocument/2006/relationships/hyperlink" Target="https://webcompact.wdm.ruhr-uni-bochum.de/sample/samplebyid/147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hyperlink" Target="https://gitlab.ruhr-uni-bochum.de/" TargetMode="External"/><Relationship Id="rId7" Type="http://schemas.openxmlformats.org/officeDocument/2006/relationships/hyperlink" Target="https://gitlab.ruhr-uni-bochum.de/vic/webutilslib"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gitlab.ruhr-uni-bochum.de/vic/identitymanagerui" TargetMode="External"/><Relationship Id="rId5" Type="http://schemas.openxmlformats.org/officeDocument/2006/relationships/hyperlink" Target="https://gitlab.ruhr-uni-bochum.de/vic/WebCompact" TargetMode="External"/><Relationship Id="rId4" Type="http://schemas.openxmlformats.org/officeDocument/2006/relationships/hyperlink" Target="https://gitlab.ruhr-uni-bochum.de/vic/infproject" TargetMode="External"/><Relationship Id="rId9" Type="http://schemas.openxmlformats.org/officeDocument/2006/relationships/image" Target="../media/image83.png"/></Relationships>
</file>

<file path=ppt/slides/_rels/slide32.xml.rels><?xml version="1.0" encoding="UTF-8" standalone="yes"?>
<Relationships xmlns="http://schemas.openxmlformats.org/package/2006/relationships"><Relationship Id="rId3" Type="http://schemas.openxmlformats.org/officeDocument/2006/relationships/hyperlink" Target="https://demo.mdi.ruhr-uni-bochum.de/"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hyperlink" Target="https://inf.mdi.ruhr-uni-bochum.de/"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crc247.mdi.ruhr-uni-bochum.de/"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86.png"/><Relationship Id="rId4" Type="http://schemas.openxmlformats.org/officeDocument/2006/relationships/hyperlink" Target="mailto:Victor.Dudarev@rub.de"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mailto:Victor.Dudarev@rub.de"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s://vdudarev.ru/"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ebcompact.wdm.ruhr-uni-bochum.de/sample/samplebyid/1471" TargetMode="External"/><Relationship Id="rId7"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hyperlink" Target="https://webcompact.wdm.ruhr-uni-bochum.de/sputterrate/allrat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ebcompact.wdm.ruhr-uni-bochum.de/sputterrat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ebcompact.wdm.ruhr-uni-bochum.de/sputterrate/ratebyid/506"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hyperlink" Target="https://webcompact.wdm.ruhr-uni-bochum.de/sample/samplebyid/1471"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12F0A855-EB3C-04D6-EFE5-D5946B1C1BF9}"/>
              </a:ext>
            </a:extLst>
          </p:cNvPr>
          <p:cNvSpPr>
            <a:spLocks noGrp="1"/>
          </p:cNvSpPr>
          <p:nvPr>
            <p:ph type="subTitle" idx="1"/>
          </p:nvPr>
        </p:nvSpPr>
        <p:spPr/>
        <p:txBody>
          <a:bodyPr/>
          <a:lstStyle/>
          <a:p>
            <a:r>
              <a:rPr lang="en-US" u="sng" dirty="0"/>
              <a:t>Victor Dudarev</a:t>
            </a:r>
            <a:r>
              <a:rPr lang="en-US"/>
              <a:t>, Alfred </a:t>
            </a:r>
            <a:r>
              <a:rPr lang="en-US" dirty="0"/>
              <a:t>Ludwig</a:t>
            </a:r>
            <a:endParaRPr lang="en-DE" dirty="0"/>
          </a:p>
        </p:txBody>
      </p:sp>
      <p:sp>
        <p:nvSpPr>
          <p:cNvPr id="19" name="Titel 5">
            <a:extLst>
              <a:ext uri="{FF2B5EF4-FFF2-40B4-BE49-F238E27FC236}">
                <a16:creationId xmlns:a16="http://schemas.microsoft.com/office/drawing/2014/main" id="{1FD4D80D-43CE-4DFC-2871-ED5F1AF6FFDA}"/>
              </a:ext>
            </a:extLst>
          </p:cNvPr>
          <p:cNvSpPr>
            <a:spLocks noGrp="1"/>
          </p:cNvSpPr>
          <p:nvPr>
            <p:ph type="ctrTitle"/>
          </p:nvPr>
        </p:nvSpPr>
        <p:spPr>
          <a:xfrm>
            <a:off x="988142" y="831853"/>
            <a:ext cx="10264877" cy="2798763"/>
          </a:xfrm>
        </p:spPr>
        <p:txBody>
          <a:bodyPr>
            <a:normAutofit/>
          </a:bodyPr>
          <a:lstStyle/>
          <a:p>
            <a:pPr>
              <a:lnSpc>
                <a:spcPct val="114000"/>
              </a:lnSpc>
              <a:spcBef>
                <a:spcPts val="300"/>
              </a:spcBef>
              <a:spcAft>
                <a:spcPts val="300"/>
              </a:spcAft>
            </a:pPr>
            <a:r>
              <a:rPr lang="en-US" sz="4000" dirty="0">
                <a:effectLst>
                  <a:outerShdw blurRad="38100" dist="38100" dir="2700000" algn="tl">
                    <a:srgbClr val="000000">
                      <a:alpha val="43137"/>
                    </a:srgbClr>
                  </a:outerShdw>
                </a:effectLst>
              </a:rPr>
              <a:t>Project INF(N):</a:t>
            </a:r>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“Towards Research Data Management System”</a:t>
            </a:r>
            <a:endParaRPr lang="de-DE" sz="4000" cap="none" dirty="0">
              <a:effectLst>
                <a:outerShdw blurRad="38100" dist="38100" dir="2700000" algn="tl">
                  <a:srgbClr val="000000">
                    <a:alpha val="43137"/>
                  </a:srgbClr>
                </a:outerShdw>
              </a:effectLst>
            </a:endParaRPr>
          </a:p>
        </p:txBody>
      </p:sp>
      <p:grpSp>
        <p:nvGrpSpPr>
          <p:cNvPr id="2" name="Gruppieren 20">
            <a:extLst>
              <a:ext uri="{FF2B5EF4-FFF2-40B4-BE49-F238E27FC236}">
                <a16:creationId xmlns:a16="http://schemas.microsoft.com/office/drawing/2014/main" id="{92ADC7B8-A46A-7A1E-BBC6-31F7A8F482D4}"/>
              </a:ext>
            </a:extLst>
          </p:cNvPr>
          <p:cNvGrpSpPr/>
          <p:nvPr/>
        </p:nvGrpSpPr>
        <p:grpSpPr>
          <a:xfrm>
            <a:off x="10519856" y="138557"/>
            <a:ext cx="1250443" cy="1641881"/>
            <a:chOff x="38686" y="191588"/>
            <a:chExt cx="1250443" cy="1641881"/>
          </a:xfrm>
        </p:grpSpPr>
        <p:pic>
          <p:nvPicPr>
            <p:cNvPr id="3" name="Grafik 7176">
              <a:extLst>
                <a:ext uri="{FF2B5EF4-FFF2-40B4-BE49-F238E27FC236}">
                  <a16:creationId xmlns:a16="http://schemas.microsoft.com/office/drawing/2014/main" id="{20BE93ED-E61A-ECF6-05FC-FDC27E24FFA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095" t="8973" r="22151" b="19077"/>
            <a:stretch/>
          </p:blipFill>
          <p:spPr>
            <a:xfrm>
              <a:off x="174172" y="191588"/>
              <a:ext cx="992777" cy="1149531"/>
            </a:xfrm>
            <a:prstGeom prst="ellipse">
              <a:avLst/>
            </a:prstGeom>
            <a:ln>
              <a:solidFill>
                <a:schemeClr val="bg1">
                  <a:lumMod val="65000"/>
                </a:schemeClr>
              </a:solidFill>
            </a:ln>
          </p:spPr>
        </p:pic>
        <p:sp>
          <p:nvSpPr>
            <p:cNvPr id="4" name="TextBox 11">
              <a:extLst>
                <a:ext uri="{FF2B5EF4-FFF2-40B4-BE49-F238E27FC236}">
                  <a16:creationId xmlns:a16="http://schemas.microsoft.com/office/drawing/2014/main" id="{4CEA877D-7211-09F7-1B0E-AFD656E2A1A2}"/>
                </a:ext>
              </a:extLst>
            </p:cNvPr>
            <p:cNvSpPr txBox="1"/>
            <p:nvPr/>
          </p:nvSpPr>
          <p:spPr>
            <a:xfrm>
              <a:off x="38686" y="1371804"/>
              <a:ext cx="1250443" cy="461665"/>
            </a:xfrm>
            <a:prstGeom prst="rect">
              <a:avLst/>
            </a:prstGeom>
            <a:noFill/>
          </p:spPr>
          <p:txBody>
            <a:bodyPr wrap="square" rtlCol="0">
              <a:spAutoFit/>
            </a:bodyPr>
            <a:lstStyle/>
            <a:p>
              <a:pPr algn="ctr"/>
              <a:r>
                <a:rPr lang="en-US" sz="1200" b="1" dirty="0">
                  <a:solidFill>
                    <a:srgbClr val="004C93"/>
                  </a:solidFill>
                </a:rPr>
                <a:t>Prof. Dr.</a:t>
              </a:r>
            </a:p>
            <a:p>
              <a:pPr algn="ctr"/>
              <a:r>
                <a:rPr lang="en-US" sz="1200" b="1" dirty="0">
                  <a:solidFill>
                    <a:srgbClr val="004C93"/>
                  </a:solidFill>
                </a:rPr>
                <a:t>A. Ludwig</a:t>
              </a:r>
              <a:endParaRPr lang="en-DE" sz="1200" b="1" dirty="0">
                <a:solidFill>
                  <a:srgbClr val="004C93"/>
                </a:solidFill>
              </a:endParaRPr>
            </a:p>
          </p:txBody>
        </p:sp>
      </p:grpSp>
      <p:sp>
        <p:nvSpPr>
          <p:cNvPr id="9" name="TextBox 8">
            <a:extLst>
              <a:ext uri="{FF2B5EF4-FFF2-40B4-BE49-F238E27FC236}">
                <a16:creationId xmlns:a16="http://schemas.microsoft.com/office/drawing/2014/main" id="{5576D67F-3023-FCDD-4BDA-F82637077BF7}"/>
              </a:ext>
            </a:extLst>
          </p:cNvPr>
          <p:cNvSpPr txBox="1"/>
          <p:nvPr/>
        </p:nvSpPr>
        <p:spPr>
          <a:xfrm>
            <a:off x="572307" y="1279485"/>
            <a:ext cx="1091048" cy="461665"/>
          </a:xfrm>
          <a:prstGeom prst="rect">
            <a:avLst/>
          </a:prstGeom>
          <a:noFill/>
        </p:spPr>
        <p:txBody>
          <a:bodyPr wrap="square" rtlCol="0">
            <a:spAutoFit/>
          </a:bodyPr>
          <a:lstStyle/>
          <a:p>
            <a:pPr algn="ctr"/>
            <a:r>
              <a:rPr lang="en-US" sz="1200" b="1" dirty="0">
                <a:solidFill>
                  <a:srgbClr val="004C93"/>
                </a:solidFill>
              </a:rPr>
              <a:t>Dr.</a:t>
            </a:r>
          </a:p>
          <a:p>
            <a:pPr algn="ctr"/>
            <a:r>
              <a:rPr lang="en-US" sz="1200" b="1" dirty="0">
                <a:solidFill>
                  <a:srgbClr val="004C93"/>
                </a:solidFill>
              </a:rPr>
              <a:t>V. Dudarev</a:t>
            </a:r>
            <a:endParaRPr lang="en-DE" sz="1200" b="1" dirty="0">
              <a:solidFill>
                <a:srgbClr val="004C93"/>
              </a:solidFill>
            </a:endParaRPr>
          </a:p>
        </p:txBody>
      </p:sp>
      <p:pic>
        <p:nvPicPr>
          <p:cNvPr id="10" name="Рисунок 2">
            <a:extLst>
              <a:ext uri="{FF2B5EF4-FFF2-40B4-BE49-F238E27FC236}">
                <a16:creationId xmlns:a16="http://schemas.microsoft.com/office/drawing/2014/main" id="{08938626-A650-BC0D-1205-0937B75F3B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547" y="23753"/>
            <a:ext cx="1352550" cy="1352550"/>
          </a:xfrm>
          <a:prstGeom prst="rect">
            <a:avLst/>
          </a:prstGeom>
        </p:spPr>
      </p:pic>
    </p:spTree>
    <p:extLst>
      <p:ext uri="{BB962C8B-B14F-4D97-AF65-F5344CB8AC3E}">
        <p14:creationId xmlns:p14="http://schemas.microsoft.com/office/powerpoint/2010/main" val="2341049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MultiTenancy Architecture – lakshaysuri">
            <a:extLst>
              <a:ext uri="{FF2B5EF4-FFF2-40B4-BE49-F238E27FC236}">
                <a16:creationId xmlns:a16="http://schemas.microsoft.com/office/drawing/2014/main" id="{6FFA8D02-E390-00AB-784E-89A51690E4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0586" y="208547"/>
            <a:ext cx="5215142" cy="2390273"/>
          </a:xfrm>
          <a:prstGeom prst="rect">
            <a:avLst/>
          </a:prstGeom>
          <a:noFill/>
          <a:extLst>
            <a:ext uri="{909E8E84-426E-40DD-AFC4-6F175D3DCCD1}">
              <a14:hiddenFill xmlns:a14="http://schemas.microsoft.com/office/drawing/2010/main">
                <a:solidFill>
                  <a:srgbClr val="FFFFFF"/>
                </a:solidFill>
              </a14:hiddenFill>
            </a:ext>
          </a:extLst>
        </p:spPr>
      </p:pic>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a:xfrm>
            <a:off x="215999" y="108000"/>
            <a:ext cx="8911959" cy="792000"/>
          </a:xfrm>
        </p:spPr>
        <p:txBody>
          <a:bodyPr/>
          <a:lstStyle/>
          <a:p>
            <a:r>
              <a:rPr lang="en-US" dirty="0"/>
              <a:t>RDMS: Multiple Tenant Support</a:t>
            </a:r>
          </a:p>
        </p:txBody>
      </p:sp>
      <p:sp>
        <p:nvSpPr>
          <p:cNvPr id="6" name="Text Placeholder 5">
            <a:extLst>
              <a:ext uri="{FF2B5EF4-FFF2-40B4-BE49-F238E27FC236}">
                <a16:creationId xmlns:a16="http://schemas.microsoft.com/office/drawing/2014/main" id="{D3024586-7254-2795-BB8B-CA3B8E25560F}"/>
              </a:ext>
            </a:extLst>
          </p:cNvPr>
          <p:cNvSpPr>
            <a:spLocks noGrp="1"/>
          </p:cNvSpPr>
          <p:nvPr>
            <p:ph type="body" sz="quarter" idx="13"/>
          </p:nvPr>
        </p:nvSpPr>
        <p:spPr>
          <a:xfrm>
            <a:off x="5669023" y="6362393"/>
            <a:ext cx="4694177" cy="485999"/>
          </a:xfrm>
        </p:spPr>
        <p:txBody>
          <a:bodyPr/>
          <a:lstStyle/>
          <a:p>
            <a:endParaRPr lang="en-US" sz="1000" dirty="0">
              <a:hlinkClick r:id="rId4"/>
            </a:endParaRPr>
          </a:p>
          <a:p>
            <a:r>
              <a:rPr lang="en-US" sz="1000" dirty="0">
                <a:hlinkClick r:id="rId4"/>
              </a:rPr>
              <a:t>https://en.wikipedia.org/wiki/Multitenancy</a:t>
            </a:r>
            <a:endParaRPr lang="en-US" sz="1000" dirty="0"/>
          </a:p>
          <a:p>
            <a:endParaRPr lang="en-US" dirty="0"/>
          </a:p>
        </p:txBody>
      </p:sp>
      <p:sp>
        <p:nvSpPr>
          <p:cNvPr id="3" name="TextBox 2">
            <a:extLst>
              <a:ext uri="{FF2B5EF4-FFF2-40B4-BE49-F238E27FC236}">
                <a16:creationId xmlns:a16="http://schemas.microsoft.com/office/drawing/2014/main" id="{70FE16D8-5A76-8BC3-C272-54C282EBD9A4}"/>
              </a:ext>
            </a:extLst>
          </p:cNvPr>
          <p:cNvSpPr txBox="1"/>
          <p:nvPr/>
        </p:nvSpPr>
        <p:spPr>
          <a:xfrm>
            <a:off x="139589" y="891414"/>
            <a:ext cx="11825416" cy="5324535"/>
          </a:xfrm>
          <a:prstGeom prst="rect">
            <a:avLst/>
          </a:prstGeom>
          <a:noFill/>
        </p:spPr>
        <p:txBody>
          <a:bodyPr wrap="square">
            <a:spAutoFit/>
          </a:bodyPr>
          <a:lstStyle/>
          <a:p>
            <a:r>
              <a:rPr lang="en-US" sz="2800" b="1" dirty="0"/>
              <a:t>What is Tenant?</a:t>
            </a:r>
          </a:p>
          <a:p>
            <a:endParaRPr lang="en-US" sz="1400" b="1" dirty="0"/>
          </a:p>
          <a:p>
            <a:r>
              <a:rPr lang="en-US" b="1" dirty="0"/>
              <a:t>Short answer:</a:t>
            </a:r>
          </a:p>
          <a:p>
            <a:r>
              <a:rPr lang="en-US" dirty="0"/>
              <a:t>Tenant – separate (distinct) instance of a software application that</a:t>
            </a:r>
          </a:p>
          <a:p>
            <a:r>
              <a:rPr lang="en-US" dirty="0"/>
              <a:t>is used by a single organization or group of users.</a:t>
            </a:r>
          </a:p>
          <a:p>
            <a:endParaRPr lang="en-US" b="1" dirty="0"/>
          </a:p>
          <a:p>
            <a:r>
              <a:rPr lang="en-US" b="1" dirty="0"/>
              <a:t>Long answer:</a:t>
            </a:r>
          </a:p>
          <a:p>
            <a:r>
              <a:rPr lang="en-US" dirty="0"/>
              <a:t>Tenant is a customer account that </a:t>
            </a:r>
            <a:r>
              <a:rPr lang="en-US" u="sng" dirty="0"/>
              <a:t>has its own set of users, data, and configuration settings</a:t>
            </a:r>
            <a:r>
              <a:rPr lang="en-US" dirty="0"/>
              <a:t>, and is isolated from other tenants in the same software application. This concept is commonly used in Software as a Service (</a:t>
            </a:r>
            <a:r>
              <a:rPr lang="en-US" b="1" dirty="0"/>
              <a:t>SaaS</a:t>
            </a:r>
            <a:r>
              <a:rPr lang="en-US" dirty="0"/>
              <a:t>) applications, where a single software application is hosted in the cloud and is made available to multiple customers as separate tenants. This allows each customer to have their own instance of the application, with their own data, settings, and customizations, while still sharing the underlying infrastructure and resources of the application </a:t>
            </a:r>
          </a:p>
          <a:p>
            <a:endParaRPr lang="en-US" dirty="0"/>
          </a:p>
          <a:p>
            <a:r>
              <a:rPr lang="en-US" b="1" dirty="0"/>
              <a:t>Conclusion</a:t>
            </a:r>
            <a:r>
              <a:rPr lang="en-US" dirty="0"/>
              <a:t>:</a:t>
            </a:r>
          </a:p>
          <a:p>
            <a:r>
              <a:rPr lang="en-US" dirty="0"/>
              <a:t>Tenants are useful for separate SFB projects / workgroups / materials data repositories. For example: </a:t>
            </a:r>
          </a:p>
          <a:p>
            <a:pPr marL="1885950" lvl="5" indent="-171450">
              <a:buFont typeface="Arial" panose="020B0604020202020204" pitchFamily="34" charset="0"/>
              <a:buChar char="•"/>
            </a:pPr>
            <a:r>
              <a:rPr lang="en-US" sz="1600" dirty="0"/>
              <a:t>https://</a:t>
            </a:r>
            <a:r>
              <a:rPr lang="en-US" sz="1600" b="1" dirty="0"/>
              <a:t>demo</a:t>
            </a:r>
            <a:r>
              <a:rPr lang="en-US" sz="1600" dirty="0"/>
              <a:t>.mdi.ruhr-uni-bochum.de/</a:t>
            </a:r>
          </a:p>
          <a:p>
            <a:pPr marL="1885950" lvl="5" indent="-171450">
              <a:buFont typeface="Arial" panose="020B0604020202020204" pitchFamily="34" charset="0"/>
              <a:buChar char="•"/>
            </a:pPr>
            <a:r>
              <a:rPr lang="en-US" sz="1600" dirty="0"/>
              <a:t>https://</a:t>
            </a:r>
            <a:r>
              <a:rPr lang="en-US" sz="1600" b="1" dirty="0"/>
              <a:t>inf</a:t>
            </a:r>
            <a:r>
              <a:rPr lang="en-US" sz="1600" dirty="0"/>
              <a:t>.mdi.ruhr-uni-bochum.de/</a:t>
            </a:r>
          </a:p>
          <a:p>
            <a:pPr marL="1885950" lvl="5" indent="-171450">
              <a:buFont typeface="Arial" panose="020B0604020202020204" pitchFamily="34" charset="0"/>
              <a:buChar char="•"/>
            </a:pPr>
            <a:endParaRPr lang="en-US" sz="1600" dirty="0"/>
          </a:p>
          <a:p>
            <a:pPr marL="1885950" lvl="5" indent="-171450">
              <a:buFont typeface="Arial" panose="020B0604020202020204" pitchFamily="34" charset="0"/>
              <a:buChar char="•"/>
            </a:pPr>
            <a:r>
              <a:rPr lang="en-US" sz="1600" dirty="0"/>
              <a:t>https://</a:t>
            </a:r>
            <a:r>
              <a:rPr lang="en-US" sz="1600" b="1" dirty="0"/>
              <a:t>crc247</a:t>
            </a:r>
            <a:r>
              <a:rPr lang="en-US" sz="1600" dirty="0"/>
              <a:t>.mdi.ruhr-uni-bochum.de/</a:t>
            </a:r>
          </a:p>
        </p:txBody>
      </p:sp>
      <p:sp>
        <p:nvSpPr>
          <p:cNvPr id="8" name="TextBox 7">
            <a:extLst>
              <a:ext uri="{FF2B5EF4-FFF2-40B4-BE49-F238E27FC236}">
                <a16:creationId xmlns:a16="http://schemas.microsoft.com/office/drawing/2014/main" id="{CA8D467C-FF18-1769-061C-A15926F3FD50}"/>
              </a:ext>
            </a:extLst>
          </p:cNvPr>
          <p:cNvSpPr txBox="1"/>
          <p:nvPr/>
        </p:nvSpPr>
        <p:spPr>
          <a:xfrm>
            <a:off x="6287780" y="5337999"/>
            <a:ext cx="5551294" cy="461665"/>
          </a:xfrm>
          <a:prstGeom prst="rect">
            <a:avLst/>
          </a:prstGeom>
          <a:noFill/>
        </p:spPr>
        <p:txBody>
          <a:bodyPr wrap="square">
            <a:spAutoFit/>
          </a:bodyPr>
          <a:lstStyle/>
          <a:p>
            <a:pPr defTabSz="685800"/>
            <a:r>
              <a:rPr lang="en-US" sz="2400" dirty="0">
                <a:solidFill>
                  <a:srgbClr val="003560">
                    <a:lumMod val="75000"/>
                    <a:lumOff val="25000"/>
                  </a:srgbClr>
                </a:solidFill>
                <a:latin typeface="Arial" panose="020B0604020202020204"/>
              </a:rPr>
              <a:t>Every tenant must have a unique URL!</a:t>
            </a:r>
          </a:p>
        </p:txBody>
      </p:sp>
    </p:spTree>
    <p:extLst>
      <p:ext uri="{BB962C8B-B14F-4D97-AF65-F5344CB8AC3E}">
        <p14:creationId xmlns:p14="http://schemas.microsoft.com/office/powerpoint/2010/main" val="3400477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88D917-1679-BB5F-6AE0-C566EEDBFC6C}"/>
              </a:ext>
            </a:extLst>
          </p:cNvPr>
          <p:cNvPicPr>
            <a:picLocks noChangeAspect="1"/>
          </p:cNvPicPr>
          <p:nvPr/>
        </p:nvPicPr>
        <p:blipFill>
          <a:blip r:embed="rId3"/>
          <a:stretch>
            <a:fillRect/>
          </a:stretch>
        </p:blipFill>
        <p:spPr>
          <a:xfrm>
            <a:off x="4629355" y="0"/>
            <a:ext cx="7562645" cy="6858000"/>
          </a:xfrm>
          <a:prstGeom prst="rect">
            <a:avLst/>
          </a:prstGeom>
        </p:spPr>
      </p:pic>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de-DE" dirty="0"/>
              <a:t>RDMS Database</a:t>
            </a:r>
            <a:endParaRPr lang="en-US" dirty="0"/>
          </a:p>
        </p:txBody>
      </p:sp>
      <p:sp>
        <p:nvSpPr>
          <p:cNvPr id="7" name="Text Placeholder 6">
            <a:extLst>
              <a:ext uri="{FF2B5EF4-FFF2-40B4-BE49-F238E27FC236}">
                <a16:creationId xmlns:a16="http://schemas.microsoft.com/office/drawing/2014/main" id="{BF4EFBFE-34AF-69E3-D354-C3C27C41DCD8}"/>
              </a:ext>
            </a:extLst>
          </p:cNvPr>
          <p:cNvSpPr>
            <a:spLocks noGrp="1"/>
          </p:cNvSpPr>
          <p:nvPr>
            <p:ph type="body" sz="quarter" idx="13"/>
          </p:nvPr>
        </p:nvSpPr>
        <p:spPr/>
        <p:txBody>
          <a:bodyPr/>
          <a:lstStyle/>
          <a:p>
            <a:endParaRPr lang="en-US"/>
          </a:p>
        </p:txBody>
      </p:sp>
      <p:pic>
        <p:nvPicPr>
          <p:cNvPr id="8" name="Picture 7">
            <a:extLst>
              <a:ext uri="{FF2B5EF4-FFF2-40B4-BE49-F238E27FC236}">
                <a16:creationId xmlns:a16="http://schemas.microsoft.com/office/drawing/2014/main" id="{E4A9D677-56DD-BCD3-4343-0703DA0295F7}"/>
              </a:ext>
            </a:extLst>
          </p:cNvPr>
          <p:cNvPicPr>
            <a:picLocks noChangeAspect="1"/>
          </p:cNvPicPr>
          <p:nvPr/>
        </p:nvPicPr>
        <p:blipFill>
          <a:blip r:embed="rId4"/>
          <a:stretch>
            <a:fillRect/>
          </a:stretch>
        </p:blipFill>
        <p:spPr>
          <a:xfrm>
            <a:off x="0" y="1451779"/>
            <a:ext cx="4645784" cy="1008047"/>
          </a:xfrm>
          <a:prstGeom prst="rect">
            <a:avLst/>
          </a:prstGeom>
          <a:ln>
            <a:solidFill>
              <a:srgbClr val="0070C0"/>
            </a:solidFill>
          </a:ln>
        </p:spPr>
      </p:pic>
      <p:pic>
        <p:nvPicPr>
          <p:cNvPr id="9" name="Picture 8">
            <a:extLst>
              <a:ext uri="{FF2B5EF4-FFF2-40B4-BE49-F238E27FC236}">
                <a16:creationId xmlns:a16="http://schemas.microsoft.com/office/drawing/2014/main" id="{E8098497-9A4E-6050-8EBA-08BC712AA28F}"/>
              </a:ext>
            </a:extLst>
          </p:cNvPr>
          <p:cNvPicPr>
            <a:picLocks noChangeAspect="1"/>
          </p:cNvPicPr>
          <p:nvPr/>
        </p:nvPicPr>
        <p:blipFill>
          <a:blip r:embed="rId5"/>
          <a:stretch>
            <a:fillRect/>
          </a:stretch>
        </p:blipFill>
        <p:spPr>
          <a:xfrm>
            <a:off x="0" y="3595346"/>
            <a:ext cx="4604084" cy="2436367"/>
          </a:xfrm>
          <a:prstGeom prst="rect">
            <a:avLst/>
          </a:prstGeom>
          <a:ln>
            <a:solidFill>
              <a:srgbClr val="0070C0"/>
            </a:solidFill>
          </a:ln>
        </p:spPr>
      </p:pic>
      <p:sp>
        <p:nvSpPr>
          <p:cNvPr id="10" name="TextBox 9">
            <a:extLst>
              <a:ext uri="{FF2B5EF4-FFF2-40B4-BE49-F238E27FC236}">
                <a16:creationId xmlns:a16="http://schemas.microsoft.com/office/drawing/2014/main" id="{0A293EAF-25A0-36BB-824E-46CDF6877CC1}"/>
              </a:ext>
            </a:extLst>
          </p:cNvPr>
          <p:cNvSpPr txBox="1"/>
          <p:nvPr/>
        </p:nvSpPr>
        <p:spPr>
          <a:xfrm>
            <a:off x="0" y="1059727"/>
            <a:ext cx="3599854" cy="338554"/>
          </a:xfrm>
          <a:prstGeom prst="rect">
            <a:avLst/>
          </a:prstGeom>
          <a:noFill/>
        </p:spPr>
        <p:txBody>
          <a:bodyPr wrap="square">
            <a:spAutoFit/>
          </a:bodyPr>
          <a:lstStyle/>
          <a:p>
            <a:pPr defTabSz="685800"/>
            <a:r>
              <a:rPr lang="en-US" sz="1600" b="1" dirty="0">
                <a:solidFill>
                  <a:prstClr val="black"/>
                </a:solidFill>
              </a:rPr>
              <a:t>Tenants</a:t>
            </a:r>
            <a:r>
              <a:rPr lang="en-US" sz="1600" dirty="0">
                <a:solidFill>
                  <a:prstClr val="black"/>
                </a:solidFill>
              </a:rPr>
              <a:t> (independent systems):</a:t>
            </a:r>
          </a:p>
        </p:txBody>
      </p:sp>
      <p:sp>
        <p:nvSpPr>
          <p:cNvPr id="11" name="TextBox 10">
            <a:extLst>
              <a:ext uri="{FF2B5EF4-FFF2-40B4-BE49-F238E27FC236}">
                <a16:creationId xmlns:a16="http://schemas.microsoft.com/office/drawing/2014/main" id="{64DCE2C2-F40D-30DE-9F78-048CDB7944DA}"/>
              </a:ext>
            </a:extLst>
          </p:cNvPr>
          <p:cNvSpPr txBox="1"/>
          <p:nvPr/>
        </p:nvSpPr>
        <p:spPr>
          <a:xfrm>
            <a:off x="0" y="3191974"/>
            <a:ext cx="4620126" cy="584775"/>
          </a:xfrm>
          <a:prstGeom prst="rect">
            <a:avLst/>
          </a:prstGeom>
          <a:noFill/>
        </p:spPr>
        <p:txBody>
          <a:bodyPr wrap="square">
            <a:spAutoFit/>
          </a:bodyPr>
          <a:lstStyle/>
          <a:p>
            <a:pPr defTabSz="685800"/>
            <a:r>
              <a:rPr lang="en-US" sz="1600" b="1" dirty="0">
                <a:solidFill>
                  <a:prstClr val="black"/>
                </a:solidFill>
              </a:rPr>
              <a:t>Data Types</a:t>
            </a:r>
            <a:r>
              <a:rPr lang="en-US" sz="1600" dirty="0">
                <a:solidFill>
                  <a:prstClr val="black"/>
                </a:solidFill>
              </a:rPr>
              <a:t> (can be shared among tenants):</a:t>
            </a:r>
          </a:p>
          <a:p>
            <a:pPr defTabSz="685800"/>
            <a:endParaRPr lang="en-US" sz="1600" dirty="0">
              <a:solidFill>
                <a:prstClr val="black"/>
              </a:solidFill>
            </a:endParaRPr>
          </a:p>
        </p:txBody>
      </p:sp>
      <p:sp>
        <p:nvSpPr>
          <p:cNvPr id="12" name="TextBox 11">
            <a:extLst>
              <a:ext uri="{FF2B5EF4-FFF2-40B4-BE49-F238E27FC236}">
                <a16:creationId xmlns:a16="http://schemas.microsoft.com/office/drawing/2014/main" id="{E89A3698-395A-5316-936B-78E8F62088C7}"/>
              </a:ext>
            </a:extLst>
          </p:cNvPr>
          <p:cNvSpPr txBox="1"/>
          <p:nvPr/>
        </p:nvSpPr>
        <p:spPr>
          <a:xfrm>
            <a:off x="1179009" y="2443446"/>
            <a:ext cx="3528392" cy="307777"/>
          </a:xfrm>
          <a:prstGeom prst="rect">
            <a:avLst/>
          </a:prstGeom>
          <a:noFill/>
        </p:spPr>
        <p:txBody>
          <a:bodyPr wrap="square">
            <a:spAutoFit/>
          </a:bodyPr>
          <a:lstStyle/>
          <a:p>
            <a:pPr defTabSz="685800"/>
            <a:r>
              <a:rPr lang="en-US" sz="1400" dirty="0">
                <a:solidFill>
                  <a:srgbClr val="003560">
                    <a:lumMod val="75000"/>
                    <a:lumOff val="25000"/>
                  </a:srgbClr>
                </a:solidFill>
              </a:rPr>
              <a:t>Every tenant must have a unique URL!</a:t>
            </a:r>
          </a:p>
        </p:txBody>
      </p:sp>
    </p:spTree>
    <p:extLst>
      <p:ext uri="{BB962C8B-B14F-4D97-AF65-F5344CB8AC3E}">
        <p14:creationId xmlns:p14="http://schemas.microsoft.com/office/powerpoint/2010/main" val="4239614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de-DE" dirty="0"/>
              <a:t>RDMS: </a:t>
            </a:r>
            <a:r>
              <a:rPr lang="en-US" sz="3600" dirty="0"/>
              <a:t>Registration and Authorization</a:t>
            </a:r>
            <a:endParaRPr lang="en-US" dirty="0"/>
          </a:p>
        </p:txBody>
      </p:sp>
      <p:sp>
        <p:nvSpPr>
          <p:cNvPr id="6" name="Text Placeholder 5">
            <a:extLst>
              <a:ext uri="{FF2B5EF4-FFF2-40B4-BE49-F238E27FC236}">
                <a16:creationId xmlns:a16="http://schemas.microsoft.com/office/drawing/2014/main" id="{D3024586-7254-2795-BB8B-CA3B8E25560F}"/>
              </a:ext>
            </a:extLst>
          </p:cNvPr>
          <p:cNvSpPr>
            <a:spLocks noGrp="1"/>
          </p:cNvSpPr>
          <p:nvPr>
            <p:ph type="body" sz="quarter" idx="13"/>
          </p:nvPr>
        </p:nvSpPr>
        <p:spPr/>
        <p:txBody>
          <a:bodyPr/>
          <a:lstStyle/>
          <a:p>
            <a:r>
              <a:rPr lang="en-US" sz="1000" dirty="0">
                <a:hlinkClick r:id="rId3"/>
              </a:rPr>
              <a:t>https://openid.net</a:t>
            </a:r>
            <a:endParaRPr lang="en-US" sz="1000" dirty="0"/>
          </a:p>
          <a:p>
            <a:r>
              <a:rPr lang="en-US" sz="1000" dirty="0">
                <a:hlinkClick r:id="rId4"/>
              </a:rPr>
              <a:t>https://en.wikipedia.org/wiki/Authentication</a:t>
            </a:r>
            <a:endParaRPr lang="en-US" sz="1000" dirty="0"/>
          </a:p>
          <a:p>
            <a:r>
              <a:rPr lang="en-US" sz="1000" dirty="0">
                <a:hlinkClick r:id="rId5"/>
              </a:rPr>
              <a:t>https://en.wikipedia.org/wiki/Authorization</a:t>
            </a:r>
            <a:endParaRPr lang="en-US" sz="1000" dirty="0"/>
          </a:p>
        </p:txBody>
      </p:sp>
      <p:sp>
        <p:nvSpPr>
          <p:cNvPr id="3" name="TextBox 2">
            <a:extLst>
              <a:ext uri="{FF2B5EF4-FFF2-40B4-BE49-F238E27FC236}">
                <a16:creationId xmlns:a16="http://schemas.microsoft.com/office/drawing/2014/main" id="{2200481F-538C-6F5A-8DBC-1F938DCEE3B1}"/>
              </a:ext>
            </a:extLst>
          </p:cNvPr>
          <p:cNvSpPr txBox="1"/>
          <p:nvPr/>
        </p:nvSpPr>
        <p:spPr>
          <a:xfrm>
            <a:off x="241914" y="1082591"/>
            <a:ext cx="5212401" cy="2308324"/>
          </a:xfrm>
          <a:prstGeom prst="rect">
            <a:avLst/>
          </a:prstGeom>
          <a:noFill/>
        </p:spPr>
        <p:txBody>
          <a:bodyPr wrap="square">
            <a:spAutoFit/>
          </a:bodyPr>
          <a:lstStyle/>
          <a:p>
            <a:pPr defTabSz="685800"/>
            <a:r>
              <a:rPr lang="en-US" sz="1600" dirty="0">
                <a:solidFill>
                  <a:prstClr val="black"/>
                </a:solidFill>
              </a:rPr>
              <a:t>Application access level is determined by the current user context.</a:t>
            </a:r>
          </a:p>
          <a:p>
            <a:pPr defTabSz="685800"/>
            <a:r>
              <a:rPr lang="en-US" sz="1600" b="1" dirty="0">
                <a:solidFill>
                  <a:prstClr val="black"/>
                </a:solidFill>
              </a:rPr>
              <a:t>Two-way registration </a:t>
            </a:r>
            <a:r>
              <a:rPr lang="en-US" sz="1600" dirty="0">
                <a:solidFill>
                  <a:prstClr val="black"/>
                </a:solidFill>
              </a:rPr>
              <a:t>(choose any):</a:t>
            </a:r>
          </a:p>
          <a:p>
            <a:pPr marL="285750" indent="-285750" defTabSz="685800">
              <a:buFont typeface="Arial" panose="020B0604020202020204" pitchFamily="34" charset="0"/>
              <a:buChar char="•"/>
            </a:pPr>
            <a:r>
              <a:rPr lang="en-US" sz="1600" dirty="0">
                <a:solidFill>
                  <a:prstClr val="black"/>
                </a:solidFill>
              </a:rPr>
              <a:t>using </a:t>
            </a:r>
            <a:r>
              <a:rPr lang="en-US" sz="1600" b="1" dirty="0">
                <a:solidFill>
                  <a:prstClr val="black"/>
                </a:solidFill>
              </a:rPr>
              <a:t>external provider </a:t>
            </a:r>
            <a:r>
              <a:rPr lang="en-US" sz="1600" dirty="0">
                <a:solidFill>
                  <a:prstClr val="black"/>
                </a:solidFill>
              </a:rPr>
              <a:t>(OpenID Connect)</a:t>
            </a:r>
            <a:r>
              <a:rPr lang="ru-RU" sz="1600" dirty="0">
                <a:solidFill>
                  <a:prstClr val="black"/>
                </a:solidFill>
              </a:rPr>
              <a:t>, </a:t>
            </a:r>
            <a:r>
              <a:rPr lang="en-US" sz="1600" dirty="0">
                <a:solidFill>
                  <a:prstClr val="black"/>
                </a:solidFill>
              </a:rPr>
              <a:t>e.g. Google (external authentication authority is used, no credentials are stored locally).</a:t>
            </a:r>
          </a:p>
          <a:p>
            <a:pPr marL="285750" indent="-285750" defTabSz="685800">
              <a:buFont typeface="Arial" panose="020B0604020202020204" pitchFamily="34" charset="0"/>
              <a:buChar char="•"/>
            </a:pPr>
            <a:r>
              <a:rPr lang="en-US" sz="1600" dirty="0">
                <a:solidFill>
                  <a:prstClr val="black"/>
                </a:solidFill>
              </a:rPr>
              <a:t>using </a:t>
            </a:r>
            <a:r>
              <a:rPr lang="en-US" sz="1600" b="1" dirty="0">
                <a:solidFill>
                  <a:prstClr val="black"/>
                </a:solidFill>
              </a:rPr>
              <a:t>local account </a:t>
            </a:r>
            <a:r>
              <a:rPr lang="en-US" sz="1600" dirty="0">
                <a:solidFill>
                  <a:prstClr val="black"/>
                </a:solidFill>
              </a:rPr>
              <a:t>(credentials are stored internally);</a:t>
            </a:r>
          </a:p>
          <a:p>
            <a:pPr defTabSz="685800"/>
            <a:r>
              <a:rPr lang="en-US" sz="1600" dirty="0">
                <a:solidFill>
                  <a:prstClr val="black"/>
                </a:solidFill>
              </a:rPr>
              <a:t>In both cases, an </a:t>
            </a:r>
            <a:r>
              <a:rPr lang="en-US" sz="1600" u="sng" dirty="0">
                <a:solidFill>
                  <a:prstClr val="black"/>
                </a:solidFill>
              </a:rPr>
              <a:t>e-mail address is required</a:t>
            </a:r>
            <a:r>
              <a:rPr lang="en-US" sz="1600" dirty="0">
                <a:solidFill>
                  <a:prstClr val="black"/>
                </a:solidFill>
              </a:rPr>
              <a:t>, and its successful verification is a prerequisite for access.</a:t>
            </a:r>
          </a:p>
        </p:txBody>
      </p:sp>
      <p:pic>
        <p:nvPicPr>
          <p:cNvPr id="4" name="Picture 3">
            <a:extLst>
              <a:ext uri="{FF2B5EF4-FFF2-40B4-BE49-F238E27FC236}">
                <a16:creationId xmlns:a16="http://schemas.microsoft.com/office/drawing/2014/main" id="{66D7E815-60DE-80C5-BDF3-2F4735BEC34B}"/>
              </a:ext>
            </a:extLst>
          </p:cNvPr>
          <p:cNvPicPr>
            <a:picLocks noChangeAspect="1"/>
          </p:cNvPicPr>
          <p:nvPr/>
        </p:nvPicPr>
        <p:blipFill>
          <a:blip r:embed="rId6"/>
          <a:stretch>
            <a:fillRect/>
          </a:stretch>
        </p:blipFill>
        <p:spPr>
          <a:xfrm>
            <a:off x="5609395" y="1018422"/>
            <a:ext cx="6461125" cy="4215165"/>
          </a:xfrm>
          <a:prstGeom prst="rect">
            <a:avLst/>
          </a:prstGeom>
          <a:ln>
            <a:solidFill>
              <a:srgbClr val="0070C0"/>
            </a:solidFill>
          </a:ln>
        </p:spPr>
      </p:pic>
      <p:pic>
        <p:nvPicPr>
          <p:cNvPr id="7" name="Picture 6">
            <a:extLst>
              <a:ext uri="{FF2B5EF4-FFF2-40B4-BE49-F238E27FC236}">
                <a16:creationId xmlns:a16="http://schemas.microsoft.com/office/drawing/2014/main" id="{E0B0A05C-EABF-C856-940E-CA1F4CEAAE4F}"/>
              </a:ext>
            </a:extLst>
          </p:cNvPr>
          <p:cNvPicPr>
            <a:picLocks noChangeAspect="1"/>
          </p:cNvPicPr>
          <p:nvPr/>
        </p:nvPicPr>
        <p:blipFill>
          <a:blip r:embed="rId7"/>
          <a:stretch>
            <a:fillRect/>
          </a:stretch>
        </p:blipFill>
        <p:spPr>
          <a:xfrm>
            <a:off x="131386" y="3989278"/>
            <a:ext cx="4776520" cy="1662380"/>
          </a:xfrm>
          <a:prstGeom prst="rect">
            <a:avLst/>
          </a:prstGeom>
          <a:ln>
            <a:solidFill>
              <a:srgbClr val="0070C0"/>
            </a:solidFill>
          </a:ln>
        </p:spPr>
      </p:pic>
      <p:sp>
        <p:nvSpPr>
          <p:cNvPr id="8" name="TextBox 7">
            <a:extLst>
              <a:ext uri="{FF2B5EF4-FFF2-40B4-BE49-F238E27FC236}">
                <a16:creationId xmlns:a16="http://schemas.microsoft.com/office/drawing/2014/main" id="{EFC2CE2C-BAFD-B986-B189-4BF8EF9430FE}"/>
              </a:ext>
            </a:extLst>
          </p:cNvPr>
          <p:cNvSpPr txBox="1"/>
          <p:nvPr/>
        </p:nvSpPr>
        <p:spPr>
          <a:xfrm>
            <a:off x="8042757" y="5600806"/>
            <a:ext cx="4149243" cy="523220"/>
          </a:xfrm>
          <a:prstGeom prst="rect">
            <a:avLst/>
          </a:prstGeom>
          <a:noFill/>
        </p:spPr>
        <p:txBody>
          <a:bodyPr wrap="square">
            <a:spAutoFit/>
          </a:bodyPr>
          <a:lstStyle/>
          <a:p>
            <a:pPr defTabSz="685800"/>
            <a:r>
              <a:rPr lang="en-US" sz="1400" dirty="0">
                <a:solidFill>
                  <a:prstClr val="black"/>
                </a:solidFill>
              </a:rPr>
              <a:t>After e-mail confirmation, the user is considered active, but does not have an assigned user group.</a:t>
            </a:r>
          </a:p>
        </p:txBody>
      </p:sp>
      <p:pic>
        <p:nvPicPr>
          <p:cNvPr id="9" name="Picture 8">
            <a:extLst>
              <a:ext uri="{FF2B5EF4-FFF2-40B4-BE49-F238E27FC236}">
                <a16:creationId xmlns:a16="http://schemas.microsoft.com/office/drawing/2014/main" id="{EC25514A-9072-A15C-739C-0EBB1D3C6951}"/>
              </a:ext>
            </a:extLst>
          </p:cNvPr>
          <p:cNvPicPr>
            <a:picLocks noChangeAspect="1"/>
          </p:cNvPicPr>
          <p:nvPr/>
        </p:nvPicPr>
        <p:blipFill>
          <a:blip r:embed="rId8"/>
          <a:stretch>
            <a:fillRect/>
          </a:stretch>
        </p:blipFill>
        <p:spPr>
          <a:xfrm>
            <a:off x="3942873" y="5279964"/>
            <a:ext cx="3923363" cy="892645"/>
          </a:xfrm>
          <a:prstGeom prst="rect">
            <a:avLst/>
          </a:prstGeom>
          <a:ln>
            <a:solidFill>
              <a:srgbClr val="0070C0"/>
            </a:solidFill>
          </a:ln>
        </p:spPr>
      </p:pic>
      <p:cxnSp>
        <p:nvCxnSpPr>
          <p:cNvPr id="10" name="Straight Arrow Connector 9">
            <a:extLst>
              <a:ext uri="{FF2B5EF4-FFF2-40B4-BE49-F238E27FC236}">
                <a16:creationId xmlns:a16="http://schemas.microsoft.com/office/drawing/2014/main" id="{05EF2F86-7A96-8918-DE4F-417B7EF69F61}"/>
              </a:ext>
            </a:extLst>
          </p:cNvPr>
          <p:cNvCxnSpPr>
            <a:cxnSpLocks/>
          </p:cNvCxnSpPr>
          <p:nvPr/>
        </p:nvCxnSpPr>
        <p:spPr>
          <a:xfrm>
            <a:off x="3542548" y="5376202"/>
            <a:ext cx="410874" cy="0"/>
          </a:xfrm>
          <a:prstGeom prst="straightConnector1">
            <a:avLst/>
          </a:prstGeom>
          <a:noFill/>
          <a:ln w="63500" cap="flat" cmpd="sng" algn="ctr">
            <a:solidFill>
              <a:srgbClr val="003560">
                <a:lumMod val="90000"/>
                <a:lumOff val="10000"/>
                <a:alpha val="50000"/>
              </a:srgbClr>
            </a:solidFill>
            <a:prstDash val="solid"/>
            <a:miter lim="800000"/>
            <a:tailEnd type="triangle"/>
          </a:ln>
          <a:effectLst/>
        </p:spPr>
      </p:cxnSp>
      <p:cxnSp>
        <p:nvCxnSpPr>
          <p:cNvPr id="11" name="Straight Arrow Connector 10">
            <a:extLst>
              <a:ext uri="{FF2B5EF4-FFF2-40B4-BE49-F238E27FC236}">
                <a16:creationId xmlns:a16="http://schemas.microsoft.com/office/drawing/2014/main" id="{5FD5847D-F6D8-F554-6D1C-D7E9E56FEA43}"/>
              </a:ext>
            </a:extLst>
          </p:cNvPr>
          <p:cNvCxnSpPr>
            <a:cxnSpLocks/>
          </p:cNvCxnSpPr>
          <p:nvPr/>
        </p:nvCxnSpPr>
        <p:spPr>
          <a:xfrm>
            <a:off x="4395537" y="2117558"/>
            <a:ext cx="4379495" cy="0"/>
          </a:xfrm>
          <a:prstGeom prst="straightConnector1">
            <a:avLst/>
          </a:prstGeom>
          <a:noFill/>
          <a:ln w="63500" cap="flat" cmpd="sng" algn="ctr">
            <a:solidFill>
              <a:srgbClr val="0070C0">
                <a:alpha val="50000"/>
              </a:srgbClr>
            </a:solidFill>
            <a:prstDash val="solid"/>
            <a:miter lim="800000"/>
            <a:tailEnd type="triangle"/>
          </a:ln>
          <a:effectLst/>
        </p:spPr>
      </p:cxnSp>
      <p:cxnSp>
        <p:nvCxnSpPr>
          <p:cNvPr id="12" name="Straight Arrow Connector 11">
            <a:extLst>
              <a:ext uri="{FF2B5EF4-FFF2-40B4-BE49-F238E27FC236}">
                <a16:creationId xmlns:a16="http://schemas.microsoft.com/office/drawing/2014/main" id="{378F0B46-7FB7-4E6E-161D-2639AD946E5F}"/>
              </a:ext>
            </a:extLst>
          </p:cNvPr>
          <p:cNvCxnSpPr>
            <a:cxnSpLocks/>
          </p:cNvCxnSpPr>
          <p:nvPr/>
        </p:nvCxnSpPr>
        <p:spPr>
          <a:xfrm>
            <a:off x="1940990" y="2849125"/>
            <a:ext cx="3753957" cy="1883296"/>
          </a:xfrm>
          <a:prstGeom prst="straightConnector1">
            <a:avLst/>
          </a:prstGeom>
          <a:noFill/>
          <a:ln w="63500" cap="flat" cmpd="sng" algn="ctr">
            <a:solidFill>
              <a:srgbClr val="0070C0">
                <a:alpha val="50000"/>
              </a:srgbClr>
            </a:solidFill>
            <a:prstDash val="solid"/>
            <a:miter lim="800000"/>
            <a:tailEnd type="triangle"/>
          </a:ln>
          <a:effectLst/>
        </p:spPr>
      </p:cxnSp>
      <p:cxnSp>
        <p:nvCxnSpPr>
          <p:cNvPr id="13" name="Straight Arrow Connector 12">
            <a:extLst>
              <a:ext uri="{FF2B5EF4-FFF2-40B4-BE49-F238E27FC236}">
                <a16:creationId xmlns:a16="http://schemas.microsoft.com/office/drawing/2014/main" id="{EC20ED6D-7FA6-A4B9-849A-ABE92DB1A829}"/>
              </a:ext>
            </a:extLst>
          </p:cNvPr>
          <p:cNvCxnSpPr>
            <a:cxnSpLocks/>
          </p:cNvCxnSpPr>
          <p:nvPr/>
        </p:nvCxnSpPr>
        <p:spPr>
          <a:xfrm>
            <a:off x="1348409" y="3336758"/>
            <a:ext cx="0" cy="722379"/>
          </a:xfrm>
          <a:prstGeom prst="straightConnector1">
            <a:avLst/>
          </a:prstGeom>
          <a:noFill/>
          <a:ln w="63500" cap="flat" cmpd="sng" algn="ctr">
            <a:solidFill>
              <a:srgbClr val="0070C0">
                <a:alpha val="50000"/>
              </a:srgbClr>
            </a:solidFill>
            <a:prstDash val="solid"/>
            <a:miter lim="800000"/>
            <a:tailEnd type="triangle"/>
          </a:ln>
          <a:effectLst/>
        </p:spPr>
      </p:cxnSp>
    </p:spTree>
    <p:extLst>
      <p:ext uri="{BB962C8B-B14F-4D97-AF65-F5344CB8AC3E}">
        <p14:creationId xmlns:p14="http://schemas.microsoft.com/office/powerpoint/2010/main" val="1597578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4778FBFD-4364-6339-999F-C0FC6DA574B1}"/>
              </a:ext>
            </a:extLst>
          </p:cNvPr>
          <p:cNvPicPr>
            <a:picLocks noChangeAspect="1"/>
          </p:cNvPicPr>
          <p:nvPr/>
        </p:nvPicPr>
        <p:blipFill>
          <a:blip r:embed="rId3"/>
          <a:stretch>
            <a:fillRect/>
          </a:stretch>
        </p:blipFill>
        <p:spPr>
          <a:xfrm>
            <a:off x="8522661" y="3439850"/>
            <a:ext cx="3517903" cy="2115103"/>
          </a:xfrm>
          <a:prstGeom prst="rect">
            <a:avLst/>
          </a:prstGeom>
          <a:ln>
            <a:solidFill>
              <a:srgbClr val="0070C0"/>
            </a:solidFill>
          </a:ln>
        </p:spPr>
      </p:pic>
      <p:pic>
        <p:nvPicPr>
          <p:cNvPr id="17" name="Picture 16">
            <a:extLst>
              <a:ext uri="{FF2B5EF4-FFF2-40B4-BE49-F238E27FC236}">
                <a16:creationId xmlns:a16="http://schemas.microsoft.com/office/drawing/2014/main" id="{070D2845-5FC2-9ABE-98AC-719C68E50C2E}"/>
              </a:ext>
            </a:extLst>
          </p:cNvPr>
          <p:cNvPicPr>
            <a:picLocks noChangeAspect="1"/>
          </p:cNvPicPr>
          <p:nvPr/>
        </p:nvPicPr>
        <p:blipFill>
          <a:blip r:embed="rId4"/>
          <a:stretch>
            <a:fillRect/>
          </a:stretch>
        </p:blipFill>
        <p:spPr>
          <a:xfrm>
            <a:off x="2959385" y="3439849"/>
            <a:ext cx="5472611" cy="2819504"/>
          </a:xfrm>
          <a:prstGeom prst="rect">
            <a:avLst/>
          </a:prstGeom>
          <a:ln>
            <a:solidFill>
              <a:srgbClr val="0070C0"/>
            </a:solidFill>
          </a:ln>
        </p:spPr>
      </p:pic>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en-US" sz="3733" dirty="0"/>
              <a:t>Identity User Control Interface</a:t>
            </a:r>
            <a:endParaRPr lang="de-DE" dirty="0"/>
          </a:p>
        </p:txBody>
      </p:sp>
      <p:sp>
        <p:nvSpPr>
          <p:cNvPr id="3" name="Text Placeholder 2">
            <a:extLst>
              <a:ext uri="{FF2B5EF4-FFF2-40B4-BE49-F238E27FC236}">
                <a16:creationId xmlns:a16="http://schemas.microsoft.com/office/drawing/2014/main" id="{4EB9E21F-7C26-F5AE-094D-BA2C8678DF03}"/>
              </a:ext>
            </a:extLst>
          </p:cNvPr>
          <p:cNvSpPr>
            <a:spLocks noGrp="1"/>
          </p:cNvSpPr>
          <p:nvPr>
            <p:ph type="body" sz="quarter" idx="13"/>
          </p:nvPr>
        </p:nvSpPr>
        <p:spPr/>
        <p:txBody>
          <a:bodyPr/>
          <a:lstStyle/>
          <a:p>
            <a:pPr indent="0">
              <a:buNone/>
            </a:pPr>
            <a:r>
              <a:rPr lang="en-US" sz="1000" dirty="0">
                <a:solidFill>
                  <a:prstClr val="black"/>
                </a:solidFill>
                <a:latin typeface="Arial" panose="020B0604020202020204"/>
                <a:hlinkClick r:id="rId5"/>
              </a:rPr>
              <a:t>https://learn.microsoft.com/en-us/aspnet/core/security/authentication/identity</a:t>
            </a:r>
            <a:endParaRPr lang="en-US" sz="1000" dirty="0">
              <a:solidFill>
                <a:prstClr val="black"/>
              </a:solidFill>
              <a:latin typeface="Arial" panose="020B0604020202020204"/>
            </a:endParaRPr>
          </a:p>
          <a:p>
            <a:endParaRPr lang="en-US" dirty="0"/>
          </a:p>
        </p:txBody>
      </p:sp>
      <p:sp>
        <p:nvSpPr>
          <p:cNvPr id="13" name="TextBox 12">
            <a:extLst>
              <a:ext uri="{FF2B5EF4-FFF2-40B4-BE49-F238E27FC236}">
                <a16:creationId xmlns:a16="http://schemas.microsoft.com/office/drawing/2014/main" id="{F2242330-634B-69F8-A2FD-25947EC29FB4}"/>
              </a:ext>
            </a:extLst>
          </p:cNvPr>
          <p:cNvSpPr txBox="1"/>
          <p:nvPr/>
        </p:nvSpPr>
        <p:spPr>
          <a:xfrm>
            <a:off x="151437" y="1093071"/>
            <a:ext cx="3448287" cy="2821413"/>
          </a:xfrm>
          <a:prstGeom prst="rect">
            <a:avLst/>
          </a:prstGeom>
          <a:noFill/>
        </p:spPr>
        <p:txBody>
          <a:bodyPr wrap="square">
            <a:spAutoFit/>
          </a:bodyPr>
          <a:lstStyle/>
          <a:p>
            <a:pPr defTabSz="914377">
              <a:spcAft>
                <a:spcPts val="600"/>
              </a:spcAft>
            </a:pPr>
            <a:r>
              <a:rPr lang="en-US" sz="2400" b="1" dirty="0">
                <a:solidFill>
                  <a:prstClr val="black"/>
                </a:solidFill>
              </a:rPr>
              <a:t>Features:</a:t>
            </a:r>
          </a:p>
          <a:p>
            <a:pPr marL="380990" indent="-380990" defTabSz="914377">
              <a:spcAft>
                <a:spcPts val="600"/>
              </a:spcAft>
              <a:buFont typeface="Arial" panose="020B0604020202020204" pitchFamily="34" charset="0"/>
              <a:buChar char="•"/>
            </a:pPr>
            <a:r>
              <a:rPr lang="en-US" sz="2400" dirty="0">
                <a:solidFill>
                  <a:prstClr val="black"/>
                </a:solidFill>
              </a:rPr>
              <a:t>Registered </a:t>
            </a:r>
            <a:r>
              <a:rPr lang="en-US" sz="2400" u="sng" dirty="0">
                <a:solidFill>
                  <a:prstClr val="black"/>
                </a:solidFill>
              </a:rPr>
              <a:t>users</a:t>
            </a:r>
            <a:r>
              <a:rPr lang="en-US" sz="2400" dirty="0">
                <a:solidFill>
                  <a:prstClr val="black"/>
                </a:solidFill>
              </a:rPr>
              <a:t> management</a:t>
            </a:r>
          </a:p>
          <a:p>
            <a:pPr marL="380990" indent="-380990" defTabSz="914377">
              <a:spcAft>
                <a:spcPts val="600"/>
              </a:spcAft>
              <a:buFont typeface="Arial" panose="020B0604020202020204" pitchFamily="34" charset="0"/>
              <a:buChar char="•"/>
            </a:pPr>
            <a:r>
              <a:rPr lang="en-US" sz="2400" u="sng" dirty="0">
                <a:solidFill>
                  <a:prstClr val="black"/>
                </a:solidFill>
              </a:rPr>
              <a:t>Roles</a:t>
            </a:r>
            <a:r>
              <a:rPr lang="en-US" sz="2400" dirty="0">
                <a:solidFill>
                  <a:prstClr val="black"/>
                </a:solidFill>
              </a:rPr>
              <a:t> management</a:t>
            </a:r>
          </a:p>
          <a:p>
            <a:pPr marL="380990" indent="-380990" defTabSz="914377">
              <a:spcAft>
                <a:spcPts val="600"/>
              </a:spcAft>
              <a:buFont typeface="Arial" panose="020B0604020202020204" pitchFamily="34" charset="0"/>
              <a:buChar char="•"/>
            </a:pPr>
            <a:r>
              <a:rPr lang="en-US" sz="2400" u="sng" dirty="0">
                <a:solidFill>
                  <a:prstClr val="black"/>
                </a:solidFill>
              </a:rPr>
              <a:t>Claims</a:t>
            </a:r>
            <a:r>
              <a:rPr lang="en-US" sz="2400" dirty="0">
                <a:solidFill>
                  <a:prstClr val="black"/>
                </a:solidFill>
              </a:rPr>
              <a:t> management</a:t>
            </a:r>
            <a:endParaRPr lang="en-US" sz="2000" dirty="0">
              <a:solidFill>
                <a:prstClr val="black"/>
              </a:solidFill>
            </a:endParaRPr>
          </a:p>
          <a:p>
            <a:pPr marL="380990" indent="-380990" defTabSz="914377">
              <a:buFont typeface="Arial" panose="020B0604020202020204" pitchFamily="34" charset="0"/>
              <a:buChar char="•"/>
            </a:pPr>
            <a:endParaRPr lang="en-US" sz="1867" dirty="0">
              <a:solidFill>
                <a:prstClr val="black"/>
              </a:solidFill>
            </a:endParaRPr>
          </a:p>
          <a:p>
            <a:pPr defTabSz="914377"/>
            <a:endParaRPr lang="en-US" sz="1867" dirty="0">
              <a:solidFill>
                <a:prstClr val="black"/>
              </a:solidFill>
            </a:endParaRPr>
          </a:p>
        </p:txBody>
      </p:sp>
      <p:pic>
        <p:nvPicPr>
          <p:cNvPr id="7" name="Picture 6">
            <a:extLst>
              <a:ext uri="{FF2B5EF4-FFF2-40B4-BE49-F238E27FC236}">
                <a16:creationId xmlns:a16="http://schemas.microsoft.com/office/drawing/2014/main" id="{B7DC41F5-8473-22AB-8CEE-BC0355022691}"/>
              </a:ext>
            </a:extLst>
          </p:cNvPr>
          <p:cNvPicPr>
            <a:picLocks noChangeAspect="1"/>
          </p:cNvPicPr>
          <p:nvPr/>
        </p:nvPicPr>
        <p:blipFill>
          <a:blip r:embed="rId6"/>
          <a:stretch>
            <a:fillRect/>
          </a:stretch>
        </p:blipFill>
        <p:spPr>
          <a:xfrm>
            <a:off x="3736319" y="943129"/>
            <a:ext cx="8304245" cy="2400708"/>
          </a:xfrm>
          <a:prstGeom prst="rect">
            <a:avLst/>
          </a:prstGeom>
          <a:ln>
            <a:solidFill>
              <a:srgbClr val="0070C0"/>
            </a:solidFill>
          </a:ln>
        </p:spPr>
      </p:pic>
      <p:cxnSp>
        <p:nvCxnSpPr>
          <p:cNvPr id="19" name="Straight Arrow Connector 18">
            <a:extLst>
              <a:ext uri="{FF2B5EF4-FFF2-40B4-BE49-F238E27FC236}">
                <a16:creationId xmlns:a16="http://schemas.microsoft.com/office/drawing/2014/main" id="{902F00CA-2940-119D-F976-0ADD2810A2B4}"/>
              </a:ext>
            </a:extLst>
          </p:cNvPr>
          <p:cNvCxnSpPr>
            <a:cxnSpLocks/>
          </p:cNvCxnSpPr>
          <p:nvPr/>
        </p:nvCxnSpPr>
        <p:spPr>
          <a:xfrm>
            <a:off x="2281183" y="2002559"/>
            <a:ext cx="1632181" cy="0"/>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6626F07-464B-7922-6416-E28A3DF0970B}"/>
              </a:ext>
            </a:extLst>
          </p:cNvPr>
          <p:cNvCxnSpPr>
            <a:cxnSpLocks/>
          </p:cNvCxnSpPr>
          <p:nvPr/>
        </p:nvCxnSpPr>
        <p:spPr>
          <a:xfrm flipV="1">
            <a:off x="4557916" y="1522505"/>
            <a:ext cx="0" cy="379888"/>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7970747-1E83-DDB5-AFA1-97D40D4E1777}"/>
              </a:ext>
            </a:extLst>
          </p:cNvPr>
          <p:cNvCxnSpPr>
            <a:cxnSpLocks/>
          </p:cNvCxnSpPr>
          <p:nvPr/>
        </p:nvCxnSpPr>
        <p:spPr>
          <a:xfrm>
            <a:off x="3223260" y="2606040"/>
            <a:ext cx="5941611" cy="1453628"/>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861A17A-5C5A-4C6A-D6F6-4569B03859CA}"/>
              </a:ext>
            </a:extLst>
          </p:cNvPr>
          <p:cNvCxnSpPr>
            <a:cxnSpLocks/>
          </p:cNvCxnSpPr>
          <p:nvPr/>
        </p:nvCxnSpPr>
        <p:spPr>
          <a:xfrm>
            <a:off x="3291840" y="3154680"/>
            <a:ext cx="903153" cy="823324"/>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9F3B4AF-E56A-E24C-BF91-C30F6BFDD445}"/>
              </a:ext>
            </a:extLst>
          </p:cNvPr>
          <p:cNvSpPr txBox="1"/>
          <p:nvPr/>
        </p:nvSpPr>
        <p:spPr>
          <a:xfrm>
            <a:off x="220016" y="3846670"/>
            <a:ext cx="2662931" cy="2308324"/>
          </a:xfrm>
          <a:prstGeom prst="rect">
            <a:avLst/>
          </a:prstGeom>
          <a:noFill/>
        </p:spPr>
        <p:txBody>
          <a:bodyPr wrap="square">
            <a:spAutoFit/>
          </a:bodyPr>
          <a:lstStyle/>
          <a:p>
            <a:pPr defTabSz="914377"/>
            <a:r>
              <a:rPr lang="en-US" sz="1600" dirty="0">
                <a:solidFill>
                  <a:prstClr val="black"/>
                </a:solidFill>
              </a:rPr>
              <a:t>Claim is a piece of information (key-value pair) that describes a user. Claims are stored in a user's identity and can be used to determine what actions a user is authorized to perform, such as accessing certain pages or resources.</a:t>
            </a:r>
          </a:p>
        </p:txBody>
      </p:sp>
    </p:spTree>
    <p:extLst>
      <p:ext uri="{BB962C8B-B14F-4D97-AF65-F5344CB8AC3E}">
        <p14:creationId xmlns:p14="http://schemas.microsoft.com/office/powerpoint/2010/main" val="323153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en-US" dirty="0"/>
              <a:t>Predefined Roles</a:t>
            </a:r>
            <a:endParaRPr lang="de-DE" dirty="0"/>
          </a:p>
        </p:txBody>
      </p:sp>
      <p:sp>
        <p:nvSpPr>
          <p:cNvPr id="4" name="Text Placeholder 3">
            <a:extLst>
              <a:ext uri="{FF2B5EF4-FFF2-40B4-BE49-F238E27FC236}">
                <a16:creationId xmlns:a16="http://schemas.microsoft.com/office/drawing/2014/main" id="{5B05105B-A265-3C1F-1B24-AAE832464F4A}"/>
              </a:ext>
            </a:extLst>
          </p:cNvPr>
          <p:cNvSpPr>
            <a:spLocks noGrp="1"/>
          </p:cNvSpPr>
          <p:nvPr>
            <p:ph type="body" sz="quarter" idx="13"/>
          </p:nvPr>
        </p:nvSpPr>
        <p:spPr/>
        <p:txBody>
          <a:bodyPr/>
          <a:lstStyle/>
          <a:p>
            <a:pPr indent="0">
              <a:buNone/>
            </a:pPr>
            <a:r>
              <a:rPr lang="en-US" sz="1000" dirty="0">
                <a:solidFill>
                  <a:prstClr val="black"/>
                </a:solidFill>
                <a:latin typeface="Arial" panose="020B0604020202020204"/>
                <a:hlinkClick r:id="rId3"/>
              </a:rPr>
              <a:t>https://en.wikipedia.org/wiki/Role-based_access_control</a:t>
            </a:r>
            <a:endParaRPr lang="en-US" sz="1000" dirty="0">
              <a:solidFill>
                <a:prstClr val="black"/>
              </a:solidFill>
              <a:latin typeface="Arial" panose="020B0604020202020204"/>
            </a:endParaRPr>
          </a:p>
        </p:txBody>
      </p:sp>
      <p:sp>
        <p:nvSpPr>
          <p:cNvPr id="13" name="TextBox 12">
            <a:extLst>
              <a:ext uri="{FF2B5EF4-FFF2-40B4-BE49-F238E27FC236}">
                <a16:creationId xmlns:a16="http://schemas.microsoft.com/office/drawing/2014/main" id="{F2242330-634B-69F8-A2FD-25947EC29FB4}"/>
              </a:ext>
            </a:extLst>
          </p:cNvPr>
          <p:cNvSpPr txBox="1"/>
          <p:nvPr/>
        </p:nvSpPr>
        <p:spPr>
          <a:xfrm>
            <a:off x="282032" y="845125"/>
            <a:ext cx="11609193" cy="5509200"/>
          </a:xfrm>
          <a:prstGeom prst="rect">
            <a:avLst/>
          </a:prstGeom>
          <a:noFill/>
        </p:spPr>
        <p:txBody>
          <a:bodyPr wrap="square">
            <a:spAutoFit/>
          </a:bodyPr>
          <a:lstStyle/>
          <a:p>
            <a:pPr defTabSz="914377"/>
            <a:r>
              <a:rPr lang="en-US" sz="3200" b="1" dirty="0">
                <a:solidFill>
                  <a:prstClr val="black"/>
                </a:solidFill>
              </a:rPr>
              <a:t>Roles:</a:t>
            </a:r>
          </a:p>
          <a:p>
            <a:pPr defTabSz="914377"/>
            <a:endParaRPr lang="en-US" sz="1200" b="1" dirty="0">
              <a:solidFill>
                <a:prstClr val="black"/>
              </a:solidFill>
            </a:endParaRPr>
          </a:p>
          <a:p>
            <a:pPr marL="380990" indent="-380990" defTabSz="914377">
              <a:buFont typeface="Arial" panose="020B0604020202020204" pitchFamily="34" charset="0"/>
              <a:buChar char="•"/>
            </a:pPr>
            <a:r>
              <a:rPr lang="en-US" sz="2200" b="1" dirty="0">
                <a:solidFill>
                  <a:prstClr val="black"/>
                </a:solidFill>
              </a:rPr>
              <a:t>User:</a:t>
            </a:r>
          </a:p>
          <a:p>
            <a:pPr marL="914377" lvl="2" defTabSz="914377"/>
            <a:r>
              <a:rPr lang="en-US" sz="2000" dirty="0">
                <a:solidFill>
                  <a:prstClr val="black"/>
                </a:solidFill>
              </a:rPr>
              <a:t>- </a:t>
            </a:r>
            <a:r>
              <a:rPr lang="en-US" sz="2000" u="sng" dirty="0">
                <a:solidFill>
                  <a:prstClr val="black"/>
                </a:solidFill>
              </a:rPr>
              <a:t>read-only</a:t>
            </a:r>
            <a:r>
              <a:rPr lang="en-US" sz="2000" dirty="0">
                <a:solidFill>
                  <a:prstClr val="black"/>
                </a:solidFill>
              </a:rPr>
              <a:t> access to public and protected data</a:t>
            </a:r>
          </a:p>
          <a:p>
            <a:pPr marL="1295368" lvl="2" indent="-380990" defTabSz="914377">
              <a:buFontTx/>
              <a:buChar char="-"/>
            </a:pPr>
            <a:endParaRPr lang="en-US" sz="2000" dirty="0">
              <a:solidFill>
                <a:prstClr val="black"/>
              </a:solidFill>
            </a:endParaRPr>
          </a:p>
          <a:p>
            <a:pPr marL="380990" indent="-380990" defTabSz="914377">
              <a:buFont typeface="Arial" panose="020B0604020202020204" pitchFamily="34" charset="0"/>
              <a:buChar char="•"/>
            </a:pPr>
            <a:r>
              <a:rPr lang="en-US" sz="2200" b="1" dirty="0" err="1">
                <a:solidFill>
                  <a:prstClr val="black"/>
                </a:solidFill>
              </a:rPr>
              <a:t>PowerUser</a:t>
            </a:r>
            <a:r>
              <a:rPr lang="en-US" sz="2200" b="1" dirty="0">
                <a:solidFill>
                  <a:prstClr val="black"/>
                </a:solidFill>
              </a:rPr>
              <a:t>:</a:t>
            </a:r>
          </a:p>
          <a:p>
            <a:pPr defTabSz="914377"/>
            <a:r>
              <a:rPr lang="en-US" sz="2000" dirty="0">
                <a:solidFill>
                  <a:prstClr val="black"/>
                </a:solidFill>
              </a:rPr>
              <a:t>	- read-only access to public and protected data (+ private data, created by the current user)</a:t>
            </a:r>
          </a:p>
          <a:p>
            <a:pPr defTabSz="914377"/>
            <a:r>
              <a:rPr lang="en-US" sz="2000" dirty="0">
                <a:solidFill>
                  <a:prstClr val="black"/>
                </a:solidFill>
              </a:rPr>
              <a:t>	- add data (+ write access to data, created by the current user)</a:t>
            </a:r>
          </a:p>
          <a:p>
            <a:pPr defTabSz="914377"/>
            <a:endParaRPr lang="en-US" sz="2000" dirty="0">
              <a:solidFill>
                <a:prstClr val="black"/>
              </a:solidFill>
            </a:endParaRPr>
          </a:p>
          <a:p>
            <a:pPr marL="380990" indent="-380990" defTabSz="914377">
              <a:buFont typeface="Arial" panose="020B0604020202020204" pitchFamily="34" charset="0"/>
              <a:buChar char="•"/>
            </a:pPr>
            <a:r>
              <a:rPr lang="en-US" sz="2200" b="1" dirty="0">
                <a:solidFill>
                  <a:prstClr val="black"/>
                </a:solidFill>
              </a:rPr>
              <a:t>Administrator</a:t>
            </a:r>
            <a:r>
              <a:rPr lang="en-US" sz="2200" dirty="0">
                <a:solidFill>
                  <a:prstClr val="black"/>
                </a:solidFill>
              </a:rPr>
              <a:t>:</a:t>
            </a:r>
          </a:p>
          <a:p>
            <a:pPr defTabSz="914377"/>
            <a:r>
              <a:rPr lang="en-US" sz="2000" dirty="0">
                <a:solidFill>
                  <a:prstClr val="black"/>
                </a:solidFill>
              </a:rPr>
              <a:t>	- </a:t>
            </a:r>
            <a:r>
              <a:rPr lang="en-US" sz="2000" u="sng" dirty="0">
                <a:solidFill>
                  <a:prstClr val="black"/>
                </a:solidFill>
              </a:rPr>
              <a:t>full access</a:t>
            </a:r>
            <a:r>
              <a:rPr lang="en-US" sz="2000" dirty="0">
                <a:solidFill>
                  <a:prstClr val="black"/>
                </a:solidFill>
              </a:rPr>
              <a:t> to all data (CRUD)</a:t>
            </a:r>
          </a:p>
          <a:p>
            <a:pPr defTabSz="914377"/>
            <a:r>
              <a:rPr lang="en-US" sz="2000" dirty="0">
                <a:solidFill>
                  <a:prstClr val="black"/>
                </a:solidFill>
              </a:rPr>
              <a:t>	- user management</a:t>
            </a:r>
          </a:p>
          <a:p>
            <a:pPr defTabSz="914377"/>
            <a:endParaRPr lang="en-US" sz="2000" dirty="0">
              <a:solidFill>
                <a:prstClr val="black"/>
              </a:solidFill>
            </a:endParaRPr>
          </a:p>
          <a:p>
            <a:pPr defTabSz="914377"/>
            <a:endParaRPr lang="en-US" sz="2000" dirty="0">
              <a:solidFill>
                <a:prstClr val="black"/>
              </a:solidFill>
            </a:endParaRPr>
          </a:p>
          <a:p>
            <a:pPr defTabSz="914377"/>
            <a:endParaRPr lang="en-US" sz="2000" dirty="0">
              <a:solidFill>
                <a:prstClr val="black"/>
              </a:solidFill>
            </a:endParaRPr>
          </a:p>
          <a:p>
            <a:pPr marL="380990" indent="-380990" defTabSz="914377">
              <a:buFont typeface="Arial" panose="020B0604020202020204" pitchFamily="34" charset="0"/>
              <a:buChar char="•"/>
            </a:pPr>
            <a:r>
              <a:rPr lang="en-US" sz="2200" b="1" dirty="0">
                <a:solidFill>
                  <a:prstClr val="black"/>
                </a:solidFill>
              </a:rPr>
              <a:t>Anonymous (== registered user with no roles assigned)</a:t>
            </a:r>
            <a:r>
              <a:rPr lang="en-US" sz="2200" dirty="0">
                <a:solidFill>
                  <a:prstClr val="black"/>
                </a:solidFill>
              </a:rPr>
              <a:t>:</a:t>
            </a:r>
          </a:p>
          <a:p>
            <a:pPr defTabSz="914377"/>
            <a:r>
              <a:rPr lang="en-US" sz="2000" dirty="0">
                <a:solidFill>
                  <a:prstClr val="black"/>
                </a:solidFill>
              </a:rPr>
              <a:t>	- </a:t>
            </a:r>
            <a:r>
              <a:rPr lang="en-US" sz="2000" u="sng" dirty="0">
                <a:solidFill>
                  <a:prstClr val="black"/>
                </a:solidFill>
              </a:rPr>
              <a:t>read-only access to public data </a:t>
            </a:r>
            <a:r>
              <a:rPr lang="en-US" sz="2000" dirty="0">
                <a:solidFill>
                  <a:prstClr val="black"/>
                </a:solidFill>
              </a:rPr>
              <a:t>only (be</a:t>
            </a:r>
            <a:r>
              <a:rPr lang="ru-RU" sz="2000" dirty="0">
                <a:solidFill>
                  <a:prstClr val="black"/>
                </a:solidFill>
              </a:rPr>
              <a:t> </a:t>
            </a:r>
            <a:r>
              <a:rPr lang="en-US" sz="2000" dirty="0">
                <a:solidFill>
                  <a:prstClr val="black"/>
                </a:solidFill>
              </a:rPr>
              <a:t>aware: internet search engines will index public data)</a:t>
            </a:r>
            <a:endParaRPr lang="ru-RU" sz="2000" b="1" dirty="0">
              <a:solidFill>
                <a:prstClr val="black"/>
              </a:solidFill>
            </a:endParaRPr>
          </a:p>
        </p:txBody>
      </p:sp>
      <p:pic>
        <p:nvPicPr>
          <p:cNvPr id="3" name="Picture 2">
            <a:extLst>
              <a:ext uri="{FF2B5EF4-FFF2-40B4-BE49-F238E27FC236}">
                <a16:creationId xmlns:a16="http://schemas.microsoft.com/office/drawing/2014/main" id="{0D2470F3-AF27-8AC9-0928-D4E026B2BEB2}"/>
              </a:ext>
            </a:extLst>
          </p:cNvPr>
          <p:cNvPicPr>
            <a:picLocks noChangeAspect="1"/>
          </p:cNvPicPr>
          <p:nvPr/>
        </p:nvPicPr>
        <p:blipFill>
          <a:blip r:embed="rId4"/>
          <a:stretch>
            <a:fillRect/>
          </a:stretch>
        </p:blipFill>
        <p:spPr>
          <a:xfrm>
            <a:off x="7660786" y="3560874"/>
            <a:ext cx="4302614" cy="2154126"/>
          </a:xfrm>
          <a:prstGeom prst="rect">
            <a:avLst/>
          </a:prstGeom>
          <a:ln>
            <a:solidFill>
              <a:srgbClr val="0070C0"/>
            </a:solidFill>
          </a:ln>
        </p:spPr>
      </p:pic>
    </p:spTree>
    <p:extLst>
      <p:ext uri="{BB962C8B-B14F-4D97-AF65-F5344CB8AC3E}">
        <p14:creationId xmlns:p14="http://schemas.microsoft.com/office/powerpoint/2010/main" val="1886438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en-US" dirty="0"/>
              <a:t>Setting the Object Access Level</a:t>
            </a:r>
            <a:endParaRPr lang="de-DE" dirty="0"/>
          </a:p>
        </p:txBody>
      </p:sp>
      <p:sp>
        <p:nvSpPr>
          <p:cNvPr id="3" name="Text Placeholder 2">
            <a:extLst>
              <a:ext uri="{FF2B5EF4-FFF2-40B4-BE49-F238E27FC236}">
                <a16:creationId xmlns:a16="http://schemas.microsoft.com/office/drawing/2014/main" id="{367EB550-9B9F-7AD6-FA82-0CE47544EE09}"/>
              </a:ext>
            </a:extLst>
          </p:cNvPr>
          <p:cNvSpPr>
            <a:spLocks noGrp="1"/>
          </p:cNvSpPr>
          <p:nvPr>
            <p:ph type="body" sz="quarter" idx="13"/>
          </p:nvPr>
        </p:nvSpPr>
        <p:spPr/>
        <p:txBody>
          <a:bodyPr/>
          <a:lstStyle/>
          <a:p>
            <a:endParaRPr lang="en-US"/>
          </a:p>
        </p:txBody>
      </p:sp>
      <p:sp>
        <p:nvSpPr>
          <p:cNvPr id="13" name="TextBox 12">
            <a:extLst>
              <a:ext uri="{FF2B5EF4-FFF2-40B4-BE49-F238E27FC236}">
                <a16:creationId xmlns:a16="http://schemas.microsoft.com/office/drawing/2014/main" id="{F2242330-634B-69F8-A2FD-25947EC29FB4}"/>
              </a:ext>
            </a:extLst>
          </p:cNvPr>
          <p:cNvSpPr txBox="1"/>
          <p:nvPr/>
        </p:nvSpPr>
        <p:spPr>
          <a:xfrm>
            <a:off x="195393" y="788314"/>
            <a:ext cx="11801215" cy="5386283"/>
          </a:xfrm>
          <a:prstGeom prst="rect">
            <a:avLst/>
          </a:prstGeom>
          <a:noFill/>
        </p:spPr>
        <p:txBody>
          <a:bodyPr wrap="square">
            <a:spAutoFit/>
          </a:bodyPr>
          <a:lstStyle/>
          <a:p>
            <a:pPr defTabSz="914377"/>
            <a:r>
              <a:rPr lang="en-US" sz="2133" b="1" dirty="0">
                <a:solidFill>
                  <a:prstClr val="black"/>
                </a:solidFill>
              </a:rPr>
              <a:t>What is an Object?</a:t>
            </a:r>
          </a:p>
          <a:p>
            <a:pPr defTabSz="914377"/>
            <a:r>
              <a:rPr lang="en-US" sz="2133" dirty="0">
                <a:solidFill>
                  <a:prstClr val="black"/>
                </a:solidFill>
              </a:rPr>
              <a:t>	Object (=document) is a data entry within RDMS that has user-defined access level and reflects an object of the real world (e.g. sample) or its model. Ultimately, object has it’s unique Web page (with unique URL address).</a:t>
            </a:r>
          </a:p>
          <a:p>
            <a:pPr algn="ctr" defTabSz="914377"/>
            <a:r>
              <a:rPr lang="en-US" sz="2133" b="1" dirty="0">
                <a:solidFill>
                  <a:srgbClr val="003560">
                    <a:lumMod val="75000"/>
                    <a:lumOff val="25000"/>
                  </a:srgbClr>
                </a:solidFill>
              </a:rPr>
              <a:t>To establish data access policy Data Access Levels are introduced in RDMS.</a:t>
            </a:r>
          </a:p>
          <a:p>
            <a:pPr defTabSz="914377"/>
            <a:endParaRPr lang="en-US" sz="800" b="1" dirty="0">
              <a:solidFill>
                <a:prstClr val="black"/>
              </a:solidFill>
            </a:endParaRPr>
          </a:p>
          <a:p>
            <a:pPr defTabSz="914377"/>
            <a:r>
              <a:rPr lang="en-US" sz="2133" b="1" dirty="0">
                <a:solidFill>
                  <a:prstClr val="black"/>
                </a:solidFill>
              </a:rPr>
              <a:t>Three Access Levels:</a:t>
            </a:r>
          </a:p>
          <a:p>
            <a:pPr defTabSz="914377"/>
            <a:endParaRPr lang="en-US" sz="2133" b="1" dirty="0">
              <a:solidFill>
                <a:prstClr val="black"/>
              </a:solidFill>
            </a:endParaRPr>
          </a:p>
          <a:p>
            <a:pPr marL="380990" indent="-380990" defTabSz="914377">
              <a:buFont typeface="Arial" panose="020B0604020202020204" pitchFamily="34" charset="0"/>
              <a:buChar char="•"/>
            </a:pPr>
            <a:r>
              <a:rPr lang="en-US" sz="1867" b="1" dirty="0">
                <a:solidFill>
                  <a:prstClr val="black"/>
                </a:solidFill>
              </a:rPr>
              <a:t>Public</a:t>
            </a:r>
            <a:r>
              <a:rPr lang="en-US" sz="1867" b="1" dirty="0">
                <a:solidFill>
                  <a:prstClr val="white">
                    <a:lumMod val="50000"/>
                  </a:prstClr>
                </a:solidFill>
              </a:rPr>
              <a:t> </a:t>
            </a:r>
            <a:r>
              <a:rPr lang="en-US" sz="1867" dirty="0">
                <a:solidFill>
                  <a:prstClr val="white">
                    <a:lumMod val="50000"/>
                  </a:prstClr>
                </a:solidFill>
              </a:rPr>
              <a:t>(</a:t>
            </a:r>
            <a:r>
              <a:rPr lang="en-US" sz="1867" b="1" dirty="0">
                <a:solidFill>
                  <a:prstClr val="white">
                    <a:lumMod val="50000"/>
                  </a:prstClr>
                </a:solidFill>
              </a:rPr>
              <a:t>default</a:t>
            </a:r>
            <a:r>
              <a:rPr lang="en-US" sz="1867" dirty="0">
                <a:solidFill>
                  <a:prstClr val="white">
                    <a:lumMod val="50000"/>
                  </a:prstClr>
                </a:solidFill>
              </a:rPr>
              <a:t>, we are doing open science, FAIR, aren’t we?)</a:t>
            </a:r>
            <a:r>
              <a:rPr lang="en-US" sz="1867" dirty="0">
                <a:solidFill>
                  <a:prstClr val="black"/>
                </a:solidFill>
              </a:rPr>
              <a:t>:</a:t>
            </a:r>
          </a:p>
          <a:p>
            <a:pPr marL="1295368" lvl="2" indent="-380990" defTabSz="914377">
              <a:buFontTx/>
              <a:buChar char="-"/>
            </a:pPr>
            <a:r>
              <a:rPr lang="en-US" sz="1867" dirty="0">
                <a:solidFill>
                  <a:prstClr val="black"/>
                </a:solidFill>
              </a:rPr>
              <a:t>objects are </a:t>
            </a:r>
            <a:r>
              <a:rPr lang="en-US" sz="1867" u="sng" dirty="0">
                <a:solidFill>
                  <a:prstClr val="black"/>
                </a:solidFill>
              </a:rPr>
              <a:t>available to everybody </a:t>
            </a:r>
            <a:r>
              <a:rPr lang="en-US" sz="1867" dirty="0">
                <a:solidFill>
                  <a:prstClr val="black"/>
                </a:solidFill>
              </a:rPr>
              <a:t>regardless of authorization (visible to internet search engines);</a:t>
            </a:r>
          </a:p>
          <a:p>
            <a:pPr marL="1295368" lvl="2" indent="-380990" defTabSz="914377">
              <a:buFontTx/>
              <a:buChar char="-"/>
            </a:pPr>
            <a:endParaRPr lang="en-US" sz="1867" dirty="0">
              <a:solidFill>
                <a:prstClr val="black"/>
              </a:solidFill>
            </a:endParaRPr>
          </a:p>
          <a:p>
            <a:pPr marL="380990" indent="-380990" defTabSz="914377">
              <a:buFont typeface="Arial" panose="020B0604020202020204" pitchFamily="34" charset="0"/>
              <a:buChar char="•"/>
            </a:pPr>
            <a:r>
              <a:rPr lang="en-US" sz="1867" b="1" dirty="0">
                <a:solidFill>
                  <a:prstClr val="black"/>
                </a:solidFill>
              </a:rPr>
              <a:t>Protected </a:t>
            </a:r>
            <a:r>
              <a:rPr lang="en-US" sz="1867" dirty="0">
                <a:solidFill>
                  <a:prstClr val="white">
                    <a:lumMod val="65000"/>
                  </a:prstClr>
                </a:solidFill>
              </a:rPr>
              <a:t>(visible to the community only):</a:t>
            </a:r>
          </a:p>
          <a:p>
            <a:pPr defTabSz="914377"/>
            <a:r>
              <a:rPr lang="en-US" sz="1867" dirty="0">
                <a:solidFill>
                  <a:prstClr val="black"/>
                </a:solidFill>
              </a:rPr>
              <a:t>	- objects are visible to the community (</a:t>
            </a:r>
            <a:r>
              <a:rPr lang="en-US" sz="1867" u="sng" dirty="0">
                <a:solidFill>
                  <a:prstClr val="black"/>
                </a:solidFill>
              </a:rPr>
              <a:t>available to authorized users with at least</a:t>
            </a:r>
            <a:r>
              <a:rPr lang="ru-RU" sz="1867" u="sng" dirty="0">
                <a:solidFill>
                  <a:prstClr val="black"/>
                </a:solidFill>
              </a:rPr>
              <a:t> </a:t>
            </a:r>
            <a:r>
              <a:rPr lang="en-US" sz="1867" b="1" u="sng" dirty="0">
                <a:solidFill>
                  <a:prstClr val="black"/>
                </a:solidFill>
              </a:rPr>
              <a:t>User</a:t>
            </a:r>
            <a:r>
              <a:rPr lang="en-US" sz="1867" u="sng" dirty="0">
                <a:solidFill>
                  <a:prstClr val="black"/>
                </a:solidFill>
              </a:rPr>
              <a:t> role</a:t>
            </a:r>
            <a:r>
              <a:rPr lang="en-US" sz="1867" dirty="0">
                <a:solidFill>
                  <a:prstClr val="black"/>
                </a:solidFill>
              </a:rPr>
              <a:t> assigned);  </a:t>
            </a:r>
          </a:p>
          <a:p>
            <a:pPr defTabSz="914377"/>
            <a:endParaRPr lang="en-US" sz="1867" dirty="0">
              <a:solidFill>
                <a:prstClr val="black"/>
              </a:solidFill>
            </a:endParaRPr>
          </a:p>
          <a:p>
            <a:pPr marL="380990" indent="-380990" defTabSz="914377">
              <a:buFont typeface="Arial" panose="020B0604020202020204" pitchFamily="34" charset="0"/>
              <a:buChar char="•"/>
            </a:pPr>
            <a:r>
              <a:rPr lang="en-US" sz="1867" b="1" dirty="0">
                <a:solidFill>
                  <a:prstClr val="black"/>
                </a:solidFill>
              </a:rPr>
              <a:t>Private</a:t>
            </a:r>
            <a:r>
              <a:rPr lang="en-US" sz="1867" dirty="0">
                <a:solidFill>
                  <a:prstClr val="white">
                    <a:lumMod val="65000"/>
                  </a:prstClr>
                </a:solidFill>
              </a:rPr>
              <a:t> (person’s secret, but open for Administrators):</a:t>
            </a:r>
          </a:p>
          <a:p>
            <a:pPr defTabSz="914377"/>
            <a:r>
              <a:rPr lang="en-US" sz="1867" dirty="0">
                <a:solidFill>
                  <a:prstClr val="black"/>
                </a:solidFill>
              </a:rPr>
              <a:t>	- objects are visible to the user-creator (at least </a:t>
            </a:r>
            <a:r>
              <a:rPr lang="en-US" sz="1867" b="1" dirty="0" err="1">
                <a:solidFill>
                  <a:prstClr val="black"/>
                </a:solidFill>
              </a:rPr>
              <a:t>PowerUser</a:t>
            </a:r>
            <a:r>
              <a:rPr lang="en-US" sz="1867" dirty="0">
                <a:solidFill>
                  <a:prstClr val="black"/>
                </a:solidFill>
              </a:rPr>
              <a:t> role assigned);</a:t>
            </a:r>
          </a:p>
          <a:p>
            <a:pPr defTabSz="914377"/>
            <a:r>
              <a:rPr lang="en-US" sz="1867" dirty="0">
                <a:solidFill>
                  <a:prstClr val="black"/>
                </a:solidFill>
              </a:rPr>
              <a:t>	- objects are visible to all users of </a:t>
            </a:r>
            <a:r>
              <a:rPr lang="en-US" sz="1867" b="1" dirty="0">
                <a:solidFill>
                  <a:prstClr val="black"/>
                </a:solidFill>
              </a:rPr>
              <a:t>Administrator</a:t>
            </a:r>
            <a:r>
              <a:rPr lang="en-US" sz="1867" dirty="0">
                <a:solidFill>
                  <a:prstClr val="black"/>
                </a:solidFill>
              </a:rPr>
              <a:t> role.</a:t>
            </a:r>
          </a:p>
          <a:p>
            <a:pPr marL="380990" indent="-380990" defTabSz="914377">
              <a:buFont typeface="Arial" panose="020B0604020202020204" pitchFamily="34" charset="0"/>
              <a:buChar char="•"/>
            </a:pPr>
            <a:endParaRPr lang="en-US" sz="1867" dirty="0">
              <a:solidFill>
                <a:prstClr val="black"/>
              </a:solidFill>
              <a:latin typeface="Arial" panose="020B0604020202020204"/>
            </a:endParaRPr>
          </a:p>
        </p:txBody>
      </p:sp>
    </p:spTree>
    <p:extLst>
      <p:ext uri="{BB962C8B-B14F-4D97-AF65-F5344CB8AC3E}">
        <p14:creationId xmlns:p14="http://schemas.microsoft.com/office/powerpoint/2010/main" val="3759433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840FA199-1995-0388-F052-B4C386A708CB}"/>
              </a:ext>
            </a:extLst>
          </p:cNvPr>
          <p:cNvSpPr/>
          <p:nvPr/>
        </p:nvSpPr>
        <p:spPr>
          <a:xfrm>
            <a:off x="70338" y="1336431"/>
            <a:ext cx="12047974" cy="2743200"/>
          </a:xfrm>
          <a:prstGeom prst="rect">
            <a:avLst/>
          </a:prstGeom>
          <a:solidFill>
            <a:schemeClr val="accent1">
              <a:alpha val="10000"/>
            </a:scheme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en-US" dirty="0"/>
              <a:t>Adjust Functionality According to User Permissions</a:t>
            </a:r>
            <a:endParaRPr lang="de-DE" dirty="0"/>
          </a:p>
        </p:txBody>
      </p:sp>
      <p:sp>
        <p:nvSpPr>
          <p:cNvPr id="13" name="TextBox 12">
            <a:extLst>
              <a:ext uri="{FF2B5EF4-FFF2-40B4-BE49-F238E27FC236}">
                <a16:creationId xmlns:a16="http://schemas.microsoft.com/office/drawing/2014/main" id="{F2242330-634B-69F8-A2FD-25947EC29FB4}"/>
              </a:ext>
            </a:extLst>
          </p:cNvPr>
          <p:cNvSpPr txBox="1"/>
          <p:nvPr/>
        </p:nvSpPr>
        <p:spPr>
          <a:xfrm>
            <a:off x="195393" y="788314"/>
            <a:ext cx="11801215" cy="1036117"/>
          </a:xfrm>
          <a:prstGeom prst="rect">
            <a:avLst/>
          </a:prstGeom>
          <a:noFill/>
        </p:spPr>
        <p:txBody>
          <a:bodyPr wrap="square">
            <a:spAutoFit/>
          </a:bodyPr>
          <a:lstStyle/>
          <a:p>
            <a:pPr defTabSz="914377"/>
            <a:r>
              <a:rPr lang="en-US" sz="2133" b="1" dirty="0">
                <a:solidFill>
                  <a:prstClr val="black"/>
                </a:solidFill>
              </a:rPr>
              <a:t>User credentials (role) affects user interface: </a:t>
            </a:r>
            <a:r>
              <a:rPr lang="en-US" dirty="0">
                <a:solidFill>
                  <a:prstClr val="black"/>
                </a:solidFill>
                <a:hlinkClick r:id="rId3"/>
              </a:rPr>
              <a:t>https://demo.mdi.ruhr-uni-bochum.de/rubric/binary-compounds</a:t>
            </a:r>
            <a:endParaRPr lang="en-US" dirty="0">
              <a:solidFill>
                <a:prstClr val="black"/>
              </a:solidFill>
            </a:endParaRPr>
          </a:p>
          <a:p>
            <a:pPr defTabSz="914377"/>
            <a:endParaRPr lang="en-US" sz="2133" dirty="0">
              <a:solidFill>
                <a:prstClr val="black"/>
              </a:solidFill>
            </a:endParaRPr>
          </a:p>
          <a:p>
            <a:pPr defTabSz="914377"/>
            <a:r>
              <a:rPr lang="en-US" sz="1867" dirty="0">
                <a:solidFill>
                  <a:prstClr val="black"/>
                </a:solidFill>
                <a:latin typeface="Arial" panose="020B0604020202020204"/>
              </a:rPr>
              <a:t>	User1 (User role)			</a:t>
            </a:r>
            <a:r>
              <a:rPr lang="en-US" sz="1867" b="1" dirty="0">
                <a:solidFill>
                  <a:prstClr val="black"/>
                </a:solidFill>
                <a:latin typeface="Arial" panose="020B0604020202020204"/>
              </a:rPr>
              <a:t>PowerUser1</a:t>
            </a:r>
            <a:r>
              <a:rPr lang="en-US" sz="1867" dirty="0">
                <a:solidFill>
                  <a:prstClr val="black"/>
                </a:solidFill>
                <a:latin typeface="Arial" panose="020B0604020202020204"/>
              </a:rPr>
              <a:t> (</a:t>
            </a:r>
            <a:r>
              <a:rPr lang="en-US" sz="1867" dirty="0" err="1">
                <a:solidFill>
                  <a:prstClr val="black"/>
                </a:solidFill>
                <a:latin typeface="Arial" panose="020B0604020202020204"/>
              </a:rPr>
              <a:t>PowerUser</a:t>
            </a:r>
            <a:r>
              <a:rPr lang="en-US" sz="1867" dirty="0">
                <a:solidFill>
                  <a:prstClr val="black"/>
                </a:solidFill>
                <a:latin typeface="Arial" panose="020B0604020202020204"/>
              </a:rPr>
              <a:t> role)	Admin1 (Administrator role)</a:t>
            </a:r>
          </a:p>
        </p:txBody>
      </p:sp>
      <p:pic>
        <p:nvPicPr>
          <p:cNvPr id="19" name="Picture 18">
            <a:extLst>
              <a:ext uri="{FF2B5EF4-FFF2-40B4-BE49-F238E27FC236}">
                <a16:creationId xmlns:a16="http://schemas.microsoft.com/office/drawing/2014/main" id="{55EA469D-53B8-2822-C709-DD881AA4CA28}"/>
              </a:ext>
            </a:extLst>
          </p:cNvPr>
          <p:cNvPicPr>
            <a:picLocks noChangeAspect="1"/>
          </p:cNvPicPr>
          <p:nvPr/>
        </p:nvPicPr>
        <p:blipFill>
          <a:blip r:embed="rId4"/>
          <a:stretch>
            <a:fillRect/>
          </a:stretch>
        </p:blipFill>
        <p:spPr>
          <a:xfrm>
            <a:off x="8254824" y="1795671"/>
            <a:ext cx="3813247" cy="2093041"/>
          </a:xfrm>
          <a:prstGeom prst="rect">
            <a:avLst/>
          </a:prstGeom>
          <a:ln>
            <a:solidFill>
              <a:schemeClr val="accent1"/>
            </a:solidFill>
          </a:ln>
        </p:spPr>
      </p:pic>
      <p:pic>
        <p:nvPicPr>
          <p:cNvPr id="17" name="Picture 16">
            <a:extLst>
              <a:ext uri="{FF2B5EF4-FFF2-40B4-BE49-F238E27FC236}">
                <a16:creationId xmlns:a16="http://schemas.microsoft.com/office/drawing/2014/main" id="{738A9EDC-130D-296D-F451-ADFD48550730}"/>
              </a:ext>
            </a:extLst>
          </p:cNvPr>
          <p:cNvPicPr>
            <a:picLocks noChangeAspect="1"/>
          </p:cNvPicPr>
          <p:nvPr/>
        </p:nvPicPr>
        <p:blipFill>
          <a:blip r:embed="rId5"/>
          <a:stretch>
            <a:fillRect/>
          </a:stretch>
        </p:blipFill>
        <p:spPr>
          <a:xfrm>
            <a:off x="4354127" y="1808703"/>
            <a:ext cx="3815183" cy="1989399"/>
          </a:xfrm>
          <a:prstGeom prst="rect">
            <a:avLst/>
          </a:prstGeom>
          <a:ln>
            <a:solidFill>
              <a:schemeClr val="accent1"/>
            </a:solidFill>
          </a:ln>
        </p:spPr>
      </p:pic>
      <p:sp>
        <p:nvSpPr>
          <p:cNvPr id="21" name="TextBox 20">
            <a:extLst>
              <a:ext uri="{FF2B5EF4-FFF2-40B4-BE49-F238E27FC236}">
                <a16:creationId xmlns:a16="http://schemas.microsoft.com/office/drawing/2014/main" id="{AA224DF6-C80D-C144-30E5-FFABD8F7050B}"/>
              </a:ext>
            </a:extLst>
          </p:cNvPr>
          <p:cNvSpPr txBox="1"/>
          <p:nvPr/>
        </p:nvSpPr>
        <p:spPr>
          <a:xfrm>
            <a:off x="0" y="4070811"/>
            <a:ext cx="4963886" cy="369332"/>
          </a:xfrm>
          <a:prstGeom prst="rect">
            <a:avLst/>
          </a:prstGeom>
          <a:noFill/>
        </p:spPr>
        <p:txBody>
          <a:bodyPr wrap="square">
            <a:spAutoFit/>
          </a:bodyPr>
          <a:lstStyle/>
          <a:p>
            <a:r>
              <a:rPr lang="en-US" dirty="0">
                <a:solidFill>
                  <a:prstClr val="black"/>
                </a:solidFill>
                <a:latin typeface="Arial" panose="020B0604020202020204"/>
              </a:rPr>
              <a:t>User (no role) = </a:t>
            </a:r>
            <a:r>
              <a:rPr lang="en-US" sz="1800" dirty="0">
                <a:solidFill>
                  <a:prstClr val="black"/>
                </a:solidFill>
                <a:latin typeface="Arial" panose="020B0604020202020204"/>
              </a:rPr>
              <a:t>Anonymous (search engine)</a:t>
            </a:r>
            <a:endParaRPr lang="en-US" dirty="0"/>
          </a:p>
        </p:txBody>
      </p:sp>
      <p:pic>
        <p:nvPicPr>
          <p:cNvPr id="23" name="Picture 22">
            <a:extLst>
              <a:ext uri="{FF2B5EF4-FFF2-40B4-BE49-F238E27FC236}">
                <a16:creationId xmlns:a16="http://schemas.microsoft.com/office/drawing/2014/main" id="{5D64FD01-81E2-B260-78DE-91853B8E8B86}"/>
              </a:ext>
            </a:extLst>
          </p:cNvPr>
          <p:cNvPicPr>
            <a:picLocks noChangeAspect="1"/>
          </p:cNvPicPr>
          <p:nvPr/>
        </p:nvPicPr>
        <p:blipFill>
          <a:blip r:embed="rId6"/>
          <a:stretch>
            <a:fillRect/>
          </a:stretch>
        </p:blipFill>
        <p:spPr>
          <a:xfrm>
            <a:off x="130624" y="1804086"/>
            <a:ext cx="4144646" cy="1933901"/>
          </a:xfrm>
          <a:prstGeom prst="rect">
            <a:avLst/>
          </a:prstGeom>
          <a:ln>
            <a:solidFill>
              <a:schemeClr val="accent1"/>
            </a:solidFill>
          </a:ln>
        </p:spPr>
      </p:pic>
      <p:pic>
        <p:nvPicPr>
          <p:cNvPr id="25" name="Picture 24">
            <a:extLst>
              <a:ext uri="{FF2B5EF4-FFF2-40B4-BE49-F238E27FC236}">
                <a16:creationId xmlns:a16="http://schemas.microsoft.com/office/drawing/2014/main" id="{3BFF8EE8-8DEF-BB3D-712F-C0886FDD31F4}"/>
              </a:ext>
            </a:extLst>
          </p:cNvPr>
          <p:cNvPicPr>
            <a:picLocks noChangeAspect="1"/>
          </p:cNvPicPr>
          <p:nvPr/>
        </p:nvPicPr>
        <p:blipFill>
          <a:blip r:embed="rId7"/>
          <a:stretch>
            <a:fillRect/>
          </a:stretch>
        </p:blipFill>
        <p:spPr>
          <a:xfrm>
            <a:off x="126382" y="4411465"/>
            <a:ext cx="4134119" cy="1919412"/>
          </a:xfrm>
          <a:prstGeom prst="rect">
            <a:avLst/>
          </a:prstGeom>
          <a:ln>
            <a:solidFill>
              <a:schemeClr val="accent1"/>
            </a:solidFill>
          </a:ln>
        </p:spPr>
      </p:pic>
      <p:cxnSp>
        <p:nvCxnSpPr>
          <p:cNvPr id="26" name="Straight Arrow Connector 25">
            <a:extLst>
              <a:ext uri="{FF2B5EF4-FFF2-40B4-BE49-F238E27FC236}">
                <a16:creationId xmlns:a16="http://schemas.microsoft.com/office/drawing/2014/main" id="{C36DD967-24D1-4E03-6339-AFB2A9C2316B}"/>
              </a:ext>
            </a:extLst>
          </p:cNvPr>
          <p:cNvCxnSpPr>
            <a:cxnSpLocks/>
          </p:cNvCxnSpPr>
          <p:nvPr/>
        </p:nvCxnSpPr>
        <p:spPr>
          <a:xfrm flipH="1" flipV="1">
            <a:off x="4059534" y="2914022"/>
            <a:ext cx="3295859" cy="90435"/>
          </a:xfrm>
          <a:prstGeom prst="straightConnector1">
            <a:avLst/>
          </a:prstGeom>
          <a:ln w="63500">
            <a:solidFill>
              <a:srgbClr val="00B05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4B95CBD-D007-DED5-2AE0-6A0E9FFC12E0}"/>
              </a:ext>
            </a:extLst>
          </p:cNvPr>
          <p:cNvCxnSpPr>
            <a:cxnSpLocks/>
          </p:cNvCxnSpPr>
          <p:nvPr/>
        </p:nvCxnSpPr>
        <p:spPr>
          <a:xfrm flipH="1">
            <a:off x="4039437" y="3034602"/>
            <a:ext cx="3326005" cy="2391508"/>
          </a:xfrm>
          <a:prstGeom prst="straightConnector1">
            <a:avLst/>
          </a:prstGeom>
          <a:ln w="63500" cmpd="sng">
            <a:solidFill>
              <a:srgbClr val="FF0000">
                <a:alpha val="50000"/>
              </a:srgb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83E596E0-2107-C22A-8356-3B38A597A2A6}"/>
              </a:ext>
            </a:extLst>
          </p:cNvPr>
          <p:cNvCxnSpPr>
            <a:cxnSpLocks/>
          </p:cNvCxnSpPr>
          <p:nvPr/>
        </p:nvCxnSpPr>
        <p:spPr>
          <a:xfrm flipH="1" flipV="1">
            <a:off x="4079631" y="3135086"/>
            <a:ext cx="3357824" cy="293076"/>
          </a:xfrm>
          <a:prstGeom prst="straightConnector1">
            <a:avLst/>
          </a:prstGeom>
          <a:ln w="63500" cmpd="sng">
            <a:solidFill>
              <a:srgbClr val="FF0000">
                <a:alpha val="50000"/>
              </a:srgb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E851E1B2-BF80-1066-776E-48A250794BBC}"/>
              </a:ext>
            </a:extLst>
          </p:cNvPr>
          <p:cNvCxnSpPr>
            <a:cxnSpLocks/>
          </p:cNvCxnSpPr>
          <p:nvPr/>
        </p:nvCxnSpPr>
        <p:spPr>
          <a:xfrm flipH="1">
            <a:off x="4039437" y="3446585"/>
            <a:ext cx="3346101" cy="2009670"/>
          </a:xfrm>
          <a:prstGeom prst="straightConnector1">
            <a:avLst/>
          </a:prstGeom>
          <a:ln w="63500" cmpd="sng">
            <a:solidFill>
              <a:srgbClr val="FF0000">
                <a:alpha val="50000"/>
              </a:srgb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CE8AD944-283C-40E4-5150-CADA105A647A}"/>
              </a:ext>
            </a:extLst>
          </p:cNvPr>
          <p:cNvCxnSpPr>
            <a:cxnSpLocks/>
          </p:cNvCxnSpPr>
          <p:nvPr/>
        </p:nvCxnSpPr>
        <p:spPr>
          <a:xfrm flipH="1" flipV="1">
            <a:off x="4049486" y="2602523"/>
            <a:ext cx="3438210" cy="132303"/>
          </a:xfrm>
          <a:prstGeom prst="straightConnector1">
            <a:avLst/>
          </a:prstGeom>
          <a:ln w="63500">
            <a:solidFill>
              <a:srgbClr val="00B05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018C93E5-59E9-0ABC-5B88-7AEA33C8BEB5}"/>
              </a:ext>
            </a:extLst>
          </p:cNvPr>
          <p:cNvCxnSpPr>
            <a:cxnSpLocks/>
          </p:cNvCxnSpPr>
          <p:nvPr/>
        </p:nvCxnSpPr>
        <p:spPr>
          <a:xfrm flipH="1">
            <a:off x="4029389" y="2756597"/>
            <a:ext cx="3459982" cy="2488643"/>
          </a:xfrm>
          <a:prstGeom prst="straightConnector1">
            <a:avLst/>
          </a:prstGeom>
          <a:ln w="63500">
            <a:solidFill>
              <a:srgbClr val="00B05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701F7C21-2CF0-1B66-97AD-1F75CA08702C}"/>
              </a:ext>
            </a:extLst>
          </p:cNvPr>
          <p:cNvSpPr txBox="1"/>
          <p:nvPr/>
        </p:nvSpPr>
        <p:spPr>
          <a:xfrm>
            <a:off x="8225287" y="3998011"/>
            <a:ext cx="3966713" cy="2480231"/>
          </a:xfrm>
          <a:prstGeom prst="rect">
            <a:avLst/>
          </a:prstGeom>
          <a:noFill/>
        </p:spPr>
        <p:txBody>
          <a:bodyPr wrap="square">
            <a:spAutoFit/>
          </a:bodyPr>
          <a:lstStyle/>
          <a:p>
            <a:pPr defTabSz="914377"/>
            <a:r>
              <a:rPr lang="en-US" b="1" dirty="0">
                <a:solidFill>
                  <a:prstClr val="black"/>
                </a:solidFill>
              </a:rPr>
              <a:t>Preconditions:</a:t>
            </a:r>
          </a:p>
          <a:p>
            <a:pPr defTabSz="914377"/>
            <a:r>
              <a:rPr lang="en-US" dirty="0">
                <a:solidFill>
                  <a:prstClr val="black"/>
                </a:solidFill>
              </a:rPr>
              <a:t>Ag</a:t>
            </a:r>
            <a:r>
              <a:rPr lang="en-US" baseline="-25000" dirty="0">
                <a:solidFill>
                  <a:prstClr val="black"/>
                </a:solidFill>
              </a:rPr>
              <a:t>2</a:t>
            </a:r>
            <a:r>
              <a:rPr lang="en-US" dirty="0">
                <a:solidFill>
                  <a:prstClr val="black"/>
                </a:solidFill>
              </a:rPr>
              <a:t>O created (</a:t>
            </a:r>
            <a:r>
              <a:rPr lang="en-US" dirty="0">
                <a:solidFill>
                  <a:srgbClr val="00B050"/>
                </a:solidFill>
              </a:rPr>
              <a:t>public</a:t>
            </a:r>
            <a:r>
              <a:rPr lang="en-US" dirty="0">
                <a:solidFill>
                  <a:prstClr val="black"/>
                </a:solidFill>
              </a:rPr>
              <a:t>) by Admin1</a:t>
            </a:r>
          </a:p>
          <a:p>
            <a:pPr defTabSz="914377"/>
            <a:r>
              <a:rPr lang="en-US" dirty="0">
                <a:solidFill>
                  <a:prstClr val="black"/>
                </a:solidFill>
              </a:rPr>
              <a:t>Ag</a:t>
            </a:r>
            <a:r>
              <a:rPr lang="en-US" baseline="-25000" dirty="0">
                <a:solidFill>
                  <a:prstClr val="black"/>
                </a:solidFill>
              </a:rPr>
              <a:t>2</a:t>
            </a:r>
            <a:r>
              <a:rPr lang="en-US" dirty="0">
                <a:solidFill>
                  <a:prstClr val="black"/>
                </a:solidFill>
              </a:rPr>
              <a:t>S created (protected) by PowerUser1</a:t>
            </a:r>
          </a:p>
          <a:p>
            <a:pPr defTabSz="914377"/>
            <a:r>
              <a:rPr lang="en-US" dirty="0">
                <a:solidFill>
                  <a:prstClr val="black"/>
                </a:solidFill>
              </a:rPr>
              <a:t>Ag</a:t>
            </a:r>
            <a:r>
              <a:rPr lang="en-US" baseline="-25000" dirty="0">
                <a:solidFill>
                  <a:prstClr val="black"/>
                </a:solidFill>
              </a:rPr>
              <a:t>2</a:t>
            </a:r>
            <a:r>
              <a:rPr lang="en-US" dirty="0">
                <a:solidFill>
                  <a:prstClr val="black"/>
                </a:solidFill>
              </a:rPr>
              <a:t>Se created (</a:t>
            </a:r>
            <a:r>
              <a:rPr lang="en-US" dirty="0">
                <a:solidFill>
                  <a:srgbClr val="FF0000"/>
                </a:solidFill>
              </a:rPr>
              <a:t>private</a:t>
            </a:r>
            <a:r>
              <a:rPr lang="en-US" dirty="0">
                <a:solidFill>
                  <a:prstClr val="black"/>
                </a:solidFill>
              </a:rPr>
              <a:t>) by PowerUser1</a:t>
            </a:r>
          </a:p>
          <a:p>
            <a:pPr defTabSz="914377"/>
            <a:endParaRPr lang="en-US" sz="1050" dirty="0">
              <a:solidFill>
                <a:prstClr val="black"/>
              </a:solidFill>
            </a:endParaRPr>
          </a:p>
          <a:p>
            <a:pPr defTabSz="914377"/>
            <a:r>
              <a:rPr lang="en-US" dirty="0">
                <a:solidFill>
                  <a:prstClr val="black"/>
                </a:solidFill>
              </a:rPr>
              <a:t>	Accessible (visible)</a:t>
            </a:r>
          </a:p>
          <a:p>
            <a:pPr defTabSz="914377"/>
            <a:endParaRPr lang="en-US" dirty="0">
              <a:solidFill>
                <a:prstClr val="black"/>
              </a:solidFill>
            </a:endParaRPr>
          </a:p>
          <a:p>
            <a:pPr defTabSz="914377"/>
            <a:r>
              <a:rPr lang="en-US" dirty="0">
                <a:solidFill>
                  <a:prstClr val="black"/>
                </a:solidFill>
              </a:rPr>
              <a:t>	Denied (hidden)</a:t>
            </a:r>
          </a:p>
          <a:p>
            <a:pPr defTabSz="914377"/>
            <a:endParaRPr lang="en-US" sz="1867" dirty="0">
              <a:solidFill>
                <a:prstClr val="black"/>
              </a:solidFill>
              <a:latin typeface="Arial" panose="020B0604020202020204"/>
            </a:endParaRPr>
          </a:p>
        </p:txBody>
      </p:sp>
      <p:cxnSp>
        <p:nvCxnSpPr>
          <p:cNvPr id="45" name="Straight Arrow Connector 44">
            <a:extLst>
              <a:ext uri="{FF2B5EF4-FFF2-40B4-BE49-F238E27FC236}">
                <a16:creationId xmlns:a16="http://schemas.microsoft.com/office/drawing/2014/main" id="{5EF406C9-817E-71E5-74F5-733F3E2D1806}"/>
              </a:ext>
            </a:extLst>
          </p:cNvPr>
          <p:cNvCxnSpPr>
            <a:cxnSpLocks/>
          </p:cNvCxnSpPr>
          <p:nvPr/>
        </p:nvCxnSpPr>
        <p:spPr>
          <a:xfrm>
            <a:off x="9145676" y="6211556"/>
            <a:ext cx="2731476" cy="0"/>
          </a:xfrm>
          <a:prstGeom prst="straightConnector1">
            <a:avLst/>
          </a:prstGeom>
          <a:ln w="63500" cmpd="sng">
            <a:solidFill>
              <a:srgbClr val="FF0000">
                <a:alpha val="50000"/>
              </a:srgbClr>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48" name="Picture 47">
            <a:extLst>
              <a:ext uri="{FF2B5EF4-FFF2-40B4-BE49-F238E27FC236}">
                <a16:creationId xmlns:a16="http://schemas.microsoft.com/office/drawing/2014/main" id="{385EA003-081A-BDCA-F317-A37F8497D6DC}"/>
              </a:ext>
            </a:extLst>
          </p:cNvPr>
          <p:cNvPicPr>
            <a:picLocks noChangeAspect="1"/>
          </p:cNvPicPr>
          <p:nvPr/>
        </p:nvPicPr>
        <p:blipFill>
          <a:blip r:embed="rId8"/>
          <a:stretch>
            <a:fillRect/>
          </a:stretch>
        </p:blipFill>
        <p:spPr>
          <a:xfrm>
            <a:off x="2154061" y="3074796"/>
            <a:ext cx="1517710" cy="984739"/>
          </a:xfrm>
          <a:prstGeom prst="rect">
            <a:avLst/>
          </a:prstGeom>
          <a:ln>
            <a:solidFill>
              <a:srgbClr val="0070C0"/>
            </a:solidFill>
          </a:ln>
        </p:spPr>
      </p:pic>
      <p:cxnSp>
        <p:nvCxnSpPr>
          <p:cNvPr id="49" name="Straight Arrow Connector 48">
            <a:extLst>
              <a:ext uri="{FF2B5EF4-FFF2-40B4-BE49-F238E27FC236}">
                <a16:creationId xmlns:a16="http://schemas.microsoft.com/office/drawing/2014/main" id="{7BD40732-DD8B-FF39-F94A-F0A1F8854617}"/>
              </a:ext>
            </a:extLst>
          </p:cNvPr>
          <p:cNvCxnSpPr>
            <a:cxnSpLocks/>
          </p:cNvCxnSpPr>
          <p:nvPr/>
        </p:nvCxnSpPr>
        <p:spPr>
          <a:xfrm>
            <a:off x="9147349" y="5680668"/>
            <a:ext cx="2729803" cy="0"/>
          </a:xfrm>
          <a:prstGeom prst="straightConnector1">
            <a:avLst/>
          </a:prstGeom>
          <a:ln w="63500">
            <a:solidFill>
              <a:srgbClr val="00B05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0F15D00E-02EF-86CA-7648-DEAB07B88341}"/>
              </a:ext>
            </a:extLst>
          </p:cNvPr>
          <p:cNvCxnSpPr>
            <a:cxnSpLocks/>
          </p:cNvCxnSpPr>
          <p:nvPr/>
        </p:nvCxnSpPr>
        <p:spPr>
          <a:xfrm>
            <a:off x="1577591" y="2914022"/>
            <a:ext cx="584479" cy="162449"/>
          </a:xfrm>
          <a:prstGeom prst="straightConnector1">
            <a:avLst/>
          </a:prstGeom>
          <a:ln w="63500">
            <a:solidFill>
              <a:srgbClr val="00B050">
                <a:alpha val="50000"/>
              </a:srgbClr>
            </a:solidFill>
            <a:tailEnd type="triangle"/>
          </a:ln>
        </p:spPr>
        <p:style>
          <a:lnRef idx="1">
            <a:schemeClr val="accent1"/>
          </a:lnRef>
          <a:fillRef idx="0">
            <a:schemeClr val="accent1"/>
          </a:fillRef>
          <a:effectRef idx="0">
            <a:schemeClr val="accent1"/>
          </a:effectRef>
          <a:fontRef idx="minor">
            <a:schemeClr val="tx1"/>
          </a:fontRef>
        </p:style>
      </p:cxnSp>
      <p:pic>
        <p:nvPicPr>
          <p:cNvPr id="58" name="Picture 57">
            <a:extLst>
              <a:ext uri="{FF2B5EF4-FFF2-40B4-BE49-F238E27FC236}">
                <a16:creationId xmlns:a16="http://schemas.microsoft.com/office/drawing/2014/main" id="{670B1301-3AC7-34BB-9F94-D4F9ABEFA65F}"/>
              </a:ext>
            </a:extLst>
          </p:cNvPr>
          <p:cNvPicPr>
            <a:picLocks noChangeAspect="1"/>
          </p:cNvPicPr>
          <p:nvPr/>
        </p:nvPicPr>
        <p:blipFill>
          <a:blip r:embed="rId9"/>
          <a:stretch>
            <a:fillRect/>
          </a:stretch>
        </p:blipFill>
        <p:spPr>
          <a:xfrm>
            <a:off x="5604288" y="6071000"/>
            <a:ext cx="1208495" cy="244365"/>
          </a:xfrm>
          <a:prstGeom prst="rect">
            <a:avLst/>
          </a:prstGeom>
          <a:ln>
            <a:solidFill>
              <a:srgbClr val="FF0000"/>
            </a:solidFill>
          </a:ln>
        </p:spPr>
      </p:pic>
      <p:sp>
        <p:nvSpPr>
          <p:cNvPr id="60" name="TextBox 59">
            <a:extLst>
              <a:ext uri="{FF2B5EF4-FFF2-40B4-BE49-F238E27FC236}">
                <a16:creationId xmlns:a16="http://schemas.microsoft.com/office/drawing/2014/main" id="{CF948771-CFB2-478A-B4DA-FC87558BAC99}"/>
              </a:ext>
            </a:extLst>
          </p:cNvPr>
          <p:cNvSpPr txBox="1"/>
          <p:nvPr/>
        </p:nvSpPr>
        <p:spPr>
          <a:xfrm>
            <a:off x="4544368" y="4904824"/>
            <a:ext cx="4057021" cy="1200329"/>
          </a:xfrm>
          <a:prstGeom prst="rect">
            <a:avLst/>
          </a:prstGeom>
          <a:noFill/>
        </p:spPr>
        <p:txBody>
          <a:bodyPr wrap="square">
            <a:spAutoFit/>
          </a:bodyPr>
          <a:lstStyle/>
          <a:p>
            <a:r>
              <a:rPr lang="en-US" sz="1200" dirty="0"/>
              <a:t>	Visit</a:t>
            </a:r>
          </a:p>
          <a:p>
            <a:r>
              <a:rPr lang="en-US" sz="1200" dirty="0">
                <a:hlinkClick r:id="rId10"/>
              </a:rPr>
              <a:t>https://demo.mdi.ruhr-uni-bochum.de/object/ag2s-4870</a:t>
            </a:r>
            <a:endParaRPr lang="en-US" sz="1200" dirty="0"/>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User =&gt; </a:t>
            </a:r>
            <a:r>
              <a:rPr lang="en-US" sz="1200" dirty="0">
                <a:solidFill>
                  <a:srgbClr val="00B050"/>
                </a:solidFill>
              </a:rPr>
              <a:t>access granted</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Anonymous =&gt; </a:t>
            </a:r>
            <a:r>
              <a:rPr lang="en-US" sz="1200" dirty="0">
                <a:solidFill>
                  <a:srgbClr val="FF0000"/>
                </a:solidFill>
              </a:rPr>
              <a:t>access denied</a:t>
            </a:r>
          </a:p>
        </p:txBody>
      </p:sp>
      <p:pic>
        <p:nvPicPr>
          <p:cNvPr id="61" name="Picture 60">
            <a:extLst>
              <a:ext uri="{FF2B5EF4-FFF2-40B4-BE49-F238E27FC236}">
                <a16:creationId xmlns:a16="http://schemas.microsoft.com/office/drawing/2014/main" id="{4CDCFBC5-3AA9-AF92-99EE-D0BCD6E9AA60}"/>
              </a:ext>
            </a:extLst>
          </p:cNvPr>
          <p:cNvPicPr>
            <a:picLocks noChangeAspect="1"/>
          </p:cNvPicPr>
          <p:nvPr/>
        </p:nvPicPr>
        <p:blipFill>
          <a:blip r:embed="rId8"/>
          <a:stretch>
            <a:fillRect/>
          </a:stretch>
        </p:blipFill>
        <p:spPr>
          <a:xfrm>
            <a:off x="6305705" y="5315099"/>
            <a:ext cx="808528" cy="524599"/>
          </a:xfrm>
          <a:prstGeom prst="rect">
            <a:avLst/>
          </a:prstGeom>
          <a:ln>
            <a:solidFill>
              <a:srgbClr val="0070C0"/>
            </a:solidFill>
          </a:ln>
        </p:spPr>
      </p:pic>
      <p:sp>
        <p:nvSpPr>
          <p:cNvPr id="66" name="TextBox 65">
            <a:extLst>
              <a:ext uri="{FF2B5EF4-FFF2-40B4-BE49-F238E27FC236}">
                <a16:creationId xmlns:a16="http://schemas.microsoft.com/office/drawing/2014/main" id="{7F06DC77-D5FD-CC22-0033-1E89DEDE3D83}"/>
              </a:ext>
            </a:extLst>
          </p:cNvPr>
          <p:cNvSpPr txBox="1"/>
          <p:nvPr/>
        </p:nvSpPr>
        <p:spPr>
          <a:xfrm>
            <a:off x="6616004" y="3831325"/>
            <a:ext cx="2538045" cy="276999"/>
          </a:xfrm>
          <a:prstGeom prst="rect">
            <a:avLst/>
          </a:prstGeom>
          <a:noFill/>
        </p:spPr>
        <p:txBody>
          <a:bodyPr wrap="square">
            <a:spAutoFit/>
          </a:bodyPr>
          <a:lstStyle/>
          <a:p>
            <a:r>
              <a:rPr lang="en-US" sz="1200" b="1" dirty="0"/>
              <a:t>Authorized CRC Community </a:t>
            </a:r>
            <a:endParaRPr lang="en-US" sz="1200" b="1" dirty="0">
              <a:solidFill>
                <a:srgbClr val="FF0000"/>
              </a:solidFill>
            </a:endParaRPr>
          </a:p>
        </p:txBody>
      </p:sp>
      <p:sp>
        <p:nvSpPr>
          <p:cNvPr id="5" name="Text Placeholder 4">
            <a:extLst>
              <a:ext uri="{FF2B5EF4-FFF2-40B4-BE49-F238E27FC236}">
                <a16:creationId xmlns:a16="http://schemas.microsoft.com/office/drawing/2014/main" id="{4641D6DB-A858-D24D-73D2-54245CD0885D}"/>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216605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en-US" dirty="0"/>
              <a:t>Upload and Store Documents</a:t>
            </a:r>
            <a:r>
              <a:rPr lang="ru-RU" dirty="0"/>
              <a:t> </a:t>
            </a:r>
            <a:r>
              <a:rPr lang="en-US" sz="1600" dirty="0"/>
              <a:t>(with minimalistic mandatory metadata)</a:t>
            </a:r>
            <a:br>
              <a:rPr lang="en-US" sz="1600" dirty="0"/>
            </a:br>
            <a:endParaRPr lang="de-DE" sz="1600" dirty="0"/>
          </a:p>
        </p:txBody>
      </p:sp>
      <p:sp>
        <p:nvSpPr>
          <p:cNvPr id="3" name="Text Placeholder 2">
            <a:extLst>
              <a:ext uri="{FF2B5EF4-FFF2-40B4-BE49-F238E27FC236}">
                <a16:creationId xmlns:a16="http://schemas.microsoft.com/office/drawing/2014/main" id="{6B18025F-586B-D0E3-CE4E-3A42CB598F86}"/>
              </a:ext>
            </a:extLst>
          </p:cNvPr>
          <p:cNvSpPr>
            <a:spLocks noGrp="1"/>
          </p:cNvSpPr>
          <p:nvPr>
            <p:ph type="body" sz="quarter" idx="13"/>
          </p:nvPr>
        </p:nvSpPr>
        <p:spPr/>
        <p:txBody>
          <a:bodyPr/>
          <a:lstStyle/>
          <a:p>
            <a:endParaRPr lang="en-US"/>
          </a:p>
        </p:txBody>
      </p:sp>
      <p:pic>
        <p:nvPicPr>
          <p:cNvPr id="9" name="Picture 8">
            <a:extLst>
              <a:ext uri="{FF2B5EF4-FFF2-40B4-BE49-F238E27FC236}">
                <a16:creationId xmlns:a16="http://schemas.microsoft.com/office/drawing/2014/main" id="{80E6EB93-DFAB-F6C6-FFFC-A079E5EEC157}"/>
              </a:ext>
            </a:extLst>
          </p:cNvPr>
          <p:cNvPicPr>
            <a:picLocks noChangeAspect="1"/>
          </p:cNvPicPr>
          <p:nvPr/>
        </p:nvPicPr>
        <p:blipFill>
          <a:blip r:embed="rId3"/>
          <a:stretch>
            <a:fillRect/>
          </a:stretch>
        </p:blipFill>
        <p:spPr>
          <a:xfrm>
            <a:off x="143339" y="692650"/>
            <a:ext cx="3840427" cy="5247788"/>
          </a:xfrm>
          <a:prstGeom prst="rect">
            <a:avLst/>
          </a:prstGeom>
        </p:spPr>
      </p:pic>
      <p:cxnSp>
        <p:nvCxnSpPr>
          <p:cNvPr id="10" name="Straight Arrow Connector 9">
            <a:extLst>
              <a:ext uri="{FF2B5EF4-FFF2-40B4-BE49-F238E27FC236}">
                <a16:creationId xmlns:a16="http://schemas.microsoft.com/office/drawing/2014/main" id="{3AE32D06-BE9C-D876-BBFF-2743CABDABB0}"/>
              </a:ext>
            </a:extLst>
          </p:cNvPr>
          <p:cNvCxnSpPr>
            <a:cxnSpLocks/>
          </p:cNvCxnSpPr>
          <p:nvPr/>
        </p:nvCxnSpPr>
        <p:spPr>
          <a:xfrm flipV="1">
            <a:off x="2639616" y="1013962"/>
            <a:ext cx="1824203" cy="341279"/>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9C2457B-D10B-DB97-7508-6338A564BB0D}"/>
              </a:ext>
            </a:extLst>
          </p:cNvPr>
          <p:cNvSpPr txBox="1"/>
          <p:nvPr/>
        </p:nvSpPr>
        <p:spPr>
          <a:xfrm>
            <a:off x="4463819" y="799049"/>
            <a:ext cx="7728181" cy="4812471"/>
          </a:xfrm>
          <a:prstGeom prst="rect">
            <a:avLst/>
          </a:prstGeom>
          <a:noFill/>
        </p:spPr>
        <p:txBody>
          <a:bodyPr wrap="square">
            <a:spAutoFit/>
          </a:bodyPr>
          <a:lstStyle/>
          <a:p>
            <a:pPr defTabSz="914377"/>
            <a:r>
              <a:rPr lang="en-US" sz="1867" dirty="0">
                <a:solidFill>
                  <a:prstClr val="black"/>
                </a:solidFill>
              </a:rPr>
              <a:t>Unique Object Identifier (</a:t>
            </a:r>
            <a:r>
              <a:rPr lang="en-US" sz="1867" dirty="0">
                <a:solidFill>
                  <a:srgbClr val="0070C0"/>
                </a:solidFill>
              </a:rPr>
              <a:t>assigned automatically</a:t>
            </a:r>
            <a:r>
              <a:rPr lang="en-US" sz="1867" dirty="0">
                <a:solidFill>
                  <a:prstClr val="black"/>
                </a:solidFill>
              </a:rPr>
              <a:t>), primary key</a:t>
            </a:r>
          </a:p>
          <a:p>
            <a:pPr defTabSz="914377"/>
            <a:endParaRPr lang="en-US" sz="1867" dirty="0">
              <a:solidFill>
                <a:prstClr val="black"/>
              </a:solidFill>
            </a:endParaRPr>
          </a:p>
          <a:p>
            <a:pPr defTabSz="914377"/>
            <a:r>
              <a:rPr lang="en-US" sz="1867" dirty="0">
                <a:solidFill>
                  <a:prstClr val="black"/>
                </a:solidFill>
              </a:rPr>
              <a:t>Tenant Identifier (</a:t>
            </a:r>
            <a:r>
              <a:rPr lang="en-US" sz="1867" dirty="0">
                <a:solidFill>
                  <a:srgbClr val="0070C0"/>
                </a:solidFill>
              </a:rPr>
              <a:t>assigned automatically </a:t>
            </a:r>
            <a:r>
              <a:rPr lang="en-US" sz="1867" dirty="0">
                <a:solidFill>
                  <a:prstClr val="black"/>
                </a:solidFill>
              </a:rPr>
              <a:t>based on URL address)</a:t>
            </a:r>
          </a:p>
          <a:p>
            <a:pPr defTabSz="914377"/>
            <a:endParaRPr lang="en-US" sz="1867" dirty="0">
              <a:solidFill>
                <a:prstClr val="black"/>
              </a:solidFill>
            </a:endParaRPr>
          </a:p>
          <a:p>
            <a:pPr defTabSz="914377"/>
            <a:r>
              <a:rPr lang="en-US" sz="1867" dirty="0">
                <a:solidFill>
                  <a:prstClr val="black"/>
                </a:solidFill>
              </a:rPr>
              <a:t>User who created the object</a:t>
            </a:r>
            <a:r>
              <a:rPr lang="ru-RU" sz="1867" dirty="0">
                <a:solidFill>
                  <a:prstClr val="black"/>
                </a:solidFill>
              </a:rPr>
              <a:t> </a:t>
            </a:r>
            <a:r>
              <a:rPr lang="en-US" sz="1867" dirty="0">
                <a:solidFill>
                  <a:prstClr val="black"/>
                </a:solidFill>
              </a:rPr>
              <a:t>and date with time (</a:t>
            </a:r>
            <a:r>
              <a:rPr lang="en-US" sz="1867" dirty="0">
                <a:solidFill>
                  <a:srgbClr val="0070C0"/>
                </a:solidFill>
              </a:rPr>
              <a:t>automatically</a:t>
            </a:r>
            <a:r>
              <a:rPr lang="en-US" sz="1867" dirty="0">
                <a:solidFill>
                  <a:prstClr val="black"/>
                </a:solidFill>
              </a:rPr>
              <a:t>)</a:t>
            </a:r>
          </a:p>
          <a:p>
            <a:pPr defTabSz="914377"/>
            <a:endParaRPr lang="en-US" sz="1867" dirty="0">
              <a:solidFill>
                <a:prstClr val="black"/>
              </a:solidFill>
            </a:endParaRPr>
          </a:p>
          <a:p>
            <a:pPr defTabSz="914377"/>
            <a:r>
              <a:rPr lang="en-US" sz="1867" dirty="0">
                <a:solidFill>
                  <a:prstClr val="black"/>
                </a:solidFill>
              </a:rPr>
              <a:t>User who modified the object</a:t>
            </a:r>
            <a:r>
              <a:rPr lang="ru-RU" sz="1867" dirty="0">
                <a:solidFill>
                  <a:prstClr val="black"/>
                </a:solidFill>
              </a:rPr>
              <a:t> </a:t>
            </a:r>
            <a:r>
              <a:rPr lang="en-US" sz="1867" dirty="0">
                <a:solidFill>
                  <a:prstClr val="black"/>
                </a:solidFill>
              </a:rPr>
              <a:t>and modification date and time (</a:t>
            </a:r>
            <a:r>
              <a:rPr lang="en-US" sz="1867" dirty="0">
                <a:solidFill>
                  <a:srgbClr val="0070C0"/>
                </a:solidFill>
              </a:rPr>
              <a:t>auto</a:t>
            </a:r>
            <a:r>
              <a:rPr lang="en-US" sz="1867" dirty="0">
                <a:solidFill>
                  <a:prstClr val="black"/>
                </a:solidFill>
              </a:rPr>
              <a:t>)</a:t>
            </a:r>
          </a:p>
          <a:p>
            <a:pPr defTabSz="914377">
              <a:spcBef>
                <a:spcPts val="800"/>
              </a:spcBef>
            </a:pPr>
            <a:r>
              <a:rPr lang="en-US" sz="1867" dirty="0">
                <a:solidFill>
                  <a:prstClr val="black"/>
                </a:solidFill>
              </a:rPr>
              <a:t>Object type reference (determined by user on object creation)</a:t>
            </a:r>
          </a:p>
          <a:p>
            <a:pPr defTabSz="914377">
              <a:spcBef>
                <a:spcPts val="133"/>
              </a:spcBef>
            </a:pPr>
            <a:r>
              <a:rPr lang="en-US" sz="1867" dirty="0">
                <a:solidFill>
                  <a:prstClr val="black"/>
                </a:solidFill>
              </a:rPr>
              <a:t>Project </a:t>
            </a:r>
            <a:r>
              <a:rPr lang="en-US" sz="1333" dirty="0">
                <a:solidFill>
                  <a:prstClr val="black"/>
                </a:solidFill>
              </a:rPr>
              <a:t>(tree-structure)</a:t>
            </a:r>
            <a:r>
              <a:rPr lang="en-US" sz="1867" dirty="0">
                <a:solidFill>
                  <a:prstClr val="black"/>
                </a:solidFill>
              </a:rPr>
              <a:t> reference (can specified by user on object creation)</a:t>
            </a:r>
          </a:p>
          <a:p>
            <a:pPr defTabSz="914377">
              <a:spcBef>
                <a:spcPts val="133"/>
              </a:spcBef>
            </a:pPr>
            <a:r>
              <a:rPr lang="en-US" sz="1867" dirty="0">
                <a:solidFill>
                  <a:prstClr val="black"/>
                </a:solidFill>
              </a:rPr>
              <a:t>Code to define a certain order in list of objects (</a:t>
            </a:r>
            <a:r>
              <a:rPr lang="en-US" sz="1867" dirty="0">
                <a:solidFill>
                  <a:srgbClr val="0070C0"/>
                </a:solidFill>
              </a:rPr>
              <a:t>auto</a:t>
            </a:r>
            <a:r>
              <a:rPr lang="ru-RU" sz="1867" dirty="0">
                <a:solidFill>
                  <a:prstClr val="black"/>
                </a:solidFill>
              </a:rPr>
              <a:t>,</a:t>
            </a:r>
            <a:r>
              <a:rPr lang="en-US" sz="1867" dirty="0">
                <a:solidFill>
                  <a:srgbClr val="0070C0"/>
                </a:solidFill>
              </a:rPr>
              <a:t> </a:t>
            </a:r>
            <a:r>
              <a:rPr lang="en-US" sz="1867" dirty="0">
                <a:solidFill>
                  <a:prstClr val="black"/>
                </a:solidFill>
              </a:rPr>
              <a:t>can be changed)</a:t>
            </a:r>
          </a:p>
          <a:p>
            <a:pPr defTabSz="914377">
              <a:spcBef>
                <a:spcPts val="133"/>
              </a:spcBef>
            </a:pPr>
            <a:r>
              <a:rPr lang="en-US" sz="1867" dirty="0">
                <a:solidFill>
                  <a:prstClr val="black"/>
                </a:solidFill>
              </a:rPr>
              <a:t>One of predefined Object Access Levels: </a:t>
            </a:r>
            <a:r>
              <a:rPr lang="en-US" sz="1867" b="1" dirty="0">
                <a:solidFill>
                  <a:prstClr val="black"/>
                </a:solidFill>
              </a:rPr>
              <a:t>public</a:t>
            </a:r>
            <a:r>
              <a:rPr lang="en-US" sz="133" b="1" dirty="0">
                <a:solidFill>
                  <a:prstClr val="black"/>
                </a:solidFill>
              </a:rPr>
              <a:t> </a:t>
            </a:r>
            <a:r>
              <a:rPr lang="en-US" sz="933" dirty="0">
                <a:solidFill>
                  <a:prstClr val="black"/>
                </a:solidFill>
              </a:rPr>
              <a:t>def</a:t>
            </a:r>
            <a:r>
              <a:rPr lang="en-US" sz="1067" b="1" dirty="0">
                <a:solidFill>
                  <a:prstClr val="black"/>
                </a:solidFill>
              </a:rPr>
              <a:t> </a:t>
            </a:r>
            <a:r>
              <a:rPr lang="en-US" sz="1867" dirty="0">
                <a:solidFill>
                  <a:prstClr val="black"/>
                </a:solidFill>
              </a:rPr>
              <a:t>/ protected / private</a:t>
            </a:r>
          </a:p>
          <a:p>
            <a:pPr defTabSz="914377">
              <a:spcBef>
                <a:spcPts val="133"/>
              </a:spcBef>
            </a:pPr>
            <a:endParaRPr lang="en-US" sz="1333" dirty="0">
              <a:solidFill>
                <a:prstClr val="black"/>
              </a:solidFill>
            </a:endParaRPr>
          </a:p>
          <a:p>
            <a:pPr defTabSz="914377">
              <a:spcBef>
                <a:spcPts val="133"/>
              </a:spcBef>
            </a:pPr>
            <a:r>
              <a:rPr lang="en-US" sz="1867" b="1" dirty="0">
                <a:solidFill>
                  <a:prstClr val="black"/>
                </a:solidFill>
              </a:rPr>
              <a:t>Name of the object </a:t>
            </a:r>
            <a:r>
              <a:rPr lang="en-US" sz="1867" dirty="0">
                <a:solidFill>
                  <a:prstClr val="black"/>
                </a:solidFill>
              </a:rPr>
              <a:t>(</a:t>
            </a:r>
            <a:r>
              <a:rPr lang="en-US" sz="1867" b="1" dirty="0">
                <a:solidFill>
                  <a:srgbClr val="E6332A"/>
                </a:solidFill>
              </a:rPr>
              <a:t>must be specified</a:t>
            </a:r>
            <a:r>
              <a:rPr lang="en-US" sz="1867" dirty="0">
                <a:solidFill>
                  <a:prstClr val="black"/>
                </a:solidFill>
              </a:rPr>
              <a:t>)</a:t>
            </a:r>
          </a:p>
          <a:p>
            <a:pPr defTabSz="914377">
              <a:spcBef>
                <a:spcPts val="133"/>
              </a:spcBef>
            </a:pPr>
            <a:r>
              <a:rPr lang="en-US" sz="1867" dirty="0">
                <a:solidFill>
                  <a:prstClr val="black"/>
                </a:solidFill>
              </a:rPr>
              <a:t>Relative URL for page to access object (</a:t>
            </a:r>
            <a:r>
              <a:rPr lang="en-US" sz="1867" dirty="0">
                <a:solidFill>
                  <a:srgbClr val="0070C0"/>
                </a:solidFill>
              </a:rPr>
              <a:t>auto formed</a:t>
            </a:r>
            <a:r>
              <a:rPr lang="en-US" sz="1867" dirty="0">
                <a:solidFill>
                  <a:prstClr val="black"/>
                </a:solidFill>
              </a:rPr>
              <a:t>; can be changed)</a:t>
            </a:r>
          </a:p>
          <a:p>
            <a:pPr defTabSz="914377">
              <a:spcBef>
                <a:spcPts val="133"/>
              </a:spcBef>
            </a:pPr>
            <a:r>
              <a:rPr lang="en-US" sz="1867" dirty="0">
                <a:solidFill>
                  <a:prstClr val="black"/>
                </a:solidFill>
              </a:rPr>
              <a:t>Reference to Data File uploaded to system (uploading by choice)</a:t>
            </a:r>
          </a:p>
          <a:p>
            <a:pPr defTabSz="914377">
              <a:spcBef>
                <a:spcPts val="133"/>
              </a:spcBef>
            </a:pPr>
            <a:r>
              <a:rPr lang="en-US" sz="1867" dirty="0">
                <a:solidFill>
                  <a:prstClr val="black"/>
                </a:solidFill>
              </a:rPr>
              <a:t>Object Description (can be empty, as all nullable attributes above)</a:t>
            </a:r>
          </a:p>
        </p:txBody>
      </p:sp>
      <p:cxnSp>
        <p:nvCxnSpPr>
          <p:cNvPr id="14" name="Straight Arrow Connector 13">
            <a:extLst>
              <a:ext uri="{FF2B5EF4-FFF2-40B4-BE49-F238E27FC236}">
                <a16:creationId xmlns:a16="http://schemas.microsoft.com/office/drawing/2014/main" id="{79F371A4-6A34-BCF5-C910-8E73A9A07F0C}"/>
              </a:ext>
            </a:extLst>
          </p:cNvPr>
          <p:cNvCxnSpPr>
            <a:cxnSpLocks/>
          </p:cNvCxnSpPr>
          <p:nvPr/>
        </p:nvCxnSpPr>
        <p:spPr>
          <a:xfrm flipV="1">
            <a:off x="2618968" y="1535415"/>
            <a:ext cx="1844851" cy="146971"/>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37597CC-1D26-F228-301A-6B6AC0DA328C}"/>
              </a:ext>
            </a:extLst>
          </p:cNvPr>
          <p:cNvCxnSpPr>
            <a:cxnSpLocks/>
          </p:cNvCxnSpPr>
          <p:nvPr/>
        </p:nvCxnSpPr>
        <p:spPr>
          <a:xfrm>
            <a:off x="2651133" y="2128761"/>
            <a:ext cx="1824203" cy="0"/>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2E6FC7A-C3F3-DC4C-F196-1508518B152B}"/>
              </a:ext>
            </a:extLst>
          </p:cNvPr>
          <p:cNvCxnSpPr>
            <a:cxnSpLocks/>
          </p:cNvCxnSpPr>
          <p:nvPr/>
        </p:nvCxnSpPr>
        <p:spPr>
          <a:xfrm>
            <a:off x="2645923" y="2700344"/>
            <a:ext cx="1824203" cy="0"/>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44CAC95-E4A2-A0DF-D40A-40EE060C96CD}"/>
              </a:ext>
            </a:extLst>
          </p:cNvPr>
          <p:cNvCxnSpPr>
            <a:cxnSpLocks/>
          </p:cNvCxnSpPr>
          <p:nvPr/>
        </p:nvCxnSpPr>
        <p:spPr>
          <a:xfrm>
            <a:off x="2639616" y="3120128"/>
            <a:ext cx="1824203" cy="0"/>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A0E3294-9FD1-EDF8-260F-EB94841305D7}"/>
              </a:ext>
            </a:extLst>
          </p:cNvPr>
          <p:cNvCxnSpPr>
            <a:cxnSpLocks/>
          </p:cNvCxnSpPr>
          <p:nvPr/>
        </p:nvCxnSpPr>
        <p:spPr>
          <a:xfrm>
            <a:off x="2639616" y="3405929"/>
            <a:ext cx="1824203" cy="0"/>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401E66D-0D4F-8B99-EBAE-39B0CF162C20}"/>
              </a:ext>
            </a:extLst>
          </p:cNvPr>
          <p:cNvCxnSpPr>
            <a:cxnSpLocks/>
          </p:cNvCxnSpPr>
          <p:nvPr/>
        </p:nvCxnSpPr>
        <p:spPr>
          <a:xfrm>
            <a:off x="2639616" y="3693961"/>
            <a:ext cx="1824203" cy="0"/>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DBB59BC-36A3-D266-F281-1FDF660C07EC}"/>
              </a:ext>
            </a:extLst>
          </p:cNvPr>
          <p:cNvCxnSpPr>
            <a:cxnSpLocks/>
          </p:cNvCxnSpPr>
          <p:nvPr/>
        </p:nvCxnSpPr>
        <p:spPr>
          <a:xfrm>
            <a:off x="2927648" y="4549868"/>
            <a:ext cx="1542477" cy="0"/>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172E2F7-B137-7366-BACE-2E6AA5620BC6}"/>
              </a:ext>
            </a:extLst>
          </p:cNvPr>
          <p:cNvCxnSpPr>
            <a:cxnSpLocks/>
          </p:cNvCxnSpPr>
          <p:nvPr/>
        </p:nvCxnSpPr>
        <p:spPr>
          <a:xfrm>
            <a:off x="2927648" y="4846091"/>
            <a:ext cx="1542477" cy="0"/>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3CCD76A-6B57-2EC5-9A22-8CE7C9B68137}"/>
              </a:ext>
            </a:extLst>
          </p:cNvPr>
          <p:cNvCxnSpPr>
            <a:cxnSpLocks/>
          </p:cNvCxnSpPr>
          <p:nvPr/>
        </p:nvCxnSpPr>
        <p:spPr>
          <a:xfrm>
            <a:off x="2921342" y="5113281"/>
            <a:ext cx="1542477" cy="0"/>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0B3073E-3834-AEDB-8BB4-1370C086F034}"/>
              </a:ext>
            </a:extLst>
          </p:cNvPr>
          <p:cNvCxnSpPr>
            <a:cxnSpLocks/>
          </p:cNvCxnSpPr>
          <p:nvPr/>
        </p:nvCxnSpPr>
        <p:spPr>
          <a:xfrm>
            <a:off x="2927648" y="5401313"/>
            <a:ext cx="1542477" cy="0"/>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F32EB0F-81EC-EDEC-3684-CA884AF133ED}"/>
              </a:ext>
            </a:extLst>
          </p:cNvPr>
          <p:cNvCxnSpPr>
            <a:cxnSpLocks/>
          </p:cNvCxnSpPr>
          <p:nvPr/>
        </p:nvCxnSpPr>
        <p:spPr>
          <a:xfrm>
            <a:off x="2639616" y="3981993"/>
            <a:ext cx="1824203" cy="0"/>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8369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en-US" dirty="0"/>
              <a:t>Data Types (hierarchies and lists)</a:t>
            </a:r>
            <a:endParaRPr lang="de-DE" sz="1600" dirty="0"/>
          </a:p>
        </p:txBody>
      </p:sp>
      <p:sp>
        <p:nvSpPr>
          <p:cNvPr id="6" name="Text Placeholder 5">
            <a:extLst>
              <a:ext uri="{FF2B5EF4-FFF2-40B4-BE49-F238E27FC236}">
                <a16:creationId xmlns:a16="http://schemas.microsoft.com/office/drawing/2014/main" id="{433419BB-F77A-3100-620F-8973CDD2E4A0}"/>
              </a:ext>
            </a:extLst>
          </p:cNvPr>
          <p:cNvSpPr>
            <a:spLocks noGrp="1"/>
          </p:cNvSpPr>
          <p:nvPr>
            <p:ph type="body" sz="quarter" idx="13"/>
          </p:nvPr>
        </p:nvSpPr>
        <p:spPr/>
        <p:txBody>
          <a:bodyPr/>
          <a:lstStyle/>
          <a:p>
            <a:endParaRPr lang="en-US"/>
          </a:p>
        </p:txBody>
      </p:sp>
      <p:sp>
        <p:nvSpPr>
          <p:cNvPr id="3" name="Text Box 10">
            <a:extLst>
              <a:ext uri="{FF2B5EF4-FFF2-40B4-BE49-F238E27FC236}">
                <a16:creationId xmlns:a16="http://schemas.microsoft.com/office/drawing/2014/main" id="{A0407B93-C816-C34C-6475-CAB677808585}"/>
              </a:ext>
            </a:extLst>
          </p:cNvPr>
          <p:cNvSpPr txBox="1">
            <a:spLocks noChangeArrowheads="1"/>
          </p:cNvSpPr>
          <p:nvPr/>
        </p:nvSpPr>
        <p:spPr bwMode="auto">
          <a:xfrm>
            <a:off x="1103446" y="1647536"/>
            <a:ext cx="2160588" cy="646331"/>
          </a:xfrm>
          <a:prstGeom prst="rect">
            <a:avLst/>
          </a:prstGeom>
          <a:solidFill>
            <a:srgbClr val="0070C0">
              <a:alpha val="30196"/>
            </a:srgbClr>
          </a:solidFill>
          <a:ln w="12700">
            <a:solidFill>
              <a:schemeClr val="tx1"/>
            </a:solidFill>
            <a:miter lim="800000"/>
            <a:headEnd/>
            <a:tailEnd/>
          </a:ln>
          <a:effectLst/>
        </p:spPr>
        <p:txBody>
          <a:bodyPr>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defTabSz="914377">
              <a:spcBef>
                <a:spcPct val="0"/>
              </a:spcBef>
            </a:pPr>
            <a:r>
              <a:rPr lang="en-US" altLang="ru-RU" b="1" dirty="0">
                <a:solidFill>
                  <a:prstClr val="black"/>
                </a:solidFill>
                <a:latin typeface="Arial" panose="020B0604020202020204" pitchFamily="34" charset="0"/>
              </a:rPr>
              <a:t>Hierarchical</a:t>
            </a:r>
            <a:endParaRPr lang="ru-RU" altLang="ru-RU" b="1" dirty="0">
              <a:solidFill>
                <a:prstClr val="black"/>
              </a:solidFill>
              <a:latin typeface="Arial" panose="020B0604020202020204" pitchFamily="34" charset="0"/>
            </a:endParaRPr>
          </a:p>
          <a:p>
            <a:pPr algn="ctr" defTabSz="914377">
              <a:spcBef>
                <a:spcPct val="0"/>
              </a:spcBef>
            </a:pPr>
            <a:r>
              <a:rPr lang="ru-RU" altLang="ru-RU" sz="1200" dirty="0">
                <a:solidFill>
                  <a:prstClr val="black"/>
                </a:solidFill>
                <a:latin typeface="Arial" panose="020B0604020202020204" pitchFamily="34" charset="0"/>
              </a:rPr>
              <a:t>(</a:t>
            </a:r>
            <a:r>
              <a:rPr lang="en-US" altLang="ru-RU" sz="1200" dirty="0">
                <a:solidFill>
                  <a:prstClr val="black"/>
                </a:solidFill>
                <a:latin typeface="Arial" panose="020B0604020202020204" pitchFamily="34" charset="0"/>
              </a:rPr>
              <a:t>tree types</a:t>
            </a:r>
            <a:r>
              <a:rPr lang="ru-RU" altLang="ru-RU" sz="1200" dirty="0">
                <a:solidFill>
                  <a:prstClr val="black"/>
                </a:solidFill>
                <a:latin typeface="Arial" panose="020B0604020202020204" pitchFamily="34" charset="0"/>
              </a:rPr>
              <a:t>)</a:t>
            </a:r>
          </a:p>
        </p:txBody>
      </p:sp>
      <p:sp>
        <p:nvSpPr>
          <p:cNvPr id="4" name="Line 11">
            <a:extLst>
              <a:ext uri="{FF2B5EF4-FFF2-40B4-BE49-F238E27FC236}">
                <a16:creationId xmlns:a16="http://schemas.microsoft.com/office/drawing/2014/main" id="{58BC3B1C-62E7-B2CF-BBF9-FC3FA0A48914}"/>
              </a:ext>
            </a:extLst>
          </p:cNvPr>
          <p:cNvSpPr>
            <a:spLocks noChangeShapeType="1"/>
          </p:cNvSpPr>
          <p:nvPr/>
        </p:nvSpPr>
        <p:spPr bwMode="auto">
          <a:xfrm flipH="1">
            <a:off x="3264033" y="1096438"/>
            <a:ext cx="1509299" cy="551097"/>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9" name="Line 36">
            <a:extLst>
              <a:ext uri="{FF2B5EF4-FFF2-40B4-BE49-F238E27FC236}">
                <a16:creationId xmlns:a16="http://schemas.microsoft.com/office/drawing/2014/main" id="{D2FA48E8-CB94-6C77-D9B9-2BB4B7A571E8}"/>
              </a:ext>
            </a:extLst>
          </p:cNvPr>
          <p:cNvSpPr>
            <a:spLocks noChangeShapeType="1"/>
          </p:cNvSpPr>
          <p:nvPr/>
        </p:nvSpPr>
        <p:spPr bwMode="auto">
          <a:xfrm>
            <a:off x="6960095" y="1096438"/>
            <a:ext cx="1679839" cy="551097"/>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10" name="Text Box 52">
            <a:extLst>
              <a:ext uri="{FF2B5EF4-FFF2-40B4-BE49-F238E27FC236}">
                <a16:creationId xmlns:a16="http://schemas.microsoft.com/office/drawing/2014/main" id="{34071D77-04FB-D77F-1E6E-8F5CA6362F54}"/>
              </a:ext>
            </a:extLst>
          </p:cNvPr>
          <p:cNvSpPr txBox="1">
            <a:spLocks noChangeArrowheads="1"/>
          </p:cNvSpPr>
          <p:nvPr/>
        </p:nvSpPr>
        <p:spPr bwMode="auto">
          <a:xfrm>
            <a:off x="8496267" y="2589815"/>
            <a:ext cx="3600051"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ct val="50000"/>
              </a:spcBef>
            </a:pPr>
            <a:r>
              <a:rPr lang="en-US" altLang="ru-RU" b="1" dirty="0">
                <a:solidFill>
                  <a:prstClr val="black"/>
                </a:solidFill>
                <a:latin typeface="+mn-lt"/>
              </a:rPr>
              <a:t>Objects</a:t>
            </a:r>
            <a:r>
              <a:rPr lang="en-US" altLang="ru-RU" dirty="0">
                <a:solidFill>
                  <a:prstClr val="black"/>
                </a:solidFill>
                <a:latin typeface="+mn-lt"/>
              </a:rPr>
              <a:t> (</a:t>
            </a:r>
            <a:r>
              <a:rPr lang="en-US" altLang="ru-RU" dirty="0" err="1">
                <a:solidFill>
                  <a:prstClr val="black"/>
                </a:solidFill>
                <a:latin typeface="+mn-lt"/>
              </a:rPr>
              <a:t>ObjectInfo</a:t>
            </a:r>
            <a:r>
              <a:rPr lang="en-US" altLang="ru-RU" dirty="0">
                <a:solidFill>
                  <a:prstClr val="black"/>
                </a:solidFill>
                <a:latin typeface="+mn-lt"/>
              </a:rPr>
              <a:t> table) and all derived (non-hierarchical) types: </a:t>
            </a:r>
          </a:p>
          <a:p>
            <a:pPr marL="380990" indent="-380990" defTabSz="914377">
              <a:spcBef>
                <a:spcPct val="50000"/>
              </a:spcBef>
              <a:buFont typeface="Arial" panose="020B0604020202020204" pitchFamily="34" charset="0"/>
              <a:buChar char="•"/>
            </a:pPr>
            <a:r>
              <a:rPr lang="en-US" altLang="ru-RU" dirty="0">
                <a:solidFill>
                  <a:prstClr val="black"/>
                </a:solidFill>
                <a:latin typeface="+mn-lt"/>
              </a:rPr>
              <a:t>Reference</a:t>
            </a:r>
          </a:p>
          <a:p>
            <a:pPr marL="380990" indent="-380990" defTabSz="914377">
              <a:spcBef>
                <a:spcPct val="50000"/>
              </a:spcBef>
              <a:buFont typeface="Arial" panose="020B0604020202020204" pitchFamily="34" charset="0"/>
              <a:buChar char="•"/>
            </a:pPr>
            <a:r>
              <a:rPr lang="en-US" altLang="ru-RU" dirty="0">
                <a:solidFill>
                  <a:prstClr val="black"/>
                </a:solidFill>
                <a:latin typeface="+mn-lt"/>
              </a:rPr>
              <a:t>Sample</a:t>
            </a:r>
          </a:p>
          <a:p>
            <a:pPr marL="380990" indent="-380990" defTabSz="914377">
              <a:spcBef>
                <a:spcPct val="50000"/>
              </a:spcBef>
              <a:buFont typeface="Arial" panose="020B0604020202020204" pitchFamily="34" charset="0"/>
              <a:buChar char="•"/>
            </a:pPr>
            <a:r>
              <a:rPr lang="en-US" altLang="ru-RU" dirty="0">
                <a:solidFill>
                  <a:prstClr val="black"/>
                </a:solidFill>
                <a:latin typeface="+mn-lt"/>
              </a:rPr>
              <a:t>Composition</a:t>
            </a:r>
          </a:p>
          <a:p>
            <a:pPr marL="380990" indent="-380990" defTabSz="914377">
              <a:spcBef>
                <a:spcPct val="50000"/>
              </a:spcBef>
              <a:buFont typeface="Arial" panose="020B0604020202020204" pitchFamily="34" charset="0"/>
              <a:buChar char="•"/>
            </a:pPr>
            <a:r>
              <a:rPr lang="en-US" altLang="ru-RU" dirty="0">
                <a:solidFill>
                  <a:prstClr val="black"/>
                </a:solidFill>
                <a:latin typeface="+mn-lt"/>
              </a:rPr>
              <a:t>++ (extendable)</a:t>
            </a:r>
            <a:endParaRPr lang="ru-RU" altLang="ru-RU" dirty="0">
              <a:solidFill>
                <a:prstClr val="black"/>
              </a:solidFill>
              <a:latin typeface="+mn-lt"/>
            </a:endParaRPr>
          </a:p>
        </p:txBody>
      </p:sp>
      <p:sp>
        <p:nvSpPr>
          <p:cNvPr id="13" name="Titel 4">
            <a:extLst>
              <a:ext uri="{FF2B5EF4-FFF2-40B4-BE49-F238E27FC236}">
                <a16:creationId xmlns:a16="http://schemas.microsoft.com/office/drawing/2014/main" id="{1D1FD4FF-9120-4BBC-8F8F-397D56904C15}"/>
              </a:ext>
            </a:extLst>
          </p:cNvPr>
          <p:cNvSpPr txBox="1">
            <a:spLocks/>
          </p:cNvSpPr>
          <p:nvPr/>
        </p:nvSpPr>
        <p:spPr>
          <a:xfrm>
            <a:off x="4751851" y="644691"/>
            <a:ext cx="2365707" cy="792000"/>
          </a:xfrm>
          <a:prstGeom prst="rect">
            <a:avLst/>
          </a:prstGeom>
        </p:spPr>
        <p:txBody>
          <a:bodyPr vert="horz" lIns="91440" tIns="36000" rIns="91440" bIns="36000" rtlCol="0" anchor="ctr">
            <a:noAutofit/>
          </a:bodyPr>
          <a:lstStyle>
            <a:lvl1pPr algn="l" defTabSz="914400" rtl="0" eaLnBrk="1" latinLnBrk="0" hangingPunct="1">
              <a:lnSpc>
                <a:spcPct val="90000"/>
              </a:lnSpc>
              <a:spcBef>
                <a:spcPct val="0"/>
              </a:spcBef>
              <a:buNone/>
              <a:defRPr lang="de-DE" sz="3600" b="1" kern="1200" baseline="0" smtClean="0">
                <a:solidFill>
                  <a:srgbClr val="004C93"/>
                </a:solidFill>
                <a:effectLst>
                  <a:outerShdw blurRad="38100" dist="38100" dir="2700000" algn="tl">
                    <a:srgbClr val="000000">
                      <a:alpha val="43137"/>
                    </a:srgbClr>
                  </a:outerShdw>
                </a:effectLst>
                <a:latin typeface="Calibri Light" panose="020F0302020204030204" pitchFamily="34" charset="0"/>
                <a:ea typeface="+mj-ea"/>
                <a:cs typeface="Calibri Light" panose="020F0302020204030204" pitchFamily="34" charset="0"/>
              </a:defRPr>
            </a:lvl1pPr>
          </a:lstStyle>
          <a:p>
            <a:pPr defTabSz="1219170"/>
            <a:r>
              <a:rPr lang="en-US" b="0" dirty="0">
                <a:latin typeface="+mn-lt"/>
              </a:rPr>
              <a:t>Data Types</a:t>
            </a:r>
            <a:endParaRPr lang="en-GB" b="0" dirty="0">
              <a:latin typeface="+mn-lt"/>
            </a:endParaRPr>
          </a:p>
        </p:txBody>
      </p:sp>
      <p:sp>
        <p:nvSpPr>
          <p:cNvPr id="14" name="Text Box 10">
            <a:extLst>
              <a:ext uri="{FF2B5EF4-FFF2-40B4-BE49-F238E27FC236}">
                <a16:creationId xmlns:a16="http://schemas.microsoft.com/office/drawing/2014/main" id="{5117C12F-4253-6CBC-619B-AA15E9F022D5}"/>
              </a:ext>
            </a:extLst>
          </p:cNvPr>
          <p:cNvSpPr txBox="1">
            <a:spLocks noChangeArrowheads="1"/>
          </p:cNvSpPr>
          <p:nvPr/>
        </p:nvSpPr>
        <p:spPr bwMode="auto">
          <a:xfrm>
            <a:off x="8639935" y="1643141"/>
            <a:ext cx="2160588" cy="646331"/>
          </a:xfrm>
          <a:prstGeom prst="rect">
            <a:avLst/>
          </a:prstGeom>
          <a:solidFill>
            <a:srgbClr val="0070C0">
              <a:alpha val="30196"/>
            </a:srgbClr>
          </a:solidFill>
          <a:ln w="12700">
            <a:solidFill>
              <a:schemeClr val="tx1"/>
            </a:solidFill>
            <a:miter lim="800000"/>
            <a:headEnd/>
            <a:tailEnd/>
          </a:ln>
          <a:effectLst/>
        </p:spPr>
        <p:txBody>
          <a:bodyPr>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defTabSz="914377">
              <a:spcBef>
                <a:spcPct val="0"/>
              </a:spcBef>
            </a:pPr>
            <a:r>
              <a:rPr lang="en-US" altLang="ru-RU" b="1" dirty="0">
                <a:solidFill>
                  <a:prstClr val="black"/>
                </a:solidFill>
                <a:latin typeface="Arial" panose="020B0604020202020204" pitchFamily="34" charset="0"/>
              </a:rPr>
              <a:t>List</a:t>
            </a:r>
            <a:endParaRPr lang="ru-RU" altLang="ru-RU" b="1" dirty="0">
              <a:solidFill>
                <a:prstClr val="black"/>
              </a:solidFill>
              <a:latin typeface="Arial" panose="020B0604020202020204" pitchFamily="34" charset="0"/>
            </a:endParaRPr>
          </a:p>
          <a:p>
            <a:pPr algn="ctr" defTabSz="914377">
              <a:spcBef>
                <a:spcPct val="0"/>
              </a:spcBef>
            </a:pPr>
            <a:r>
              <a:rPr lang="ru-RU" altLang="ru-RU" sz="1200" dirty="0">
                <a:solidFill>
                  <a:prstClr val="black"/>
                </a:solidFill>
                <a:latin typeface="Arial" panose="020B0604020202020204" pitchFamily="34" charset="0"/>
              </a:rPr>
              <a:t>(</a:t>
            </a:r>
            <a:r>
              <a:rPr lang="en-US" altLang="ru-RU" sz="1200" dirty="0">
                <a:solidFill>
                  <a:prstClr val="black"/>
                </a:solidFill>
                <a:latin typeface="Arial" panose="020B0604020202020204" pitchFamily="34" charset="0"/>
              </a:rPr>
              <a:t>list types</a:t>
            </a:r>
            <a:r>
              <a:rPr lang="ru-RU" altLang="ru-RU" sz="1200" dirty="0">
                <a:solidFill>
                  <a:prstClr val="black"/>
                </a:solidFill>
                <a:latin typeface="Arial" panose="020B0604020202020204" pitchFamily="34" charset="0"/>
              </a:rPr>
              <a:t>)</a:t>
            </a:r>
          </a:p>
        </p:txBody>
      </p:sp>
      <p:pic>
        <p:nvPicPr>
          <p:cNvPr id="15" name="Picture 14">
            <a:extLst>
              <a:ext uri="{FF2B5EF4-FFF2-40B4-BE49-F238E27FC236}">
                <a16:creationId xmlns:a16="http://schemas.microsoft.com/office/drawing/2014/main" id="{B3E9DDF7-D247-FFA3-7D28-C453E8A0F9B0}"/>
              </a:ext>
            </a:extLst>
          </p:cNvPr>
          <p:cNvPicPr>
            <a:picLocks noChangeAspect="1"/>
          </p:cNvPicPr>
          <p:nvPr/>
        </p:nvPicPr>
        <p:blipFill>
          <a:blip r:embed="rId3"/>
          <a:stretch>
            <a:fillRect/>
          </a:stretch>
        </p:blipFill>
        <p:spPr>
          <a:xfrm>
            <a:off x="3674225" y="2391707"/>
            <a:ext cx="4617400" cy="2443413"/>
          </a:xfrm>
          <a:prstGeom prst="rect">
            <a:avLst/>
          </a:prstGeom>
          <a:ln>
            <a:solidFill>
              <a:srgbClr val="0070C0"/>
            </a:solidFill>
          </a:ln>
        </p:spPr>
      </p:pic>
      <p:sp>
        <p:nvSpPr>
          <p:cNvPr id="16" name="Text Box 52">
            <a:extLst>
              <a:ext uri="{FF2B5EF4-FFF2-40B4-BE49-F238E27FC236}">
                <a16:creationId xmlns:a16="http://schemas.microsoft.com/office/drawing/2014/main" id="{F582009A-FCEB-364F-ABEF-6F504B4772F1}"/>
              </a:ext>
            </a:extLst>
          </p:cNvPr>
          <p:cNvSpPr txBox="1">
            <a:spLocks noChangeArrowheads="1"/>
          </p:cNvSpPr>
          <p:nvPr/>
        </p:nvSpPr>
        <p:spPr bwMode="auto">
          <a:xfrm>
            <a:off x="3975942" y="1992494"/>
            <a:ext cx="576064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ct val="50000"/>
              </a:spcBef>
            </a:pPr>
            <a:r>
              <a:rPr lang="en-US" altLang="ru-RU" sz="1800" dirty="0">
                <a:solidFill>
                  <a:prstClr val="black"/>
                </a:solidFill>
                <a:latin typeface="+mn-lt"/>
              </a:rPr>
              <a:t>All types are extendable (stored in </a:t>
            </a:r>
            <a:r>
              <a:rPr lang="en-US" altLang="ru-RU" sz="1800" dirty="0" err="1">
                <a:solidFill>
                  <a:prstClr val="black"/>
                </a:solidFill>
                <a:latin typeface="+mn-lt"/>
              </a:rPr>
              <a:t>TypeInfo</a:t>
            </a:r>
            <a:r>
              <a:rPr lang="en-US" altLang="ru-RU" sz="1800" dirty="0">
                <a:solidFill>
                  <a:prstClr val="black"/>
                </a:solidFill>
                <a:latin typeface="+mn-lt"/>
              </a:rPr>
              <a:t>)</a:t>
            </a:r>
            <a:endParaRPr lang="ru-RU" altLang="ru-RU" sz="1800" dirty="0">
              <a:solidFill>
                <a:prstClr val="black"/>
              </a:solidFill>
              <a:latin typeface="+mn-lt"/>
            </a:endParaRPr>
          </a:p>
        </p:txBody>
      </p:sp>
      <p:cxnSp>
        <p:nvCxnSpPr>
          <p:cNvPr id="17" name="Straight Arrow Connector 16">
            <a:extLst>
              <a:ext uri="{FF2B5EF4-FFF2-40B4-BE49-F238E27FC236}">
                <a16:creationId xmlns:a16="http://schemas.microsoft.com/office/drawing/2014/main" id="{DA4AA1ED-1C1E-172D-7501-FCF6D834D092}"/>
              </a:ext>
            </a:extLst>
          </p:cNvPr>
          <p:cNvCxnSpPr>
            <a:cxnSpLocks/>
          </p:cNvCxnSpPr>
          <p:nvPr/>
        </p:nvCxnSpPr>
        <p:spPr>
          <a:xfrm flipH="1" flipV="1">
            <a:off x="3264033" y="2324643"/>
            <a:ext cx="1283904" cy="562936"/>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62347F5-DB74-F42F-435B-EB2FCC03C69C}"/>
              </a:ext>
            </a:extLst>
          </p:cNvPr>
          <p:cNvCxnSpPr>
            <a:cxnSpLocks/>
          </p:cNvCxnSpPr>
          <p:nvPr/>
        </p:nvCxnSpPr>
        <p:spPr>
          <a:xfrm flipV="1">
            <a:off x="4812632" y="2320248"/>
            <a:ext cx="3827302" cy="1409541"/>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 Box 52">
            <a:extLst>
              <a:ext uri="{FF2B5EF4-FFF2-40B4-BE49-F238E27FC236}">
                <a16:creationId xmlns:a16="http://schemas.microsoft.com/office/drawing/2014/main" id="{7EAE1CFE-1E79-33B6-2A6D-4D566947AAC9}"/>
              </a:ext>
            </a:extLst>
          </p:cNvPr>
          <p:cNvSpPr txBox="1">
            <a:spLocks noChangeArrowheads="1"/>
          </p:cNvSpPr>
          <p:nvPr/>
        </p:nvSpPr>
        <p:spPr bwMode="auto">
          <a:xfrm>
            <a:off x="126104" y="2589814"/>
            <a:ext cx="3918501"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ct val="50000"/>
              </a:spcBef>
            </a:pPr>
            <a:r>
              <a:rPr lang="en-US" altLang="ru-RU" b="1" dirty="0">
                <a:solidFill>
                  <a:prstClr val="black"/>
                </a:solidFill>
                <a:latin typeface="+mn-lt"/>
              </a:rPr>
              <a:t>Rubrics</a:t>
            </a:r>
            <a:r>
              <a:rPr lang="en-US" altLang="ru-RU" dirty="0">
                <a:solidFill>
                  <a:prstClr val="black"/>
                </a:solidFill>
                <a:latin typeface="+mn-lt"/>
              </a:rPr>
              <a:t> (</a:t>
            </a:r>
            <a:r>
              <a:rPr lang="en-US" altLang="ru-RU" dirty="0" err="1">
                <a:solidFill>
                  <a:prstClr val="black"/>
                </a:solidFill>
                <a:latin typeface="+mn-lt"/>
              </a:rPr>
              <a:t>RubricInfo</a:t>
            </a:r>
            <a:r>
              <a:rPr lang="en-US" altLang="ru-RU" dirty="0">
                <a:solidFill>
                  <a:prstClr val="black"/>
                </a:solidFill>
                <a:latin typeface="+mn-lt"/>
              </a:rPr>
              <a:t> table) types:</a:t>
            </a:r>
          </a:p>
          <a:p>
            <a:pPr marL="380990" indent="-380990" defTabSz="914377">
              <a:spcBef>
                <a:spcPct val="50000"/>
              </a:spcBef>
              <a:buFont typeface="Arial" panose="020B0604020202020204" pitchFamily="34" charset="0"/>
              <a:buChar char="•"/>
            </a:pPr>
            <a:r>
              <a:rPr lang="en-US" altLang="ru-RU" dirty="0">
                <a:solidFill>
                  <a:prstClr val="black"/>
                </a:solidFill>
                <a:latin typeface="+mn-lt"/>
              </a:rPr>
              <a:t>Project</a:t>
            </a:r>
          </a:p>
          <a:p>
            <a:pPr marL="380990" indent="-380990" defTabSz="914377">
              <a:spcBef>
                <a:spcPct val="50000"/>
              </a:spcBef>
              <a:buFont typeface="Arial" panose="020B0604020202020204" pitchFamily="34" charset="0"/>
              <a:buChar char="•"/>
            </a:pPr>
            <a:r>
              <a:rPr lang="en-US" altLang="ru-RU" dirty="0" err="1">
                <a:solidFill>
                  <a:prstClr val="black"/>
                </a:solidFill>
                <a:latin typeface="+mn-lt"/>
              </a:rPr>
              <a:t>Organisation</a:t>
            </a:r>
            <a:r>
              <a:rPr lang="en-US" altLang="ru-RU" dirty="0">
                <a:solidFill>
                  <a:prstClr val="black"/>
                </a:solidFill>
                <a:latin typeface="+mn-lt"/>
              </a:rPr>
              <a:t> Structure</a:t>
            </a:r>
          </a:p>
          <a:p>
            <a:pPr marL="380990" indent="-380990" defTabSz="914377">
              <a:spcBef>
                <a:spcPct val="50000"/>
              </a:spcBef>
              <a:buFont typeface="Arial" panose="020B0604020202020204" pitchFamily="34" charset="0"/>
              <a:buChar char="•"/>
            </a:pPr>
            <a:r>
              <a:rPr lang="en-US" altLang="ru-RU" dirty="0">
                <a:solidFill>
                  <a:prstClr val="black"/>
                </a:solidFill>
                <a:latin typeface="+mn-lt"/>
              </a:rPr>
              <a:t>++ (extendable)</a:t>
            </a:r>
            <a:endParaRPr lang="ru-RU" altLang="ru-RU" dirty="0">
              <a:solidFill>
                <a:prstClr val="black"/>
              </a:solidFill>
              <a:latin typeface="+mn-lt"/>
            </a:endParaRPr>
          </a:p>
        </p:txBody>
      </p:sp>
      <p:sp>
        <p:nvSpPr>
          <p:cNvPr id="25" name="TextBox 24">
            <a:extLst>
              <a:ext uri="{FF2B5EF4-FFF2-40B4-BE49-F238E27FC236}">
                <a16:creationId xmlns:a16="http://schemas.microsoft.com/office/drawing/2014/main" id="{E272F42D-6A33-A30C-7580-C0075CB68683}"/>
              </a:ext>
            </a:extLst>
          </p:cNvPr>
          <p:cNvSpPr txBox="1"/>
          <p:nvPr/>
        </p:nvSpPr>
        <p:spPr>
          <a:xfrm>
            <a:off x="1300711" y="1319241"/>
            <a:ext cx="2088660" cy="297454"/>
          </a:xfrm>
          <a:prstGeom prst="rect">
            <a:avLst/>
          </a:prstGeom>
          <a:noFill/>
        </p:spPr>
        <p:txBody>
          <a:bodyPr wrap="square">
            <a:spAutoFit/>
          </a:bodyPr>
          <a:lstStyle/>
          <a:p>
            <a:pPr defTabSz="914377">
              <a:spcBef>
                <a:spcPct val="50000"/>
              </a:spcBef>
            </a:pPr>
            <a:r>
              <a:rPr lang="en-US" altLang="ru-RU" sz="1333" dirty="0" err="1">
                <a:solidFill>
                  <a:prstClr val="black"/>
                </a:solidFill>
              </a:rPr>
              <a:t>IsHierarchical</a:t>
            </a:r>
            <a:r>
              <a:rPr lang="en-US" altLang="ru-RU" sz="1333" dirty="0">
                <a:solidFill>
                  <a:prstClr val="black"/>
                </a:solidFill>
              </a:rPr>
              <a:t> = True</a:t>
            </a:r>
            <a:endParaRPr lang="ru-RU" altLang="ru-RU" sz="1333" dirty="0">
              <a:solidFill>
                <a:prstClr val="black"/>
              </a:solidFill>
            </a:endParaRPr>
          </a:p>
        </p:txBody>
      </p:sp>
      <p:sp>
        <p:nvSpPr>
          <p:cNvPr id="26" name="TextBox 25">
            <a:extLst>
              <a:ext uri="{FF2B5EF4-FFF2-40B4-BE49-F238E27FC236}">
                <a16:creationId xmlns:a16="http://schemas.microsoft.com/office/drawing/2014/main" id="{B7916C57-7C69-424E-7A37-35113590CDF4}"/>
              </a:ext>
            </a:extLst>
          </p:cNvPr>
          <p:cNvSpPr txBox="1"/>
          <p:nvPr/>
        </p:nvSpPr>
        <p:spPr>
          <a:xfrm>
            <a:off x="8771842" y="1320286"/>
            <a:ext cx="2088660" cy="297454"/>
          </a:xfrm>
          <a:prstGeom prst="rect">
            <a:avLst/>
          </a:prstGeom>
          <a:noFill/>
        </p:spPr>
        <p:txBody>
          <a:bodyPr wrap="square">
            <a:spAutoFit/>
          </a:bodyPr>
          <a:lstStyle/>
          <a:p>
            <a:pPr defTabSz="914377">
              <a:spcBef>
                <a:spcPct val="50000"/>
              </a:spcBef>
            </a:pPr>
            <a:r>
              <a:rPr lang="en-US" altLang="ru-RU" sz="1333" dirty="0" err="1">
                <a:solidFill>
                  <a:prstClr val="black"/>
                </a:solidFill>
              </a:rPr>
              <a:t>IsHierarchical</a:t>
            </a:r>
            <a:r>
              <a:rPr lang="en-US" altLang="ru-RU" sz="1333" dirty="0">
                <a:solidFill>
                  <a:prstClr val="black"/>
                </a:solidFill>
              </a:rPr>
              <a:t> = False</a:t>
            </a:r>
            <a:endParaRPr lang="ru-RU" altLang="ru-RU" sz="1333" dirty="0">
              <a:solidFill>
                <a:prstClr val="black"/>
              </a:solidFill>
            </a:endParaRPr>
          </a:p>
        </p:txBody>
      </p:sp>
    </p:spTree>
    <p:extLst>
      <p:ext uri="{BB962C8B-B14F-4D97-AF65-F5344CB8AC3E}">
        <p14:creationId xmlns:p14="http://schemas.microsoft.com/office/powerpoint/2010/main" val="1799273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en-US" dirty="0"/>
              <a:t>Tree Types: control and display</a:t>
            </a:r>
            <a:endParaRPr lang="de-DE" sz="1600" dirty="0"/>
          </a:p>
        </p:txBody>
      </p:sp>
      <p:sp>
        <p:nvSpPr>
          <p:cNvPr id="3" name="Text Placeholder 2">
            <a:extLst>
              <a:ext uri="{FF2B5EF4-FFF2-40B4-BE49-F238E27FC236}">
                <a16:creationId xmlns:a16="http://schemas.microsoft.com/office/drawing/2014/main" id="{E6956C4B-1546-7F14-EB69-01B88422E931}"/>
              </a:ext>
            </a:extLst>
          </p:cNvPr>
          <p:cNvSpPr>
            <a:spLocks noGrp="1"/>
          </p:cNvSpPr>
          <p:nvPr>
            <p:ph type="body" sz="quarter" idx="13"/>
          </p:nvPr>
        </p:nvSpPr>
        <p:spPr/>
        <p:txBody>
          <a:bodyPr/>
          <a:lstStyle/>
          <a:p>
            <a:pPr indent="0">
              <a:buNone/>
            </a:pPr>
            <a:r>
              <a:rPr lang="en-US" dirty="0">
                <a:solidFill>
                  <a:prstClr val="black"/>
                </a:solidFill>
                <a:latin typeface="Arial" panose="020B0604020202020204"/>
                <a:hlinkClick r:id="rId3"/>
              </a:rPr>
              <a:t>https://demo.mdi.ruhr-uni-bochum.de/</a:t>
            </a:r>
            <a:endParaRPr lang="en-US" dirty="0">
              <a:solidFill>
                <a:prstClr val="black"/>
              </a:solidFill>
              <a:latin typeface="Arial" panose="020B0604020202020204"/>
            </a:endParaRPr>
          </a:p>
          <a:p>
            <a:pPr indent="0">
              <a:buNone/>
            </a:pPr>
            <a:endParaRPr lang="en-US" dirty="0"/>
          </a:p>
        </p:txBody>
      </p:sp>
      <p:pic>
        <p:nvPicPr>
          <p:cNvPr id="7" name="Picture 6">
            <a:extLst>
              <a:ext uri="{FF2B5EF4-FFF2-40B4-BE49-F238E27FC236}">
                <a16:creationId xmlns:a16="http://schemas.microsoft.com/office/drawing/2014/main" id="{8ACE9D6E-FDB3-CA88-516C-F6D31458E11F}"/>
              </a:ext>
            </a:extLst>
          </p:cNvPr>
          <p:cNvPicPr>
            <a:picLocks noChangeAspect="1"/>
          </p:cNvPicPr>
          <p:nvPr/>
        </p:nvPicPr>
        <p:blipFill>
          <a:blip r:embed="rId4"/>
          <a:stretch>
            <a:fillRect/>
          </a:stretch>
        </p:blipFill>
        <p:spPr>
          <a:xfrm>
            <a:off x="196907" y="4250509"/>
            <a:ext cx="11792315" cy="1962800"/>
          </a:xfrm>
          <a:prstGeom prst="rect">
            <a:avLst/>
          </a:prstGeom>
          <a:ln>
            <a:solidFill>
              <a:srgbClr val="0070C0"/>
            </a:solidFill>
          </a:ln>
        </p:spPr>
      </p:pic>
      <p:pic>
        <p:nvPicPr>
          <p:cNvPr id="11" name="Picture 10">
            <a:extLst>
              <a:ext uri="{FF2B5EF4-FFF2-40B4-BE49-F238E27FC236}">
                <a16:creationId xmlns:a16="http://schemas.microsoft.com/office/drawing/2014/main" id="{3384151E-0DAF-CF83-297A-A6E59D4DD337}"/>
              </a:ext>
            </a:extLst>
          </p:cNvPr>
          <p:cNvPicPr>
            <a:picLocks noChangeAspect="1"/>
          </p:cNvPicPr>
          <p:nvPr/>
        </p:nvPicPr>
        <p:blipFill>
          <a:blip r:embed="rId5"/>
          <a:stretch>
            <a:fillRect/>
          </a:stretch>
        </p:blipFill>
        <p:spPr>
          <a:xfrm>
            <a:off x="143339" y="737389"/>
            <a:ext cx="5804251" cy="1894807"/>
          </a:xfrm>
          <a:prstGeom prst="rect">
            <a:avLst/>
          </a:prstGeom>
          <a:ln>
            <a:solidFill>
              <a:srgbClr val="0070C0"/>
            </a:solidFill>
          </a:ln>
        </p:spPr>
      </p:pic>
      <p:pic>
        <p:nvPicPr>
          <p:cNvPr id="24" name="Picture 23">
            <a:extLst>
              <a:ext uri="{FF2B5EF4-FFF2-40B4-BE49-F238E27FC236}">
                <a16:creationId xmlns:a16="http://schemas.microsoft.com/office/drawing/2014/main" id="{0834AFFA-41C1-53D5-B820-1BB4BF8239C4}"/>
              </a:ext>
            </a:extLst>
          </p:cNvPr>
          <p:cNvPicPr>
            <a:picLocks noChangeAspect="1"/>
          </p:cNvPicPr>
          <p:nvPr/>
        </p:nvPicPr>
        <p:blipFill>
          <a:blip r:embed="rId6"/>
          <a:stretch>
            <a:fillRect/>
          </a:stretch>
        </p:blipFill>
        <p:spPr>
          <a:xfrm>
            <a:off x="5442636" y="657720"/>
            <a:ext cx="4313645" cy="3734837"/>
          </a:xfrm>
          <a:prstGeom prst="rect">
            <a:avLst/>
          </a:prstGeom>
          <a:ln>
            <a:solidFill>
              <a:srgbClr val="0070C0"/>
            </a:solidFill>
          </a:ln>
        </p:spPr>
      </p:pic>
      <p:cxnSp>
        <p:nvCxnSpPr>
          <p:cNvPr id="28" name="Straight Arrow Connector 27">
            <a:extLst>
              <a:ext uri="{FF2B5EF4-FFF2-40B4-BE49-F238E27FC236}">
                <a16:creationId xmlns:a16="http://schemas.microsoft.com/office/drawing/2014/main" id="{1B101942-7752-9CA9-D700-CA8BA1B214E3}"/>
              </a:ext>
            </a:extLst>
          </p:cNvPr>
          <p:cNvCxnSpPr>
            <a:cxnSpLocks/>
          </p:cNvCxnSpPr>
          <p:nvPr/>
        </p:nvCxnSpPr>
        <p:spPr>
          <a:xfrm>
            <a:off x="6960096" y="3621022"/>
            <a:ext cx="3744416" cy="1475204"/>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id="{9E237251-91EB-F7A5-FD35-24A75146CE97}"/>
              </a:ext>
            </a:extLst>
          </p:cNvPr>
          <p:cNvPicPr>
            <a:picLocks noChangeAspect="1"/>
          </p:cNvPicPr>
          <p:nvPr/>
        </p:nvPicPr>
        <p:blipFill>
          <a:blip r:embed="rId7"/>
          <a:stretch>
            <a:fillRect/>
          </a:stretch>
        </p:blipFill>
        <p:spPr>
          <a:xfrm>
            <a:off x="209844" y="2527427"/>
            <a:ext cx="2795872" cy="1836323"/>
          </a:xfrm>
          <a:prstGeom prst="rect">
            <a:avLst/>
          </a:prstGeom>
          <a:ln>
            <a:solidFill>
              <a:srgbClr val="0070C0"/>
            </a:solidFill>
          </a:ln>
        </p:spPr>
      </p:pic>
      <p:pic>
        <p:nvPicPr>
          <p:cNvPr id="40" name="Picture 39">
            <a:extLst>
              <a:ext uri="{FF2B5EF4-FFF2-40B4-BE49-F238E27FC236}">
                <a16:creationId xmlns:a16="http://schemas.microsoft.com/office/drawing/2014/main" id="{402147CB-2240-0E35-8275-B2B24EC441E9}"/>
              </a:ext>
            </a:extLst>
          </p:cNvPr>
          <p:cNvPicPr>
            <a:picLocks noChangeAspect="1"/>
          </p:cNvPicPr>
          <p:nvPr/>
        </p:nvPicPr>
        <p:blipFill>
          <a:blip r:embed="rId8"/>
          <a:stretch>
            <a:fillRect/>
          </a:stretch>
        </p:blipFill>
        <p:spPr>
          <a:xfrm>
            <a:off x="9409753" y="108071"/>
            <a:ext cx="2688299" cy="2787255"/>
          </a:xfrm>
          <a:prstGeom prst="rect">
            <a:avLst/>
          </a:prstGeom>
          <a:ln>
            <a:solidFill>
              <a:srgbClr val="0070C0"/>
            </a:solidFill>
          </a:ln>
        </p:spPr>
      </p:pic>
      <p:cxnSp>
        <p:nvCxnSpPr>
          <p:cNvPr id="34" name="Straight Arrow Connector 33">
            <a:extLst>
              <a:ext uri="{FF2B5EF4-FFF2-40B4-BE49-F238E27FC236}">
                <a16:creationId xmlns:a16="http://schemas.microsoft.com/office/drawing/2014/main" id="{345935B0-656D-8C30-579B-C10604EC6A7B}"/>
              </a:ext>
            </a:extLst>
          </p:cNvPr>
          <p:cNvCxnSpPr>
            <a:cxnSpLocks/>
          </p:cNvCxnSpPr>
          <p:nvPr/>
        </p:nvCxnSpPr>
        <p:spPr>
          <a:xfrm flipH="1" flipV="1">
            <a:off x="1007435" y="3290514"/>
            <a:ext cx="6336704" cy="1894807"/>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4947647A-87B9-AEC5-A361-7AD6D1076C67}"/>
              </a:ext>
            </a:extLst>
          </p:cNvPr>
          <p:cNvCxnSpPr>
            <a:cxnSpLocks/>
          </p:cNvCxnSpPr>
          <p:nvPr/>
        </p:nvCxnSpPr>
        <p:spPr>
          <a:xfrm flipV="1">
            <a:off x="9194053" y="356659"/>
            <a:ext cx="454343" cy="2532517"/>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BF41715-F2A9-A082-CED0-D925081F7D59}"/>
              </a:ext>
            </a:extLst>
          </p:cNvPr>
          <p:cNvCxnSpPr>
            <a:cxnSpLocks/>
          </p:cNvCxnSpPr>
          <p:nvPr/>
        </p:nvCxnSpPr>
        <p:spPr>
          <a:xfrm flipV="1">
            <a:off x="2255573" y="966601"/>
            <a:ext cx="3241640" cy="1271128"/>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48" name="Text Box 52">
            <a:extLst>
              <a:ext uri="{FF2B5EF4-FFF2-40B4-BE49-F238E27FC236}">
                <a16:creationId xmlns:a16="http://schemas.microsoft.com/office/drawing/2014/main" id="{527AA556-E0DA-62EE-E0EE-B0BB1029D905}"/>
              </a:ext>
            </a:extLst>
          </p:cNvPr>
          <p:cNvSpPr txBox="1">
            <a:spLocks noChangeArrowheads="1"/>
          </p:cNvSpPr>
          <p:nvPr/>
        </p:nvSpPr>
        <p:spPr bwMode="auto">
          <a:xfrm>
            <a:off x="9864098" y="2856806"/>
            <a:ext cx="2297357" cy="1405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Control </a:t>
            </a:r>
            <a:r>
              <a:rPr lang="en-US" altLang="ru-RU" sz="2133" dirty="0">
                <a:solidFill>
                  <a:prstClr val="black"/>
                </a:solidFill>
                <a:latin typeface="+mn-lt"/>
              </a:rPr>
              <a:t>(admin):</a:t>
            </a:r>
          </a:p>
          <a:p>
            <a:pPr marL="380990" indent="-380990" defTabSz="914377">
              <a:spcBef>
                <a:spcPts val="0"/>
              </a:spcBef>
              <a:buFont typeface="Arial" panose="020B0604020202020204" pitchFamily="34" charset="0"/>
              <a:buChar char="•"/>
            </a:pPr>
            <a:r>
              <a:rPr lang="en-US" altLang="ru-RU" sz="1600" dirty="0">
                <a:solidFill>
                  <a:prstClr val="black"/>
                </a:solidFill>
                <a:latin typeface="+mn-lt"/>
              </a:rPr>
              <a:t>Name</a:t>
            </a:r>
          </a:p>
          <a:p>
            <a:pPr marL="380990" indent="-380990" defTabSz="914377">
              <a:spcBef>
                <a:spcPts val="0"/>
              </a:spcBef>
              <a:buFont typeface="Arial" panose="020B0604020202020204" pitchFamily="34" charset="0"/>
              <a:buChar char="•"/>
            </a:pPr>
            <a:r>
              <a:rPr lang="en-US" altLang="ru-RU" sz="1600" dirty="0">
                <a:solidFill>
                  <a:prstClr val="black"/>
                </a:solidFill>
                <a:latin typeface="+mn-lt"/>
              </a:rPr>
              <a:t>Parent Id</a:t>
            </a:r>
          </a:p>
          <a:p>
            <a:pPr marL="380990" indent="-380990" defTabSz="914377">
              <a:spcBef>
                <a:spcPts val="0"/>
              </a:spcBef>
              <a:buFont typeface="Arial" panose="020B0604020202020204" pitchFamily="34" charset="0"/>
              <a:buChar char="•"/>
            </a:pPr>
            <a:r>
              <a:rPr lang="en-US" altLang="ru-RU" sz="1600" dirty="0">
                <a:solidFill>
                  <a:prstClr val="black"/>
                </a:solidFill>
                <a:latin typeface="+mn-lt"/>
              </a:rPr>
              <a:t>Sort Code</a:t>
            </a:r>
          </a:p>
          <a:p>
            <a:pPr marL="380990" indent="-380990" defTabSz="914377">
              <a:spcBef>
                <a:spcPts val="0"/>
              </a:spcBef>
              <a:buFont typeface="Arial" panose="020B0604020202020204" pitchFamily="34" charset="0"/>
              <a:buChar char="•"/>
            </a:pPr>
            <a:r>
              <a:rPr lang="en-US" altLang="ru-RU" sz="1600" dirty="0">
                <a:solidFill>
                  <a:prstClr val="black"/>
                </a:solidFill>
                <a:latin typeface="+mn-lt"/>
              </a:rPr>
              <a:t>Access</a:t>
            </a:r>
            <a:endParaRPr lang="ru-RU" altLang="ru-RU" sz="1600" dirty="0">
              <a:solidFill>
                <a:prstClr val="black"/>
              </a:solidFill>
              <a:latin typeface="+mn-lt"/>
            </a:endParaRPr>
          </a:p>
        </p:txBody>
      </p:sp>
      <p:sp>
        <p:nvSpPr>
          <p:cNvPr id="49" name="Text Box 52">
            <a:extLst>
              <a:ext uri="{FF2B5EF4-FFF2-40B4-BE49-F238E27FC236}">
                <a16:creationId xmlns:a16="http://schemas.microsoft.com/office/drawing/2014/main" id="{19DD3A58-7E71-8F51-27B2-53BFD59123F7}"/>
              </a:ext>
            </a:extLst>
          </p:cNvPr>
          <p:cNvSpPr txBox="1">
            <a:spLocks noChangeArrowheads="1"/>
          </p:cNvSpPr>
          <p:nvPr/>
        </p:nvSpPr>
        <p:spPr bwMode="auto">
          <a:xfrm>
            <a:off x="3291035" y="2799428"/>
            <a:ext cx="2212120" cy="1077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Display </a:t>
            </a:r>
            <a:r>
              <a:rPr lang="en-US" altLang="ru-RU" sz="2133" dirty="0">
                <a:solidFill>
                  <a:prstClr val="black"/>
                </a:solidFill>
                <a:latin typeface="+mn-lt"/>
              </a:rPr>
              <a:t>for users in Web Application</a:t>
            </a:r>
            <a:endParaRPr lang="ru-RU" altLang="ru-RU" sz="2133" dirty="0">
              <a:solidFill>
                <a:prstClr val="black"/>
              </a:solidFill>
              <a:latin typeface="+mn-lt"/>
            </a:endParaRPr>
          </a:p>
        </p:txBody>
      </p:sp>
      <p:cxnSp>
        <p:nvCxnSpPr>
          <p:cNvPr id="50" name="Straight Arrow Connector 49">
            <a:extLst>
              <a:ext uri="{FF2B5EF4-FFF2-40B4-BE49-F238E27FC236}">
                <a16:creationId xmlns:a16="http://schemas.microsoft.com/office/drawing/2014/main" id="{46D593B7-10C8-3344-5681-C1B9C7C77CCC}"/>
              </a:ext>
            </a:extLst>
          </p:cNvPr>
          <p:cNvCxnSpPr>
            <a:cxnSpLocks/>
          </p:cNvCxnSpPr>
          <p:nvPr/>
        </p:nvCxnSpPr>
        <p:spPr>
          <a:xfrm flipH="1">
            <a:off x="2191710" y="3255479"/>
            <a:ext cx="1073972" cy="716"/>
          </a:xfrm>
          <a:prstGeom prst="straightConnector1">
            <a:avLst/>
          </a:prstGeom>
          <a:ln w="63500">
            <a:solidFill>
              <a:srgbClr val="FFC00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B1C78772-BDAA-1999-08B0-86910C51BE1C}"/>
              </a:ext>
            </a:extLst>
          </p:cNvPr>
          <p:cNvCxnSpPr>
            <a:cxnSpLocks/>
          </p:cNvCxnSpPr>
          <p:nvPr/>
        </p:nvCxnSpPr>
        <p:spPr>
          <a:xfrm flipH="1">
            <a:off x="1487489" y="3457748"/>
            <a:ext cx="1884769" cy="1114337"/>
          </a:xfrm>
          <a:prstGeom prst="straightConnector1">
            <a:avLst/>
          </a:prstGeom>
          <a:ln w="63500">
            <a:solidFill>
              <a:srgbClr val="FFC000">
                <a:alpha val="50000"/>
              </a:srgb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1691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GB" dirty="0"/>
              <a:t>Agenda</a:t>
            </a:r>
          </a:p>
        </p:txBody>
      </p:sp>
      <p:sp>
        <p:nvSpPr>
          <p:cNvPr id="6" name="Text Placeholder 5">
            <a:extLst>
              <a:ext uri="{FF2B5EF4-FFF2-40B4-BE49-F238E27FC236}">
                <a16:creationId xmlns:a16="http://schemas.microsoft.com/office/drawing/2014/main" id="{D3024586-7254-2795-BB8B-CA3B8E25560F}"/>
              </a:ext>
            </a:extLst>
          </p:cNvPr>
          <p:cNvSpPr>
            <a:spLocks noGrp="1"/>
          </p:cNvSpPr>
          <p:nvPr>
            <p:ph type="body" sz="quarter" idx="13"/>
          </p:nvPr>
        </p:nvSpPr>
        <p:spPr/>
        <p:txBody>
          <a:bodyPr/>
          <a:lstStyle/>
          <a:p>
            <a:endParaRPr lang="en-US"/>
          </a:p>
        </p:txBody>
      </p:sp>
      <p:sp>
        <p:nvSpPr>
          <p:cNvPr id="8" name="TextBox 7">
            <a:extLst>
              <a:ext uri="{FF2B5EF4-FFF2-40B4-BE49-F238E27FC236}">
                <a16:creationId xmlns:a16="http://schemas.microsoft.com/office/drawing/2014/main" id="{4D783822-08D7-C286-B58E-77398B2FAE25}"/>
              </a:ext>
            </a:extLst>
          </p:cNvPr>
          <p:cNvSpPr txBox="1"/>
          <p:nvPr/>
        </p:nvSpPr>
        <p:spPr>
          <a:xfrm>
            <a:off x="0" y="1186328"/>
            <a:ext cx="11786716" cy="4031873"/>
          </a:xfrm>
          <a:prstGeom prst="rect">
            <a:avLst/>
          </a:prstGeom>
          <a:noFill/>
        </p:spPr>
        <p:txBody>
          <a:bodyPr wrap="square">
            <a:spAutoFit/>
          </a:bodyPr>
          <a:lstStyle/>
          <a:p>
            <a:pPr marL="1371600" lvl="2" indent="-457200">
              <a:buFont typeface="Arial" panose="020B0604020202020204" pitchFamily="34" charset="0"/>
              <a:buChar char="•"/>
            </a:pPr>
            <a:r>
              <a:rPr lang="de-DE" sz="3200" dirty="0" err="1"/>
              <a:t>WebCompact</a:t>
            </a:r>
            <a:r>
              <a:rPr lang="de-DE" sz="3200" dirty="0"/>
              <a:t> (</a:t>
            </a:r>
            <a:r>
              <a:rPr lang="de-DE" sz="3200" dirty="0" err="1"/>
              <a:t>search</a:t>
            </a:r>
            <a:r>
              <a:rPr lang="de-DE" sz="3200" dirty="0"/>
              <a:t> </a:t>
            </a:r>
            <a:r>
              <a:rPr lang="de-DE" sz="3200" dirty="0" err="1"/>
              <a:t>for</a:t>
            </a:r>
            <a:r>
              <a:rPr lang="de-DE" sz="3200" dirty="0"/>
              <a:t> material </a:t>
            </a:r>
            <a:r>
              <a:rPr lang="de-DE" sz="3200" dirty="0" err="1"/>
              <a:t>libraries</a:t>
            </a:r>
            <a:r>
              <a:rPr lang="de-DE" sz="3200" dirty="0"/>
              <a:t>; </a:t>
            </a:r>
            <a:r>
              <a:rPr lang="de-DE" sz="3200" dirty="0" err="1"/>
              <a:t>sputter</a:t>
            </a:r>
            <a:r>
              <a:rPr lang="de-DE" sz="3200" dirty="0"/>
              <a:t> </a:t>
            </a:r>
            <a:r>
              <a:rPr lang="de-DE" sz="3200" dirty="0" err="1"/>
              <a:t>rates</a:t>
            </a:r>
            <a:r>
              <a:rPr lang="de-DE" sz="3200" dirty="0"/>
              <a:t>)</a:t>
            </a:r>
          </a:p>
          <a:p>
            <a:pPr marL="1371600" lvl="2" indent="-457200">
              <a:buFont typeface="Arial" panose="020B0604020202020204" pitchFamily="34" charset="0"/>
              <a:buChar char="•"/>
            </a:pPr>
            <a:r>
              <a:rPr lang="de-DE" sz="3200" dirty="0"/>
              <a:t>INF Project</a:t>
            </a:r>
            <a:r>
              <a:rPr lang="en-US" sz="3200" dirty="0"/>
              <a:t>:</a:t>
            </a:r>
            <a:endParaRPr lang="ru-RU" sz="3200" dirty="0"/>
          </a:p>
          <a:p>
            <a:pPr marL="1828800" lvl="3" indent="-457200">
              <a:buFont typeface="Arial" panose="020B0604020202020204" pitchFamily="34" charset="0"/>
              <a:buChar char="•"/>
            </a:pPr>
            <a:r>
              <a:rPr lang="en-US" sz="3200" dirty="0"/>
              <a:t>Defining requirements</a:t>
            </a:r>
            <a:endParaRPr lang="ru-RU" sz="3200" dirty="0"/>
          </a:p>
          <a:p>
            <a:pPr marL="1828800" lvl="3" indent="-457200">
              <a:buFont typeface="Arial" panose="020B0604020202020204" pitchFamily="34" charset="0"/>
              <a:buChar char="•"/>
            </a:pPr>
            <a:r>
              <a:rPr lang="en-US" sz="3200" dirty="0"/>
              <a:t>Database schema and flexibility</a:t>
            </a:r>
          </a:p>
          <a:p>
            <a:pPr marL="1828800" lvl="3" indent="-457200">
              <a:buFont typeface="Arial" panose="020B0604020202020204" pitchFamily="34" charset="0"/>
              <a:buChar char="•"/>
            </a:pPr>
            <a:r>
              <a:rPr lang="en-US" sz="3200" dirty="0"/>
              <a:t>Current state: implemented features and future plans</a:t>
            </a:r>
          </a:p>
          <a:p>
            <a:pPr marL="1828800" lvl="3" indent="-457200">
              <a:buFont typeface="Arial" panose="020B0604020202020204" pitchFamily="34" charset="0"/>
              <a:buChar char="•"/>
            </a:pPr>
            <a:r>
              <a:rPr lang="en-US" sz="3200" dirty="0"/>
              <a:t>Request to Register</a:t>
            </a:r>
            <a:endParaRPr lang="de-DE" sz="3200" dirty="0"/>
          </a:p>
          <a:p>
            <a:pPr marL="1828800" lvl="3" indent="-457200">
              <a:buFont typeface="Arial" panose="020B0604020202020204" pitchFamily="34" charset="0"/>
              <a:buChar char="•"/>
            </a:pPr>
            <a:r>
              <a:rPr lang="en-US" sz="3200" dirty="0"/>
              <a:t>Live Demonstration</a:t>
            </a:r>
          </a:p>
          <a:p>
            <a:pPr marL="1371600" lvl="2" indent="-457200">
              <a:buFont typeface="Arial" panose="020B0604020202020204" pitchFamily="34" charset="0"/>
              <a:buChar char="•"/>
            </a:pPr>
            <a:r>
              <a:rPr lang="de-DE" sz="3200" dirty="0"/>
              <a:t>Q&amp;A.</a:t>
            </a:r>
          </a:p>
        </p:txBody>
      </p:sp>
    </p:spTree>
    <p:extLst>
      <p:ext uri="{BB962C8B-B14F-4D97-AF65-F5344CB8AC3E}">
        <p14:creationId xmlns:p14="http://schemas.microsoft.com/office/powerpoint/2010/main" val="2089115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en-US" dirty="0"/>
              <a:t>List Types: control</a:t>
            </a:r>
            <a:endParaRPr lang="de-DE" sz="1600" dirty="0"/>
          </a:p>
        </p:txBody>
      </p:sp>
      <p:sp>
        <p:nvSpPr>
          <p:cNvPr id="3" name="Text Placeholder 2">
            <a:extLst>
              <a:ext uri="{FF2B5EF4-FFF2-40B4-BE49-F238E27FC236}">
                <a16:creationId xmlns:a16="http://schemas.microsoft.com/office/drawing/2014/main" id="{7D4A4A5D-7A44-DAB2-4D83-8A56C59DF9D8}"/>
              </a:ext>
            </a:extLst>
          </p:cNvPr>
          <p:cNvSpPr>
            <a:spLocks noGrp="1"/>
          </p:cNvSpPr>
          <p:nvPr>
            <p:ph type="body" sz="quarter" idx="13"/>
          </p:nvPr>
        </p:nvSpPr>
        <p:spPr/>
        <p:txBody>
          <a:bodyPr/>
          <a:lstStyle/>
          <a:p>
            <a:pPr indent="0">
              <a:buNone/>
            </a:pPr>
            <a:r>
              <a:rPr lang="en-US" dirty="0">
                <a:solidFill>
                  <a:prstClr val="black"/>
                </a:solidFill>
                <a:latin typeface="Arial" panose="020B0604020202020204"/>
                <a:hlinkClick r:id="rId3"/>
              </a:rPr>
              <a:t>https://demo.mdi.ruhr-uni-bochum.de/</a:t>
            </a:r>
            <a:endParaRPr lang="en-US" dirty="0">
              <a:solidFill>
                <a:prstClr val="black"/>
              </a:solidFill>
              <a:latin typeface="Arial" panose="020B0604020202020204"/>
            </a:endParaRPr>
          </a:p>
          <a:p>
            <a:pPr indent="0">
              <a:buNone/>
            </a:pPr>
            <a:endParaRPr lang="en-US" dirty="0"/>
          </a:p>
        </p:txBody>
      </p:sp>
      <p:sp>
        <p:nvSpPr>
          <p:cNvPr id="48" name="Text Box 52">
            <a:extLst>
              <a:ext uri="{FF2B5EF4-FFF2-40B4-BE49-F238E27FC236}">
                <a16:creationId xmlns:a16="http://schemas.microsoft.com/office/drawing/2014/main" id="{527AA556-E0DA-62EE-E0EE-B0BB1029D905}"/>
              </a:ext>
            </a:extLst>
          </p:cNvPr>
          <p:cNvSpPr txBox="1">
            <a:spLocks noChangeArrowheads="1"/>
          </p:cNvSpPr>
          <p:nvPr/>
        </p:nvSpPr>
        <p:spPr bwMode="auto">
          <a:xfrm>
            <a:off x="31552" y="4225673"/>
            <a:ext cx="3072341" cy="1733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1333" b="1" dirty="0">
                <a:solidFill>
                  <a:prstClr val="black"/>
                </a:solidFill>
                <a:latin typeface="+mn-lt"/>
              </a:rPr>
              <a:t>Control </a:t>
            </a:r>
            <a:r>
              <a:rPr lang="en-US" altLang="ru-RU" sz="1333" dirty="0">
                <a:solidFill>
                  <a:prstClr val="black"/>
                </a:solidFill>
                <a:latin typeface="+mn-lt"/>
              </a:rPr>
              <a:t>(</a:t>
            </a:r>
            <a:r>
              <a:rPr lang="en-US" altLang="ru-RU" sz="1333" u="sng" dirty="0">
                <a:solidFill>
                  <a:prstClr val="black"/>
                </a:solidFill>
                <a:latin typeface="+mn-lt"/>
              </a:rPr>
              <a:t>common to all objects</a:t>
            </a:r>
            <a:r>
              <a:rPr lang="en-US" altLang="ru-RU" sz="1333" dirty="0">
                <a:solidFill>
                  <a:prstClr val="black"/>
                </a:solidFill>
                <a:latin typeface="+mn-lt"/>
              </a:rPr>
              <a:t>):</a:t>
            </a:r>
          </a:p>
          <a:p>
            <a:pPr marL="380990" indent="-380990" defTabSz="914377">
              <a:spcBef>
                <a:spcPts val="0"/>
              </a:spcBef>
              <a:buFont typeface="Arial" panose="020B0604020202020204" pitchFamily="34" charset="0"/>
              <a:buChar char="•"/>
            </a:pPr>
            <a:r>
              <a:rPr lang="en-US" altLang="ru-RU" sz="1333" dirty="0">
                <a:solidFill>
                  <a:prstClr val="black"/>
                </a:solidFill>
                <a:latin typeface="+mn-lt"/>
              </a:rPr>
              <a:t>Rubric Id;</a:t>
            </a:r>
          </a:p>
          <a:p>
            <a:pPr marL="380990" indent="-380990" defTabSz="914377">
              <a:spcBef>
                <a:spcPts val="0"/>
              </a:spcBef>
              <a:buFont typeface="Arial" panose="020B0604020202020204" pitchFamily="34" charset="0"/>
              <a:buChar char="•"/>
            </a:pPr>
            <a:r>
              <a:rPr lang="en-US" altLang="ru-RU" sz="1333" dirty="0">
                <a:solidFill>
                  <a:prstClr val="black"/>
                </a:solidFill>
                <a:latin typeface="+mn-lt"/>
              </a:rPr>
              <a:t>Sort Code;</a:t>
            </a:r>
          </a:p>
          <a:p>
            <a:pPr marL="380990" indent="-380990" defTabSz="914377">
              <a:spcBef>
                <a:spcPts val="0"/>
              </a:spcBef>
              <a:buFont typeface="Arial" panose="020B0604020202020204" pitchFamily="34" charset="0"/>
              <a:buChar char="•"/>
            </a:pPr>
            <a:r>
              <a:rPr lang="en-US" altLang="ru-RU" sz="1333" dirty="0">
                <a:solidFill>
                  <a:prstClr val="black"/>
                </a:solidFill>
                <a:latin typeface="+mn-lt"/>
              </a:rPr>
              <a:t>Access;</a:t>
            </a:r>
          </a:p>
          <a:p>
            <a:pPr marL="380990" indent="-380990" defTabSz="914377">
              <a:spcBef>
                <a:spcPts val="0"/>
              </a:spcBef>
              <a:buFont typeface="Arial" panose="020B0604020202020204" pitchFamily="34" charset="0"/>
              <a:buChar char="•"/>
            </a:pPr>
            <a:r>
              <a:rPr lang="en-US" altLang="ru-RU" sz="1333" dirty="0">
                <a:solidFill>
                  <a:prstClr val="black"/>
                </a:solidFill>
                <a:latin typeface="+mn-lt"/>
              </a:rPr>
              <a:t>Name;</a:t>
            </a:r>
          </a:p>
          <a:p>
            <a:pPr marL="380990" indent="-380990" defTabSz="914377">
              <a:spcBef>
                <a:spcPts val="0"/>
              </a:spcBef>
              <a:buFont typeface="Arial" panose="020B0604020202020204" pitchFamily="34" charset="0"/>
              <a:buChar char="•"/>
            </a:pPr>
            <a:r>
              <a:rPr lang="en-US" altLang="ru-RU" sz="1333" dirty="0">
                <a:solidFill>
                  <a:prstClr val="black"/>
                </a:solidFill>
                <a:latin typeface="+mn-lt"/>
              </a:rPr>
              <a:t>URL (adjustable*);</a:t>
            </a:r>
          </a:p>
          <a:p>
            <a:pPr marL="380990" indent="-380990" defTabSz="914377">
              <a:spcBef>
                <a:spcPts val="0"/>
              </a:spcBef>
              <a:buFont typeface="Arial" panose="020B0604020202020204" pitchFamily="34" charset="0"/>
              <a:buChar char="•"/>
            </a:pPr>
            <a:r>
              <a:rPr lang="en-US" altLang="ru-RU" sz="1333" dirty="0">
                <a:solidFill>
                  <a:prstClr val="black"/>
                </a:solidFill>
                <a:latin typeface="+mn-lt"/>
              </a:rPr>
              <a:t>Attach File (document);</a:t>
            </a:r>
          </a:p>
          <a:p>
            <a:pPr marL="380990" indent="-380990" defTabSz="914377">
              <a:spcBef>
                <a:spcPts val="0"/>
              </a:spcBef>
              <a:buFont typeface="Arial" panose="020B0604020202020204" pitchFamily="34" charset="0"/>
              <a:buChar char="•"/>
            </a:pPr>
            <a:r>
              <a:rPr lang="en-US" altLang="ru-RU" sz="1333" dirty="0">
                <a:solidFill>
                  <a:prstClr val="black"/>
                </a:solidFill>
                <a:latin typeface="+mn-lt"/>
              </a:rPr>
              <a:t>Description.</a:t>
            </a:r>
            <a:endParaRPr lang="ru-RU" altLang="ru-RU" sz="1333" dirty="0">
              <a:solidFill>
                <a:prstClr val="black"/>
              </a:solidFill>
              <a:latin typeface="+mn-lt"/>
            </a:endParaRPr>
          </a:p>
        </p:txBody>
      </p:sp>
      <p:pic>
        <p:nvPicPr>
          <p:cNvPr id="4" name="Picture 3">
            <a:extLst>
              <a:ext uri="{FF2B5EF4-FFF2-40B4-BE49-F238E27FC236}">
                <a16:creationId xmlns:a16="http://schemas.microsoft.com/office/drawing/2014/main" id="{17665A19-B039-C356-84F5-B8A8B8844D98}"/>
              </a:ext>
            </a:extLst>
          </p:cNvPr>
          <p:cNvPicPr>
            <a:picLocks noChangeAspect="1"/>
          </p:cNvPicPr>
          <p:nvPr/>
        </p:nvPicPr>
        <p:blipFill>
          <a:blip r:embed="rId4"/>
          <a:stretch>
            <a:fillRect/>
          </a:stretch>
        </p:blipFill>
        <p:spPr>
          <a:xfrm>
            <a:off x="143339" y="737388"/>
            <a:ext cx="6221504" cy="3453763"/>
          </a:xfrm>
          <a:prstGeom prst="rect">
            <a:avLst/>
          </a:prstGeom>
          <a:ln>
            <a:solidFill>
              <a:srgbClr val="0070C0"/>
            </a:solidFill>
          </a:ln>
        </p:spPr>
      </p:pic>
      <p:pic>
        <p:nvPicPr>
          <p:cNvPr id="8" name="Picture 7">
            <a:extLst>
              <a:ext uri="{FF2B5EF4-FFF2-40B4-BE49-F238E27FC236}">
                <a16:creationId xmlns:a16="http://schemas.microsoft.com/office/drawing/2014/main" id="{102C756A-3F89-5270-E349-BF41A4EBE6AD}"/>
              </a:ext>
            </a:extLst>
          </p:cNvPr>
          <p:cNvPicPr>
            <a:picLocks noChangeAspect="1"/>
          </p:cNvPicPr>
          <p:nvPr/>
        </p:nvPicPr>
        <p:blipFill>
          <a:blip r:embed="rId5"/>
          <a:stretch>
            <a:fillRect/>
          </a:stretch>
        </p:blipFill>
        <p:spPr>
          <a:xfrm>
            <a:off x="6480043" y="1988840"/>
            <a:ext cx="5568619" cy="3956984"/>
          </a:xfrm>
          <a:prstGeom prst="rect">
            <a:avLst/>
          </a:prstGeom>
          <a:ln>
            <a:solidFill>
              <a:srgbClr val="0070C0"/>
            </a:solidFill>
          </a:ln>
        </p:spPr>
      </p:pic>
      <p:pic>
        <p:nvPicPr>
          <p:cNvPr id="10" name="Picture 9">
            <a:extLst>
              <a:ext uri="{FF2B5EF4-FFF2-40B4-BE49-F238E27FC236}">
                <a16:creationId xmlns:a16="http://schemas.microsoft.com/office/drawing/2014/main" id="{C1A5A2D6-0D53-BA6C-BACC-03AA2758993C}"/>
              </a:ext>
            </a:extLst>
          </p:cNvPr>
          <p:cNvPicPr>
            <a:picLocks noChangeAspect="1"/>
          </p:cNvPicPr>
          <p:nvPr/>
        </p:nvPicPr>
        <p:blipFill>
          <a:blip r:embed="rId6"/>
          <a:stretch>
            <a:fillRect/>
          </a:stretch>
        </p:blipFill>
        <p:spPr>
          <a:xfrm>
            <a:off x="9734011" y="5567941"/>
            <a:ext cx="2302424" cy="1250808"/>
          </a:xfrm>
          <a:prstGeom prst="rect">
            <a:avLst/>
          </a:prstGeom>
          <a:ln>
            <a:solidFill>
              <a:srgbClr val="0070C0"/>
            </a:solidFill>
          </a:ln>
        </p:spPr>
      </p:pic>
      <p:cxnSp>
        <p:nvCxnSpPr>
          <p:cNvPr id="12" name="Straight Arrow Connector 11">
            <a:extLst>
              <a:ext uri="{FF2B5EF4-FFF2-40B4-BE49-F238E27FC236}">
                <a16:creationId xmlns:a16="http://schemas.microsoft.com/office/drawing/2014/main" id="{B85B1EC1-871F-9A35-D156-6C6F8EBB0C83}"/>
              </a:ext>
            </a:extLst>
          </p:cNvPr>
          <p:cNvCxnSpPr>
            <a:cxnSpLocks/>
          </p:cNvCxnSpPr>
          <p:nvPr/>
        </p:nvCxnSpPr>
        <p:spPr>
          <a:xfrm>
            <a:off x="11856640" y="4869161"/>
            <a:ext cx="0" cy="1324185"/>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C676201-FBAF-3303-DDDF-849FFD332ADB}"/>
              </a:ext>
            </a:extLst>
          </p:cNvPr>
          <p:cNvCxnSpPr>
            <a:cxnSpLocks/>
          </p:cNvCxnSpPr>
          <p:nvPr/>
        </p:nvCxnSpPr>
        <p:spPr>
          <a:xfrm flipH="1" flipV="1">
            <a:off x="9264352" y="5531252"/>
            <a:ext cx="2495648" cy="662093"/>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784CB11C-2FCC-B88B-A481-A15DF270A991}"/>
              </a:ext>
            </a:extLst>
          </p:cNvPr>
          <p:cNvPicPr>
            <a:picLocks noChangeAspect="1"/>
          </p:cNvPicPr>
          <p:nvPr/>
        </p:nvPicPr>
        <p:blipFill>
          <a:blip r:embed="rId7"/>
          <a:stretch>
            <a:fillRect/>
          </a:stretch>
        </p:blipFill>
        <p:spPr>
          <a:xfrm>
            <a:off x="6318806" y="835192"/>
            <a:ext cx="4982085" cy="1156064"/>
          </a:xfrm>
          <a:prstGeom prst="rect">
            <a:avLst/>
          </a:prstGeom>
          <a:ln>
            <a:solidFill>
              <a:srgbClr val="0070C0"/>
            </a:solidFill>
          </a:ln>
        </p:spPr>
      </p:pic>
      <p:cxnSp>
        <p:nvCxnSpPr>
          <p:cNvPr id="25" name="Straight Arrow Connector 24">
            <a:extLst>
              <a:ext uri="{FF2B5EF4-FFF2-40B4-BE49-F238E27FC236}">
                <a16:creationId xmlns:a16="http://schemas.microsoft.com/office/drawing/2014/main" id="{8F919BCB-049E-827D-E784-4EB924D2EB29}"/>
              </a:ext>
            </a:extLst>
          </p:cNvPr>
          <p:cNvCxnSpPr>
            <a:cxnSpLocks/>
          </p:cNvCxnSpPr>
          <p:nvPr/>
        </p:nvCxnSpPr>
        <p:spPr>
          <a:xfrm flipV="1">
            <a:off x="2063552" y="1505983"/>
            <a:ext cx="4301291" cy="2019028"/>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31" name="Text Box 52">
            <a:extLst>
              <a:ext uri="{FF2B5EF4-FFF2-40B4-BE49-F238E27FC236}">
                <a16:creationId xmlns:a16="http://schemas.microsoft.com/office/drawing/2014/main" id="{E4CEC9A5-A5F6-E2DD-4FDB-71E45A7D0792}"/>
              </a:ext>
            </a:extLst>
          </p:cNvPr>
          <p:cNvSpPr txBox="1">
            <a:spLocks noChangeArrowheads="1"/>
          </p:cNvSpPr>
          <p:nvPr/>
        </p:nvSpPr>
        <p:spPr bwMode="auto">
          <a:xfrm>
            <a:off x="6318806" y="383788"/>
            <a:ext cx="5665356"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dirty="0">
                <a:solidFill>
                  <a:prstClr val="black"/>
                </a:solidFill>
                <a:latin typeface="+mn-lt"/>
              </a:rPr>
              <a:t>List of all objects (of type Composition):</a:t>
            </a:r>
            <a:endParaRPr lang="ru-RU" altLang="ru-RU" sz="1600" dirty="0">
              <a:solidFill>
                <a:prstClr val="black"/>
              </a:solidFill>
              <a:latin typeface="+mn-lt"/>
            </a:endParaRPr>
          </a:p>
        </p:txBody>
      </p:sp>
      <p:cxnSp>
        <p:nvCxnSpPr>
          <p:cNvPr id="32" name="Straight Arrow Connector 31">
            <a:extLst>
              <a:ext uri="{FF2B5EF4-FFF2-40B4-BE49-F238E27FC236}">
                <a16:creationId xmlns:a16="http://schemas.microsoft.com/office/drawing/2014/main" id="{58D967E3-2FF4-7768-4E68-2238757D5929}"/>
              </a:ext>
            </a:extLst>
          </p:cNvPr>
          <p:cNvCxnSpPr>
            <a:cxnSpLocks/>
          </p:cNvCxnSpPr>
          <p:nvPr/>
        </p:nvCxnSpPr>
        <p:spPr>
          <a:xfrm flipH="1">
            <a:off x="8563328" y="1405511"/>
            <a:ext cx="1853152" cy="709507"/>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39" name="Text Box 52">
            <a:extLst>
              <a:ext uri="{FF2B5EF4-FFF2-40B4-BE49-F238E27FC236}">
                <a16:creationId xmlns:a16="http://schemas.microsoft.com/office/drawing/2014/main" id="{C9C65E06-F347-E0CB-778E-E495C999BD02}"/>
              </a:ext>
            </a:extLst>
          </p:cNvPr>
          <p:cNvSpPr txBox="1">
            <a:spLocks noChangeArrowheads="1"/>
          </p:cNvSpPr>
          <p:nvPr/>
        </p:nvSpPr>
        <p:spPr bwMode="auto">
          <a:xfrm>
            <a:off x="3030583" y="4091524"/>
            <a:ext cx="3432967" cy="1815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defTabSz="914377">
              <a:spcBef>
                <a:spcPts val="0"/>
              </a:spcBef>
            </a:pPr>
            <a:r>
              <a:rPr lang="en-US" altLang="ru-RU" sz="5867" dirty="0">
                <a:solidFill>
                  <a:srgbClr val="0070C0"/>
                </a:solidFill>
                <a:latin typeface="+mn-lt"/>
              </a:rPr>
              <a:t>2</a:t>
            </a:r>
          </a:p>
          <a:p>
            <a:pPr defTabSz="914377">
              <a:spcBef>
                <a:spcPts val="0"/>
              </a:spcBef>
            </a:pPr>
            <a:endParaRPr lang="en-US" altLang="ru-RU" sz="1333" b="1" dirty="0">
              <a:solidFill>
                <a:prstClr val="black"/>
              </a:solidFill>
              <a:latin typeface="+mn-lt"/>
            </a:endParaRPr>
          </a:p>
          <a:p>
            <a:pPr defTabSz="914377">
              <a:spcBef>
                <a:spcPts val="0"/>
              </a:spcBef>
            </a:pPr>
            <a:r>
              <a:rPr lang="en-US" altLang="ru-RU" sz="1333" b="1" dirty="0">
                <a:solidFill>
                  <a:prstClr val="black"/>
                </a:solidFill>
                <a:latin typeface="+mn-lt"/>
              </a:rPr>
              <a:t>Type specific control</a:t>
            </a:r>
            <a:r>
              <a:rPr lang="en-US" altLang="ru-RU" sz="1333" dirty="0">
                <a:solidFill>
                  <a:prstClr val="black"/>
                </a:solidFill>
                <a:latin typeface="+mn-lt"/>
              </a:rPr>
              <a:t> (e.g. Composition)</a:t>
            </a:r>
            <a:r>
              <a:rPr lang="en-US" altLang="ru-RU" sz="1333" b="1" dirty="0">
                <a:solidFill>
                  <a:prstClr val="black"/>
                </a:solidFill>
                <a:latin typeface="+mn-lt"/>
              </a:rPr>
              <a:t>:</a:t>
            </a:r>
            <a:endParaRPr lang="en-US" altLang="ru-RU" sz="1333" dirty="0">
              <a:solidFill>
                <a:prstClr val="black"/>
              </a:solidFill>
              <a:latin typeface="+mn-lt"/>
            </a:endParaRPr>
          </a:p>
          <a:p>
            <a:pPr marL="380990" indent="-380990" defTabSz="914377">
              <a:spcBef>
                <a:spcPts val="0"/>
              </a:spcBef>
              <a:buFont typeface="Arial" panose="020B0604020202020204" pitchFamily="34" charset="0"/>
              <a:buChar char="•"/>
            </a:pPr>
            <a:r>
              <a:rPr lang="en-US" altLang="ru-RU" sz="1333" dirty="0">
                <a:solidFill>
                  <a:prstClr val="black"/>
                </a:solidFill>
                <a:latin typeface="+mn-lt"/>
              </a:rPr>
              <a:t>Chemical System;</a:t>
            </a:r>
          </a:p>
          <a:p>
            <a:pPr marL="380990" indent="-380990" defTabSz="914377">
              <a:spcBef>
                <a:spcPts val="0"/>
              </a:spcBef>
              <a:buFont typeface="Arial" panose="020B0604020202020204" pitchFamily="34" charset="0"/>
              <a:buChar char="•"/>
            </a:pPr>
            <a:r>
              <a:rPr lang="en-US" altLang="ru-RU" sz="1333" dirty="0">
                <a:solidFill>
                  <a:prstClr val="black"/>
                </a:solidFill>
                <a:latin typeface="+mn-lt"/>
              </a:rPr>
              <a:t>Composition (elements containment).</a:t>
            </a:r>
            <a:endParaRPr lang="ru-RU" altLang="ru-RU" sz="1333" dirty="0">
              <a:solidFill>
                <a:prstClr val="black"/>
              </a:solidFill>
              <a:latin typeface="+mn-lt"/>
            </a:endParaRPr>
          </a:p>
        </p:txBody>
      </p:sp>
      <p:sp>
        <p:nvSpPr>
          <p:cNvPr id="43" name="TextBox 42">
            <a:extLst>
              <a:ext uri="{FF2B5EF4-FFF2-40B4-BE49-F238E27FC236}">
                <a16:creationId xmlns:a16="http://schemas.microsoft.com/office/drawing/2014/main" id="{D060FE36-97FA-3F7D-337A-E6A7DEF69FAB}"/>
              </a:ext>
            </a:extLst>
          </p:cNvPr>
          <p:cNvSpPr txBox="1"/>
          <p:nvPr/>
        </p:nvSpPr>
        <p:spPr>
          <a:xfrm>
            <a:off x="1072248" y="4326097"/>
            <a:ext cx="1304653" cy="995209"/>
          </a:xfrm>
          <a:prstGeom prst="rect">
            <a:avLst/>
          </a:prstGeom>
          <a:noFill/>
        </p:spPr>
        <p:txBody>
          <a:bodyPr wrap="square">
            <a:spAutoFit/>
          </a:bodyPr>
          <a:lstStyle/>
          <a:p>
            <a:pPr algn="ctr" defTabSz="914377"/>
            <a:r>
              <a:rPr lang="en-US" altLang="ru-RU" sz="5867" dirty="0">
                <a:solidFill>
                  <a:srgbClr val="0070C0"/>
                </a:solidFill>
                <a:latin typeface="Arial" panose="020B0604020202020204" pitchFamily="34" charset="0"/>
              </a:rPr>
              <a:t>1</a:t>
            </a:r>
          </a:p>
        </p:txBody>
      </p:sp>
    </p:spTree>
    <p:extLst>
      <p:ext uri="{BB962C8B-B14F-4D97-AF65-F5344CB8AC3E}">
        <p14:creationId xmlns:p14="http://schemas.microsoft.com/office/powerpoint/2010/main" val="1640026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0A5E0592-DB5F-2014-70A4-D1A5D2D5DF0E}"/>
              </a:ext>
            </a:extLst>
          </p:cNvPr>
          <p:cNvPicPr>
            <a:picLocks noChangeAspect="1"/>
          </p:cNvPicPr>
          <p:nvPr/>
        </p:nvPicPr>
        <p:blipFill>
          <a:blip r:embed="rId3"/>
          <a:stretch>
            <a:fillRect/>
          </a:stretch>
        </p:blipFill>
        <p:spPr>
          <a:xfrm>
            <a:off x="6825427" y="3379811"/>
            <a:ext cx="5220677" cy="2106589"/>
          </a:xfrm>
          <a:prstGeom prst="rect">
            <a:avLst/>
          </a:prstGeom>
          <a:ln>
            <a:solidFill>
              <a:srgbClr val="0070C0"/>
            </a:solidFill>
          </a:ln>
        </p:spPr>
      </p:pic>
      <p:pic>
        <p:nvPicPr>
          <p:cNvPr id="16" name="Picture 15">
            <a:extLst>
              <a:ext uri="{FF2B5EF4-FFF2-40B4-BE49-F238E27FC236}">
                <a16:creationId xmlns:a16="http://schemas.microsoft.com/office/drawing/2014/main" id="{6D4D17EC-53DE-8FED-69BB-E0CEE331C08C}"/>
              </a:ext>
            </a:extLst>
          </p:cNvPr>
          <p:cNvPicPr>
            <a:picLocks noChangeAspect="1"/>
          </p:cNvPicPr>
          <p:nvPr/>
        </p:nvPicPr>
        <p:blipFill>
          <a:blip r:embed="rId4"/>
          <a:stretch>
            <a:fillRect/>
          </a:stretch>
        </p:blipFill>
        <p:spPr>
          <a:xfrm>
            <a:off x="6772876" y="878775"/>
            <a:ext cx="5275064" cy="2403862"/>
          </a:xfrm>
          <a:prstGeom prst="rect">
            <a:avLst/>
          </a:prstGeom>
          <a:ln>
            <a:solidFill>
              <a:schemeClr val="accent1"/>
            </a:solidFill>
          </a:ln>
        </p:spPr>
      </p:pic>
      <p:pic>
        <p:nvPicPr>
          <p:cNvPr id="8" name="Picture 7">
            <a:extLst>
              <a:ext uri="{FF2B5EF4-FFF2-40B4-BE49-F238E27FC236}">
                <a16:creationId xmlns:a16="http://schemas.microsoft.com/office/drawing/2014/main" id="{704339A4-AC4E-1661-D4FC-ABA43A7135FC}"/>
              </a:ext>
            </a:extLst>
          </p:cNvPr>
          <p:cNvPicPr>
            <a:picLocks noChangeAspect="1"/>
          </p:cNvPicPr>
          <p:nvPr/>
        </p:nvPicPr>
        <p:blipFill>
          <a:blip r:embed="rId5"/>
          <a:stretch>
            <a:fillRect/>
          </a:stretch>
        </p:blipFill>
        <p:spPr>
          <a:xfrm>
            <a:off x="190769" y="878775"/>
            <a:ext cx="6423787" cy="2646492"/>
          </a:xfrm>
          <a:prstGeom prst="rect">
            <a:avLst/>
          </a:prstGeom>
          <a:ln>
            <a:solidFill>
              <a:schemeClr val="accent1"/>
            </a:solidFill>
          </a:ln>
        </p:spPr>
      </p:pic>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normAutofit/>
          </a:bodyPr>
          <a:lstStyle/>
          <a:p>
            <a:r>
              <a:rPr lang="de-DE" dirty="0"/>
              <a:t>RDMS </a:t>
            </a:r>
            <a:r>
              <a:rPr lang="en-US" dirty="0"/>
              <a:t>List Types: display</a:t>
            </a:r>
            <a:endParaRPr lang="de-DE" sz="1600" dirty="0"/>
          </a:p>
        </p:txBody>
      </p:sp>
      <p:sp>
        <p:nvSpPr>
          <p:cNvPr id="3" name="Text Placeholder 2">
            <a:extLst>
              <a:ext uri="{FF2B5EF4-FFF2-40B4-BE49-F238E27FC236}">
                <a16:creationId xmlns:a16="http://schemas.microsoft.com/office/drawing/2014/main" id="{19FC86C7-6C4F-80B1-971B-7D821763A61A}"/>
              </a:ext>
            </a:extLst>
          </p:cNvPr>
          <p:cNvSpPr>
            <a:spLocks noGrp="1"/>
          </p:cNvSpPr>
          <p:nvPr>
            <p:ph type="body" sz="quarter" idx="13"/>
          </p:nvPr>
        </p:nvSpPr>
        <p:spPr/>
        <p:txBody>
          <a:bodyPr/>
          <a:lstStyle/>
          <a:p>
            <a:endParaRPr lang="en-US"/>
          </a:p>
        </p:txBody>
      </p:sp>
      <p:sp>
        <p:nvSpPr>
          <p:cNvPr id="5" name="Foliennummernplatzhalter 4">
            <a:extLst>
              <a:ext uri="{FF2B5EF4-FFF2-40B4-BE49-F238E27FC236}">
                <a16:creationId xmlns:a16="http://schemas.microsoft.com/office/drawing/2014/main" id="{AD154ED7-2AF3-480F-8141-F661F62E3504}"/>
              </a:ext>
            </a:extLst>
          </p:cNvPr>
          <p:cNvSpPr>
            <a:spLocks noGrp="1"/>
          </p:cNvSpPr>
          <p:nvPr>
            <p:ph type="sldNum" sz="quarter" idx="4294967295"/>
          </p:nvPr>
        </p:nvSpPr>
        <p:spPr>
          <a:xfrm>
            <a:off x="9448800" y="6356350"/>
            <a:ext cx="2743200" cy="365125"/>
          </a:xfrm>
        </p:spPr>
        <p:txBody>
          <a:bodyPr/>
          <a:lstStyle/>
          <a:p>
            <a:fld id="{6C8FC03C-C266-4645-ABC5-645062898383}" type="slidenum">
              <a:rPr lang="de-DE" smtClean="0"/>
              <a:pPr/>
              <a:t>21</a:t>
            </a:fld>
            <a:r>
              <a:rPr lang="de-DE"/>
              <a:t> </a:t>
            </a:r>
            <a:endParaRPr lang="de-DE" dirty="0"/>
          </a:p>
        </p:txBody>
      </p:sp>
      <p:sp>
        <p:nvSpPr>
          <p:cNvPr id="48" name="Text Box 52">
            <a:extLst>
              <a:ext uri="{FF2B5EF4-FFF2-40B4-BE49-F238E27FC236}">
                <a16:creationId xmlns:a16="http://schemas.microsoft.com/office/drawing/2014/main" id="{527AA556-E0DA-62EE-E0EE-B0BB1029D905}"/>
              </a:ext>
            </a:extLst>
          </p:cNvPr>
          <p:cNvSpPr txBox="1">
            <a:spLocks noChangeArrowheads="1"/>
          </p:cNvSpPr>
          <p:nvPr/>
        </p:nvSpPr>
        <p:spPr bwMode="auto">
          <a:xfrm>
            <a:off x="380500" y="4163930"/>
            <a:ext cx="580974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spcBef>
                <a:spcPts val="0"/>
              </a:spcBef>
            </a:pPr>
            <a:r>
              <a:rPr lang="en-US" altLang="ru-RU" sz="1800" b="1" dirty="0">
                <a:solidFill>
                  <a:schemeClr val="tx1"/>
                </a:solidFill>
                <a:latin typeface="+mn-lt"/>
              </a:rPr>
              <a:t>UI Experience</a:t>
            </a:r>
            <a:r>
              <a:rPr lang="en-US" altLang="ru-RU" sz="1800" dirty="0">
                <a:solidFill>
                  <a:schemeClr val="tx1"/>
                </a:solidFill>
                <a:latin typeface="+mn-lt"/>
              </a:rPr>
              <a:t>:</a:t>
            </a:r>
          </a:p>
          <a:p>
            <a:pPr marL="380990" indent="-380990">
              <a:spcBef>
                <a:spcPts val="0"/>
              </a:spcBef>
              <a:buFont typeface="Arial" panose="020B0604020202020204" pitchFamily="34" charset="0"/>
              <a:buChar char="•"/>
            </a:pPr>
            <a:r>
              <a:rPr lang="en-US" altLang="ru-RU" sz="1800" dirty="0">
                <a:solidFill>
                  <a:schemeClr val="tx1"/>
                </a:solidFill>
                <a:latin typeface="+mn-lt"/>
              </a:rPr>
              <a:t>Select project (rubric with objects)</a:t>
            </a:r>
          </a:p>
          <a:p>
            <a:pPr marL="380990" indent="-380990">
              <a:spcBef>
                <a:spcPts val="0"/>
              </a:spcBef>
              <a:buFont typeface="Arial" panose="020B0604020202020204" pitchFamily="34" charset="0"/>
              <a:buChar char="•"/>
            </a:pPr>
            <a:r>
              <a:rPr lang="en-US" altLang="ru-RU" sz="1800" dirty="0">
                <a:solidFill>
                  <a:schemeClr val="tx1"/>
                </a:solidFill>
                <a:latin typeface="+mn-lt"/>
              </a:rPr>
              <a:t>Select object of interest</a:t>
            </a:r>
          </a:p>
          <a:p>
            <a:pPr marL="380990" indent="-380990">
              <a:spcBef>
                <a:spcPts val="0"/>
              </a:spcBef>
              <a:buFont typeface="Arial" panose="020B0604020202020204" pitchFamily="34" charset="0"/>
              <a:buChar char="•"/>
            </a:pPr>
            <a:r>
              <a:rPr lang="en-US" altLang="ru-RU" sz="1800" dirty="0">
                <a:solidFill>
                  <a:schemeClr val="tx1"/>
                </a:solidFill>
                <a:latin typeface="+mn-lt"/>
              </a:rPr>
              <a:t>Follow the link and explore object data and properties</a:t>
            </a:r>
            <a:endParaRPr lang="ru-RU" altLang="ru-RU" sz="1800" dirty="0">
              <a:solidFill>
                <a:schemeClr val="tx1"/>
              </a:solidFill>
              <a:latin typeface="+mn-lt"/>
            </a:endParaRPr>
          </a:p>
        </p:txBody>
      </p:sp>
      <p:sp>
        <p:nvSpPr>
          <p:cNvPr id="38" name="TextBox 37">
            <a:extLst>
              <a:ext uri="{FF2B5EF4-FFF2-40B4-BE49-F238E27FC236}">
                <a16:creationId xmlns:a16="http://schemas.microsoft.com/office/drawing/2014/main" id="{E2355FA9-6262-DACD-C01E-4076CC8B9987}"/>
              </a:ext>
            </a:extLst>
          </p:cNvPr>
          <p:cNvSpPr txBox="1"/>
          <p:nvPr/>
        </p:nvSpPr>
        <p:spPr>
          <a:xfrm>
            <a:off x="427902" y="6038613"/>
            <a:ext cx="5397166" cy="338554"/>
          </a:xfrm>
          <a:prstGeom prst="rect">
            <a:avLst/>
          </a:prstGeom>
          <a:noFill/>
        </p:spPr>
        <p:txBody>
          <a:bodyPr wrap="square">
            <a:spAutoFit/>
          </a:bodyPr>
          <a:lstStyle/>
          <a:p>
            <a:r>
              <a:rPr lang="en-US" sz="1600" dirty="0">
                <a:hlinkClick r:id="rId6"/>
              </a:rPr>
              <a:t>https://demo.mdi.ruhr-uni-bochum.de/object/ag2o-4605</a:t>
            </a:r>
            <a:endParaRPr lang="en-US" sz="1600" dirty="0"/>
          </a:p>
        </p:txBody>
      </p:sp>
      <p:cxnSp>
        <p:nvCxnSpPr>
          <p:cNvPr id="7" name="Straight Arrow Connector 6">
            <a:extLst>
              <a:ext uri="{FF2B5EF4-FFF2-40B4-BE49-F238E27FC236}">
                <a16:creationId xmlns:a16="http://schemas.microsoft.com/office/drawing/2014/main" id="{F9ECC49D-0DC6-373A-9AFE-256AAC30C37F}"/>
              </a:ext>
            </a:extLst>
          </p:cNvPr>
          <p:cNvCxnSpPr>
            <a:cxnSpLocks/>
          </p:cNvCxnSpPr>
          <p:nvPr/>
        </p:nvCxnSpPr>
        <p:spPr>
          <a:xfrm>
            <a:off x="398659" y="932723"/>
            <a:ext cx="266359" cy="421064"/>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E5EDE51-4C4E-F105-D9C2-D9D19424B9BA}"/>
              </a:ext>
            </a:extLst>
          </p:cNvPr>
          <p:cNvCxnSpPr>
            <a:cxnSpLocks/>
          </p:cNvCxnSpPr>
          <p:nvPr/>
        </p:nvCxnSpPr>
        <p:spPr>
          <a:xfrm>
            <a:off x="810484" y="1736593"/>
            <a:ext cx="1243947" cy="412841"/>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551AAC0-609C-B77E-32AA-643872902D52}"/>
              </a:ext>
            </a:extLst>
          </p:cNvPr>
          <p:cNvCxnSpPr>
            <a:cxnSpLocks/>
          </p:cNvCxnSpPr>
          <p:nvPr/>
        </p:nvCxnSpPr>
        <p:spPr>
          <a:xfrm flipV="1">
            <a:off x="2410691" y="932723"/>
            <a:ext cx="4593918" cy="1228586"/>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618520F-667D-C00F-A910-7E8CF1D371C4}"/>
              </a:ext>
            </a:extLst>
          </p:cNvPr>
          <p:cNvCxnSpPr>
            <a:cxnSpLocks/>
          </p:cNvCxnSpPr>
          <p:nvPr/>
        </p:nvCxnSpPr>
        <p:spPr>
          <a:xfrm>
            <a:off x="675993" y="1297165"/>
            <a:ext cx="50756" cy="440720"/>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41388A56-4046-D8AC-B24B-FA52C0B21FE4}"/>
              </a:ext>
            </a:extLst>
          </p:cNvPr>
          <p:cNvCxnSpPr>
            <a:cxnSpLocks/>
          </p:cNvCxnSpPr>
          <p:nvPr/>
        </p:nvCxnSpPr>
        <p:spPr>
          <a:xfrm>
            <a:off x="7850213" y="3026409"/>
            <a:ext cx="0" cy="701907"/>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35" name="Text Box 52">
            <a:extLst>
              <a:ext uri="{FF2B5EF4-FFF2-40B4-BE49-F238E27FC236}">
                <a16:creationId xmlns:a16="http://schemas.microsoft.com/office/drawing/2014/main" id="{6466592C-EF21-5A10-5890-470B3ED4D5BD}"/>
              </a:ext>
            </a:extLst>
          </p:cNvPr>
          <p:cNvSpPr txBox="1">
            <a:spLocks noChangeArrowheads="1"/>
          </p:cNvSpPr>
          <p:nvPr/>
        </p:nvSpPr>
        <p:spPr bwMode="auto">
          <a:xfrm>
            <a:off x="9623835" y="1858774"/>
            <a:ext cx="242482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spcBef>
                <a:spcPts val="0"/>
              </a:spcBef>
            </a:pPr>
            <a:r>
              <a:rPr lang="en-US" altLang="ru-RU" sz="1600" b="1" dirty="0">
                <a:solidFill>
                  <a:schemeClr val="tx1"/>
                </a:solidFill>
                <a:latin typeface="Arial" panose="020B0604020202020204" pitchFamily="34" charset="0"/>
              </a:rPr>
              <a:t>Visibility depends on user privileges </a:t>
            </a:r>
            <a:endParaRPr lang="ru-RU" altLang="ru-RU" sz="1600" dirty="0">
              <a:solidFill>
                <a:schemeClr val="tx1"/>
              </a:solidFill>
              <a:latin typeface="Arial" panose="020B0604020202020204" pitchFamily="34" charset="0"/>
            </a:endParaRPr>
          </a:p>
        </p:txBody>
      </p:sp>
      <p:cxnSp>
        <p:nvCxnSpPr>
          <p:cNvPr id="36" name="Straight Arrow Connector 35">
            <a:extLst>
              <a:ext uri="{FF2B5EF4-FFF2-40B4-BE49-F238E27FC236}">
                <a16:creationId xmlns:a16="http://schemas.microsoft.com/office/drawing/2014/main" id="{3DBE0C00-8322-7986-AB39-E7F21D5716B3}"/>
              </a:ext>
            </a:extLst>
          </p:cNvPr>
          <p:cNvCxnSpPr>
            <a:cxnSpLocks/>
          </p:cNvCxnSpPr>
          <p:nvPr/>
        </p:nvCxnSpPr>
        <p:spPr>
          <a:xfrm flipH="1">
            <a:off x="9583387" y="2402686"/>
            <a:ext cx="342528" cy="1207413"/>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1D0753E-A80D-6A87-9FA0-4999F57DA8BF}"/>
              </a:ext>
            </a:extLst>
          </p:cNvPr>
          <p:cNvCxnSpPr>
            <a:cxnSpLocks/>
          </p:cNvCxnSpPr>
          <p:nvPr/>
        </p:nvCxnSpPr>
        <p:spPr>
          <a:xfrm>
            <a:off x="11133718" y="2402686"/>
            <a:ext cx="230968" cy="1290540"/>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0197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D6FA17-D9AD-A98A-E709-2D26D829CAA2}"/>
              </a:ext>
            </a:extLst>
          </p:cNvPr>
          <p:cNvPicPr>
            <a:picLocks noChangeAspect="1"/>
          </p:cNvPicPr>
          <p:nvPr/>
        </p:nvPicPr>
        <p:blipFill>
          <a:blip r:embed="rId3"/>
          <a:stretch>
            <a:fillRect/>
          </a:stretch>
        </p:blipFill>
        <p:spPr>
          <a:xfrm>
            <a:off x="143339" y="1211999"/>
            <a:ext cx="6432715" cy="1103520"/>
          </a:xfrm>
          <a:prstGeom prst="rect">
            <a:avLst/>
          </a:prstGeom>
          <a:ln>
            <a:solidFill>
              <a:schemeClr val="tx2">
                <a:lumMod val="90000"/>
                <a:lumOff val="10000"/>
              </a:schemeClr>
            </a:solidFill>
          </a:ln>
        </p:spPr>
      </p:pic>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a:t>
            </a:r>
            <a:r>
              <a:rPr lang="en-US" dirty="0"/>
              <a:t>: Interlink Objects</a:t>
            </a:r>
            <a:endParaRPr lang="de-DE" sz="1600" dirty="0"/>
          </a:p>
        </p:txBody>
      </p:sp>
      <p:sp>
        <p:nvSpPr>
          <p:cNvPr id="3" name="Text Placeholder 2">
            <a:extLst>
              <a:ext uri="{FF2B5EF4-FFF2-40B4-BE49-F238E27FC236}">
                <a16:creationId xmlns:a16="http://schemas.microsoft.com/office/drawing/2014/main" id="{3A4398E6-55F5-F189-C03C-8DF3E9FC444B}"/>
              </a:ext>
            </a:extLst>
          </p:cNvPr>
          <p:cNvSpPr>
            <a:spLocks noGrp="1"/>
          </p:cNvSpPr>
          <p:nvPr>
            <p:ph type="body" sz="quarter" idx="13"/>
          </p:nvPr>
        </p:nvSpPr>
        <p:spPr/>
        <p:txBody>
          <a:bodyPr/>
          <a:lstStyle/>
          <a:p>
            <a:pPr indent="0" defTabSz="914377">
              <a:buNone/>
            </a:pPr>
            <a:r>
              <a:rPr lang="en-US" altLang="ru-RU" sz="1000" dirty="0">
                <a:solidFill>
                  <a:prstClr val="black"/>
                </a:solidFill>
                <a:latin typeface="Arial" panose="020B0604020202020204" pitchFamily="34" charset="0"/>
              </a:rPr>
              <a:t>User view: </a:t>
            </a:r>
            <a:r>
              <a:rPr lang="en-US" altLang="ru-RU" sz="1000" dirty="0">
                <a:solidFill>
                  <a:prstClr val="black"/>
                </a:solidFill>
                <a:latin typeface="Arial" panose="020B0604020202020204" pitchFamily="34" charset="0"/>
                <a:hlinkClick r:id="rId4"/>
              </a:rPr>
              <a:t>https://demo.mdi.ruhr-uni-bochum.de/object/ag2s-4870</a:t>
            </a:r>
            <a:endParaRPr lang="en-US" altLang="ru-RU" sz="1000" dirty="0">
              <a:solidFill>
                <a:prstClr val="black"/>
              </a:solidFill>
              <a:latin typeface="Arial" panose="020B0604020202020204" pitchFamily="34" charset="0"/>
            </a:endParaRPr>
          </a:p>
          <a:p>
            <a:pPr indent="0" defTabSz="914377">
              <a:buNone/>
            </a:pPr>
            <a:r>
              <a:rPr lang="en-US" altLang="ru-RU" sz="1000" dirty="0">
                <a:solidFill>
                  <a:prstClr val="black"/>
                </a:solidFill>
                <a:latin typeface="Arial" panose="020B0604020202020204" pitchFamily="34" charset="0"/>
              </a:rPr>
              <a:t>Admin view: </a:t>
            </a:r>
            <a:r>
              <a:rPr lang="en-US" altLang="ru-RU" sz="1000" dirty="0">
                <a:solidFill>
                  <a:prstClr val="black"/>
                </a:solidFill>
                <a:latin typeface="Arial" panose="020B0604020202020204" pitchFamily="34" charset="0"/>
                <a:hlinkClick r:id="rId5"/>
              </a:rPr>
              <a:t>https://demo.mdi.ruhr-uni-bochum.de/adminobject/edititem/4870</a:t>
            </a:r>
            <a:endParaRPr lang="en-US" sz="1000" dirty="0">
              <a:solidFill>
                <a:prstClr val="black"/>
              </a:solidFill>
              <a:latin typeface="Arial" panose="020B0604020202020204"/>
            </a:endParaRPr>
          </a:p>
          <a:p>
            <a:pPr indent="0">
              <a:buNone/>
            </a:pPr>
            <a:endParaRPr lang="en-US" dirty="0"/>
          </a:p>
        </p:txBody>
      </p:sp>
      <p:sp>
        <p:nvSpPr>
          <p:cNvPr id="8" name="Text Box 52">
            <a:extLst>
              <a:ext uri="{FF2B5EF4-FFF2-40B4-BE49-F238E27FC236}">
                <a16:creationId xmlns:a16="http://schemas.microsoft.com/office/drawing/2014/main" id="{ECE8CDA6-538F-1854-2C60-80C1E68BDE57}"/>
              </a:ext>
            </a:extLst>
          </p:cNvPr>
          <p:cNvSpPr txBox="1">
            <a:spLocks noChangeArrowheads="1"/>
          </p:cNvSpPr>
          <p:nvPr/>
        </p:nvSpPr>
        <p:spPr bwMode="auto">
          <a:xfrm>
            <a:off x="109141" y="866675"/>
            <a:ext cx="877116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1600" b="1" dirty="0">
                <a:solidFill>
                  <a:prstClr val="black"/>
                </a:solidFill>
                <a:latin typeface="+mn-lt"/>
              </a:rPr>
              <a:t>Example: literature reference for published data on composition</a:t>
            </a:r>
            <a:r>
              <a:rPr lang="en-US" altLang="ru-RU" sz="1600" dirty="0">
                <a:solidFill>
                  <a:prstClr val="black"/>
                </a:solidFill>
                <a:latin typeface="+mn-lt"/>
              </a:rPr>
              <a:t>:</a:t>
            </a:r>
            <a:endParaRPr lang="ru-RU" altLang="ru-RU" sz="1600" dirty="0">
              <a:solidFill>
                <a:prstClr val="black"/>
              </a:solidFill>
              <a:latin typeface="+mn-lt"/>
            </a:endParaRPr>
          </a:p>
        </p:txBody>
      </p:sp>
      <p:pic>
        <p:nvPicPr>
          <p:cNvPr id="1030" name="Picture 6" descr="Directed graph - Wikipedia">
            <a:extLst>
              <a:ext uri="{FF2B5EF4-FFF2-40B4-BE49-F238E27FC236}">
                <a16:creationId xmlns:a16="http://schemas.microsoft.com/office/drawing/2014/main" id="{A83AF66D-4037-98B4-A945-1FFCD0BC095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33451" y="0"/>
            <a:ext cx="2989861" cy="19806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E69F59F-CCDA-4A23-650A-8D1A1034CEB1}"/>
              </a:ext>
            </a:extLst>
          </p:cNvPr>
          <p:cNvPicPr>
            <a:picLocks noChangeAspect="1"/>
          </p:cNvPicPr>
          <p:nvPr/>
        </p:nvPicPr>
        <p:blipFill>
          <a:blip r:embed="rId7"/>
          <a:stretch>
            <a:fillRect/>
          </a:stretch>
        </p:blipFill>
        <p:spPr>
          <a:xfrm>
            <a:off x="5731474" y="2027505"/>
            <a:ext cx="6432716" cy="4022113"/>
          </a:xfrm>
          <a:prstGeom prst="rect">
            <a:avLst/>
          </a:prstGeom>
          <a:ln>
            <a:solidFill>
              <a:srgbClr val="0070C0"/>
            </a:solidFill>
          </a:ln>
        </p:spPr>
      </p:pic>
      <p:sp>
        <p:nvSpPr>
          <p:cNvPr id="7" name="Text Box 52">
            <a:extLst>
              <a:ext uri="{FF2B5EF4-FFF2-40B4-BE49-F238E27FC236}">
                <a16:creationId xmlns:a16="http://schemas.microsoft.com/office/drawing/2014/main" id="{1CC26477-7D6C-B4BB-92B9-D77469937E31}"/>
              </a:ext>
            </a:extLst>
          </p:cNvPr>
          <p:cNvSpPr txBox="1">
            <a:spLocks noChangeArrowheads="1"/>
          </p:cNvSpPr>
          <p:nvPr/>
        </p:nvSpPr>
        <p:spPr bwMode="auto">
          <a:xfrm>
            <a:off x="44394" y="2440519"/>
            <a:ext cx="5538583" cy="3498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To add associated objects:</a:t>
            </a:r>
          </a:p>
          <a:p>
            <a:pPr defTabSz="914377">
              <a:spcBef>
                <a:spcPts val="800"/>
              </a:spcBef>
            </a:pPr>
            <a:r>
              <a:rPr lang="en-US" altLang="ru-RU" sz="1600" dirty="0">
                <a:solidFill>
                  <a:prstClr val="black"/>
                </a:solidFill>
                <a:latin typeface="+mn-lt"/>
              </a:rPr>
              <a:t>0) Go to “List edit” or select object to edit</a:t>
            </a:r>
          </a:p>
          <a:p>
            <a:pPr defTabSz="914377">
              <a:spcBef>
                <a:spcPts val="800"/>
              </a:spcBef>
            </a:pPr>
            <a:r>
              <a:rPr lang="en-US" altLang="ru-RU" sz="1600" dirty="0">
                <a:solidFill>
                  <a:prstClr val="black"/>
                </a:solidFill>
                <a:latin typeface="+mn-lt"/>
              </a:rPr>
              <a:t>1) Select associated object type (optional filter)</a:t>
            </a:r>
          </a:p>
          <a:p>
            <a:pPr defTabSz="914377">
              <a:spcBef>
                <a:spcPts val="800"/>
              </a:spcBef>
            </a:pPr>
            <a:r>
              <a:rPr lang="en-US" altLang="ru-RU" sz="1600" dirty="0">
                <a:solidFill>
                  <a:prstClr val="black"/>
                </a:solidFill>
                <a:latin typeface="+mn-lt"/>
              </a:rPr>
              <a:t>2) Input search phrase, contained in the </a:t>
            </a:r>
            <a:r>
              <a:rPr lang="en-US" altLang="ru-RU" sz="1600" u="sng" dirty="0">
                <a:solidFill>
                  <a:prstClr val="black"/>
                </a:solidFill>
                <a:latin typeface="+mn-lt"/>
              </a:rPr>
              <a:t>Name</a:t>
            </a:r>
            <a:r>
              <a:rPr lang="en-US" altLang="ru-RU" sz="1600" dirty="0">
                <a:solidFill>
                  <a:prstClr val="black"/>
                </a:solidFill>
                <a:latin typeface="+mn-lt"/>
              </a:rPr>
              <a:t> of desired object to be associated</a:t>
            </a:r>
          </a:p>
          <a:p>
            <a:pPr defTabSz="914377">
              <a:spcBef>
                <a:spcPts val="800"/>
              </a:spcBef>
            </a:pPr>
            <a:r>
              <a:rPr lang="en-US" altLang="ru-RU" sz="1600" dirty="0">
                <a:solidFill>
                  <a:prstClr val="black"/>
                </a:solidFill>
                <a:latin typeface="+mn-lt"/>
              </a:rPr>
              <a:t>3) Drag &amp; Drop desired object(s) from search result list to the area / adjust list</a:t>
            </a:r>
          </a:p>
          <a:p>
            <a:pPr defTabSz="914377">
              <a:spcBef>
                <a:spcPts val="800"/>
              </a:spcBef>
            </a:pPr>
            <a:r>
              <a:rPr lang="en-US" altLang="ru-RU" sz="1600" dirty="0">
                <a:solidFill>
                  <a:prstClr val="black"/>
                </a:solidFill>
                <a:latin typeface="+mn-lt"/>
              </a:rPr>
              <a:t>4) Save changes</a:t>
            </a:r>
          </a:p>
          <a:p>
            <a:pPr defTabSz="914377">
              <a:spcBef>
                <a:spcPts val="800"/>
              </a:spcBef>
            </a:pPr>
            <a:r>
              <a:rPr lang="en-US" altLang="ru-RU" sz="1600" b="1" dirty="0">
                <a:solidFill>
                  <a:srgbClr val="0070C0"/>
                </a:solidFill>
                <a:latin typeface="+mn-lt"/>
              </a:rPr>
              <a:t>Important</a:t>
            </a:r>
            <a:r>
              <a:rPr lang="en-US" altLang="ru-RU" sz="1600" dirty="0">
                <a:solidFill>
                  <a:prstClr val="black"/>
                </a:solidFill>
                <a:latin typeface="+mn-lt"/>
              </a:rPr>
              <a:t>: </a:t>
            </a:r>
            <a:r>
              <a:rPr lang="en-US" altLang="ru-RU" sz="1600" b="1" dirty="0">
                <a:solidFill>
                  <a:prstClr val="black"/>
                </a:solidFill>
                <a:latin typeface="+mn-lt"/>
              </a:rPr>
              <a:t>Reverse associations </a:t>
            </a:r>
            <a:r>
              <a:rPr lang="en-US" altLang="ru-RU" sz="1600" dirty="0">
                <a:solidFill>
                  <a:prstClr val="black"/>
                </a:solidFill>
                <a:latin typeface="+mn-lt"/>
              </a:rPr>
              <a:t>allow to browse reverse- directional associations, such as finding all compounds mentioned in a particular literature reference.</a:t>
            </a:r>
            <a:endParaRPr lang="ru-RU" altLang="ru-RU" sz="1600" dirty="0">
              <a:solidFill>
                <a:prstClr val="black"/>
              </a:solidFill>
              <a:latin typeface="+mn-lt"/>
            </a:endParaRPr>
          </a:p>
        </p:txBody>
      </p:sp>
    </p:spTree>
    <p:extLst>
      <p:ext uri="{BB962C8B-B14F-4D97-AF65-F5344CB8AC3E}">
        <p14:creationId xmlns:p14="http://schemas.microsoft.com/office/powerpoint/2010/main" val="3587974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de-DE" dirty="0" err="1"/>
              <a:t>Object‘s</a:t>
            </a:r>
            <a:r>
              <a:rPr lang="de-DE" dirty="0"/>
              <a:t> F</a:t>
            </a:r>
            <a:r>
              <a:rPr lang="en-US" sz="3733" dirty="0" err="1"/>
              <a:t>lexibility</a:t>
            </a:r>
            <a:r>
              <a:rPr lang="en-US" sz="3733" dirty="0"/>
              <a:t>: Extended Properties</a:t>
            </a:r>
            <a:br>
              <a:rPr lang="en-US" sz="3733" dirty="0"/>
            </a:br>
            <a:endParaRPr lang="de-DE" sz="1600" dirty="0"/>
          </a:p>
        </p:txBody>
      </p:sp>
      <p:sp>
        <p:nvSpPr>
          <p:cNvPr id="3" name="Text Placeholder 2">
            <a:extLst>
              <a:ext uri="{FF2B5EF4-FFF2-40B4-BE49-F238E27FC236}">
                <a16:creationId xmlns:a16="http://schemas.microsoft.com/office/drawing/2014/main" id="{A9FBEED1-0C3C-D48A-FED3-3FF2448937E5}"/>
              </a:ext>
            </a:extLst>
          </p:cNvPr>
          <p:cNvSpPr>
            <a:spLocks noGrp="1"/>
          </p:cNvSpPr>
          <p:nvPr>
            <p:ph type="body" sz="quarter" idx="13"/>
          </p:nvPr>
        </p:nvSpPr>
        <p:spPr/>
        <p:txBody>
          <a:bodyPr/>
          <a:lstStyle/>
          <a:p>
            <a:pPr indent="0" defTabSz="914377">
              <a:buNone/>
            </a:pPr>
            <a:r>
              <a:rPr lang="en-US" altLang="ru-RU" sz="1000" dirty="0">
                <a:solidFill>
                  <a:prstClr val="black"/>
                </a:solidFill>
                <a:latin typeface="Arial" panose="020B0604020202020204" pitchFamily="34" charset="0"/>
              </a:rPr>
              <a:t>User view: </a:t>
            </a:r>
            <a:r>
              <a:rPr lang="en-US" altLang="ru-RU" sz="1000" dirty="0">
                <a:solidFill>
                  <a:prstClr val="black"/>
                </a:solidFill>
                <a:latin typeface="Arial" panose="020B0604020202020204" pitchFamily="34" charset="0"/>
                <a:hlinkClick r:id="rId3"/>
              </a:rPr>
              <a:t>https://demo.mdi.ruhr-uni-bochum.de/object/ag2s-4870</a:t>
            </a:r>
            <a:endParaRPr lang="en-US" altLang="ru-RU" sz="1000" dirty="0">
              <a:solidFill>
                <a:prstClr val="black"/>
              </a:solidFill>
              <a:latin typeface="Arial" panose="020B0604020202020204" pitchFamily="34" charset="0"/>
            </a:endParaRPr>
          </a:p>
          <a:p>
            <a:pPr indent="0" defTabSz="914377">
              <a:buNone/>
            </a:pPr>
            <a:r>
              <a:rPr lang="en-US" altLang="ru-RU" sz="1000" dirty="0">
                <a:solidFill>
                  <a:prstClr val="black"/>
                </a:solidFill>
                <a:latin typeface="Arial" panose="020B0604020202020204" pitchFamily="34" charset="0"/>
              </a:rPr>
              <a:t>Admin view: </a:t>
            </a:r>
            <a:r>
              <a:rPr lang="en-US" altLang="ru-RU" sz="1000" dirty="0">
                <a:solidFill>
                  <a:prstClr val="black"/>
                </a:solidFill>
                <a:latin typeface="Arial" panose="020B0604020202020204" pitchFamily="34" charset="0"/>
                <a:hlinkClick r:id="rId4"/>
              </a:rPr>
              <a:t>https://demo.mdi.ruhr-uni-bochum.de/adminobject/edititem/4870</a:t>
            </a:r>
            <a:endParaRPr lang="en-US" dirty="0"/>
          </a:p>
        </p:txBody>
      </p:sp>
      <p:sp>
        <p:nvSpPr>
          <p:cNvPr id="8" name="Text Box 52">
            <a:extLst>
              <a:ext uri="{FF2B5EF4-FFF2-40B4-BE49-F238E27FC236}">
                <a16:creationId xmlns:a16="http://schemas.microsoft.com/office/drawing/2014/main" id="{ECE8CDA6-538F-1854-2C60-80C1E68BDE57}"/>
              </a:ext>
            </a:extLst>
          </p:cNvPr>
          <p:cNvSpPr txBox="1">
            <a:spLocks noChangeArrowheads="1"/>
          </p:cNvSpPr>
          <p:nvPr/>
        </p:nvSpPr>
        <p:spPr bwMode="auto">
          <a:xfrm>
            <a:off x="68476" y="790465"/>
            <a:ext cx="12055048"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1800" b="1" dirty="0">
                <a:solidFill>
                  <a:prstClr val="black"/>
                </a:solidFill>
                <a:latin typeface="+mn-lt"/>
              </a:rPr>
              <a:t>Use case: </a:t>
            </a:r>
            <a:r>
              <a:rPr lang="en-US" altLang="ru-RU" sz="1800" dirty="0">
                <a:solidFill>
                  <a:prstClr val="black"/>
                </a:solidFill>
                <a:latin typeface="+mn-lt"/>
              </a:rPr>
              <a:t>add additional properties values (or even a table) to object and afterwards make search on them.</a:t>
            </a:r>
          </a:p>
          <a:p>
            <a:pPr defTabSz="914377">
              <a:spcBef>
                <a:spcPts val="0"/>
              </a:spcBef>
            </a:pPr>
            <a:r>
              <a:rPr lang="en-US" altLang="ru-RU" sz="1800" b="1" dirty="0">
                <a:solidFill>
                  <a:prstClr val="white">
                    <a:lumMod val="50000"/>
                  </a:prstClr>
                </a:solidFill>
                <a:latin typeface="+mn-lt"/>
              </a:rPr>
              <a:t>OR</a:t>
            </a:r>
          </a:p>
          <a:p>
            <a:pPr defTabSz="914377">
              <a:spcBef>
                <a:spcPts val="0"/>
              </a:spcBef>
            </a:pPr>
            <a:r>
              <a:rPr lang="en-US" altLang="ru-RU" sz="1800" b="1" i="1" dirty="0">
                <a:solidFill>
                  <a:srgbClr val="0070C0"/>
                </a:solidFill>
                <a:latin typeface="+mn-lt"/>
              </a:rPr>
              <a:t>When the existing fields set is not enough…</a:t>
            </a:r>
          </a:p>
          <a:p>
            <a:pPr defTabSz="914377">
              <a:spcBef>
                <a:spcPts val="1200"/>
              </a:spcBef>
            </a:pPr>
            <a:r>
              <a:rPr lang="en-US" altLang="ru-RU" sz="1800" b="1" dirty="0">
                <a:solidFill>
                  <a:prstClr val="black"/>
                </a:solidFill>
                <a:latin typeface="+mn-lt"/>
              </a:rPr>
              <a:t>Task: associate table with object</a:t>
            </a:r>
            <a:endParaRPr lang="ru-RU" altLang="ru-RU" sz="1800" i="1" dirty="0">
              <a:solidFill>
                <a:srgbClr val="0070C0"/>
              </a:solidFill>
              <a:latin typeface="+mn-lt"/>
            </a:endParaRPr>
          </a:p>
        </p:txBody>
      </p:sp>
      <p:pic>
        <p:nvPicPr>
          <p:cNvPr id="9" name="Picture 8">
            <a:extLst>
              <a:ext uri="{FF2B5EF4-FFF2-40B4-BE49-F238E27FC236}">
                <a16:creationId xmlns:a16="http://schemas.microsoft.com/office/drawing/2014/main" id="{77D69669-67FF-4210-B4A7-FF1111287D0B}"/>
              </a:ext>
            </a:extLst>
          </p:cNvPr>
          <p:cNvPicPr>
            <a:picLocks noChangeAspect="1"/>
          </p:cNvPicPr>
          <p:nvPr/>
        </p:nvPicPr>
        <p:blipFill>
          <a:blip r:embed="rId5"/>
          <a:stretch>
            <a:fillRect/>
          </a:stretch>
        </p:blipFill>
        <p:spPr>
          <a:xfrm>
            <a:off x="93256" y="2082922"/>
            <a:ext cx="5240851" cy="2060049"/>
          </a:xfrm>
          <a:prstGeom prst="rect">
            <a:avLst/>
          </a:prstGeom>
          <a:ln>
            <a:solidFill>
              <a:srgbClr val="0070C0"/>
            </a:solidFill>
          </a:ln>
        </p:spPr>
      </p:pic>
      <p:pic>
        <p:nvPicPr>
          <p:cNvPr id="11" name="Picture 10">
            <a:extLst>
              <a:ext uri="{FF2B5EF4-FFF2-40B4-BE49-F238E27FC236}">
                <a16:creationId xmlns:a16="http://schemas.microsoft.com/office/drawing/2014/main" id="{CF85AF0E-1328-7380-BA0D-9445801EDE66}"/>
              </a:ext>
            </a:extLst>
          </p:cNvPr>
          <p:cNvPicPr>
            <a:picLocks noChangeAspect="1"/>
          </p:cNvPicPr>
          <p:nvPr/>
        </p:nvPicPr>
        <p:blipFill>
          <a:blip r:embed="rId6"/>
          <a:stretch>
            <a:fillRect/>
          </a:stretch>
        </p:blipFill>
        <p:spPr>
          <a:xfrm>
            <a:off x="5454384" y="1200504"/>
            <a:ext cx="6625648" cy="2942467"/>
          </a:xfrm>
          <a:prstGeom prst="rect">
            <a:avLst/>
          </a:prstGeom>
          <a:ln>
            <a:solidFill>
              <a:srgbClr val="0070C0"/>
            </a:solidFill>
          </a:ln>
        </p:spPr>
      </p:pic>
      <p:sp>
        <p:nvSpPr>
          <p:cNvPr id="12" name="Arrow: Curved Down 11">
            <a:extLst>
              <a:ext uri="{FF2B5EF4-FFF2-40B4-BE49-F238E27FC236}">
                <a16:creationId xmlns:a16="http://schemas.microsoft.com/office/drawing/2014/main" id="{F353C0BD-3099-590D-58F0-3B1D203EF447}"/>
              </a:ext>
            </a:extLst>
          </p:cNvPr>
          <p:cNvSpPr/>
          <p:nvPr/>
        </p:nvSpPr>
        <p:spPr>
          <a:xfrm>
            <a:off x="4751851" y="1041234"/>
            <a:ext cx="3456384" cy="1048265"/>
          </a:xfrm>
          <a:prstGeom prst="curvedDownArrow">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black"/>
              </a:solidFill>
              <a:latin typeface="Arial" panose="020B0604020202020204"/>
            </a:endParaRPr>
          </a:p>
        </p:txBody>
      </p:sp>
      <p:sp>
        <p:nvSpPr>
          <p:cNvPr id="14" name="Rectangle: Rounded Corners 13">
            <a:extLst>
              <a:ext uri="{FF2B5EF4-FFF2-40B4-BE49-F238E27FC236}">
                <a16:creationId xmlns:a16="http://schemas.microsoft.com/office/drawing/2014/main" id="{400C6037-F7E3-EC3E-B182-5B219AB2811E}"/>
              </a:ext>
            </a:extLst>
          </p:cNvPr>
          <p:cNvSpPr/>
          <p:nvPr/>
        </p:nvSpPr>
        <p:spPr>
          <a:xfrm>
            <a:off x="111968" y="3421109"/>
            <a:ext cx="5222139" cy="199913"/>
          </a:xfrm>
          <a:prstGeom prst="round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933" dirty="0">
                <a:solidFill>
                  <a:prstClr val="black"/>
                </a:solidFill>
                <a:latin typeface="Arial" panose="020B0604020202020204"/>
              </a:rPr>
              <a:t>Row=2</a:t>
            </a:r>
          </a:p>
        </p:txBody>
      </p:sp>
      <p:sp>
        <p:nvSpPr>
          <p:cNvPr id="15" name="Rectangle: Rounded Corners 14">
            <a:extLst>
              <a:ext uri="{FF2B5EF4-FFF2-40B4-BE49-F238E27FC236}">
                <a16:creationId xmlns:a16="http://schemas.microsoft.com/office/drawing/2014/main" id="{4578545E-166A-FD60-0E40-71E20CF3A222}"/>
              </a:ext>
            </a:extLst>
          </p:cNvPr>
          <p:cNvSpPr/>
          <p:nvPr/>
        </p:nvSpPr>
        <p:spPr>
          <a:xfrm>
            <a:off x="105776" y="3909054"/>
            <a:ext cx="5222139" cy="199913"/>
          </a:xfrm>
          <a:prstGeom prst="round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933" dirty="0">
                <a:solidFill>
                  <a:prstClr val="black"/>
                </a:solidFill>
                <a:latin typeface="Arial" panose="020B0604020202020204"/>
              </a:rPr>
              <a:t>Row=3</a:t>
            </a:r>
          </a:p>
        </p:txBody>
      </p:sp>
      <p:sp>
        <p:nvSpPr>
          <p:cNvPr id="16" name="Rectangle: Rounded Corners 15">
            <a:extLst>
              <a:ext uri="{FF2B5EF4-FFF2-40B4-BE49-F238E27FC236}">
                <a16:creationId xmlns:a16="http://schemas.microsoft.com/office/drawing/2014/main" id="{046FE6F9-BBC1-0519-C27F-9E1E1A61A9FF}"/>
              </a:ext>
            </a:extLst>
          </p:cNvPr>
          <p:cNvSpPr/>
          <p:nvPr/>
        </p:nvSpPr>
        <p:spPr>
          <a:xfrm>
            <a:off x="110352" y="2944105"/>
            <a:ext cx="5222139" cy="199913"/>
          </a:xfrm>
          <a:prstGeom prst="round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933" dirty="0">
                <a:solidFill>
                  <a:prstClr val="black"/>
                </a:solidFill>
                <a:latin typeface="Arial" panose="020B0604020202020204"/>
              </a:rPr>
              <a:t>Row=1</a:t>
            </a:r>
          </a:p>
        </p:txBody>
      </p:sp>
      <p:sp>
        <p:nvSpPr>
          <p:cNvPr id="19" name="Rectangle 18">
            <a:extLst>
              <a:ext uri="{FF2B5EF4-FFF2-40B4-BE49-F238E27FC236}">
                <a16:creationId xmlns:a16="http://schemas.microsoft.com/office/drawing/2014/main" id="{9BA16646-06AD-20CA-70C3-622D74CAE95F}"/>
              </a:ext>
            </a:extLst>
          </p:cNvPr>
          <p:cNvSpPr/>
          <p:nvPr/>
        </p:nvSpPr>
        <p:spPr>
          <a:xfrm>
            <a:off x="2249224" y="4182480"/>
            <a:ext cx="940216" cy="232081"/>
          </a:xfrm>
          <a:prstGeom prst="rect">
            <a:avLst/>
          </a:prstGeom>
          <a:solidFill>
            <a:srgbClr val="00B0F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333" dirty="0">
                <a:solidFill>
                  <a:prstClr val="black"/>
                </a:solidFill>
                <a:latin typeface="Arial" panose="020B0604020202020204"/>
              </a:rPr>
              <a:t>Float </a:t>
            </a:r>
            <a:r>
              <a:rPr lang="en-US" sz="1333" dirty="0">
                <a:solidFill>
                  <a:prstClr val="white">
                    <a:lumMod val="50000"/>
                  </a:prstClr>
                </a:solidFill>
                <a:latin typeface="Arial" panose="020B0604020202020204"/>
              </a:rPr>
              <a:t>x2</a:t>
            </a:r>
          </a:p>
        </p:txBody>
      </p:sp>
      <p:sp>
        <p:nvSpPr>
          <p:cNvPr id="20" name="Rectangle 19">
            <a:extLst>
              <a:ext uri="{FF2B5EF4-FFF2-40B4-BE49-F238E27FC236}">
                <a16:creationId xmlns:a16="http://schemas.microsoft.com/office/drawing/2014/main" id="{5A39BE65-792C-3071-0FC6-19F928248790}"/>
              </a:ext>
            </a:extLst>
          </p:cNvPr>
          <p:cNvSpPr/>
          <p:nvPr/>
        </p:nvSpPr>
        <p:spPr>
          <a:xfrm>
            <a:off x="3219939" y="4179136"/>
            <a:ext cx="1243879" cy="235424"/>
          </a:xfrm>
          <a:prstGeom prst="rect">
            <a:avLst/>
          </a:prstGeom>
          <a:solidFill>
            <a:srgbClr val="0070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333" dirty="0">
                <a:solidFill>
                  <a:prstClr val="black"/>
                </a:solidFill>
                <a:latin typeface="Arial" panose="020B0604020202020204"/>
              </a:rPr>
              <a:t>Int </a:t>
            </a:r>
            <a:r>
              <a:rPr lang="en-US" sz="1333" dirty="0">
                <a:solidFill>
                  <a:prstClr val="white">
                    <a:lumMod val="50000"/>
                  </a:prstClr>
                </a:solidFill>
                <a:latin typeface="Arial" panose="020B0604020202020204"/>
              </a:rPr>
              <a:t>x2</a:t>
            </a:r>
          </a:p>
        </p:txBody>
      </p:sp>
      <p:sp>
        <p:nvSpPr>
          <p:cNvPr id="21" name="Rectangle 20">
            <a:extLst>
              <a:ext uri="{FF2B5EF4-FFF2-40B4-BE49-F238E27FC236}">
                <a16:creationId xmlns:a16="http://schemas.microsoft.com/office/drawing/2014/main" id="{6130C332-FA94-9390-4528-09D5048F4F53}"/>
              </a:ext>
            </a:extLst>
          </p:cNvPr>
          <p:cNvSpPr/>
          <p:nvPr/>
        </p:nvSpPr>
        <p:spPr>
          <a:xfrm>
            <a:off x="105777" y="4176978"/>
            <a:ext cx="2117163" cy="237583"/>
          </a:xfrm>
          <a:prstGeom prst="rect">
            <a:avLst/>
          </a:prstGeom>
          <a:solidFill>
            <a:srgbClr val="7030A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333" dirty="0">
                <a:solidFill>
                  <a:prstClr val="black"/>
                </a:solidFill>
                <a:latin typeface="Arial" panose="020B0604020202020204"/>
              </a:rPr>
              <a:t>String </a:t>
            </a:r>
            <a:r>
              <a:rPr lang="en-US" sz="1333" dirty="0">
                <a:solidFill>
                  <a:prstClr val="white">
                    <a:lumMod val="50000"/>
                  </a:prstClr>
                </a:solidFill>
                <a:latin typeface="Arial" panose="020B0604020202020204"/>
              </a:rPr>
              <a:t>x3</a:t>
            </a:r>
          </a:p>
        </p:txBody>
      </p:sp>
      <p:sp>
        <p:nvSpPr>
          <p:cNvPr id="22" name="Rectangle 21">
            <a:extLst>
              <a:ext uri="{FF2B5EF4-FFF2-40B4-BE49-F238E27FC236}">
                <a16:creationId xmlns:a16="http://schemas.microsoft.com/office/drawing/2014/main" id="{AEBD4FBB-CFD4-A13E-458A-EFF3F1226987}"/>
              </a:ext>
            </a:extLst>
          </p:cNvPr>
          <p:cNvSpPr/>
          <p:nvPr/>
        </p:nvSpPr>
        <p:spPr>
          <a:xfrm>
            <a:off x="4494316" y="4179130"/>
            <a:ext cx="842785" cy="232081"/>
          </a:xfrm>
          <a:prstGeom prst="rect">
            <a:avLst/>
          </a:prstGeom>
          <a:solidFill>
            <a:srgbClr val="7030A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333" dirty="0">
                <a:solidFill>
                  <a:prstClr val="black"/>
                </a:solidFill>
                <a:latin typeface="Arial" panose="020B0604020202020204"/>
              </a:rPr>
              <a:t>String</a:t>
            </a:r>
          </a:p>
        </p:txBody>
      </p:sp>
      <p:cxnSp>
        <p:nvCxnSpPr>
          <p:cNvPr id="23" name="Straight Arrow Connector 22">
            <a:extLst>
              <a:ext uri="{FF2B5EF4-FFF2-40B4-BE49-F238E27FC236}">
                <a16:creationId xmlns:a16="http://schemas.microsoft.com/office/drawing/2014/main" id="{4DD8D3FF-5F30-90A0-DB99-9B46E23EECE5}"/>
              </a:ext>
            </a:extLst>
          </p:cNvPr>
          <p:cNvCxnSpPr>
            <a:cxnSpLocks/>
          </p:cNvCxnSpPr>
          <p:nvPr/>
        </p:nvCxnSpPr>
        <p:spPr>
          <a:xfrm>
            <a:off x="4983798" y="2215573"/>
            <a:ext cx="4088533" cy="1405449"/>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47F7ED5-23C2-233F-C8E2-75FE058A337C}"/>
              </a:ext>
            </a:extLst>
          </p:cNvPr>
          <p:cNvCxnSpPr>
            <a:cxnSpLocks/>
          </p:cNvCxnSpPr>
          <p:nvPr/>
        </p:nvCxnSpPr>
        <p:spPr>
          <a:xfrm>
            <a:off x="3791744" y="2233651"/>
            <a:ext cx="1920213" cy="1350612"/>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3E10994-CA70-252E-8F6E-BA9FE7EEC072}"/>
              </a:ext>
            </a:extLst>
          </p:cNvPr>
          <p:cNvCxnSpPr>
            <a:cxnSpLocks/>
          </p:cNvCxnSpPr>
          <p:nvPr/>
        </p:nvCxnSpPr>
        <p:spPr>
          <a:xfrm>
            <a:off x="2943307" y="2243704"/>
            <a:ext cx="4496843" cy="1528603"/>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9BC22359-7368-190D-9638-B2F43389FF60}"/>
              </a:ext>
            </a:extLst>
          </p:cNvPr>
          <p:cNvCxnSpPr>
            <a:cxnSpLocks/>
          </p:cNvCxnSpPr>
          <p:nvPr/>
        </p:nvCxnSpPr>
        <p:spPr>
          <a:xfrm>
            <a:off x="3027555" y="3349540"/>
            <a:ext cx="4313011" cy="66064"/>
          </a:xfrm>
          <a:prstGeom prst="straightConnector1">
            <a:avLst/>
          </a:prstGeom>
          <a:ln w="63500">
            <a:solidFill>
              <a:srgbClr val="92D05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33" name="Text Box 52">
            <a:extLst>
              <a:ext uri="{FF2B5EF4-FFF2-40B4-BE49-F238E27FC236}">
                <a16:creationId xmlns:a16="http://schemas.microsoft.com/office/drawing/2014/main" id="{1EFDC779-7A3B-71AD-043B-5583C531B04D}"/>
              </a:ext>
            </a:extLst>
          </p:cNvPr>
          <p:cNvSpPr txBox="1">
            <a:spLocks noChangeArrowheads="1"/>
          </p:cNvSpPr>
          <p:nvPr/>
        </p:nvSpPr>
        <p:spPr bwMode="auto">
          <a:xfrm>
            <a:off x="93256" y="4549793"/>
            <a:ext cx="12055048"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1800" b="1" dirty="0">
                <a:solidFill>
                  <a:prstClr val="black"/>
                </a:solidFill>
                <a:latin typeface="+mn-lt"/>
              </a:rPr>
              <a:t>Solution: Decompose the table so, that each cell value is stored in Property* table according to cell value type</a:t>
            </a:r>
            <a:r>
              <a:rPr lang="en-US" altLang="ru-RU" sz="1800" dirty="0">
                <a:solidFill>
                  <a:prstClr val="black"/>
                </a:solidFill>
                <a:latin typeface="+mn-lt"/>
              </a:rPr>
              <a:t>.</a:t>
            </a:r>
          </a:p>
          <a:p>
            <a:pPr defTabSz="914377">
              <a:spcBef>
                <a:spcPts val="0"/>
              </a:spcBef>
            </a:pPr>
            <a:r>
              <a:rPr lang="en-US" altLang="ru-RU" sz="1800" u="sng" dirty="0">
                <a:solidFill>
                  <a:prstClr val="black"/>
                </a:solidFill>
                <a:latin typeface="+mn-lt"/>
              </a:rPr>
              <a:t>Important attributes</a:t>
            </a:r>
            <a:r>
              <a:rPr lang="en-US" altLang="ru-RU" sz="1800" dirty="0">
                <a:solidFill>
                  <a:prstClr val="black"/>
                </a:solidFill>
                <a:latin typeface="+mn-lt"/>
              </a:rPr>
              <a:t>:</a:t>
            </a:r>
          </a:p>
          <a:p>
            <a:pPr marL="228594" indent="-228594" defTabSz="914377">
              <a:spcBef>
                <a:spcPts val="0"/>
              </a:spcBef>
              <a:buFont typeface="Arial" panose="020B0604020202020204" pitchFamily="34" charset="0"/>
              <a:buChar char="•"/>
            </a:pPr>
            <a:r>
              <a:rPr lang="en-US" altLang="ru-RU" sz="1800" dirty="0" err="1">
                <a:solidFill>
                  <a:prstClr val="black"/>
                </a:solidFill>
                <a:latin typeface="+mn-lt"/>
              </a:rPr>
              <a:t>PropertyName</a:t>
            </a:r>
            <a:r>
              <a:rPr lang="en-US" altLang="ru-RU" sz="1800" dirty="0">
                <a:solidFill>
                  <a:prstClr val="black"/>
                </a:solidFill>
                <a:latin typeface="+mn-lt"/>
              </a:rPr>
              <a:t> – contains column name</a:t>
            </a:r>
          </a:p>
          <a:p>
            <a:pPr marL="228594" indent="-228594" defTabSz="914377">
              <a:spcBef>
                <a:spcPts val="0"/>
              </a:spcBef>
              <a:buFont typeface="Arial" panose="020B0604020202020204" pitchFamily="34" charset="0"/>
              <a:buChar char="•"/>
            </a:pPr>
            <a:r>
              <a:rPr lang="en-US" altLang="ru-RU" sz="1800" dirty="0">
                <a:solidFill>
                  <a:prstClr val="black"/>
                </a:solidFill>
                <a:latin typeface="+mn-lt"/>
              </a:rPr>
              <a:t>Value – contains cell value</a:t>
            </a:r>
          </a:p>
          <a:p>
            <a:pPr marL="228594" indent="-228594" defTabSz="914377">
              <a:spcBef>
                <a:spcPts val="0"/>
              </a:spcBef>
              <a:buFont typeface="Arial" panose="020B0604020202020204" pitchFamily="34" charset="0"/>
              <a:buChar char="•"/>
            </a:pPr>
            <a:r>
              <a:rPr lang="en-US" altLang="ru-RU" sz="1800" dirty="0">
                <a:solidFill>
                  <a:prstClr val="black"/>
                </a:solidFill>
                <a:latin typeface="+mn-lt"/>
              </a:rPr>
              <a:t>Row – contains row number (1, 2, 3, …). If no row number specified – value is threated as object’s property</a:t>
            </a:r>
          </a:p>
        </p:txBody>
      </p:sp>
    </p:spTree>
    <p:extLst>
      <p:ext uri="{BB962C8B-B14F-4D97-AF65-F5344CB8AC3E}">
        <p14:creationId xmlns:p14="http://schemas.microsoft.com/office/powerpoint/2010/main" val="955123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en-US" sz="3733" dirty="0"/>
              <a:t>Extended Properties Control</a:t>
            </a:r>
            <a:br>
              <a:rPr lang="en-US" sz="3733" dirty="0"/>
            </a:br>
            <a:endParaRPr lang="de-DE" sz="1600" dirty="0"/>
          </a:p>
        </p:txBody>
      </p:sp>
      <p:sp>
        <p:nvSpPr>
          <p:cNvPr id="3" name="Text Placeholder 2">
            <a:extLst>
              <a:ext uri="{FF2B5EF4-FFF2-40B4-BE49-F238E27FC236}">
                <a16:creationId xmlns:a16="http://schemas.microsoft.com/office/drawing/2014/main" id="{C7CCA66A-6571-A9BF-F3D9-80F344BBA82D}"/>
              </a:ext>
            </a:extLst>
          </p:cNvPr>
          <p:cNvSpPr>
            <a:spLocks noGrp="1"/>
          </p:cNvSpPr>
          <p:nvPr>
            <p:ph type="body" sz="quarter" idx="13"/>
          </p:nvPr>
        </p:nvSpPr>
        <p:spPr/>
        <p:txBody>
          <a:bodyPr/>
          <a:lstStyle/>
          <a:p>
            <a:pPr indent="0" defTabSz="914377">
              <a:buNone/>
            </a:pPr>
            <a:r>
              <a:rPr lang="en-US" altLang="ru-RU" sz="1000" dirty="0">
                <a:solidFill>
                  <a:prstClr val="black"/>
                </a:solidFill>
                <a:latin typeface="Arial" panose="020B0604020202020204" pitchFamily="34" charset="0"/>
              </a:rPr>
              <a:t>User view: </a:t>
            </a:r>
            <a:r>
              <a:rPr lang="en-US" altLang="ru-RU" sz="1000" dirty="0">
                <a:solidFill>
                  <a:prstClr val="black"/>
                </a:solidFill>
                <a:latin typeface="Arial" panose="020B0604020202020204" pitchFamily="34" charset="0"/>
                <a:hlinkClick r:id="rId3"/>
              </a:rPr>
              <a:t>https://demo.mdi.ruhr-uni-bochum.de/object/ag2s-4870</a:t>
            </a:r>
            <a:endParaRPr lang="en-US" altLang="ru-RU" sz="1000" dirty="0">
              <a:solidFill>
                <a:prstClr val="black"/>
              </a:solidFill>
              <a:latin typeface="Arial" panose="020B0604020202020204" pitchFamily="34" charset="0"/>
            </a:endParaRPr>
          </a:p>
          <a:p>
            <a:pPr indent="0" defTabSz="914377">
              <a:buNone/>
            </a:pPr>
            <a:r>
              <a:rPr lang="en-US" altLang="ru-RU" sz="1000" dirty="0">
                <a:solidFill>
                  <a:prstClr val="black"/>
                </a:solidFill>
                <a:latin typeface="Arial" panose="020B0604020202020204" pitchFamily="34" charset="0"/>
              </a:rPr>
              <a:t>Admin view: </a:t>
            </a:r>
            <a:r>
              <a:rPr lang="en-US" altLang="ru-RU" sz="1000" dirty="0">
                <a:solidFill>
                  <a:prstClr val="black"/>
                </a:solidFill>
                <a:latin typeface="Arial" panose="020B0604020202020204" pitchFamily="34" charset="0"/>
                <a:hlinkClick r:id="rId4"/>
              </a:rPr>
              <a:t>https://demo.mdi.ruhr-uni-bochum.de/adminobject/edititem/4870</a:t>
            </a:r>
            <a:endParaRPr lang="en-US" dirty="0"/>
          </a:p>
        </p:txBody>
      </p:sp>
      <p:pic>
        <p:nvPicPr>
          <p:cNvPr id="4" name="Picture 3">
            <a:extLst>
              <a:ext uri="{FF2B5EF4-FFF2-40B4-BE49-F238E27FC236}">
                <a16:creationId xmlns:a16="http://schemas.microsoft.com/office/drawing/2014/main" id="{1B57A896-C798-2CB1-EFF1-7D5922D4492E}"/>
              </a:ext>
            </a:extLst>
          </p:cNvPr>
          <p:cNvPicPr>
            <a:picLocks noChangeAspect="1"/>
          </p:cNvPicPr>
          <p:nvPr/>
        </p:nvPicPr>
        <p:blipFill>
          <a:blip r:embed="rId5"/>
          <a:stretch>
            <a:fillRect/>
          </a:stretch>
        </p:blipFill>
        <p:spPr>
          <a:xfrm>
            <a:off x="167453" y="1444091"/>
            <a:ext cx="7653768" cy="2783716"/>
          </a:xfrm>
          <a:prstGeom prst="rect">
            <a:avLst/>
          </a:prstGeom>
          <a:ln>
            <a:solidFill>
              <a:srgbClr val="0070C0"/>
            </a:solidFill>
          </a:ln>
        </p:spPr>
      </p:pic>
      <p:sp>
        <p:nvSpPr>
          <p:cNvPr id="6" name="Text Box 52">
            <a:extLst>
              <a:ext uri="{FF2B5EF4-FFF2-40B4-BE49-F238E27FC236}">
                <a16:creationId xmlns:a16="http://schemas.microsoft.com/office/drawing/2014/main" id="{3F737F99-9CF8-F251-FA0A-D027302F1FFF}"/>
              </a:ext>
            </a:extLst>
          </p:cNvPr>
          <p:cNvSpPr txBox="1">
            <a:spLocks noChangeArrowheads="1"/>
          </p:cNvSpPr>
          <p:nvPr/>
        </p:nvSpPr>
        <p:spPr bwMode="auto">
          <a:xfrm>
            <a:off x="68475" y="828538"/>
            <a:ext cx="785172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1600" b="1" dirty="0">
                <a:solidFill>
                  <a:prstClr val="black"/>
                </a:solidFill>
                <a:latin typeface="+mn-lt"/>
              </a:rPr>
              <a:t>Extended Properties Control </a:t>
            </a:r>
            <a:r>
              <a:rPr lang="en-US" altLang="ru-RU" sz="1600" dirty="0">
                <a:solidFill>
                  <a:prstClr val="black"/>
                </a:solidFill>
                <a:latin typeface="+mn-lt"/>
              </a:rPr>
              <a:t>for object is available according to the object access managements in administration panel for objects</a:t>
            </a:r>
            <a:r>
              <a:rPr lang="en-US" altLang="ru-RU" sz="1600" i="1" dirty="0">
                <a:solidFill>
                  <a:srgbClr val="0070C0"/>
                </a:solidFill>
                <a:latin typeface="+mn-lt"/>
              </a:rPr>
              <a:t>.</a:t>
            </a:r>
            <a:endParaRPr lang="en-US" altLang="ru-RU" sz="1600" dirty="0">
              <a:solidFill>
                <a:prstClr val="black"/>
              </a:solidFill>
              <a:latin typeface="+mn-lt"/>
            </a:endParaRPr>
          </a:p>
        </p:txBody>
      </p:sp>
      <p:pic>
        <p:nvPicPr>
          <p:cNvPr id="10" name="Picture 9">
            <a:extLst>
              <a:ext uri="{FF2B5EF4-FFF2-40B4-BE49-F238E27FC236}">
                <a16:creationId xmlns:a16="http://schemas.microsoft.com/office/drawing/2014/main" id="{191F29A9-910A-EB07-5DC1-095D7D6D6B4C}"/>
              </a:ext>
            </a:extLst>
          </p:cNvPr>
          <p:cNvPicPr>
            <a:picLocks noChangeAspect="1"/>
          </p:cNvPicPr>
          <p:nvPr/>
        </p:nvPicPr>
        <p:blipFill>
          <a:blip r:embed="rId6"/>
          <a:stretch>
            <a:fillRect/>
          </a:stretch>
        </p:blipFill>
        <p:spPr>
          <a:xfrm>
            <a:off x="8042591" y="157337"/>
            <a:ext cx="3974323" cy="5884275"/>
          </a:xfrm>
          <a:prstGeom prst="rect">
            <a:avLst/>
          </a:prstGeom>
          <a:ln>
            <a:solidFill>
              <a:srgbClr val="0070C0"/>
            </a:solidFill>
          </a:ln>
        </p:spPr>
      </p:pic>
      <p:cxnSp>
        <p:nvCxnSpPr>
          <p:cNvPr id="13" name="Straight Arrow Connector 12">
            <a:extLst>
              <a:ext uri="{FF2B5EF4-FFF2-40B4-BE49-F238E27FC236}">
                <a16:creationId xmlns:a16="http://schemas.microsoft.com/office/drawing/2014/main" id="{0E0998FF-510D-2DC1-8E6D-71145CC44B35}"/>
              </a:ext>
            </a:extLst>
          </p:cNvPr>
          <p:cNvCxnSpPr>
            <a:cxnSpLocks/>
          </p:cNvCxnSpPr>
          <p:nvPr/>
        </p:nvCxnSpPr>
        <p:spPr>
          <a:xfrm flipV="1">
            <a:off x="7152118" y="497442"/>
            <a:ext cx="1056117" cy="2218535"/>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D123FEDC-0E94-864D-2608-6FC33A36F0D9}"/>
              </a:ext>
            </a:extLst>
          </p:cNvPr>
          <p:cNvPicPr>
            <a:picLocks noChangeAspect="1"/>
          </p:cNvPicPr>
          <p:nvPr/>
        </p:nvPicPr>
        <p:blipFill>
          <a:blip r:embed="rId7"/>
          <a:stretch>
            <a:fillRect/>
          </a:stretch>
        </p:blipFill>
        <p:spPr>
          <a:xfrm>
            <a:off x="68473" y="3136837"/>
            <a:ext cx="7851728" cy="1243839"/>
          </a:xfrm>
          <a:prstGeom prst="rect">
            <a:avLst/>
          </a:prstGeom>
          <a:ln>
            <a:solidFill>
              <a:srgbClr val="0070C0"/>
            </a:solidFill>
          </a:ln>
        </p:spPr>
      </p:pic>
      <p:pic>
        <p:nvPicPr>
          <p:cNvPr id="30" name="Picture 29">
            <a:extLst>
              <a:ext uri="{FF2B5EF4-FFF2-40B4-BE49-F238E27FC236}">
                <a16:creationId xmlns:a16="http://schemas.microsoft.com/office/drawing/2014/main" id="{028801F9-61CD-8C2A-E801-605ADDDFE5C2}"/>
              </a:ext>
            </a:extLst>
          </p:cNvPr>
          <p:cNvPicPr>
            <a:picLocks noChangeAspect="1"/>
          </p:cNvPicPr>
          <p:nvPr/>
        </p:nvPicPr>
        <p:blipFill>
          <a:blip r:embed="rId8"/>
          <a:stretch>
            <a:fillRect/>
          </a:stretch>
        </p:blipFill>
        <p:spPr>
          <a:xfrm>
            <a:off x="239349" y="4355305"/>
            <a:ext cx="7248128" cy="1718116"/>
          </a:xfrm>
          <a:prstGeom prst="rect">
            <a:avLst/>
          </a:prstGeom>
          <a:ln>
            <a:solidFill>
              <a:srgbClr val="0070C0"/>
            </a:solidFill>
          </a:ln>
        </p:spPr>
      </p:pic>
    </p:spTree>
    <p:extLst>
      <p:ext uri="{BB962C8B-B14F-4D97-AF65-F5344CB8AC3E}">
        <p14:creationId xmlns:p14="http://schemas.microsoft.com/office/powerpoint/2010/main" val="2607939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en-US" sz="3733" dirty="0"/>
              <a:t>Extended Properties: Export and Import</a:t>
            </a:r>
            <a:br>
              <a:rPr lang="en-US" sz="3733" dirty="0"/>
            </a:br>
            <a:endParaRPr lang="de-DE" sz="1600" dirty="0"/>
          </a:p>
        </p:txBody>
      </p:sp>
      <p:sp>
        <p:nvSpPr>
          <p:cNvPr id="3" name="Text Placeholder 2">
            <a:extLst>
              <a:ext uri="{FF2B5EF4-FFF2-40B4-BE49-F238E27FC236}">
                <a16:creationId xmlns:a16="http://schemas.microsoft.com/office/drawing/2014/main" id="{4B431B46-2E98-2E1E-C8BF-E6EEDE5226AE}"/>
              </a:ext>
            </a:extLst>
          </p:cNvPr>
          <p:cNvSpPr>
            <a:spLocks noGrp="1"/>
          </p:cNvSpPr>
          <p:nvPr>
            <p:ph type="body" sz="quarter" idx="13"/>
          </p:nvPr>
        </p:nvSpPr>
        <p:spPr/>
        <p:txBody>
          <a:bodyPr/>
          <a:lstStyle/>
          <a:p>
            <a:pPr indent="0">
              <a:buNone/>
            </a:pPr>
            <a:r>
              <a:rPr lang="en-US" altLang="ru-RU" sz="1000" dirty="0">
                <a:solidFill>
                  <a:prstClr val="black"/>
                </a:solidFill>
                <a:latin typeface="Arial" panose="020B0604020202020204" pitchFamily="34" charset="0"/>
                <a:hlinkClick r:id="rId3"/>
              </a:rPr>
              <a:t>https://demo.mdi.ruhr-uni-bochum.de/object/ag2s-4870</a:t>
            </a:r>
            <a:endParaRPr lang="en-US" altLang="ru-RU" sz="1000" dirty="0">
              <a:solidFill>
                <a:prstClr val="black"/>
              </a:solidFill>
              <a:latin typeface="Arial" panose="020B0604020202020204" pitchFamily="34" charset="0"/>
            </a:endParaRPr>
          </a:p>
          <a:p>
            <a:pPr indent="0">
              <a:buNone/>
            </a:pPr>
            <a:endParaRPr lang="en-US" dirty="0"/>
          </a:p>
        </p:txBody>
      </p:sp>
      <p:sp>
        <p:nvSpPr>
          <p:cNvPr id="38" name="TextBox 37">
            <a:extLst>
              <a:ext uri="{FF2B5EF4-FFF2-40B4-BE49-F238E27FC236}">
                <a16:creationId xmlns:a16="http://schemas.microsoft.com/office/drawing/2014/main" id="{E2355FA9-6262-DACD-C01E-4076CC8B9987}"/>
              </a:ext>
            </a:extLst>
          </p:cNvPr>
          <p:cNvSpPr txBox="1"/>
          <p:nvPr/>
        </p:nvSpPr>
        <p:spPr>
          <a:xfrm>
            <a:off x="0" y="4275980"/>
            <a:ext cx="8873067" cy="297454"/>
          </a:xfrm>
          <a:prstGeom prst="rect">
            <a:avLst/>
          </a:prstGeom>
          <a:noFill/>
        </p:spPr>
        <p:txBody>
          <a:bodyPr wrap="square">
            <a:spAutoFit/>
          </a:bodyPr>
          <a:lstStyle/>
          <a:p>
            <a:pPr defTabSz="914377"/>
            <a:r>
              <a:rPr lang="en-US" altLang="ru-RU" sz="1333" dirty="0">
                <a:solidFill>
                  <a:prstClr val="black"/>
                </a:solidFill>
                <a:latin typeface="Arial" panose="020B0604020202020204" pitchFamily="34" charset="0"/>
                <a:hlinkClick r:id="rId3"/>
              </a:rPr>
              <a:t>https://demo.mdi.ruhr-uni-bochum.de/object/ag2s-4870</a:t>
            </a:r>
            <a:endParaRPr lang="en-US" altLang="ru-RU" sz="1333" dirty="0">
              <a:solidFill>
                <a:prstClr val="black"/>
              </a:solidFill>
              <a:latin typeface="Arial" panose="020B0604020202020204" pitchFamily="34" charset="0"/>
            </a:endParaRPr>
          </a:p>
        </p:txBody>
      </p:sp>
      <p:sp>
        <p:nvSpPr>
          <p:cNvPr id="6" name="Text Box 52">
            <a:extLst>
              <a:ext uri="{FF2B5EF4-FFF2-40B4-BE49-F238E27FC236}">
                <a16:creationId xmlns:a16="http://schemas.microsoft.com/office/drawing/2014/main" id="{3F737F99-9CF8-F251-FA0A-D027302F1FFF}"/>
              </a:ext>
            </a:extLst>
          </p:cNvPr>
          <p:cNvSpPr txBox="1">
            <a:spLocks noChangeArrowheads="1"/>
          </p:cNvSpPr>
          <p:nvPr/>
        </p:nvSpPr>
        <p:spPr bwMode="auto">
          <a:xfrm>
            <a:off x="50770" y="879061"/>
            <a:ext cx="5949221"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Task: </a:t>
            </a:r>
            <a:r>
              <a:rPr lang="en-US" altLang="ru-RU" sz="2133" dirty="0">
                <a:solidFill>
                  <a:prstClr val="black"/>
                </a:solidFill>
                <a:latin typeface="+mn-lt"/>
              </a:rPr>
              <a:t>make properties modification easy</a:t>
            </a:r>
          </a:p>
        </p:txBody>
      </p:sp>
      <p:pic>
        <p:nvPicPr>
          <p:cNvPr id="9" name="Picture 8">
            <a:extLst>
              <a:ext uri="{FF2B5EF4-FFF2-40B4-BE49-F238E27FC236}">
                <a16:creationId xmlns:a16="http://schemas.microsoft.com/office/drawing/2014/main" id="{5305DD1D-61D4-E502-9175-B4D8DB5FD416}"/>
              </a:ext>
            </a:extLst>
          </p:cNvPr>
          <p:cNvPicPr>
            <a:picLocks noChangeAspect="1"/>
          </p:cNvPicPr>
          <p:nvPr/>
        </p:nvPicPr>
        <p:blipFill>
          <a:blip r:embed="rId4"/>
          <a:stretch>
            <a:fillRect/>
          </a:stretch>
        </p:blipFill>
        <p:spPr>
          <a:xfrm>
            <a:off x="5135215" y="3717033"/>
            <a:ext cx="6937292" cy="2312431"/>
          </a:xfrm>
          <a:prstGeom prst="rect">
            <a:avLst/>
          </a:prstGeom>
          <a:ln>
            <a:solidFill>
              <a:srgbClr val="0070C0"/>
            </a:solidFill>
          </a:ln>
        </p:spPr>
      </p:pic>
      <p:pic>
        <p:nvPicPr>
          <p:cNvPr id="7" name="Picture 6">
            <a:extLst>
              <a:ext uri="{FF2B5EF4-FFF2-40B4-BE49-F238E27FC236}">
                <a16:creationId xmlns:a16="http://schemas.microsoft.com/office/drawing/2014/main" id="{0DC2554E-BCA6-8033-93FB-9F078BDB149C}"/>
              </a:ext>
            </a:extLst>
          </p:cNvPr>
          <p:cNvPicPr>
            <a:picLocks noChangeAspect="1"/>
          </p:cNvPicPr>
          <p:nvPr/>
        </p:nvPicPr>
        <p:blipFill>
          <a:blip r:embed="rId5"/>
          <a:stretch>
            <a:fillRect/>
          </a:stretch>
        </p:blipFill>
        <p:spPr>
          <a:xfrm>
            <a:off x="143339" y="1444091"/>
            <a:ext cx="6048672" cy="2861936"/>
          </a:xfrm>
          <a:prstGeom prst="rect">
            <a:avLst/>
          </a:prstGeom>
          <a:ln>
            <a:solidFill>
              <a:srgbClr val="0070C0"/>
            </a:solidFill>
          </a:ln>
        </p:spPr>
      </p:pic>
      <p:sp>
        <p:nvSpPr>
          <p:cNvPr id="11" name="Arrow: Curved Down 10">
            <a:extLst>
              <a:ext uri="{FF2B5EF4-FFF2-40B4-BE49-F238E27FC236}">
                <a16:creationId xmlns:a16="http://schemas.microsoft.com/office/drawing/2014/main" id="{C2B92A3A-5160-A1A0-ACB1-53AFBEEBAE35}"/>
              </a:ext>
            </a:extLst>
          </p:cNvPr>
          <p:cNvSpPr/>
          <p:nvPr/>
        </p:nvSpPr>
        <p:spPr>
          <a:xfrm rot="12927582" flipH="1">
            <a:off x="1533430" y="3535886"/>
            <a:ext cx="6971677" cy="1176985"/>
          </a:xfrm>
          <a:prstGeom prst="curvedDownArrow">
            <a:avLst/>
          </a:prstGeom>
          <a:solidFill>
            <a:srgbClr val="0070C0">
              <a:alpha val="50000"/>
            </a:srgbClr>
          </a:solidFill>
          <a:ln>
            <a:noFill/>
          </a:ln>
          <a:effectLst>
            <a:outerShdw blurRad="50800" dist="762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black"/>
              </a:solidFill>
              <a:latin typeface="Arial" panose="020B0604020202020204"/>
            </a:endParaRPr>
          </a:p>
        </p:txBody>
      </p:sp>
      <p:sp>
        <p:nvSpPr>
          <p:cNvPr id="14" name="TextBox 13">
            <a:extLst>
              <a:ext uri="{FF2B5EF4-FFF2-40B4-BE49-F238E27FC236}">
                <a16:creationId xmlns:a16="http://schemas.microsoft.com/office/drawing/2014/main" id="{481EDB63-7412-4F04-BC69-879D57A53B89}"/>
              </a:ext>
            </a:extLst>
          </p:cNvPr>
          <p:cNvSpPr txBox="1"/>
          <p:nvPr/>
        </p:nvSpPr>
        <p:spPr>
          <a:xfrm>
            <a:off x="3804533" y="4539401"/>
            <a:ext cx="1514356" cy="584775"/>
          </a:xfrm>
          <a:prstGeom prst="rect">
            <a:avLst/>
          </a:prstGeom>
          <a:noFill/>
        </p:spPr>
        <p:txBody>
          <a:bodyPr wrap="square">
            <a:spAutoFit/>
          </a:bodyPr>
          <a:lstStyle/>
          <a:p>
            <a:pPr defTabSz="914377"/>
            <a:r>
              <a:rPr lang="en-US" sz="3200" b="1" dirty="0">
                <a:solidFill>
                  <a:srgbClr val="0070C0"/>
                </a:solidFill>
              </a:rPr>
              <a:t>Export</a:t>
            </a:r>
          </a:p>
        </p:txBody>
      </p:sp>
      <p:sp>
        <p:nvSpPr>
          <p:cNvPr id="16" name="Arrow: Curved Down 15">
            <a:extLst>
              <a:ext uri="{FF2B5EF4-FFF2-40B4-BE49-F238E27FC236}">
                <a16:creationId xmlns:a16="http://schemas.microsoft.com/office/drawing/2014/main" id="{7ADD71A0-6E81-D1B0-EAFB-0DD95A14FF4A}"/>
              </a:ext>
            </a:extLst>
          </p:cNvPr>
          <p:cNvSpPr/>
          <p:nvPr/>
        </p:nvSpPr>
        <p:spPr>
          <a:xfrm rot="12927582" flipV="1">
            <a:off x="4317437" y="2530731"/>
            <a:ext cx="7035812" cy="1212827"/>
          </a:xfrm>
          <a:prstGeom prst="curvedDownArrow">
            <a:avLst/>
          </a:prstGeom>
          <a:solidFill>
            <a:srgbClr val="0070C0">
              <a:alpha val="50000"/>
            </a:srgbClr>
          </a:solidFill>
          <a:ln>
            <a:noFill/>
          </a:ln>
          <a:effectLst>
            <a:outerShdw blurRad="50800" dist="762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black"/>
              </a:solidFill>
              <a:latin typeface="Arial" panose="020B0604020202020204"/>
            </a:endParaRPr>
          </a:p>
        </p:txBody>
      </p:sp>
      <p:sp>
        <p:nvSpPr>
          <p:cNvPr id="17" name="TextBox 16">
            <a:extLst>
              <a:ext uri="{FF2B5EF4-FFF2-40B4-BE49-F238E27FC236}">
                <a16:creationId xmlns:a16="http://schemas.microsoft.com/office/drawing/2014/main" id="{275EF1FB-DBD4-37B6-572C-727121C6B386}"/>
              </a:ext>
            </a:extLst>
          </p:cNvPr>
          <p:cNvSpPr txBox="1"/>
          <p:nvPr/>
        </p:nvSpPr>
        <p:spPr>
          <a:xfrm>
            <a:off x="7632170" y="2626439"/>
            <a:ext cx="3034625" cy="892552"/>
          </a:xfrm>
          <a:prstGeom prst="rect">
            <a:avLst/>
          </a:prstGeom>
          <a:noFill/>
        </p:spPr>
        <p:txBody>
          <a:bodyPr wrap="square">
            <a:spAutoFit/>
          </a:bodyPr>
          <a:lstStyle/>
          <a:p>
            <a:pPr defTabSz="914377"/>
            <a:r>
              <a:rPr lang="en-US" sz="3200" b="1" dirty="0">
                <a:solidFill>
                  <a:srgbClr val="0070C0"/>
                </a:solidFill>
              </a:rPr>
              <a:t>Import</a:t>
            </a:r>
            <a:br>
              <a:rPr lang="en-US" sz="2000" dirty="0">
                <a:solidFill>
                  <a:srgbClr val="0070C0"/>
                </a:solidFill>
              </a:rPr>
            </a:br>
            <a:r>
              <a:rPr lang="en-US" sz="2000" dirty="0">
                <a:solidFill>
                  <a:prstClr val="white">
                    <a:lumMod val="65000"/>
                  </a:prstClr>
                </a:solidFill>
              </a:rPr>
              <a:t>(requires permissions)</a:t>
            </a:r>
          </a:p>
        </p:txBody>
      </p:sp>
      <p:sp>
        <p:nvSpPr>
          <p:cNvPr id="18" name="Text Box 52">
            <a:extLst>
              <a:ext uri="{FF2B5EF4-FFF2-40B4-BE49-F238E27FC236}">
                <a16:creationId xmlns:a16="http://schemas.microsoft.com/office/drawing/2014/main" id="{725C1494-9081-4699-53AF-39194A908ED2}"/>
              </a:ext>
            </a:extLst>
          </p:cNvPr>
          <p:cNvSpPr txBox="1">
            <a:spLocks noChangeArrowheads="1"/>
          </p:cNvSpPr>
          <p:nvPr/>
        </p:nvSpPr>
        <p:spPr bwMode="auto">
          <a:xfrm>
            <a:off x="7763943" y="892142"/>
            <a:ext cx="4377288" cy="173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Steps: </a:t>
            </a:r>
          </a:p>
          <a:p>
            <a:pPr marL="457189" indent="-457189" defTabSz="914377">
              <a:spcBef>
                <a:spcPts val="0"/>
              </a:spcBef>
              <a:buFontTx/>
              <a:buAutoNum type="arabicParenR"/>
            </a:pPr>
            <a:r>
              <a:rPr lang="en-US" altLang="ru-RU" sz="2133" dirty="0">
                <a:solidFill>
                  <a:prstClr val="black"/>
                </a:solidFill>
                <a:latin typeface="+mn-lt"/>
              </a:rPr>
              <a:t>Download data</a:t>
            </a:r>
          </a:p>
          <a:p>
            <a:pPr marL="457189" indent="-457189" defTabSz="914377">
              <a:spcBef>
                <a:spcPts val="0"/>
              </a:spcBef>
              <a:buFontTx/>
              <a:buAutoNum type="arabicParenR"/>
            </a:pPr>
            <a:r>
              <a:rPr lang="en-US" altLang="ru-RU" sz="2133" dirty="0">
                <a:solidFill>
                  <a:prstClr val="black"/>
                </a:solidFill>
                <a:latin typeface="+mn-lt"/>
              </a:rPr>
              <a:t>Open in Excel and edit</a:t>
            </a:r>
          </a:p>
          <a:p>
            <a:pPr marL="457189" indent="-457189" defTabSz="914377">
              <a:spcBef>
                <a:spcPts val="0"/>
              </a:spcBef>
              <a:buFontTx/>
              <a:buAutoNum type="arabicParenR"/>
            </a:pPr>
            <a:r>
              <a:rPr lang="en-US" altLang="ru-RU" sz="2133" dirty="0">
                <a:solidFill>
                  <a:prstClr val="black"/>
                </a:solidFill>
                <a:latin typeface="+mn-lt"/>
              </a:rPr>
              <a:t>Upload changed data back to the RDMS</a:t>
            </a:r>
          </a:p>
        </p:txBody>
      </p:sp>
    </p:spTree>
    <p:extLst>
      <p:ext uri="{BB962C8B-B14F-4D97-AF65-F5344CB8AC3E}">
        <p14:creationId xmlns:p14="http://schemas.microsoft.com/office/powerpoint/2010/main" val="29957184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en-US" sz="3733" dirty="0"/>
              <a:t>Search</a:t>
            </a:r>
            <a:endParaRPr lang="de-DE" sz="1600" dirty="0"/>
          </a:p>
        </p:txBody>
      </p:sp>
      <p:sp>
        <p:nvSpPr>
          <p:cNvPr id="3" name="Text Placeholder 2">
            <a:extLst>
              <a:ext uri="{FF2B5EF4-FFF2-40B4-BE49-F238E27FC236}">
                <a16:creationId xmlns:a16="http://schemas.microsoft.com/office/drawing/2014/main" id="{7EFF9B3F-1D07-B500-3103-8B6DC6813241}"/>
              </a:ext>
            </a:extLst>
          </p:cNvPr>
          <p:cNvSpPr>
            <a:spLocks noGrp="1"/>
          </p:cNvSpPr>
          <p:nvPr>
            <p:ph type="body" sz="quarter" idx="13"/>
          </p:nvPr>
        </p:nvSpPr>
        <p:spPr>
          <a:xfrm>
            <a:off x="5669023" y="6362393"/>
            <a:ext cx="4720973" cy="485999"/>
          </a:xfrm>
        </p:spPr>
        <p:txBody>
          <a:bodyPr>
            <a:normAutofit fontScale="62500" lnSpcReduction="20000"/>
          </a:bodyPr>
          <a:lstStyle/>
          <a:p>
            <a:pPr defTabSz="914377"/>
            <a:r>
              <a:rPr lang="en-US" altLang="ru-RU" sz="1000" dirty="0">
                <a:solidFill>
                  <a:prstClr val="black"/>
                </a:solidFill>
                <a:latin typeface="Arial" panose="020B0604020202020204" pitchFamily="34" charset="0"/>
                <a:hlinkClick r:id="rId3"/>
              </a:rPr>
              <a:t>https://demo.mdi.ruhr-uni-bochum.de/search/</a:t>
            </a:r>
            <a:endParaRPr lang="en-US" altLang="ru-RU" sz="1000" dirty="0">
              <a:solidFill>
                <a:prstClr val="black"/>
              </a:solidFill>
              <a:latin typeface="Arial" panose="020B0604020202020204" pitchFamily="34" charset="0"/>
            </a:endParaRPr>
          </a:p>
          <a:p>
            <a:pPr defTabSz="914377"/>
            <a:r>
              <a:rPr lang="en-US" altLang="ru-RU" sz="1000" dirty="0">
                <a:solidFill>
                  <a:prstClr val="black"/>
                </a:solidFill>
                <a:latin typeface="Arial" panose="020B0604020202020204" pitchFamily="34" charset="0"/>
                <a:hlinkClick r:id="rId4"/>
              </a:rPr>
              <a:t>https://demo.mdi.ruhr-uni-bochum.de/search/?system=As-Ga&amp;Aspctmin=30&amp;Aspctmax=50&amp;Gaabsmin=1&amp;Gaabsmax=3&amp;pr0name=E&amp;pr0type=Float&amp;pr0min=1.5&amp;pr0max=2&amp;pr1name=Comment&amp;pr1type=String&amp;pr1max=3&amp;pr1str=solution&amp;prcnt=2</a:t>
            </a:r>
            <a:endParaRPr lang="en-US" altLang="ru-RU" sz="1000" dirty="0">
              <a:solidFill>
                <a:prstClr val="black"/>
              </a:solidFill>
              <a:latin typeface="Arial" panose="020B0604020202020204" pitchFamily="34" charset="0"/>
            </a:endParaRPr>
          </a:p>
          <a:p>
            <a:pPr defTabSz="914377"/>
            <a:r>
              <a:rPr lang="en-US" altLang="ru-RU" sz="1000" dirty="0">
                <a:solidFill>
                  <a:prstClr val="black"/>
                </a:solidFill>
                <a:latin typeface="Arial" panose="020B0604020202020204" pitchFamily="34" charset="0"/>
                <a:hlinkClick r:id="rId5"/>
              </a:rPr>
              <a:t>https://demo.mdi.ruhr-uni-bochum.de/search/?system=As-Ga&amp;Aspctmin=30&amp;Aspctmax=50&amp;Gaabsmin=1&amp;Gaabsmax=3&amp;pr0name=E&amp;pr0type=Float&amp;pr0min=1.5&amp;pr0max=2&amp;prcnt=1</a:t>
            </a:r>
            <a:endParaRPr lang="en-US" altLang="ru-RU" sz="1000" dirty="0">
              <a:solidFill>
                <a:prstClr val="black"/>
              </a:solidFill>
              <a:latin typeface="Arial" panose="020B0604020202020204" pitchFamily="34" charset="0"/>
            </a:endParaRPr>
          </a:p>
          <a:p>
            <a:pPr indent="0">
              <a:buNone/>
            </a:pPr>
            <a:endParaRPr lang="en-US" dirty="0"/>
          </a:p>
        </p:txBody>
      </p:sp>
      <p:sp>
        <p:nvSpPr>
          <p:cNvPr id="6" name="Text Box 52">
            <a:extLst>
              <a:ext uri="{FF2B5EF4-FFF2-40B4-BE49-F238E27FC236}">
                <a16:creationId xmlns:a16="http://schemas.microsoft.com/office/drawing/2014/main" id="{3F737F99-9CF8-F251-FA0A-D027302F1FFF}"/>
              </a:ext>
            </a:extLst>
          </p:cNvPr>
          <p:cNvSpPr txBox="1">
            <a:spLocks noChangeArrowheads="1"/>
          </p:cNvSpPr>
          <p:nvPr/>
        </p:nvSpPr>
        <p:spPr bwMode="auto">
          <a:xfrm>
            <a:off x="7783084" y="1330466"/>
            <a:ext cx="5949221"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Arial" panose="020B0604020202020204" pitchFamily="34" charset="0"/>
              </a:rPr>
              <a:t>Task: </a:t>
            </a:r>
            <a:r>
              <a:rPr lang="en-US" altLang="ru-RU" sz="2133" dirty="0">
                <a:solidFill>
                  <a:prstClr val="black"/>
                </a:solidFill>
                <a:latin typeface="Arial" panose="020B0604020202020204" pitchFamily="34" charset="0"/>
              </a:rPr>
              <a:t>make properties modification easy</a:t>
            </a:r>
          </a:p>
        </p:txBody>
      </p:sp>
      <p:pic>
        <p:nvPicPr>
          <p:cNvPr id="4" name="Picture 3">
            <a:extLst>
              <a:ext uri="{FF2B5EF4-FFF2-40B4-BE49-F238E27FC236}">
                <a16:creationId xmlns:a16="http://schemas.microsoft.com/office/drawing/2014/main" id="{43060ABD-80BE-8653-2A65-9ECD8599F168}"/>
              </a:ext>
            </a:extLst>
          </p:cNvPr>
          <p:cNvPicPr>
            <a:picLocks noChangeAspect="1"/>
          </p:cNvPicPr>
          <p:nvPr/>
        </p:nvPicPr>
        <p:blipFill>
          <a:blip r:embed="rId6"/>
          <a:stretch>
            <a:fillRect/>
          </a:stretch>
        </p:blipFill>
        <p:spPr>
          <a:xfrm>
            <a:off x="3983767" y="61017"/>
            <a:ext cx="8182352" cy="6018689"/>
          </a:xfrm>
          <a:prstGeom prst="rect">
            <a:avLst/>
          </a:prstGeom>
          <a:ln>
            <a:solidFill>
              <a:srgbClr val="0070C0"/>
            </a:solidFill>
          </a:ln>
        </p:spPr>
      </p:pic>
      <p:sp>
        <p:nvSpPr>
          <p:cNvPr id="8" name="Text Box 52">
            <a:extLst>
              <a:ext uri="{FF2B5EF4-FFF2-40B4-BE49-F238E27FC236}">
                <a16:creationId xmlns:a16="http://schemas.microsoft.com/office/drawing/2014/main" id="{7A6DF9F1-DCFB-8B98-C6AC-52FB88A296E9}"/>
              </a:ext>
            </a:extLst>
          </p:cNvPr>
          <p:cNvSpPr txBox="1">
            <a:spLocks noChangeArrowheads="1"/>
          </p:cNvSpPr>
          <p:nvPr/>
        </p:nvSpPr>
        <p:spPr bwMode="auto">
          <a:xfrm>
            <a:off x="132927" y="805027"/>
            <a:ext cx="3850840" cy="5159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Search on: </a:t>
            </a:r>
          </a:p>
          <a:p>
            <a:pPr marL="457189" indent="-457189" defTabSz="914377">
              <a:spcBef>
                <a:spcPts val="0"/>
              </a:spcBef>
              <a:buFontTx/>
              <a:buAutoNum type="arabicParenR"/>
            </a:pPr>
            <a:r>
              <a:rPr lang="en-US" altLang="ru-RU" sz="2133" dirty="0">
                <a:solidFill>
                  <a:prstClr val="black"/>
                </a:solidFill>
                <a:latin typeface="+mn-lt"/>
              </a:rPr>
              <a:t>Chemical system</a:t>
            </a:r>
          </a:p>
          <a:p>
            <a:pPr marL="457189" indent="-457189" defTabSz="914377">
              <a:spcBef>
                <a:spcPts val="0"/>
              </a:spcBef>
              <a:buFontTx/>
              <a:buAutoNum type="arabicParenR"/>
            </a:pPr>
            <a:r>
              <a:rPr lang="en-US" altLang="ru-RU" sz="2133" dirty="0">
                <a:solidFill>
                  <a:prstClr val="black"/>
                </a:solidFill>
                <a:latin typeface="+mn-lt"/>
              </a:rPr>
              <a:t>Composition</a:t>
            </a:r>
          </a:p>
          <a:p>
            <a:pPr marL="457189" indent="-457189" defTabSz="914377">
              <a:spcBef>
                <a:spcPts val="0"/>
              </a:spcBef>
              <a:buFontTx/>
              <a:buAutoNum type="arabicParenR"/>
            </a:pPr>
            <a:r>
              <a:rPr lang="en-US" altLang="ru-RU" sz="2133" dirty="0">
                <a:solidFill>
                  <a:prstClr val="black"/>
                </a:solidFill>
                <a:latin typeface="+mn-lt"/>
              </a:rPr>
              <a:t>Object type</a:t>
            </a:r>
          </a:p>
          <a:p>
            <a:pPr marL="457189" indent="-457189" defTabSz="914377">
              <a:spcBef>
                <a:spcPts val="0"/>
              </a:spcBef>
              <a:buFontTx/>
              <a:buAutoNum type="arabicParenR"/>
            </a:pPr>
            <a:r>
              <a:rPr lang="en-US" altLang="ru-RU" sz="2133" dirty="0">
                <a:solidFill>
                  <a:prstClr val="black"/>
                </a:solidFill>
                <a:latin typeface="+mn-lt"/>
              </a:rPr>
              <a:t>Phrase in object’s </a:t>
            </a:r>
            <a:r>
              <a:rPr lang="en-US" altLang="ru-RU" sz="2133" u="sng" dirty="0">
                <a:solidFill>
                  <a:prstClr val="black"/>
                </a:solidFill>
                <a:latin typeface="+mn-lt"/>
              </a:rPr>
              <a:t>Name</a:t>
            </a:r>
            <a:r>
              <a:rPr lang="en-US" altLang="ru-RU" sz="2133" dirty="0">
                <a:solidFill>
                  <a:prstClr val="black"/>
                </a:solidFill>
                <a:latin typeface="+mn-lt"/>
              </a:rPr>
              <a:t> or </a:t>
            </a:r>
            <a:r>
              <a:rPr lang="en-US" altLang="ru-RU" sz="2133" u="sng" dirty="0">
                <a:solidFill>
                  <a:prstClr val="black"/>
                </a:solidFill>
                <a:latin typeface="+mn-lt"/>
              </a:rPr>
              <a:t>Description</a:t>
            </a:r>
            <a:endParaRPr lang="en-US" altLang="ru-RU" sz="2133" dirty="0">
              <a:solidFill>
                <a:prstClr val="black"/>
              </a:solidFill>
              <a:latin typeface="+mn-lt"/>
            </a:endParaRPr>
          </a:p>
          <a:p>
            <a:pPr marL="457189" indent="-457189" defTabSz="914377">
              <a:spcBef>
                <a:spcPts val="0"/>
              </a:spcBef>
              <a:buFontTx/>
              <a:buAutoNum type="arabicParenR"/>
            </a:pPr>
            <a:r>
              <a:rPr lang="en-US" altLang="ru-RU" sz="2133" dirty="0">
                <a:solidFill>
                  <a:prstClr val="black"/>
                </a:solidFill>
                <a:latin typeface="+mn-lt"/>
              </a:rPr>
              <a:t>Properties values (all available within tenant)</a:t>
            </a:r>
          </a:p>
          <a:p>
            <a:pPr marL="457189" indent="-457189" defTabSz="914377">
              <a:spcBef>
                <a:spcPts val="0"/>
              </a:spcBef>
              <a:buFontTx/>
              <a:buAutoNum type="arabicParenR"/>
            </a:pPr>
            <a:r>
              <a:rPr lang="en-US" altLang="ru-RU" sz="2133" dirty="0">
                <a:solidFill>
                  <a:prstClr val="black"/>
                </a:solidFill>
                <a:latin typeface="+mn-lt"/>
              </a:rPr>
              <a:t>Person created</a:t>
            </a:r>
          </a:p>
          <a:p>
            <a:pPr marL="457189" indent="-457189" defTabSz="914377">
              <a:spcBef>
                <a:spcPts val="0"/>
              </a:spcBef>
              <a:buFontTx/>
              <a:buAutoNum type="arabicParenR"/>
            </a:pPr>
            <a:r>
              <a:rPr lang="en-US" altLang="ru-RU" sz="2133" dirty="0">
                <a:solidFill>
                  <a:prstClr val="black"/>
                </a:solidFill>
                <a:latin typeface="+mn-lt"/>
              </a:rPr>
              <a:t>Creation date</a:t>
            </a:r>
          </a:p>
          <a:p>
            <a:pPr marL="457189" indent="-457189" defTabSz="914377">
              <a:spcBef>
                <a:spcPts val="0"/>
              </a:spcBef>
              <a:buFontTx/>
              <a:buAutoNum type="arabicParenR"/>
            </a:pPr>
            <a:endParaRPr lang="en-US" altLang="ru-RU" sz="2133" dirty="0">
              <a:solidFill>
                <a:prstClr val="black"/>
              </a:solidFill>
              <a:latin typeface="+mn-lt"/>
            </a:endParaRPr>
          </a:p>
          <a:p>
            <a:pPr defTabSz="914377">
              <a:spcBef>
                <a:spcPts val="0"/>
              </a:spcBef>
            </a:pPr>
            <a:r>
              <a:rPr lang="en-US" altLang="ru-RU" sz="2133" b="1" dirty="0">
                <a:solidFill>
                  <a:prstClr val="black"/>
                </a:solidFill>
                <a:latin typeface="+mn-lt"/>
              </a:rPr>
              <a:t>Important feature:</a:t>
            </a:r>
          </a:p>
          <a:p>
            <a:pPr defTabSz="914377">
              <a:spcBef>
                <a:spcPts val="0"/>
              </a:spcBef>
            </a:pPr>
            <a:r>
              <a:rPr lang="en-US" altLang="ru-RU" sz="2133" dirty="0">
                <a:solidFill>
                  <a:srgbClr val="0070C0"/>
                </a:solidFill>
                <a:latin typeface="+mn-lt"/>
              </a:rPr>
              <a:t>persistent URL on search </a:t>
            </a:r>
            <a:r>
              <a:rPr lang="en-US" altLang="ru-RU" sz="1600" dirty="0">
                <a:solidFill>
                  <a:prstClr val="black"/>
                </a:solidFill>
                <a:latin typeface="+mn-lt"/>
              </a:rPr>
              <a:t>(share search results easily by URL</a:t>
            </a:r>
            <a:r>
              <a:rPr lang="en-US" altLang="ru-RU" sz="1600" dirty="0">
                <a:solidFill>
                  <a:srgbClr val="E6332A"/>
                </a:solidFill>
                <a:latin typeface="+mn-lt"/>
              </a:rPr>
              <a:t>*</a:t>
            </a:r>
            <a:r>
              <a:rPr lang="en-US" altLang="ru-RU" sz="1600" dirty="0">
                <a:solidFill>
                  <a:prstClr val="black"/>
                </a:solidFill>
                <a:latin typeface="+mn-lt"/>
              </a:rPr>
              <a:t>)</a:t>
            </a:r>
            <a:r>
              <a:rPr lang="en-US" altLang="ru-RU" sz="2133" dirty="0">
                <a:solidFill>
                  <a:prstClr val="black"/>
                </a:solidFill>
                <a:latin typeface="+mn-lt"/>
              </a:rPr>
              <a:t>.</a:t>
            </a:r>
          </a:p>
          <a:p>
            <a:pPr defTabSz="914377">
              <a:spcBef>
                <a:spcPts val="0"/>
              </a:spcBef>
            </a:pPr>
            <a:endParaRPr lang="en-US" altLang="ru-RU" sz="1467" dirty="0">
              <a:solidFill>
                <a:srgbClr val="E6332A"/>
              </a:solidFill>
              <a:latin typeface="+mn-lt"/>
            </a:endParaRPr>
          </a:p>
          <a:p>
            <a:pPr defTabSz="914377">
              <a:spcBef>
                <a:spcPts val="0"/>
              </a:spcBef>
            </a:pPr>
            <a:r>
              <a:rPr lang="en-US" altLang="ru-RU" sz="1600" dirty="0">
                <a:solidFill>
                  <a:srgbClr val="E6332A"/>
                </a:solidFill>
                <a:latin typeface="+mn-lt"/>
              </a:rPr>
              <a:t>*</a:t>
            </a:r>
            <a:r>
              <a:rPr lang="en-US" altLang="ru-RU" sz="1600" dirty="0">
                <a:solidFill>
                  <a:prstClr val="black"/>
                </a:solidFill>
                <a:latin typeface="+mn-lt"/>
              </a:rPr>
              <a:t> - respecting current security context</a:t>
            </a:r>
          </a:p>
        </p:txBody>
      </p:sp>
    </p:spTree>
    <p:extLst>
      <p:ext uri="{BB962C8B-B14F-4D97-AF65-F5344CB8AC3E}">
        <p14:creationId xmlns:p14="http://schemas.microsoft.com/office/powerpoint/2010/main" val="29938789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de-DE" dirty="0" err="1"/>
              <a:t>Extensibility</a:t>
            </a:r>
            <a:r>
              <a:rPr lang="de-DE" dirty="0"/>
              <a:t>: </a:t>
            </a:r>
            <a:r>
              <a:rPr lang="en-US" sz="3733" dirty="0"/>
              <a:t>Additional Object Types</a:t>
            </a:r>
            <a:endParaRPr lang="de-DE" sz="1600" dirty="0"/>
          </a:p>
        </p:txBody>
      </p:sp>
      <p:sp>
        <p:nvSpPr>
          <p:cNvPr id="4" name="Text Placeholder 3">
            <a:extLst>
              <a:ext uri="{FF2B5EF4-FFF2-40B4-BE49-F238E27FC236}">
                <a16:creationId xmlns:a16="http://schemas.microsoft.com/office/drawing/2014/main" id="{2C14DFCB-E930-6ED4-9AD1-6EF706C4A1B8}"/>
              </a:ext>
            </a:extLst>
          </p:cNvPr>
          <p:cNvSpPr>
            <a:spLocks noGrp="1"/>
          </p:cNvSpPr>
          <p:nvPr>
            <p:ph type="body" sz="quarter" idx="13"/>
          </p:nvPr>
        </p:nvSpPr>
        <p:spPr/>
        <p:txBody>
          <a:bodyPr/>
          <a:lstStyle/>
          <a:p>
            <a:endParaRPr lang="en-US"/>
          </a:p>
        </p:txBody>
      </p:sp>
      <p:sp>
        <p:nvSpPr>
          <p:cNvPr id="6" name="Text Box 52">
            <a:extLst>
              <a:ext uri="{FF2B5EF4-FFF2-40B4-BE49-F238E27FC236}">
                <a16:creationId xmlns:a16="http://schemas.microsoft.com/office/drawing/2014/main" id="{3F737F99-9CF8-F251-FA0A-D027302F1FFF}"/>
              </a:ext>
            </a:extLst>
          </p:cNvPr>
          <p:cNvSpPr txBox="1">
            <a:spLocks noChangeArrowheads="1"/>
          </p:cNvSpPr>
          <p:nvPr/>
        </p:nvSpPr>
        <p:spPr bwMode="auto">
          <a:xfrm>
            <a:off x="239021" y="838987"/>
            <a:ext cx="11952979"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Task: </a:t>
            </a:r>
            <a:r>
              <a:rPr lang="en-US" altLang="ru-RU" sz="2133" dirty="0">
                <a:solidFill>
                  <a:prstClr val="black"/>
                </a:solidFill>
                <a:latin typeface="+mn-lt"/>
              </a:rPr>
              <a:t>introduce new object types</a:t>
            </a:r>
          </a:p>
        </p:txBody>
      </p:sp>
      <p:sp>
        <p:nvSpPr>
          <p:cNvPr id="3" name="Text Box 10">
            <a:extLst>
              <a:ext uri="{FF2B5EF4-FFF2-40B4-BE49-F238E27FC236}">
                <a16:creationId xmlns:a16="http://schemas.microsoft.com/office/drawing/2014/main" id="{CC83C83C-D0BE-C248-18D5-A8CC7F6B7926}"/>
              </a:ext>
            </a:extLst>
          </p:cNvPr>
          <p:cNvSpPr txBox="1">
            <a:spLocks noChangeArrowheads="1"/>
          </p:cNvSpPr>
          <p:nvPr/>
        </p:nvSpPr>
        <p:spPr bwMode="auto">
          <a:xfrm>
            <a:off x="95683" y="1899234"/>
            <a:ext cx="3312019" cy="605230"/>
          </a:xfrm>
          <a:prstGeom prst="rect">
            <a:avLst/>
          </a:prstGeom>
          <a:solidFill>
            <a:srgbClr val="0070C0">
              <a:alpha val="30196"/>
            </a:srgbClr>
          </a:solidFill>
          <a:ln w="12700">
            <a:solidFill>
              <a:schemeClr val="tx1"/>
            </a:solidFill>
            <a:miter lim="800000"/>
            <a:headEnd/>
            <a:tailEnd/>
          </a:ln>
          <a:effec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defTabSz="914377">
              <a:spcBef>
                <a:spcPct val="0"/>
              </a:spcBef>
            </a:pPr>
            <a:r>
              <a:rPr lang="en-US" altLang="ru-RU" sz="2133" dirty="0">
                <a:solidFill>
                  <a:prstClr val="black"/>
                </a:solidFill>
                <a:latin typeface="Arial" panose="020B0604020202020204" pitchFamily="34" charset="0"/>
              </a:rPr>
              <a:t>Based on </a:t>
            </a:r>
            <a:r>
              <a:rPr lang="en-US" altLang="ru-RU" sz="2133" u="sng" dirty="0">
                <a:solidFill>
                  <a:prstClr val="black"/>
                </a:solidFill>
                <a:latin typeface="Arial" panose="020B0604020202020204" pitchFamily="34" charset="0"/>
              </a:rPr>
              <a:t>existing</a:t>
            </a:r>
            <a:r>
              <a:rPr lang="en-US" altLang="ru-RU" sz="2133" dirty="0">
                <a:solidFill>
                  <a:prstClr val="black"/>
                </a:solidFill>
                <a:latin typeface="Arial" panose="020B0604020202020204" pitchFamily="34" charset="0"/>
              </a:rPr>
              <a:t> tables</a:t>
            </a:r>
            <a:endParaRPr lang="ru-RU" altLang="ru-RU" sz="2133" dirty="0">
              <a:solidFill>
                <a:prstClr val="black"/>
              </a:solidFill>
              <a:latin typeface="Arial" panose="020B0604020202020204" pitchFamily="34" charset="0"/>
            </a:endParaRPr>
          </a:p>
          <a:p>
            <a:pPr algn="ctr" defTabSz="914377">
              <a:spcBef>
                <a:spcPct val="0"/>
              </a:spcBef>
            </a:pPr>
            <a:r>
              <a:rPr lang="ru-RU" altLang="ru-RU" sz="1200" dirty="0">
                <a:solidFill>
                  <a:prstClr val="black"/>
                </a:solidFill>
                <a:latin typeface="Arial" panose="020B0604020202020204" pitchFamily="34" charset="0"/>
              </a:rPr>
              <a:t>(</a:t>
            </a:r>
            <a:r>
              <a:rPr lang="en-US" altLang="ru-RU" sz="1200" dirty="0">
                <a:solidFill>
                  <a:prstClr val="black"/>
                </a:solidFill>
                <a:latin typeface="Arial" panose="020B0604020202020204" pitchFamily="34" charset="0"/>
              </a:rPr>
              <a:t>hierarchical and non-hierarchical</a:t>
            </a:r>
            <a:r>
              <a:rPr lang="ru-RU" altLang="ru-RU" sz="1200" dirty="0">
                <a:solidFill>
                  <a:prstClr val="black"/>
                </a:solidFill>
                <a:latin typeface="Arial" panose="020B0604020202020204" pitchFamily="34" charset="0"/>
              </a:rPr>
              <a:t>)</a:t>
            </a:r>
          </a:p>
        </p:txBody>
      </p:sp>
      <p:sp>
        <p:nvSpPr>
          <p:cNvPr id="7" name="Line 11">
            <a:extLst>
              <a:ext uri="{FF2B5EF4-FFF2-40B4-BE49-F238E27FC236}">
                <a16:creationId xmlns:a16="http://schemas.microsoft.com/office/drawing/2014/main" id="{F4663E0D-FD49-CAA1-0DB4-4D65988154C5}"/>
              </a:ext>
            </a:extLst>
          </p:cNvPr>
          <p:cNvSpPr>
            <a:spLocks noChangeShapeType="1"/>
          </p:cNvSpPr>
          <p:nvPr/>
        </p:nvSpPr>
        <p:spPr bwMode="auto">
          <a:xfrm flipH="1">
            <a:off x="3407700" y="1485130"/>
            <a:ext cx="1152129" cy="415148"/>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9" name="Line 36">
            <a:extLst>
              <a:ext uri="{FF2B5EF4-FFF2-40B4-BE49-F238E27FC236}">
                <a16:creationId xmlns:a16="http://schemas.microsoft.com/office/drawing/2014/main" id="{0652D764-7F38-E914-3562-6F71DBDAE4E2}"/>
              </a:ext>
            </a:extLst>
          </p:cNvPr>
          <p:cNvSpPr>
            <a:spLocks noChangeShapeType="1"/>
          </p:cNvSpPr>
          <p:nvPr/>
        </p:nvSpPr>
        <p:spPr bwMode="auto">
          <a:xfrm>
            <a:off x="7487804" y="1484085"/>
            <a:ext cx="1152129" cy="415148"/>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10" name="Titel 4">
            <a:extLst>
              <a:ext uri="{FF2B5EF4-FFF2-40B4-BE49-F238E27FC236}">
                <a16:creationId xmlns:a16="http://schemas.microsoft.com/office/drawing/2014/main" id="{588AC44C-EEC0-DADF-CB50-2330AEF9F990}"/>
              </a:ext>
            </a:extLst>
          </p:cNvPr>
          <p:cNvSpPr txBox="1">
            <a:spLocks/>
          </p:cNvSpPr>
          <p:nvPr/>
        </p:nvSpPr>
        <p:spPr>
          <a:xfrm>
            <a:off x="4559829" y="896389"/>
            <a:ext cx="3264363" cy="792000"/>
          </a:xfrm>
          <a:prstGeom prst="rect">
            <a:avLst/>
          </a:prstGeom>
        </p:spPr>
        <p:txBody>
          <a:bodyPr vert="horz" lIns="91440" tIns="36000" rIns="91440" bIns="36000" rtlCol="0" anchor="ctr">
            <a:noAutofit/>
          </a:bodyPr>
          <a:lstStyle>
            <a:lvl1pPr algn="l" defTabSz="914400" rtl="0" eaLnBrk="1" latinLnBrk="0" hangingPunct="1">
              <a:lnSpc>
                <a:spcPct val="90000"/>
              </a:lnSpc>
              <a:spcBef>
                <a:spcPct val="0"/>
              </a:spcBef>
              <a:buNone/>
              <a:defRPr lang="de-DE" sz="3600" b="1" kern="1200" baseline="0" smtClean="0">
                <a:solidFill>
                  <a:srgbClr val="004C93"/>
                </a:solidFill>
                <a:effectLst>
                  <a:outerShdw blurRad="38100" dist="38100" dir="2700000" algn="tl">
                    <a:srgbClr val="000000">
                      <a:alpha val="43137"/>
                    </a:srgbClr>
                  </a:outerShdw>
                </a:effectLst>
                <a:latin typeface="Calibri Light" panose="020F0302020204030204" pitchFamily="34" charset="0"/>
                <a:ea typeface="+mj-ea"/>
                <a:cs typeface="Calibri Light" panose="020F0302020204030204" pitchFamily="34" charset="0"/>
              </a:defRPr>
            </a:lvl1pPr>
          </a:lstStyle>
          <a:p>
            <a:pPr defTabSz="1219170"/>
            <a:r>
              <a:rPr lang="en-US" dirty="0"/>
              <a:t>New Data Type</a:t>
            </a:r>
            <a:endParaRPr lang="en-GB" dirty="0"/>
          </a:p>
        </p:txBody>
      </p:sp>
      <p:sp>
        <p:nvSpPr>
          <p:cNvPr id="11" name="Text Box 10">
            <a:extLst>
              <a:ext uri="{FF2B5EF4-FFF2-40B4-BE49-F238E27FC236}">
                <a16:creationId xmlns:a16="http://schemas.microsoft.com/office/drawing/2014/main" id="{32AFC411-DB43-A2F3-4A33-168B284BDF15}"/>
              </a:ext>
            </a:extLst>
          </p:cNvPr>
          <p:cNvSpPr txBox="1">
            <a:spLocks noChangeArrowheads="1"/>
          </p:cNvSpPr>
          <p:nvPr/>
        </p:nvSpPr>
        <p:spPr bwMode="auto">
          <a:xfrm>
            <a:off x="8639935" y="1894839"/>
            <a:ext cx="3456383" cy="605230"/>
          </a:xfrm>
          <a:prstGeom prst="rect">
            <a:avLst/>
          </a:prstGeom>
          <a:solidFill>
            <a:srgbClr val="0070C0">
              <a:alpha val="30196"/>
            </a:srgbClr>
          </a:solidFill>
          <a:ln w="12700">
            <a:solidFill>
              <a:schemeClr val="tx1"/>
            </a:solidFill>
            <a:miter lim="800000"/>
            <a:headEnd/>
            <a:tailEnd/>
          </a:ln>
          <a:effec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defTabSz="914377">
              <a:spcBef>
                <a:spcPct val="0"/>
              </a:spcBef>
            </a:pPr>
            <a:r>
              <a:rPr lang="en-US" altLang="ru-RU" sz="2133" dirty="0">
                <a:solidFill>
                  <a:prstClr val="black"/>
                </a:solidFill>
                <a:latin typeface="Arial" panose="020B0604020202020204" pitchFamily="34" charset="0"/>
              </a:rPr>
              <a:t>New Data Structures</a:t>
            </a:r>
            <a:endParaRPr lang="ru-RU" altLang="ru-RU" sz="2133" dirty="0">
              <a:solidFill>
                <a:prstClr val="black"/>
              </a:solidFill>
              <a:latin typeface="Arial" panose="020B0604020202020204" pitchFamily="34" charset="0"/>
            </a:endParaRPr>
          </a:p>
          <a:p>
            <a:pPr algn="ctr" defTabSz="914377">
              <a:spcBef>
                <a:spcPct val="0"/>
              </a:spcBef>
            </a:pPr>
            <a:r>
              <a:rPr lang="ru-RU" altLang="ru-RU" sz="1200" dirty="0">
                <a:solidFill>
                  <a:prstClr val="black"/>
                </a:solidFill>
                <a:latin typeface="Arial" panose="020B0604020202020204" pitchFamily="34" charset="0"/>
              </a:rPr>
              <a:t>(</a:t>
            </a:r>
            <a:r>
              <a:rPr lang="en-US" altLang="ru-RU" sz="1200" dirty="0">
                <a:solidFill>
                  <a:prstClr val="black"/>
                </a:solidFill>
                <a:latin typeface="Arial" panose="020B0604020202020204" pitchFamily="34" charset="0"/>
              </a:rPr>
              <a:t>new table &amp; code to fit particular requirements</a:t>
            </a:r>
            <a:r>
              <a:rPr lang="ru-RU" altLang="ru-RU" sz="1200" dirty="0">
                <a:solidFill>
                  <a:prstClr val="black"/>
                </a:solidFill>
                <a:latin typeface="Arial" panose="020B0604020202020204" pitchFamily="34" charset="0"/>
              </a:rPr>
              <a:t>)</a:t>
            </a:r>
          </a:p>
        </p:txBody>
      </p:sp>
      <p:pic>
        <p:nvPicPr>
          <p:cNvPr id="12" name="Picture 11">
            <a:extLst>
              <a:ext uri="{FF2B5EF4-FFF2-40B4-BE49-F238E27FC236}">
                <a16:creationId xmlns:a16="http://schemas.microsoft.com/office/drawing/2014/main" id="{9BC11E4B-2B07-0B54-80AF-6FE3B39040E0}"/>
              </a:ext>
            </a:extLst>
          </p:cNvPr>
          <p:cNvPicPr>
            <a:picLocks noChangeAspect="1"/>
          </p:cNvPicPr>
          <p:nvPr/>
        </p:nvPicPr>
        <p:blipFill>
          <a:blip r:embed="rId3"/>
          <a:stretch>
            <a:fillRect/>
          </a:stretch>
        </p:blipFill>
        <p:spPr>
          <a:xfrm>
            <a:off x="3503713" y="2535305"/>
            <a:ext cx="5027724" cy="2660547"/>
          </a:xfrm>
          <a:prstGeom prst="rect">
            <a:avLst/>
          </a:prstGeom>
          <a:ln>
            <a:solidFill>
              <a:srgbClr val="0070C0"/>
            </a:solidFill>
          </a:ln>
        </p:spPr>
      </p:pic>
      <p:sp>
        <p:nvSpPr>
          <p:cNvPr id="13" name="Text Box 52">
            <a:extLst>
              <a:ext uri="{FF2B5EF4-FFF2-40B4-BE49-F238E27FC236}">
                <a16:creationId xmlns:a16="http://schemas.microsoft.com/office/drawing/2014/main" id="{D43E4928-A395-4764-AF3E-EBFEE3AE44FB}"/>
              </a:ext>
            </a:extLst>
          </p:cNvPr>
          <p:cNvSpPr txBox="1">
            <a:spLocks noChangeArrowheads="1"/>
          </p:cNvSpPr>
          <p:nvPr/>
        </p:nvSpPr>
        <p:spPr bwMode="auto">
          <a:xfrm>
            <a:off x="4044606" y="2195573"/>
            <a:ext cx="381475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defTabSz="914377">
              <a:spcBef>
                <a:spcPct val="50000"/>
              </a:spcBef>
            </a:pPr>
            <a:r>
              <a:rPr lang="en-US" altLang="ru-RU" sz="1600" dirty="0">
                <a:solidFill>
                  <a:prstClr val="black"/>
                </a:solidFill>
                <a:latin typeface="Arial" panose="020B0604020202020204" pitchFamily="34" charset="0"/>
              </a:rPr>
              <a:t>Add new type to </a:t>
            </a:r>
            <a:r>
              <a:rPr lang="en-US" altLang="ru-RU" sz="1600" dirty="0" err="1">
                <a:solidFill>
                  <a:prstClr val="black"/>
                </a:solidFill>
                <a:latin typeface="Arial" panose="020B0604020202020204" pitchFamily="34" charset="0"/>
              </a:rPr>
              <a:t>TypeInfo</a:t>
            </a:r>
            <a:r>
              <a:rPr lang="en-US" altLang="ru-RU" sz="1600" dirty="0">
                <a:solidFill>
                  <a:prstClr val="black"/>
                </a:solidFill>
                <a:latin typeface="Arial" panose="020B0604020202020204" pitchFamily="34" charset="0"/>
              </a:rPr>
              <a:t> table</a:t>
            </a:r>
            <a:endParaRPr lang="ru-RU" altLang="ru-RU" sz="1600" dirty="0">
              <a:solidFill>
                <a:prstClr val="black"/>
              </a:solidFill>
              <a:latin typeface="Arial" panose="020B0604020202020204" pitchFamily="34" charset="0"/>
            </a:endParaRPr>
          </a:p>
        </p:txBody>
      </p:sp>
      <p:sp>
        <p:nvSpPr>
          <p:cNvPr id="16" name="Text Box 52">
            <a:extLst>
              <a:ext uri="{FF2B5EF4-FFF2-40B4-BE49-F238E27FC236}">
                <a16:creationId xmlns:a16="http://schemas.microsoft.com/office/drawing/2014/main" id="{3D774F5D-8E43-70F0-91B7-78D1548F2A4F}"/>
              </a:ext>
            </a:extLst>
          </p:cNvPr>
          <p:cNvSpPr txBox="1">
            <a:spLocks noChangeArrowheads="1"/>
          </p:cNvSpPr>
          <p:nvPr/>
        </p:nvSpPr>
        <p:spPr bwMode="auto">
          <a:xfrm>
            <a:off x="31022" y="2978369"/>
            <a:ext cx="3472689" cy="1405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ct val="50000"/>
              </a:spcBef>
            </a:pPr>
            <a:r>
              <a:rPr lang="en-US" altLang="ru-RU" sz="2000" b="1" dirty="0">
                <a:solidFill>
                  <a:prstClr val="black"/>
                </a:solidFill>
                <a:latin typeface="+mn-lt"/>
              </a:rPr>
              <a:t>To be done manually</a:t>
            </a:r>
            <a:br>
              <a:rPr lang="en-US" altLang="ru-RU" sz="2000" b="1" dirty="0">
                <a:solidFill>
                  <a:prstClr val="black"/>
                </a:solidFill>
                <a:latin typeface="+mn-lt"/>
              </a:rPr>
            </a:br>
            <a:r>
              <a:rPr lang="en-US" altLang="ru-RU" sz="1867" dirty="0">
                <a:solidFill>
                  <a:srgbClr val="0070C0"/>
                </a:solidFill>
                <a:latin typeface="+mn-lt"/>
              </a:rPr>
              <a:t>Approximate time: 3 minutes  </a:t>
            </a:r>
          </a:p>
          <a:p>
            <a:pPr defTabSz="914377">
              <a:spcBef>
                <a:spcPct val="50000"/>
              </a:spcBef>
            </a:pPr>
            <a:r>
              <a:rPr lang="en-US" altLang="ru-RU" sz="1867" dirty="0">
                <a:solidFill>
                  <a:prstClr val="black"/>
                </a:solidFill>
                <a:latin typeface="+mn-lt"/>
              </a:rPr>
              <a:t>Just add a new table row with object specification required ))</a:t>
            </a:r>
            <a:endParaRPr lang="ru-RU" altLang="ru-RU" sz="1867" dirty="0">
              <a:solidFill>
                <a:prstClr val="black"/>
              </a:solidFill>
              <a:latin typeface="+mn-lt"/>
            </a:endParaRPr>
          </a:p>
        </p:txBody>
      </p:sp>
      <p:sp>
        <p:nvSpPr>
          <p:cNvPr id="31" name="Rectangle 30">
            <a:extLst>
              <a:ext uri="{FF2B5EF4-FFF2-40B4-BE49-F238E27FC236}">
                <a16:creationId xmlns:a16="http://schemas.microsoft.com/office/drawing/2014/main" id="{6B3E3411-013B-7CB6-5936-0F5E6E6D983D}"/>
              </a:ext>
            </a:extLst>
          </p:cNvPr>
          <p:cNvSpPr/>
          <p:nvPr/>
        </p:nvSpPr>
        <p:spPr>
          <a:xfrm>
            <a:off x="7583820" y="2459379"/>
            <a:ext cx="996137" cy="2836812"/>
          </a:xfrm>
          <a:prstGeom prst="rect">
            <a:avLst/>
          </a:prstGeom>
          <a:solidFill>
            <a:srgbClr val="00B0F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333" dirty="0">
              <a:solidFill>
                <a:prstClr val="white">
                  <a:lumMod val="50000"/>
                </a:prstClr>
              </a:solidFill>
              <a:latin typeface="Arial" panose="020B0604020202020204"/>
            </a:endParaRPr>
          </a:p>
        </p:txBody>
      </p:sp>
      <p:sp>
        <p:nvSpPr>
          <p:cNvPr id="32" name="Text Box 52">
            <a:extLst>
              <a:ext uri="{FF2B5EF4-FFF2-40B4-BE49-F238E27FC236}">
                <a16:creationId xmlns:a16="http://schemas.microsoft.com/office/drawing/2014/main" id="{11AD76AF-95C5-CD65-FF09-13A449AB446C}"/>
              </a:ext>
            </a:extLst>
          </p:cNvPr>
          <p:cNvSpPr txBox="1">
            <a:spLocks noChangeArrowheads="1"/>
          </p:cNvSpPr>
          <p:nvPr/>
        </p:nvSpPr>
        <p:spPr bwMode="auto">
          <a:xfrm>
            <a:off x="8597437" y="3009305"/>
            <a:ext cx="3564553" cy="2349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ct val="50000"/>
              </a:spcBef>
            </a:pPr>
            <a:r>
              <a:rPr lang="en-US" altLang="ru-RU" sz="2000" b="1" dirty="0">
                <a:solidFill>
                  <a:prstClr val="black"/>
                </a:solidFill>
                <a:latin typeface="+mn-lt"/>
              </a:rPr>
              <a:t>To be done manually</a:t>
            </a:r>
            <a:br>
              <a:rPr lang="en-US" altLang="ru-RU" sz="2000" b="1" dirty="0">
                <a:solidFill>
                  <a:prstClr val="black"/>
                </a:solidFill>
                <a:latin typeface="+mn-lt"/>
              </a:rPr>
            </a:br>
            <a:r>
              <a:rPr lang="en-US" altLang="ru-RU" sz="1867" dirty="0">
                <a:solidFill>
                  <a:srgbClr val="0070C0"/>
                </a:solidFill>
                <a:latin typeface="+mn-lt"/>
              </a:rPr>
              <a:t>Approximate time: 1 week</a:t>
            </a:r>
          </a:p>
          <a:p>
            <a:pPr defTabSz="914377">
              <a:spcBef>
                <a:spcPct val="50000"/>
              </a:spcBef>
            </a:pPr>
            <a:r>
              <a:rPr lang="en-US" altLang="ru-RU" sz="1867" b="1" dirty="0">
                <a:solidFill>
                  <a:prstClr val="black"/>
                </a:solidFill>
                <a:latin typeface="+mn-lt"/>
              </a:rPr>
              <a:t>Tasks</a:t>
            </a:r>
            <a:r>
              <a:rPr lang="en-US" altLang="ru-RU" sz="1867" dirty="0">
                <a:solidFill>
                  <a:prstClr val="black"/>
                </a:solidFill>
                <a:latin typeface="+mn-lt"/>
              </a:rPr>
              <a:t>: </a:t>
            </a:r>
            <a:r>
              <a:rPr lang="en-US" altLang="ru-RU" sz="1600" dirty="0">
                <a:solidFill>
                  <a:prstClr val="black"/>
                </a:solidFill>
                <a:latin typeface="+mn-lt"/>
              </a:rPr>
              <a:t>develop and add </a:t>
            </a:r>
            <a:r>
              <a:rPr lang="en-US" altLang="ru-RU" sz="1600" u="sng" dirty="0">
                <a:solidFill>
                  <a:prstClr val="black"/>
                </a:solidFill>
                <a:latin typeface="+mn-lt"/>
              </a:rPr>
              <a:t>new table</a:t>
            </a:r>
            <a:r>
              <a:rPr lang="en-US" altLang="ru-RU" sz="1600" dirty="0">
                <a:solidFill>
                  <a:prstClr val="black"/>
                </a:solidFill>
                <a:latin typeface="+mn-lt"/>
              </a:rPr>
              <a:t>; define read / write logic with respect to mandatory (or optional) fields and types; reflect to </a:t>
            </a:r>
            <a:r>
              <a:rPr lang="en-US" altLang="ru-RU" sz="1600" u="sng" dirty="0">
                <a:solidFill>
                  <a:prstClr val="black"/>
                </a:solidFill>
                <a:latin typeface="+mn-lt"/>
              </a:rPr>
              <a:t>OOP model</a:t>
            </a:r>
            <a:r>
              <a:rPr lang="en-US" altLang="ru-RU" sz="1600" dirty="0">
                <a:solidFill>
                  <a:prstClr val="black"/>
                </a:solidFill>
                <a:latin typeface="+mn-lt"/>
              </a:rPr>
              <a:t> and provide consistency check (</a:t>
            </a:r>
            <a:r>
              <a:rPr lang="en-US" altLang="ru-RU" sz="1600" u="sng" dirty="0">
                <a:solidFill>
                  <a:prstClr val="black"/>
                </a:solidFill>
                <a:latin typeface="+mn-lt"/>
              </a:rPr>
              <a:t>validators</a:t>
            </a:r>
            <a:r>
              <a:rPr lang="en-US" altLang="ru-RU" sz="1600" dirty="0">
                <a:solidFill>
                  <a:prstClr val="black"/>
                </a:solidFill>
                <a:latin typeface="+mn-lt"/>
              </a:rPr>
              <a:t>); develop </a:t>
            </a:r>
            <a:r>
              <a:rPr lang="en-US" altLang="ru-RU" sz="1600" u="sng" dirty="0">
                <a:solidFill>
                  <a:prstClr val="black"/>
                </a:solidFill>
                <a:latin typeface="+mn-lt"/>
              </a:rPr>
              <a:t>import</a:t>
            </a:r>
            <a:r>
              <a:rPr lang="en-US" altLang="ru-RU" sz="1600" dirty="0">
                <a:solidFill>
                  <a:prstClr val="black"/>
                </a:solidFill>
                <a:latin typeface="+mn-lt"/>
              </a:rPr>
              <a:t> / </a:t>
            </a:r>
            <a:r>
              <a:rPr lang="en-US" altLang="ru-RU" sz="1600" u="sng" dirty="0">
                <a:solidFill>
                  <a:prstClr val="black"/>
                </a:solidFill>
                <a:latin typeface="+mn-lt"/>
              </a:rPr>
              <a:t>export</a:t>
            </a:r>
            <a:r>
              <a:rPr lang="en-US" altLang="ru-RU" sz="1600" dirty="0">
                <a:solidFill>
                  <a:prstClr val="black"/>
                </a:solidFill>
                <a:latin typeface="+mn-lt"/>
              </a:rPr>
              <a:t> and </a:t>
            </a:r>
            <a:r>
              <a:rPr lang="en-US" altLang="ru-RU" sz="1600" u="sng" dirty="0">
                <a:solidFill>
                  <a:prstClr val="black"/>
                </a:solidFill>
                <a:latin typeface="+mn-lt"/>
              </a:rPr>
              <a:t>search</a:t>
            </a:r>
            <a:r>
              <a:rPr lang="en-US" altLang="ru-RU" sz="1600" dirty="0">
                <a:solidFill>
                  <a:prstClr val="black"/>
                </a:solidFill>
                <a:latin typeface="+mn-lt"/>
              </a:rPr>
              <a:t> facilities, etc.</a:t>
            </a:r>
          </a:p>
        </p:txBody>
      </p:sp>
      <p:sp>
        <p:nvSpPr>
          <p:cNvPr id="33" name="Line 36">
            <a:extLst>
              <a:ext uri="{FF2B5EF4-FFF2-40B4-BE49-F238E27FC236}">
                <a16:creationId xmlns:a16="http://schemas.microsoft.com/office/drawing/2014/main" id="{0E7D72A9-DA3E-76E4-F241-377893B3EC4B}"/>
              </a:ext>
            </a:extLst>
          </p:cNvPr>
          <p:cNvSpPr>
            <a:spLocks noChangeShapeType="1"/>
          </p:cNvSpPr>
          <p:nvPr/>
        </p:nvSpPr>
        <p:spPr bwMode="auto">
          <a:xfrm>
            <a:off x="10352915" y="2530912"/>
            <a:ext cx="0" cy="478393"/>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cxnSp>
        <p:nvCxnSpPr>
          <p:cNvPr id="34" name="Straight Arrow Connector 33">
            <a:extLst>
              <a:ext uri="{FF2B5EF4-FFF2-40B4-BE49-F238E27FC236}">
                <a16:creationId xmlns:a16="http://schemas.microsoft.com/office/drawing/2014/main" id="{7174DE6C-970F-D92D-E400-7289A0AC7FCC}"/>
              </a:ext>
            </a:extLst>
          </p:cNvPr>
          <p:cNvCxnSpPr>
            <a:cxnSpLocks/>
          </p:cNvCxnSpPr>
          <p:nvPr/>
        </p:nvCxnSpPr>
        <p:spPr>
          <a:xfrm flipH="1" flipV="1">
            <a:off x="3407701" y="2535306"/>
            <a:ext cx="4212299" cy="1000375"/>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Text Box 52">
            <a:extLst>
              <a:ext uri="{FF2B5EF4-FFF2-40B4-BE49-F238E27FC236}">
                <a16:creationId xmlns:a16="http://schemas.microsoft.com/office/drawing/2014/main" id="{1EB2A467-239E-82A5-0A36-57132646BB7A}"/>
              </a:ext>
            </a:extLst>
          </p:cNvPr>
          <p:cNvSpPr txBox="1">
            <a:spLocks noChangeArrowheads="1"/>
          </p:cNvSpPr>
          <p:nvPr/>
        </p:nvSpPr>
        <p:spPr bwMode="auto">
          <a:xfrm>
            <a:off x="0" y="5296191"/>
            <a:ext cx="10128448" cy="1066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ct val="50000"/>
              </a:spcBef>
            </a:pPr>
            <a:r>
              <a:rPr lang="en-US" altLang="ru-RU" sz="2000" b="1" dirty="0">
                <a:solidFill>
                  <a:prstClr val="black"/>
                </a:solidFill>
                <a:latin typeface="+mn-lt"/>
              </a:rPr>
              <a:t>Question: </a:t>
            </a:r>
            <a:r>
              <a:rPr lang="en-US" altLang="ru-RU" sz="2000" dirty="0">
                <a:solidFill>
                  <a:prstClr val="black"/>
                </a:solidFill>
                <a:latin typeface="+mn-lt"/>
              </a:rPr>
              <a:t>It seems that all can be done with extended properties.</a:t>
            </a:r>
            <a:r>
              <a:rPr lang="en-US" altLang="ru-RU" sz="2000" b="1" dirty="0">
                <a:solidFill>
                  <a:prstClr val="black"/>
                </a:solidFill>
                <a:latin typeface="+mn-lt"/>
              </a:rPr>
              <a:t> 	</a:t>
            </a:r>
            <a:br>
              <a:rPr lang="en-US" altLang="ru-RU" sz="2000" b="1" dirty="0">
                <a:solidFill>
                  <a:prstClr val="black"/>
                </a:solidFill>
                <a:latin typeface="+mn-lt"/>
              </a:rPr>
            </a:br>
            <a:r>
              <a:rPr lang="en-US" altLang="ru-RU" sz="2000" dirty="0">
                <a:solidFill>
                  <a:prstClr val="black"/>
                </a:solidFill>
                <a:latin typeface="+mn-lt"/>
              </a:rPr>
              <a:t>Why to use new data structures?      </a:t>
            </a:r>
          </a:p>
          <a:p>
            <a:pPr defTabSz="914377">
              <a:spcBef>
                <a:spcPts val="400"/>
              </a:spcBef>
            </a:pPr>
            <a:r>
              <a:rPr lang="en-US" altLang="ru-RU" sz="2000" b="1" dirty="0">
                <a:solidFill>
                  <a:prstClr val="black"/>
                </a:solidFill>
                <a:latin typeface="+mn-lt"/>
              </a:rPr>
              <a:t>Short</a:t>
            </a:r>
            <a:r>
              <a:rPr lang="en-US" altLang="ru-RU" sz="2000" dirty="0">
                <a:solidFill>
                  <a:prstClr val="black"/>
                </a:solidFill>
                <a:latin typeface="+mn-lt"/>
              </a:rPr>
              <a:t> </a:t>
            </a:r>
            <a:r>
              <a:rPr lang="en-US" altLang="ru-RU" sz="2000" b="1" dirty="0">
                <a:solidFill>
                  <a:prstClr val="black"/>
                </a:solidFill>
                <a:latin typeface="+mn-lt"/>
              </a:rPr>
              <a:t>Answer: </a:t>
            </a:r>
            <a:r>
              <a:rPr lang="en-US" altLang="ru-RU" sz="1867" b="1" dirty="0">
                <a:solidFill>
                  <a:srgbClr val="00B050"/>
                </a:solidFill>
                <a:latin typeface="+mn-lt"/>
              </a:rPr>
              <a:t>Performance</a:t>
            </a:r>
            <a:r>
              <a:rPr lang="en-US" altLang="ru-RU" sz="1867" dirty="0">
                <a:solidFill>
                  <a:srgbClr val="00B050"/>
                </a:solidFill>
                <a:latin typeface="+mn-lt"/>
              </a:rPr>
              <a:t> </a:t>
            </a:r>
            <a:r>
              <a:rPr lang="en-US" altLang="ru-RU" sz="1600" dirty="0">
                <a:solidFill>
                  <a:prstClr val="white">
                    <a:lumMod val="50000"/>
                  </a:prstClr>
                </a:solidFill>
                <a:latin typeface="+mn-lt"/>
              </a:rPr>
              <a:t>(especially if number of new type objects is expected to exceed 10K)</a:t>
            </a:r>
            <a:endParaRPr lang="ru-RU" altLang="ru-RU" sz="1600" dirty="0">
              <a:solidFill>
                <a:prstClr val="white">
                  <a:lumMod val="50000"/>
                </a:prstClr>
              </a:solidFill>
              <a:latin typeface="+mn-lt"/>
            </a:endParaRPr>
          </a:p>
        </p:txBody>
      </p:sp>
      <p:sp>
        <p:nvSpPr>
          <p:cNvPr id="42" name="Line 36">
            <a:extLst>
              <a:ext uri="{FF2B5EF4-FFF2-40B4-BE49-F238E27FC236}">
                <a16:creationId xmlns:a16="http://schemas.microsoft.com/office/drawing/2014/main" id="{2E8E2EB8-2EE8-3878-2665-49259370C43B}"/>
              </a:ext>
            </a:extLst>
          </p:cNvPr>
          <p:cNvSpPr>
            <a:spLocks noChangeShapeType="1"/>
          </p:cNvSpPr>
          <p:nvPr/>
        </p:nvSpPr>
        <p:spPr bwMode="auto">
          <a:xfrm>
            <a:off x="1679509" y="2535306"/>
            <a:ext cx="0" cy="478393"/>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Tree>
    <p:extLst>
      <p:ext uri="{BB962C8B-B14F-4D97-AF65-F5344CB8AC3E}">
        <p14:creationId xmlns:p14="http://schemas.microsoft.com/office/powerpoint/2010/main" val="25744591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en-US" sz="3733" dirty="0"/>
              <a:t>Extended Properties: Templates for data types</a:t>
            </a:r>
            <a:br>
              <a:rPr lang="en-US" sz="3733" dirty="0"/>
            </a:br>
            <a:endParaRPr lang="de-DE" sz="1600" dirty="0"/>
          </a:p>
        </p:txBody>
      </p:sp>
      <p:sp>
        <p:nvSpPr>
          <p:cNvPr id="3" name="Text Placeholder 2">
            <a:extLst>
              <a:ext uri="{FF2B5EF4-FFF2-40B4-BE49-F238E27FC236}">
                <a16:creationId xmlns:a16="http://schemas.microsoft.com/office/drawing/2014/main" id="{4B431B46-2E98-2E1E-C8BF-E6EEDE5226AE}"/>
              </a:ext>
            </a:extLst>
          </p:cNvPr>
          <p:cNvSpPr>
            <a:spLocks noGrp="1"/>
          </p:cNvSpPr>
          <p:nvPr>
            <p:ph type="body" sz="quarter" idx="13"/>
          </p:nvPr>
        </p:nvSpPr>
        <p:spPr/>
        <p:txBody>
          <a:bodyPr/>
          <a:lstStyle/>
          <a:p>
            <a:pPr indent="0">
              <a:buNone/>
            </a:pPr>
            <a:r>
              <a:rPr lang="en-US" altLang="ru-RU" sz="1000">
                <a:solidFill>
                  <a:prstClr val="black"/>
                </a:solidFill>
                <a:latin typeface="Arial" panose="020B0604020202020204" pitchFamily="34" charset="0"/>
                <a:hlinkClick r:id="rId3"/>
              </a:rPr>
              <a:t>https://demo.mdi.ruhr-uni-bochum.de/object/all-sputter-rates-for-test-6651</a:t>
            </a:r>
            <a:endParaRPr lang="en-US" altLang="ru-RU" sz="1000">
              <a:solidFill>
                <a:prstClr val="black"/>
              </a:solidFill>
              <a:latin typeface="Arial" panose="020B0604020202020204" pitchFamily="34" charset="0"/>
            </a:endParaRPr>
          </a:p>
          <a:p>
            <a:pPr indent="0">
              <a:buNone/>
            </a:pPr>
            <a:endParaRPr lang="en-US" dirty="0"/>
          </a:p>
        </p:txBody>
      </p:sp>
      <p:sp>
        <p:nvSpPr>
          <p:cNvPr id="6" name="Text Box 52">
            <a:extLst>
              <a:ext uri="{FF2B5EF4-FFF2-40B4-BE49-F238E27FC236}">
                <a16:creationId xmlns:a16="http://schemas.microsoft.com/office/drawing/2014/main" id="{3F737F99-9CF8-F251-FA0A-D027302F1FFF}"/>
              </a:ext>
            </a:extLst>
          </p:cNvPr>
          <p:cNvSpPr txBox="1">
            <a:spLocks noChangeArrowheads="1"/>
          </p:cNvSpPr>
          <p:nvPr/>
        </p:nvSpPr>
        <p:spPr bwMode="auto">
          <a:xfrm>
            <a:off x="50769" y="879061"/>
            <a:ext cx="11977107" cy="5344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Task: </a:t>
            </a:r>
            <a:r>
              <a:rPr lang="en-US" altLang="ru-RU" sz="2133" dirty="0">
                <a:solidFill>
                  <a:prstClr val="black"/>
                </a:solidFill>
                <a:latin typeface="+mn-lt"/>
              </a:rPr>
              <a:t>define Template for properties with respect to particular type</a:t>
            </a:r>
          </a:p>
          <a:p>
            <a:pPr defTabSz="914377">
              <a:spcBef>
                <a:spcPts val="0"/>
              </a:spcBef>
            </a:pPr>
            <a:endParaRPr lang="en-US" altLang="ru-RU" sz="2133" b="1" dirty="0">
              <a:solidFill>
                <a:prstClr val="black"/>
              </a:solidFill>
              <a:latin typeface="+mn-lt"/>
            </a:endParaRPr>
          </a:p>
          <a:p>
            <a:pPr defTabSz="914377">
              <a:spcBef>
                <a:spcPts val="0"/>
              </a:spcBef>
            </a:pPr>
            <a:r>
              <a:rPr lang="en-US" altLang="ru-RU" sz="2133" b="1" dirty="0">
                <a:solidFill>
                  <a:prstClr val="black"/>
                </a:solidFill>
                <a:latin typeface="+mn-lt"/>
              </a:rPr>
              <a:t>Steps: </a:t>
            </a:r>
          </a:p>
          <a:p>
            <a:pPr marL="457189" indent="-457189" defTabSz="914377">
              <a:spcBef>
                <a:spcPts val="0"/>
              </a:spcBef>
              <a:buFontTx/>
              <a:buAutoNum type="arabicParenR"/>
            </a:pPr>
            <a:r>
              <a:rPr lang="en-US" altLang="ru-RU" sz="2133" dirty="0">
                <a:solidFill>
                  <a:prstClr val="black"/>
                </a:solidFill>
                <a:latin typeface="+mn-lt"/>
              </a:rPr>
              <a:t>After creating a data type (e.g. based on existing table) </a:t>
            </a:r>
            <a:r>
              <a:rPr lang="en-US" altLang="ru-RU" sz="2133" b="1" dirty="0">
                <a:solidFill>
                  <a:prstClr val="black"/>
                </a:solidFill>
                <a:latin typeface="+mn-lt"/>
              </a:rPr>
              <a:t>create a “_Template” object </a:t>
            </a:r>
            <a:r>
              <a:rPr lang="en-US" altLang="ru-RU" sz="2133" dirty="0">
                <a:solidFill>
                  <a:prstClr val="black"/>
                </a:solidFill>
                <a:latin typeface="+mn-lt"/>
              </a:rPr>
              <a:t>of given type: </a:t>
            </a:r>
            <a:r>
              <a:rPr lang="en-US" altLang="ru-RU" sz="2133" dirty="0">
                <a:solidFill>
                  <a:prstClr val="black"/>
                </a:solidFill>
                <a:latin typeface="+mn-lt"/>
                <a:hlinkClick r:id="rId4"/>
              </a:rPr>
              <a:t>https://demo.mdi.ruhr-uni-bochum.de/adminobject/list/11</a:t>
            </a:r>
            <a:endParaRPr lang="en-US" altLang="ru-RU" sz="2133" dirty="0">
              <a:solidFill>
                <a:prstClr val="black"/>
              </a:solidFill>
              <a:latin typeface="+mn-lt"/>
            </a:endParaRPr>
          </a:p>
          <a:p>
            <a:pPr marL="457189" indent="-457189" defTabSz="914377">
              <a:spcBef>
                <a:spcPts val="0"/>
              </a:spcBef>
              <a:buFontTx/>
              <a:buAutoNum type="arabicParenR"/>
            </a:pPr>
            <a:endParaRPr lang="en-US" altLang="ru-RU" sz="2133" dirty="0">
              <a:solidFill>
                <a:prstClr val="black"/>
              </a:solidFill>
              <a:latin typeface="+mn-lt"/>
            </a:endParaRPr>
          </a:p>
          <a:p>
            <a:pPr marL="457189" indent="-457189" defTabSz="914377">
              <a:spcBef>
                <a:spcPts val="0"/>
              </a:spcBef>
              <a:buFontTx/>
              <a:buAutoNum type="arabicParenR"/>
            </a:pPr>
            <a:r>
              <a:rPr lang="en-US" altLang="ru-RU" sz="2133" b="1" dirty="0">
                <a:solidFill>
                  <a:prstClr val="black"/>
                </a:solidFill>
                <a:latin typeface="+mn-lt"/>
              </a:rPr>
              <a:t>Add Columns </a:t>
            </a:r>
            <a:r>
              <a:rPr lang="en-US" altLang="ru-RU" sz="2133" dirty="0">
                <a:solidFill>
                  <a:prstClr val="black"/>
                </a:solidFill>
                <a:latin typeface="+mn-lt"/>
              </a:rPr>
              <a:t>of desired table to corresponding Properties (</a:t>
            </a:r>
            <a:r>
              <a:rPr lang="en-US" altLang="ru-RU" sz="2133" dirty="0" err="1">
                <a:solidFill>
                  <a:prstClr val="black"/>
                </a:solidFill>
                <a:latin typeface="+mn-lt"/>
              </a:rPr>
              <a:t>w.r.t.</a:t>
            </a:r>
            <a:r>
              <a:rPr lang="en-US" altLang="ru-RU" sz="2133" dirty="0">
                <a:solidFill>
                  <a:prstClr val="black"/>
                </a:solidFill>
                <a:latin typeface="+mn-lt"/>
              </a:rPr>
              <a:t> data type: Float / Int / String / </a:t>
            </a:r>
            <a:r>
              <a:rPr lang="en-US" altLang="ru-RU" sz="2133" dirty="0" err="1">
                <a:solidFill>
                  <a:prstClr val="black"/>
                </a:solidFill>
                <a:latin typeface="+mn-lt"/>
              </a:rPr>
              <a:t>BigString</a:t>
            </a:r>
            <a:r>
              <a:rPr lang="en-US" altLang="ru-RU" sz="2133" dirty="0">
                <a:solidFill>
                  <a:prstClr val="black"/>
                </a:solidFill>
                <a:latin typeface="+mn-lt"/>
              </a:rPr>
              <a:t>) </a:t>
            </a:r>
            <a:r>
              <a:rPr lang="en-US" altLang="ru-RU" sz="2133" b="1" dirty="0">
                <a:solidFill>
                  <a:prstClr val="black"/>
                </a:solidFill>
                <a:latin typeface="+mn-lt"/>
              </a:rPr>
              <a:t>with Row=-1 </a:t>
            </a:r>
            <a:r>
              <a:rPr lang="en-US" altLang="ru-RU" sz="2133" dirty="0">
                <a:solidFill>
                  <a:prstClr val="black"/>
                </a:solidFill>
                <a:latin typeface="+mn-lt"/>
              </a:rPr>
              <a:t>– predefined template:</a:t>
            </a:r>
            <a:br>
              <a:rPr lang="en-US" altLang="ru-RU" sz="2133" dirty="0">
                <a:solidFill>
                  <a:prstClr val="black"/>
                </a:solidFill>
                <a:latin typeface="+mn-lt"/>
              </a:rPr>
            </a:br>
            <a:r>
              <a:rPr lang="en-US" altLang="ru-RU" sz="2133" dirty="0">
                <a:solidFill>
                  <a:prstClr val="black"/>
                </a:solidFill>
                <a:latin typeface="+mn-lt"/>
                <a:hlinkClick r:id="rId5"/>
              </a:rPr>
              <a:t>https://demo.mdi.ruhr-uni-bochum.de/adminobject/edititem/6650</a:t>
            </a:r>
            <a:endParaRPr lang="en-US" altLang="ru-RU" sz="2133" dirty="0">
              <a:solidFill>
                <a:prstClr val="black"/>
              </a:solidFill>
              <a:latin typeface="+mn-lt"/>
            </a:endParaRPr>
          </a:p>
          <a:p>
            <a:pPr marL="457189" indent="-457189" defTabSz="914377">
              <a:spcBef>
                <a:spcPts val="0"/>
              </a:spcBef>
              <a:buFontTx/>
              <a:buAutoNum type="arabicParenR"/>
            </a:pPr>
            <a:endParaRPr lang="en-US" altLang="ru-RU" sz="2133" dirty="0">
              <a:solidFill>
                <a:prstClr val="black"/>
              </a:solidFill>
              <a:latin typeface="+mn-lt"/>
            </a:endParaRPr>
          </a:p>
          <a:p>
            <a:pPr marL="457189" indent="-457189" defTabSz="914377">
              <a:spcBef>
                <a:spcPts val="0"/>
              </a:spcBef>
              <a:buFontTx/>
              <a:buAutoNum type="arabicParenR"/>
            </a:pPr>
            <a:r>
              <a:rPr lang="en-US" altLang="ru-RU" sz="2133" dirty="0">
                <a:solidFill>
                  <a:prstClr val="black"/>
                </a:solidFill>
                <a:latin typeface="+mn-lt"/>
              </a:rPr>
              <a:t>Create a new object and in UI </a:t>
            </a:r>
            <a:r>
              <a:rPr lang="en-US" altLang="ru-RU" sz="2133" b="1" dirty="0">
                <a:solidFill>
                  <a:prstClr val="black"/>
                </a:solidFill>
                <a:latin typeface="+mn-lt"/>
              </a:rPr>
              <a:t>press “Download properties in Excel” button</a:t>
            </a:r>
            <a:r>
              <a:rPr lang="en-US" altLang="ru-RU" sz="2133" dirty="0">
                <a:solidFill>
                  <a:prstClr val="black"/>
                </a:solidFill>
                <a:latin typeface="+mn-lt"/>
              </a:rPr>
              <a:t>: </a:t>
            </a:r>
            <a:r>
              <a:rPr lang="en-US" altLang="ru-RU" sz="2133" dirty="0">
                <a:solidFill>
                  <a:prstClr val="black"/>
                </a:solidFill>
                <a:latin typeface="+mn-lt"/>
                <a:hlinkClick r:id="rId3"/>
              </a:rPr>
              <a:t>https://demo.mdi.ruhr-uni-bochum.de/object/all-sputter-rates-for-test-6651</a:t>
            </a:r>
            <a:r>
              <a:rPr lang="en-US" altLang="ru-RU" sz="2133" dirty="0">
                <a:solidFill>
                  <a:prstClr val="black"/>
                </a:solidFill>
                <a:latin typeface="+mn-lt"/>
              </a:rPr>
              <a:t> to get template in Excel</a:t>
            </a:r>
          </a:p>
          <a:p>
            <a:pPr marL="457189" indent="-457189" defTabSz="914377">
              <a:spcBef>
                <a:spcPts val="0"/>
              </a:spcBef>
              <a:buFontTx/>
              <a:buAutoNum type="arabicParenR"/>
            </a:pPr>
            <a:endParaRPr lang="en-US" altLang="ru-RU" sz="2133" dirty="0">
              <a:solidFill>
                <a:prstClr val="black"/>
              </a:solidFill>
              <a:latin typeface="+mn-lt"/>
            </a:endParaRPr>
          </a:p>
          <a:p>
            <a:pPr marL="457189" indent="-457189" defTabSz="914377">
              <a:spcBef>
                <a:spcPts val="0"/>
              </a:spcBef>
              <a:buFontTx/>
              <a:buAutoNum type="arabicParenR"/>
            </a:pPr>
            <a:endParaRPr lang="en-US" altLang="ru-RU" sz="2133" dirty="0">
              <a:solidFill>
                <a:prstClr val="black"/>
              </a:solidFill>
              <a:latin typeface="+mn-lt"/>
            </a:endParaRPr>
          </a:p>
          <a:p>
            <a:pPr marL="457189" indent="-457189" defTabSz="914377">
              <a:spcBef>
                <a:spcPts val="0"/>
              </a:spcBef>
              <a:buFontTx/>
              <a:buAutoNum type="arabicParenR"/>
            </a:pPr>
            <a:r>
              <a:rPr lang="en-US" altLang="ru-RU" sz="2133" b="1" dirty="0">
                <a:solidFill>
                  <a:prstClr val="black"/>
                </a:solidFill>
                <a:latin typeface="+mn-lt"/>
              </a:rPr>
              <a:t>Modify</a:t>
            </a:r>
            <a:r>
              <a:rPr lang="en-US" altLang="ru-RU" sz="2133" dirty="0">
                <a:solidFill>
                  <a:prstClr val="black"/>
                </a:solidFill>
                <a:latin typeface="+mn-lt"/>
              </a:rPr>
              <a:t> template in Excel file </a:t>
            </a:r>
            <a:r>
              <a:rPr lang="en-US" altLang="ru-RU" sz="2133" b="1" dirty="0">
                <a:solidFill>
                  <a:prstClr val="black"/>
                </a:solidFill>
                <a:latin typeface="+mn-lt"/>
              </a:rPr>
              <a:t>and upload </a:t>
            </a:r>
            <a:r>
              <a:rPr lang="en-US" altLang="ru-RU" sz="2133" dirty="0">
                <a:solidFill>
                  <a:prstClr val="black"/>
                </a:solidFill>
                <a:latin typeface="+mn-lt"/>
              </a:rPr>
              <a:t>the data: </a:t>
            </a:r>
            <a:r>
              <a:rPr lang="en-US" altLang="ru-RU" sz="2133" dirty="0">
                <a:solidFill>
                  <a:prstClr val="black"/>
                </a:solidFill>
                <a:latin typeface="+mn-lt"/>
                <a:hlinkClick r:id="rId3"/>
              </a:rPr>
              <a:t>https://demo.mdi.ruhr-uni-bochum.de/object/all-sputter-rates-for-test-6651</a:t>
            </a:r>
            <a:r>
              <a:rPr lang="en-US" altLang="ru-RU" sz="2133" dirty="0">
                <a:solidFill>
                  <a:prstClr val="black"/>
                </a:solidFill>
                <a:latin typeface="+mn-lt"/>
              </a:rPr>
              <a:t> (test passed: 16 columns and 468 rows)</a:t>
            </a:r>
          </a:p>
        </p:txBody>
      </p:sp>
      <p:pic>
        <p:nvPicPr>
          <p:cNvPr id="5" name="Picture 4">
            <a:extLst>
              <a:ext uri="{FF2B5EF4-FFF2-40B4-BE49-F238E27FC236}">
                <a16:creationId xmlns:a16="http://schemas.microsoft.com/office/drawing/2014/main" id="{9E1E76EF-9D64-EDC3-879B-05D01C4AB1EF}"/>
              </a:ext>
            </a:extLst>
          </p:cNvPr>
          <p:cNvPicPr>
            <a:picLocks noChangeAspect="1"/>
          </p:cNvPicPr>
          <p:nvPr/>
        </p:nvPicPr>
        <p:blipFill>
          <a:blip r:embed="rId6"/>
          <a:stretch>
            <a:fillRect/>
          </a:stretch>
        </p:blipFill>
        <p:spPr>
          <a:xfrm>
            <a:off x="7898343" y="790109"/>
            <a:ext cx="3485424" cy="1067431"/>
          </a:xfrm>
          <a:prstGeom prst="rect">
            <a:avLst/>
          </a:prstGeom>
          <a:solidFill>
            <a:schemeClr val="bg1"/>
          </a:solidFill>
          <a:ln>
            <a:solidFill>
              <a:schemeClr val="accent1"/>
            </a:solidFill>
          </a:ln>
        </p:spPr>
      </p:pic>
      <p:pic>
        <p:nvPicPr>
          <p:cNvPr id="10" name="Picture 9">
            <a:extLst>
              <a:ext uri="{FF2B5EF4-FFF2-40B4-BE49-F238E27FC236}">
                <a16:creationId xmlns:a16="http://schemas.microsoft.com/office/drawing/2014/main" id="{FA27E609-496B-B0B4-6394-D0194524B53B}"/>
              </a:ext>
            </a:extLst>
          </p:cNvPr>
          <p:cNvPicPr>
            <a:picLocks noChangeAspect="1"/>
          </p:cNvPicPr>
          <p:nvPr/>
        </p:nvPicPr>
        <p:blipFill>
          <a:blip r:embed="rId7"/>
          <a:stretch>
            <a:fillRect/>
          </a:stretch>
        </p:blipFill>
        <p:spPr>
          <a:xfrm>
            <a:off x="8421061" y="3274029"/>
            <a:ext cx="3425946" cy="888472"/>
          </a:xfrm>
          <a:prstGeom prst="rect">
            <a:avLst/>
          </a:prstGeom>
          <a:solidFill>
            <a:schemeClr val="bg1"/>
          </a:solidFill>
          <a:ln>
            <a:solidFill>
              <a:schemeClr val="accent1"/>
            </a:solidFill>
          </a:ln>
        </p:spPr>
      </p:pic>
      <p:pic>
        <p:nvPicPr>
          <p:cNvPr id="13" name="Picture 12">
            <a:extLst>
              <a:ext uri="{FF2B5EF4-FFF2-40B4-BE49-F238E27FC236}">
                <a16:creationId xmlns:a16="http://schemas.microsoft.com/office/drawing/2014/main" id="{341CC754-6E1E-3E39-1DDF-F987BE1781B1}"/>
              </a:ext>
            </a:extLst>
          </p:cNvPr>
          <p:cNvPicPr>
            <a:picLocks noChangeAspect="1"/>
          </p:cNvPicPr>
          <p:nvPr/>
        </p:nvPicPr>
        <p:blipFill>
          <a:blip r:embed="rId8"/>
          <a:stretch>
            <a:fillRect/>
          </a:stretch>
        </p:blipFill>
        <p:spPr>
          <a:xfrm>
            <a:off x="303570" y="4934009"/>
            <a:ext cx="11182925" cy="406421"/>
          </a:xfrm>
          <a:prstGeom prst="rect">
            <a:avLst/>
          </a:prstGeom>
          <a:ln>
            <a:solidFill>
              <a:schemeClr val="accent1"/>
            </a:solidFill>
          </a:ln>
        </p:spPr>
      </p:pic>
    </p:spTree>
    <p:extLst>
      <p:ext uri="{BB962C8B-B14F-4D97-AF65-F5344CB8AC3E}">
        <p14:creationId xmlns:p14="http://schemas.microsoft.com/office/powerpoint/2010/main" val="7546167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Demonstration: </a:t>
            </a:r>
            <a:r>
              <a:rPr lang="de-DE" dirty="0" err="1"/>
              <a:t>Bandgap</a:t>
            </a:r>
            <a:r>
              <a:rPr lang="de-DE" dirty="0"/>
              <a:t> Data</a:t>
            </a:r>
            <a:endParaRPr lang="de-DE" sz="1600" dirty="0"/>
          </a:p>
        </p:txBody>
      </p:sp>
      <p:sp>
        <p:nvSpPr>
          <p:cNvPr id="3" name="Text Placeholder 2">
            <a:extLst>
              <a:ext uri="{FF2B5EF4-FFF2-40B4-BE49-F238E27FC236}">
                <a16:creationId xmlns:a16="http://schemas.microsoft.com/office/drawing/2014/main" id="{98E46D9C-BCF0-D20C-B32B-72E27E18430F}"/>
              </a:ext>
            </a:extLst>
          </p:cNvPr>
          <p:cNvSpPr>
            <a:spLocks noGrp="1"/>
          </p:cNvSpPr>
          <p:nvPr>
            <p:ph type="body" sz="quarter" idx="13"/>
          </p:nvPr>
        </p:nvSpPr>
        <p:spPr/>
        <p:txBody>
          <a:bodyPr/>
          <a:lstStyle/>
          <a:p>
            <a:pPr defTabSz="914377"/>
            <a:r>
              <a:rPr lang="en-US" altLang="ru-RU" sz="1000" dirty="0">
                <a:solidFill>
                  <a:prstClr val="black"/>
                </a:solidFill>
                <a:latin typeface="Arial" panose="020B0604020202020204" pitchFamily="34" charset="0"/>
                <a:hlinkClick r:id="rId3"/>
              </a:rPr>
              <a:t>https://demo.mdi.ruhr-uni-bochum.de/</a:t>
            </a:r>
            <a:endParaRPr lang="en-US" altLang="ru-RU" sz="1000" dirty="0">
              <a:solidFill>
                <a:prstClr val="black"/>
              </a:solidFill>
              <a:latin typeface="Arial" panose="020B0604020202020204" pitchFamily="34" charset="0"/>
            </a:endParaRPr>
          </a:p>
          <a:p>
            <a:pPr defTabSz="914377"/>
            <a:r>
              <a:rPr lang="en-US" altLang="ru-RU" sz="1000" dirty="0">
                <a:solidFill>
                  <a:prstClr val="black"/>
                </a:solidFill>
                <a:latin typeface="Arial" panose="020B0604020202020204" pitchFamily="34" charset="0"/>
              </a:rPr>
              <a:t>Source data: </a:t>
            </a:r>
            <a:r>
              <a:rPr lang="en-US" altLang="ru-RU" sz="1000" dirty="0">
                <a:solidFill>
                  <a:prstClr val="black"/>
                </a:solidFill>
                <a:latin typeface="Arial" panose="020B0604020202020204" pitchFamily="34" charset="0"/>
                <a:hlinkClick r:id="rId4"/>
              </a:rPr>
              <a:t>https://bg.imet-db.ru/</a:t>
            </a:r>
            <a:endParaRPr lang="en-US" dirty="0"/>
          </a:p>
        </p:txBody>
      </p:sp>
      <p:sp>
        <p:nvSpPr>
          <p:cNvPr id="6" name="Text Box 52">
            <a:extLst>
              <a:ext uri="{FF2B5EF4-FFF2-40B4-BE49-F238E27FC236}">
                <a16:creationId xmlns:a16="http://schemas.microsoft.com/office/drawing/2014/main" id="{3F737F99-9CF8-F251-FA0A-D027302F1FFF}"/>
              </a:ext>
            </a:extLst>
          </p:cNvPr>
          <p:cNvSpPr txBox="1">
            <a:spLocks noChangeArrowheads="1"/>
          </p:cNvSpPr>
          <p:nvPr/>
        </p:nvSpPr>
        <p:spPr bwMode="auto">
          <a:xfrm>
            <a:off x="95683" y="737388"/>
            <a:ext cx="11952979"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Task: </a:t>
            </a:r>
            <a:r>
              <a:rPr lang="en-US" altLang="ru-RU" sz="2133" dirty="0">
                <a:solidFill>
                  <a:prstClr val="black"/>
                </a:solidFill>
                <a:latin typeface="+mn-lt"/>
              </a:rPr>
              <a:t>check RDMS on Bandgap data from </a:t>
            </a:r>
            <a:r>
              <a:rPr lang="en-US" altLang="ru-RU" sz="2133" dirty="0">
                <a:solidFill>
                  <a:prstClr val="black"/>
                </a:solidFill>
                <a:latin typeface="+mn-lt"/>
                <a:hlinkClick r:id="rId4"/>
              </a:rPr>
              <a:t>bg.imet-db.ru</a:t>
            </a:r>
            <a:r>
              <a:rPr lang="en-US" altLang="ru-RU" sz="2133" dirty="0">
                <a:solidFill>
                  <a:prstClr val="black"/>
                </a:solidFill>
                <a:latin typeface="+mn-lt"/>
              </a:rPr>
              <a:t> to test functionality and features.</a:t>
            </a:r>
          </a:p>
        </p:txBody>
      </p:sp>
      <p:sp>
        <p:nvSpPr>
          <p:cNvPr id="14" name="Line 36">
            <a:extLst>
              <a:ext uri="{FF2B5EF4-FFF2-40B4-BE49-F238E27FC236}">
                <a16:creationId xmlns:a16="http://schemas.microsoft.com/office/drawing/2014/main" id="{4B6D4823-448E-2EA2-09FB-2D9D8AB1038C}"/>
              </a:ext>
            </a:extLst>
          </p:cNvPr>
          <p:cNvSpPr>
            <a:spLocks noChangeShapeType="1"/>
          </p:cNvSpPr>
          <p:nvPr/>
        </p:nvSpPr>
        <p:spPr bwMode="auto">
          <a:xfrm>
            <a:off x="1006604" y="2947697"/>
            <a:ext cx="0" cy="723436"/>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17" name="TextBox 16">
            <a:extLst>
              <a:ext uri="{FF2B5EF4-FFF2-40B4-BE49-F238E27FC236}">
                <a16:creationId xmlns:a16="http://schemas.microsoft.com/office/drawing/2014/main" id="{659FC9BA-E120-1CE1-4437-F9CA84474D09}"/>
              </a:ext>
            </a:extLst>
          </p:cNvPr>
          <p:cNvSpPr txBox="1"/>
          <p:nvPr/>
        </p:nvSpPr>
        <p:spPr>
          <a:xfrm>
            <a:off x="126713" y="1498149"/>
            <a:ext cx="4036529" cy="1405256"/>
          </a:xfrm>
          <a:prstGeom prst="rect">
            <a:avLst/>
          </a:prstGeom>
          <a:noFill/>
          <a:ln>
            <a:solidFill>
              <a:schemeClr val="tx1"/>
            </a:solidFill>
          </a:ln>
        </p:spPr>
        <p:txBody>
          <a:bodyPr wrap="square">
            <a:spAutoFit/>
          </a:bodyPr>
          <a:lstStyle/>
          <a:p>
            <a:pPr defTabSz="914377"/>
            <a:r>
              <a:rPr lang="en-US" altLang="ru-RU" sz="2133" b="1" dirty="0">
                <a:solidFill>
                  <a:prstClr val="black"/>
                </a:solidFill>
                <a:latin typeface="Arial" panose="020B0604020202020204" pitchFamily="34" charset="0"/>
              </a:rPr>
              <a:t>Source data in numbers:</a:t>
            </a:r>
          </a:p>
          <a:p>
            <a:pPr marL="380990" indent="-380990" defTabSz="914377">
              <a:buFont typeface="Arial" panose="020B0604020202020204" pitchFamily="34" charset="0"/>
              <a:buChar char="•"/>
            </a:pPr>
            <a:r>
              <a:rPr lang="en-US" altLang="ru-RU" sz="2133" dirty="0">
                <a:solidFill>
                  <a:prstClr val="black"/>
                </a:solidFill>
                <a:latin typeface="Arial" panose="020B0604020202020204" pitchFamily="34" charset="0"/>
              </a:rPr>
              <a:t>Substances: 4748</a:t>
            </a:r>
          </a:p>
          <a:p>
            <a:pPr marL="380990" indent="-380990" defTabSz="914377">
              <a:buFont typeface="Arial" panose="020B0604020202020204" pitchFamily="34" charset="0"/>
              <a:buChar char="•"/>
            </a:pPr>
            <a:r>
              <a:rPr lang="en-US" altLang="ru-RU" sz="2133" dirty="0">
                <a:solidFill>
                  <a:prstClr val="black"/>
                </a:solidFill>
                <a:latin typeface="Arial" panose="020B0604020202020204" pitchFamily="34" charset="0"/>
              </a:rPr>
              <a:t>Bandgap records: 10264</a:t>
            </a:r>
          </a:p>
          <a:p>
            <a:pPr marL="380990" indent="-380990" defTabSz="914377">
              <a:buFont typeface="Arial" panose="020B0604020202020204" pitchFamily="34" charset="0"/>
              <a:buChar char="•"/>
            </a:pPr>
            <a:r>
              <a:rPr lang="en-US" altLang="ru-RU" sz="2133" dirty="0">
                <a:solidFill>
                  <a:prstClr val="black"/>
                </a:solidFill>
                <a:latin typeface="Arial" panose="020B0604020202020204" pitchFamily="34" charset="0"/>
              </a:rPr>
              <a:t>Literature references: 1861</a:t>
            </a:r>
          </a:p>
        </p:txBody>
      </p:sp>
      <p:pic>
        <p:nvPicPr>
          <p:cNvPr id="19" name="Picture 18">
            <a:extLst>
              <a:ext uri="{FF2B5EF4-FFF2-40B4-BE49-F238E27FC236}">
                <a16:creationId xmlns:a16="http://schemas.microsoft.com/office/drawing/2014/main" id="{AB5EDBD1-BB69-8215-A889-25CAE6034176}"/>
              </a:ext>
            </a:extLst>
          </p:cNvPr>
          <p:cNvPicPr>
            <a:picLocks noChangeAspect="1"/>
          </p:cNvPicPr>
          <p:nvPr/>
        </p:nvPicPr>
        <p:blipFill>
          <a:blip r:embed="rId5"/>
          <a:stretch>
            <a:fillRect/>
          </a:stretch>
        </p:blipFill>
        <p:spPr>
          <a:xfrm>
            <a:off x="284880" y="4025992"/>
            <a:ext cx="3720193" cy="1684480"/>
          </a:xfrm>
          <a:prstGeom prst="rect">
            <a:avLst/>
          </a:prstGeom>
          <a:ln>
            <a:solidFill>
              <a:srgbClr val="0070C0"/>
            </a:solidFill>
          </a:ln>
        </p:spPr>
      </p:pic>
      <p:sp>
        <p:nvSpPr>
          <p:cNvPr id="21" name="TextBox 20">
            <a:extLst>
              <a:ext uri="{FF2B5EF4-FFF2-40B4-BE49-F238E27FC236}">
                <a16:creationId xmlns:a16="http://schemas.microsoft.com/office/drawing/2014/main" id="{CC240763-4ABE-31A2-8825-3598A495F130}"/>
              </a:ext>
            </a:extLst>
          </p:cNvPr>
          <p:cNvSpPr txBox="1"/>
          <p:nvPr/>
        </p:nvSpPr>
        <p:spPr>
          <a:xfrm>
            <a:off x="261557" y="3573225"/>
            <a:ext cx="2466876" cy="379656"/>
          </a:xfrm>
          <a:prstGeom prst="rect">
            <a:avLst/>
          </a:prstGeom>
          <a:noFill/>
        </p:spPr>
        <p:txBody>
          <a:bodyPr wrap="square">
            <a:spAutoFit/>
          </a:bodyPr>
          <a:lstStyle/>
          <a:p>
            <a:pPr defTabSz="914377"/>
            <a:r>
              <a:rPr lang="en-US" altLang="ru-RU" sz="1867" dirty="0">
                <a:solidFill>
                  <a:prstClr val="black"/>
                </a:solidFill>
              </a:rPr>
              <a:t>Projects structure:</a:t>
            </a:r>
            <a:endParaRPr lang="en-US" dirty="0">
              <a:solidFill>
                <a:prstClr val="black"/>
              </a:solidFill>
            </a:endParaRPr>
          </a:p>
        </p:txBody>
      </p:sp>
      <p:pic>
        <p:nvPicPr>
          <p:cNvPr id="23" name="Picture 22">
            <a:extLst>
              <a:ext uri="{FF2B5EF4-FFF2-40B4-BE49-F238E27FC236}">
                <a16:creationId xmlns:a16="http://schemas.microsoft.com/office/drawing/2014/main" id="{DBD7A531-DC52-ED89-2C75-3592083EAB74}"/>
              </a:ext>
            </a:extLst>
          </p:cNvPr>
          <p:cNvPicPr>
            <a:picLocks noChangeAspect="1"/>
          </p:cNvPicPr>
          <p:nvPr/>
        </p:nvPicPr>
        <p:blipFill>
          <a:blip r:embed="rId6"/>
          <a:stretch>
            <a:fillRect/>
          </a:stretch>
        </p:blipFill>
        <p:spPr>
          <a:xfrm>
            <a:off x="4908290" y="1178960"/>
            <a:ext cx="6660316" cy="2740369"/>
          </a:xfrm>
          <a:prstGeom prst="rect">
            <a:avLst/>
          </a:prstGeom>
          <a:ln>
            <a:solidFill>
              <a:srgbClr val="0070C0"/>
            </a:solidFill>
          </a:ln>
        </p:spPr>
      </p:pic>
      <p:cxnSp>
        <p:nvCxnSpPr>
          <p:cNvPr id="24" name="Straight Arrow Connector 23">
            <a:extLst>
              <a:ext uri="{FF2B5EF4-FFF2-40B4-BE49-F238E27FC236}">
                <a16:creationId xmlns:a16="http://schemas.microsoft.com/office/drawing/2014/main" id="{FAE7FDE7-135F-AA12-79D6-3B421963673C}"/>
              </a:ext>
            </a:extLst>
          </p:cNvPr>
          <p:cNvCxnSpPr>
            <a:cxnSpLocks/>
          </p:cNvCxnSpPr>
          <p:nvPr/>
        </p:nvCxnSpPr>
        <p:spPr>
          <a:xfrm flipV="1">
            <a:off x="3887755" y="2372883"/>
            <a:ext cx="1536171" cy="288032"/>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37F1B43-80F2-C3C1-554E-797914265421}"/>
              </a:ext>
            </a:extLst>
          </p:cNvPr>
          <p:cNvCxnSpPr>
            <a:cxnSpLocks/>
          </p:cNvCxnSpPr>
          <p:nvPr/>
        </p:nvCxnSpPr>
        <p:spPr>
          <a:xfrm>
            <a:off x="1317973" y="2157432"/>
            <a:ext cx="4105953" cy="1271568"/>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F50E8C94-0569-4C04-6B4C-93DAF4831AC4}"/>
              </a:ext>
            </a:extLst>
          </p:cNvPr>
          <p:cNvSpPr txBox="1"/>
          <p:nvPr/>
        </p:nvSpPr>
        <p:spPr>
          <a:xfrm>
            <a:off x="4778000" y="4025992"/>
            <a:ext cx="7280769" cy="2041585"/>
          </a:xfrm>
          <a:prstGeom prst="rect">
            <a:avLst/>
          </a:prstGeom>
          <a:noFill/>
        </p:spPr>
        <p:txBody>
          <a:bodyPr wrap="square">
            <a:spAutoFit/>
          </a:bodyPr>
          <a:lstStyle/>
          <a:p>
            <a:pPr defTabSz="914377"/>
            <a:r>
              <a:rPr lang="en-US" sz="2000" dirty="0">
                <a:solidFill>
                  <a:prstClr val="black"/>
                </a:solidFill>
              </a:rPr>
              <a:t>Bandgap values (~</a:t>
            </a:r>
            <a:r>
              <a:rPr lang="en-US" altLang="ru-RU" sz="2000" dirty="0">
                <a:solidFill>
                  <a:prstClr val="black"/>
                </a:solidFill>
              </a:rPr>
              <a:t>10K</a:t>
            </a:r>
            <a:r>
              <a:rPr lang="en-US" sz="2000" dirty="0">
                <a:solidFill>
                  <a:prstClr val="black"/>
                </a:solidFill>
              </a:rPr>
              <a:t>) are stored in </a:t>
            </a:r>
            <a:r>
              <a:rPr lang="en-US" sz="2000" u="sng" dirty="0">
                <a:solidFill>
                  <a:prstClr val="black"/>
                </a:solidFill>
              </a:rPr>
              <a:t>extended properties tables</a:t>
            </a:r>
            <a:r>
              <a:rPr lang="en-US" sz="2000" dirty="0">
                <a:solidFill>
                  <a:prstClr val="black"/>
                </a:solidFill>
              </a:rPr>
              <a:t>:</a:t>
            </a:r>
          </a:p>
          <a:p>
            <a:pPr marL="380990" indent="-380990" defTabSz="914377">
              <a:buFont typeface="Arial" panose="020B0604020202020204" pitchFamily="34" charset="0"/>
              <a:buChar char="•"/>
            </a:pPr>
            <a:r>
              <a:rPr lang="en-US" sz="2000" dirty="0" err="1">
                <a:solidFill>
                  <a:prstClr val="black"/>
                </a:solidFill>
              </a:rPr>
              <a:t>BigString</a:t>
            </a:r>
            <a:r>
              <a:rPr lang="en-US" sz="2000" dirty="0">
                <a:solidFill>
                  <a:prstClr val="black"/>
                </a:solidFill>
              </a:rPr>
              <a:t>: 0 records</a:t>
            </a:r>
          </a:p>
          <a:p>
            <a:pPr marL="380990" indent="-380990" defTabSz="914377">
              <a:buFont typeface="Arial" panose="020B0604020202020204" pitchFamily="34" charset="0"/>
              <a:buChar char="•"/>
            </a:pPr>
            <a:r>
              <a:rPr lang="en-US" sz="2000" dirty="0">
                <a:solidFill>
                  <a:prstClr val="black"/>
                </a:solidFill>
              </a:rPr>
              <a:t>String: </a:t>
            </a:r>
            <a:r>
              <a:rPr lang="en-US" sz="2000" b="1" dirty="0">
                <a:solidFill>
                  <a:prstClr val="black"/>
                </a:solidFill>
              </a:rPr>
              <a:t>28992</a:t>
            </a:r>
            <a:r>
              <a:rPr lang="en-US" sz="2000" dirty="0">
                <a:solidFill>
                  <a:prstClr val="black"/>
                </a:solidFill>
              </a:rPr>
              <a:t> records</a:t>
            </a:r>
          </a:p>
          <a:p>
            <a:pPr marL="380990" indent="-380990" defTabSz="914377">
              <a:buFont typeface="Arial" panose="020B0604020202020204" pitchFamily="34" charset="0"/>
              <a:buChar char="•"/>
            </a:pPr>
            <a:r>
              <a:rPr lang="en-US" sz="2000" dirty="0">
                <a:solidFill>
                  <a:prstClr val="black"/>
                </a:solidFill>
              </a:rPr>
              <a:t>Int: </a:t>
            </a:r>
            <a:r>
              <a:rPr lang="en-US" sz="2000" b="1" dirty="0">
                <a:solidFill>
                  <a:prstClr val="black"/>
                </a:solidFill>
              </a:rPr>
              <a:t>20527</a:t>
            </a:r>
            <a:r>
              <a:rPr lang="en-US" sz="2000" dirty="0">
                <a:solidFill>
                  <a:prstClr val="black"/>
                </a:solidFill>
              </a:rPr>
              <a:t> records</a:t>
            </a:r>
          </a:p>
          <a:p>
            <a:pPr marL="380990" indent="-380990" defTabSz="914377">
              <a:buFont typeface="Arial" panose="020B0604020202020204" pitchFamily="34" charset="0"/>
              <a:buChar char="•"/>
            </a:pPr>
            <a:r>
              <a:rPr lang="en-US" sz="2000" dirty="0">
                <a:solidFill>
                  <a:prstClr val="black"/>
                </a:solidFill>
              </a:rPr>
              <a:t>Float: </a:t>
            </a:r>
            <a:r>
              <a:rPr lang="en-US" sz="2000" b="1" dirty="0">
                <a:solidFill>
                  <a:prstClr val="black"/>
                </a:solidFill>
              </a:rPr>
              <a:t>15149</a:t>
            </a:r>
            <a:r>
              <a:rPr lang="en-US" sz="2000" dirty="0">
                <a:solidFill>
                  <a:prstClr val="black"/>
                </a:solidFill>
              </a:rPr>
              <a:t> records</a:t>
            </a:r>
          </a:p>
          <a:p>
            <a:pPr defTabSz="914377">
              <a:spcBef>
                <a:spcPts val="800"/>
              </a:spcBef>
            </a:pPr>
            <a:r>
              <a:rPr lang="en-US" sz="2000" b="1" dirty="0">
                <a:solidFill>
                  <a:prstClr val="black"/>
                </a:solidFill>
              </a:rPr>
              <a:t>Total</a:t>
            </a:r>
            <a:r>
              <a:rPr lang="en-US" sz="2000" dirty="0">
                <a:solidFill>
                  <a:prstClr val="black"/>
                </a:solidFill>
              </a:rPr>
              <a:t>: </a:t>
            </a:r>
            <a:r>
              <a:rPr lang="en-US" sz="2000" b="1" u="sng" dirty="0">
                <a:solidFill>
                  <a:prstClr val="black"/>
                </a:solidFill>
              </a:rPr>
              <a:t>71 277</a:t>
            </a:r>
            <a:r>
              <a:rPr lang="en-US" sz="2000" dirty="0">
                <a:solidFill>
                  <a:prstClr val="black"/>
                </a:solidFill>
              </a:rPr>
              <a:t> records in demo tenant for bandgap data.</a:t>
            </a:r>
          </a:p>
        </p:txBody>
      </p:sp>
      <p:sp>
        <p:nvSpPr>
          <p:cNvPr id="38" name="TextBox 37">
            <a:extLst>
              <a:ext uri="{FF2B5EF4-FFF2-40B4-BE49-F238E27FC236}">
                <a16:creationId xmlns:a16="http://schemas.microsoft.com/office/drawing/2014/main" id="{667F78F4-C529-AD76-1F28-BA5C609A3E0E}"/>
              </a:ext>
            </a:extLst>
          </p:cNvPr>
          <p:cNvSpPr txBox="1"/>
          <p:nvPr/>
        </p:nvSpPr>
        <p:spPr>
          <a:xfrm>
            <a:off x="7632171" y="1556318"/>
            <a:ext cx="3564052" cy="502766"/>
          </a:xfrm>
          <a:prstGeom prst="rect">
            <a:avLst/>
          </a:prstGeom>
          <a:noFill/>
        </p:spPr>
        <p:txBody>
          <a:bodyPr wrap="square">
            <a:spAutoFit/>
          </a:bodyPr>
          <a:lstStyle/>
          <a:p>
            <a:pPr defTabSz="914377"/>
            <a:r>
              <a:rPr lang="en-US" altLang="ru-RU" sz="2667" dirty="0">
                <a:solidFill>
                  <a:prstClr val="black"/>
                </a:solidFill>
                <a:latin typeface="Arial" panose="020B0604020202020204" pitchFamily="34" charset="0"/>
              </a:rPr>
              <a:t>Objects in RDMS</a:t>
            </a:r>
            <a:endParaRPr lang="en-US" sz="2667" dirty="0">
              <a:solidFill>
                <a:prstClr val="black"/>
              </a:solidFill>
              <a:latin typeface="Arial" panose="020B0604020202020204"/>
            </a:endParaRPr>
          </a:p>
        </p:txBody>
      </p:sp>
      <p:cxnSp>
        <p:nvCxnSpPr>
          <p:cNvPr id="4" name="Straight Arrow Connector 3">
            <a:extLst>
              <a:ext uri="{FF2B5EF4-FFF2-40B4-BE49-F238E27FC236}">
                <a16:creationId xmlns:a16="http://schemas.microsoft.com/office/drawing/2014/main" id="{83CB1D2F-3374-D447-682A-EDB28D52FBA5}"/>
              </a:ext>
            </a:extLst>
          </p:cNvPr>
          <p:cNvCxnSpPr>
            <a:cxnSpLocks/>
          </p:cNvCxnSpPr>
          <p:nvPr/>
        </p:nvCxnSpPr>
        <p:spPr>
          <a:xfrm>
            <a:off x="1030985" y="2440461"/>
            <a:ext cx="3873524" cy="1751529"/>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1132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normAutofit/>
          </a:bodyPr>
          <a:lstStyle/>
          <a:p>
            <a:r>
              <a:rPr lang="de-DE" dirty="0" err="1"/>
              <a:t>WebCompact</a:t>
            </a:r>
            <a:r>
              <a:rPr lang="de-DE" dirty="0"/>
              <a:t>	</a:t>
            </a:r>
            <a:r>
              <a:rPr lang="de-DE" sz="2667" dirty="0"/>
              <a:t>https://</a:t>
            </a:r>
            <a:r>
              <a:rPr lang="de-DE" sz="2667" b="1" dirty="0"/>
              <a:t>webcompact</a:t>
            </a:r>
            <a:r>
              <a:rPr lang="de-DE" sz="2667" dirty="0"/>
              <a:t>.wdm.ruhr-uni-bochum.de/</a:t>
            </a:r>
          </a:p>
        </p:txBody>
      </p:sp>
      <p:sp>
        <p:nvSpPr>
          <p:cNvPr id="3" name="Text Placeholder 2">
            <a:extLst>
              <a:ext uri="{FF2B5EF4-FFF2-40B4-BE49-F238E27FC236}">
                <a16:creationId xmlns:a16="http://schemas.microsoft.com/office/drawing/2014/main" id="{3EBF651B-7282-DACD-C258-8D79FF53FF0F}"/>
              </a:ext>
            </a:extLst>
          </p:cNvPr>
          <p:cNvSpPr>
            <a:spLocks noGrp="1"/>
          </p:cNvSpPr>
          <p:nvPr>
            <p:ph type="body" sz="quarter" idx="13"/>
          </p:nvPr>
        </p:nvSpPr>
        <p:spPr/>
        <p:txBody>
          <a:bodyPr/>
          <a:lstStyle/>
          <a:p>
            <a:endParaRPr lang="en-US"/>
          </a:p>
        </p:txBody>
      </p:sp>
      <p:sp>
        <p:nvSpPr>
          <p:cNvPr id="5" name="Foliennummernplatzhalter 4">
            <a:extLst>
              <a:ext uri="{FF2B5EF4-FFF2-40B4-BE49-F238E27FC236}">
                <a16:creationId xmlns:a16="http://schemas.microsoft.com/office/drawing/2014/main" id="{AD154ED7-2AF3-480F-8141-F661F62E3504}"/>
              </a:ext>
            </a:extLst>
          </p:cNvPr>
          <p:cNvSpPr>
            <a:spLocks noGrp="1"/>
          </p:cNvSpPr>
          <p:nvPr>
            <p:ph type="sldNum" sz="quarter" idx="4294967295"/>
          </p:nvPr>
        </p:nvSpPr>
        <p:spPr>
          <a:xfrm>
            <a:off x="9448800" y="6356350"/>
            <a:ext cx="2743200" cy="365125"/>
          </a:xfrm>
        </p:spPr>
        <p:txBody>
          <a:bodyPr/>
          <a:lstStyle/>
          <a:p>
            <a:fld id="{6C8FC03C-C266-4645-ABC5-645062898383}" type="slidenum">
              <a:rPr lang="de-DE" smtClean="0"/>
              <a:pPr/>
              <a:t>3</a:t>
            </a:fld>
            <a:r>
              <a:rPr lang="de-DE"/>
              <a:t> </a:t>
            </a:r>
            <a:endParaRPr lang="de-DE" dirty="0"/>
          </a:p>
        </p:txBody>
      </p:sp>
      <p:pic>
        <p:nvPicPr>
          <p:cNvPr id="6" name="Picture 5">
            <a:extLst>
              <a:ext uri="{FF2B5EF4-FFF2-40B4-BE49-F238E27FC236}">
                <a16:creationId xmlns:a16="http://schemas.microsoft.com/office/drawing/2014/main" id="{8CEF8AFF-E543-1F23-252B-67188E0ED13B}"/>
              </a:ext>
            </a:extLst>
          </p:cNvPr>
          <p:cNvPicPr>
            <a:picLocks noChangeAspect="1"/>
          </p:cNvPicPr>
          <p:nvPr/>
        </p:nvPicPr>
        <p:blipFill>
          <a:blip r:embed="rId3"/>
          <a:stretch>
            <a:fillRect/>
          </a:stretch>
        </p:blipFill>
        <p:spPr>
          <a:xfrm>
            <a:off x="347650" y="931661"/>
            <a:ext cx="5447556" cy="3387107"/>
          </a:xfrm>
          <a:prstGeom prst="rect">
            <a:avLst/>
          </a:prstGeom>
          <a:ln>
            <a:solidFill>
              <a:schemeClr val="tx2">
                <a:lumMod val="90000"/>
                <a:lumOff val="10000"/>
              </a:schemeClr>
            </a:solidFill>
          </a:ln>
        </p:spPr>
      </p:pic>
      <p:pic>
        <p:nvPicPr>
          <p:cNvPr id="8" name="Picture 7">
            <a:extLst>
              <a:ext uri="{FF2B5EF4-FFF2-40B4-BE49-F238E27FC236}">
                <a16:creationId xmlns:a16="http://schemas.microsoft.com/office/drawing/2014/main" id="{CD32F7F7-43FA-EA87-B483-BDB7E255C8FF}"/>
              </a:ext>
            </a:extLst>
          </p:cNvPr>
          <p:cNvPicPr>
            <a:picLocks noChangeAspect="1"/>
          </p:cNvPicPr>
          <p:nvPr/>
        </p:nvPicPr>
        <p:blipFill>
          <a:blip r:embed="rId4"/>
          <a:stretch>
            <a:fillRect/>
          </a:stretch>
        </p:blipFill>
        <p:spPr>
          <a:xfrm>
            <a:off x="2927648" y="1796819"/>
            <a:ext cx="4757005" cy="2872155"/>
          </a:xfrm>
          <a:prstGeom prst="rect">
            <a:avLst/>
          </a:prstGeom>
          <a:ln>
            <a:solidFill>
              <a:schemeClr val="tx2">
                <a:lumMod val="90000"/>
                <a:lumOff val="10000"/>
              </a:schemeClr>
            </a:solidFill>
          </a:ln>
        </p:spPr>
      </p:pic>
      <p:pic>
        <p:nvPicPr>
          <p:cNvPr id="10" name="Picture 9">
            <a:extLst>
              <a:ext uri="{FF2B5EF4-FFF2-40B4-BE49-F238E27FC236}">
                <a16:creationId xmlns:a16="http://schemas.microsoft.com/office/drawing/2014/main" id="{9B6F490D-56A1-517F-640B-29FC7A737CE8}"/>
              </a:ext>
            </a:extLst>
          </p:cNvPr>
          <p:cNvPicPr>
            <a:picLocks noChangeAspect="1"/>
          </p:cNvPicPr>
          <p:nvPr/>
        </p:nvPicPr>
        <p:blipFill>
          <a:blip r:embed="rId5"/>
          <a:stretch>
            <a:fillRect/>
          </a:stretch>
        </p:blipFill>
        <p:spPr>
          <a:xfrm>
            <a:off x="7165500" y="2545450"/>
            <a:ext cx="4608512" cy="3475839"/>
          </a:xfrm>
          <a:prstGeom prst="rect">
            <a:avLst/>
          </a:prstGeom>
          <a:ln>
            <a:solidFill>
              <a:schemeClr val="tx2">
                <a:lumMod val="90000"/>
                <a:lumOff val="10000"/>
              </a:schemeClr>
            </a:solidFill>
          </a:ln>
        </p:spPr>
      </p:pic>
      <p:pic>
        <p:nvPicPr>
          <p:cNvPr id="12" name="Picture 11">
            <a:extLst>
              <a:ext uri="{FF2B5EF4-FFF2-40B4-BE49-F238E27FC236}">
                <a16:creationId xmlns:a16="http://schemas.microsoft.com/office/drawing/2014/main" id="{5CCDE180-BD84-56A8-0269-524D96BF0A51}"/>
              </a:ext>
            </a:extLst>
          </p:cNvPr>
          <p:cNvPicPr>
            <a:picLocks noChangeAspect="1"/>
          </p:cNvPicPr>
          <p:nvPr/>
        </p:nvPicPr>
        <p:blipFill>
          <a:blip r:embed="rId6"/>
          <a:stretch>
            <a:fillRect/>
          </a:stretch>
        </p:blipFill>
        <p:spPr>
          <a:xfrm>
            <a:off x="2695411" y="3752454"/>
            <a:ext cx="4456707" cy="3112757"/>
          </a:xfrm>
          <a:prstGeom prst="rect">
            <a:avLst/>
          </a:prstGeom>
          <a:ln>
            <a:solidFill>
              <a:schemeClr val="tx2">
                <a:lumMod val="90000"/>
                <a:lumOff val="10000"/>
              </a:schemeClr>
            </a:solidFill>
          </a:ln>
        </p:spPr>
      </p:pic>
      <p:sp>
        <p:nvSpPr>
          <p:cNvPr id="4" name="TextBox 3">
            <a:extLst>
              <a:ext uri="{FF2B5EF4-FFF2-40B4-BE49-F238E27FC236}">
                <a16:creationId xmlns:a16="http://schemas.microsoft.com/office/drawing/2014/main" id="{1C277A43-89A7-4DCE-E990-FECCD3971796}"/>
              </a:ext>
            </a:extLst>
          </p:cNvPr>
          <p:cNvSpPr txBox="1"/>
          <p:nvPr/>
        </p:nvSpPr>
        <p:spPr>
          <a:xfrm>
            <a:off x="8259745" y="1136937"/>
            <a:ext cx="3522579" cy="461665"/>
          </a:xfrm>
          <a:prstGeom prst="rect">
            <a:avLst/>
          </a:prstGeom>
          <a:noFill/>
        </p:spPr>
        <p:txBody>
          <a:bodyPr wrap="square">
            <a:spAutoFit/>
          </a:bodyPr>
          <a:lstStyle/>
          <a:p>
            <a:pPr algn="l"/>
            <a:r>
              <a:rPr lang="en-US" sz="2400" b="1" dirty="0">
                <a:solidFill>
                  <a:srgbClr val="171717"/>
                </a:solidFill>
                <a:latin typeface="Segoe UI" panose="020B0502040204020203" pitchFamily="34" charset="0"/>
              </a:rPr>
              <a:t>Runs under .NET 7 </a:t>
            </a:r>
            <a:endParaRPr lang="en-US" sz="2400" dirty="0">
              <a:solidFill>
                <a:srgbClr val="171717"/>
              </a:solidFill>
              <a:latin typeface="Segoe UI" panose="020B0502040204020203" pitchFamily="34" charset="0"/>
            </a:endParaRPr>
          </a:p>
        </p:txBody>
      </p:sp>
      <p:sp>
        <p:nvSpPr>
          <p:cNvPr id="9" name="TextBox 8">
            <a:extLst>
              <a:ext uri="{FF2B5EF4-FFF2-40B4-BE49-F238E27FC236}">
                <a16:creationId xmlns:a16="http://schemas.microsoft.com/office/drawing/2014/main" id="{D10ECBB7-B299-F195-475E-7CAE80883F17}"/>
              </a:ext>
            </a:extLst>
          </p:cNvPr>
          <p:cNvSpPr txBox="1"/>
          <p:nvPr/>
        </p:nvSpPr>
        <p:spPr>
          <a:xfrm>
            <a:off x="7172541" y="6349981"/>
            <a:ext cx="4078791" cy="420756"/>
          </a:xfrm>
          <a:prstGeom prst="rect">
            <a:avLst/>
          </a:prstGeom>
          <a:noFill/>
        </p:spPr>
        <p:txBody>
          <a:bodyPr wrap="square">
            <a:spAutoFit/>
          </a:bodyPr>
          <a:lstStyle/>
          <a:p>
            <a:r>
              <a:rPr lang="en-US" sz="1067" dirty="0"/>
              <a:t>Al-Ni-Co (TIFF + JPG + no tree): </a:t>
            </a:r>
            <a:r>
              <a:rPr lang="en-US" sz="1067" dirty="0">
                <a:hlinkClick r:id="rId7"/>
              </a:rPr>
              <a:t>/sample/samplebyid/1471</a:t>
            </a:r>
            <a:endParaRPr lang="en-US" sz="1067" dirty="0"/>
          </a:p>
          <a:p>
            <a:r>
              <a:rPr lang="en-US" sz="1067" dirty="0"/>
              <a:t>Cr-N (JPG, BMP, TIFF + tree): </a:t>
            </a:r>
            <a:r>
              <a:rPr lang="en-US" sz="1067" dirty="0">
                <a:hlinkClick r:id="rId8"/>
              </a:rPr>
              <a:t>/sample/samplebyid/3699</a:t>
            </a:r>
            <a:endParaRPr lang="en-US" sz="1067" dirty="0"/>
          </a:p>
        </p:txBody>
      </p:sp>
    </p:spTree>
    <p:extLst>
      <p:ext uri="{BB962C8B-B14F-4D97-AF65-F5344CB8AC3E}">
        <p14:creationId xmlns:p14="http://schemas.microsoft.com/office/powerpoint/2010/main" val="39787550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de-DE" dirty="0" err="1"/>
              <a:t>the</a:t>
            </a:r>
            <a:r>
              <a:rPr lang="de-DE" dirty="0"/>
              <a:t> Next </a:t>
            </a:r>
            <a:r>
              <a:rPr lang="de-DE" dirty="0" err="1"/>
              <a:t>Steps</a:t>
            </a:r>
            <a:endParaRPr lang="de-DE" sz="1600" dirty="0"/>
          </a:p>
        </p:txBody>
      </p:sp>
      <p:sp>
        <p:nvSpPr>
          <p:cNvPr id="3" name="Text Placeholder 2">
            <a:extLst>
              <a:ext uri="{FF2B5EF4-FFF2-40B4-BE49-F238E27FC236}">
                <a16:creationId xmlns:a16="http://schemas.microsoft.com/office/drawing/2014/main" id="{B9E1D754-D2BB-7608-A5DD-C3B7C13C50E4}"/>
              </a:ext>
            </a:extLst>
          </p:cNvPr>
          <p:cNvSpPr>
            <a:spLocks noGrp="1"/>
          </p:cNvSpPr>
          <p:nvPr>
            <p:ph type="body" sz="quarter" idx="13"/>
          </p:nvPr>
        </p:nvSpPr>
        <p:spPr/>
        <p:txBody>
          <a:bodyPr/>
          <a:lstStyle/>
          <a:p>
            <a:endParaRPr lang="en-US"/>
          </a:p>
        </p:txBody>
      </p:sp>
      <p:sp>
        <p:nvSpPr>
          <p:cNvPr id="6" name="Text Box 52">
            <a:extLst>
              <a:ext uri="{FF2B5EF4-FFF2-40B4-BE49-F238E27FC236}">
                <a16:creationId xmlns:a16="http://schemas.microsoft.com/office/drawing/2014/main" id="{3F737F99-9CF8-F251-FA0A-D027302F1FFF}"/>
              </a:ext>
            </a:extLst>
          </p:cNvPr>
          <p:cNvSpPr txBox="1">
            <a:spLocks noChangeArrowheads="1"/>
          </p:cNvSpPr>
          <p:nvPr/>
        </p:nvSpPr>
        <p:spPr bwMode="auto">
          <a:xfrm>
            <a:off x="53024" y="771253"/>
            <a:ext cx="6192339" cy="386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b="1" dirty="0">
                <a:solidFill>
                  <a:prstClr val="black"/>
                </a:solidFill>
                <a:latin typeface="+mn-lt"/>
              </a:rPr>
              <a:t>Tasks (to be done</a:t>
            </a:r>
            <a:r>
              <a:rPr lang="ru-RU" altLang="ru-RU" b="1" dirty="0">
                <a:solidFill>
                  <a:prstClr val="black"/>
                </a:solidFill>
                <a:latin typeface="+mn-lt"/>
              </a:rPr>
              <a:t> </a:t>
            </a:r>
            <a:r>
              <a:rPr lang="en-US" altLang="ru-RU" b="1" dirty="0">
                <a:solidFill>
                  <a:prstClr val="black"/>
                </a:solidFill>
                <a:latin typeface="+mn-lt"/>
              </a:rPr>
              <a:t>in spring 2023):</a:t>
            </a:r>
          </a:p>
          <a:p>
            <a:pPr marL="380990" indent="-380990" defTabSz="914377">
              <a:spcBef>
                <a:spcPts val="800"/>
              </a:spcBef>
              <a:buFont typeface="Arial" panose="020B0604020202020204" pitchFamily="34" charset="0"/>
              <a:buChar char="•"/>
            </a:pPr>
            <a:r>
              <a:rPr lang="en-US" altLang="ru-RU" sz="2133" dirty="0">
                <a:solidFill>
                  <a:prstClr val="black"/>
                </a:solidFill>
                <a:latin typeface="+mn-lt"/>
              </a:rPr>
              <a:t>refine UI for </a:t>
            </a:r>
            <a:r>
              <a:rPr lang="en-US" altLang="ru-RU" sz="2133" dirty="0" err="1">
                <a:solidFill>
                  <a:prstClr val="black"/>
                </a:solidFill>
                <a:latin typeface="+mn-lt"/>
              </a:rPr>
              <a:t>PowerUsers</a:t>
            </a:r>
            <a:r>
              <a:rPr lang="en-US" altLang="ru-RU" sz="2133" dirty="0">
                <a:solidFill>
                  <a:prstClr val="black"/>
                </a:solidFill>
                <a:latin typeface="+mn-lt"/>
              </a:rPr>
              <a:t>, incorporated in regular (end-user) interface + UI </a:t>
            </a:r>
            <a:r>
              <a:rPr lang="en-US" altLang="ru-RU" sz="2133" dirty="0" err="1">
                <a:solidFill>
                  <a:prstClr val="black"/>
                </a:solidFill>
                <a:latin typeface="+mn-lt"/>
              </a:rPr>
              <a:t>w.r.t.</a:t>
            </a:r>
            <a:r>
              <a:rPr lang="en-US" altLang="ru-RU" sz="2133" dirty="0">
                <a:solidFill>
                  <a:prstClr val="black"/>
                </a:solidFill>
                <a:latin typeface="+mn-lt"/>
              </a:rPr>
              <a:t> data types</a:t>
            </a:r>
          </a:p>
          <a:p>
            <a:pPr marL="380990" indent="-380990" defTabSz="914377">
              <a:spcBef>
                <a:spcPts val="800"/>
              </a:spcBef>
              <a:buFont typeface="Arial" panose="020B0604020202020204" pitchFamily="34" charset="0"/>
              <a:buChar char="•"/>
            </a:pPr>
            <a:r>
              <a:rPr lang="en-US" altLang="ru-RU" sz="2133" b="1" dirty="0">
                <a:solidFill>
                  <a:prstClr val="black"/>
                </a:solidFill>
                <a:latin typeface="+mn-lt"/>
              </a:rPr>
              <a:t>API to upload data from measurement devices (Bandgap, Resistance)</a:t>
            </a:r>
          </a:p>
          <a:p>
            <a:pPr marL="380990" indent="-380990" defTabSz="914377">
              <a:spcBef>
                <a:spcPts val="800"/>
              </a:spcBef>
              <a:buFont typeface="Arial" panose="020B0604020202020204" pitchFamily="34" charset="0"/>
              <a:buChar char="•"/>
            </a:pPr>
            <a:r>
              <a:rPr lang="en-US" altLang="ru-RU" sz="2133" dirty="0">
                <a:solidFill>
                  <a:prstClr val="black"/>
                </a:solidFill>
                <a:latin typeface="+mn-lt"/>
              </a:rPr>
              <a:t>Implement Reports / Charts / Diagrams on stored data in various aspects (like in </a:t>
            </a:r>
            <a:r>
              <a:rPr lang="en-US" altLang="ru-RU" sz="2133" dirty="0" err="1">
                <a:solidFill>
                  <a:prstClr val="black"/>
                </a:solidFill>
                <a:latin typeface="+mn-lt"/>
              </a:rPr>
              <a:t>WebCompact</a:t>
            </a:r>
            <a:r>
              <a:rPr lang="en-US" altLang="ru-RU" sz="2133" dirty="0">
                <a:solidFill>
                  <a:prstClr val="black"/>
                </a:solidFill>
                <a:latin typeface="+mn-lt"/>
              </a:rPr>
              <a:t>)</a:t>
            </a:r>
          </a:p>
          <a:p>
            <a:pPr marL="380990" indent="-380990" defTabSz="914377">
              <a:spcBef>
                <a:spcPts val="800"/>
              </a:spcBef>
              <a:buFont typeface="Arial" panose="020B0604020202020204" pitchFamily="34" charset="0"/>
              <a:buChar char="•"/>
            </a:pPr>
            <a:r>
              <a:rPr lang="en-US" altLang="ru-RU" sz="2133" dirty="0">
                <a:solidFill>
                  <a:prstClr val="black"/>
                </a:solidFill>
                <a:latin typeface="+mn-lt"/>
              </a:rPr>
              <a:t>Existing object types Bulk Import from CSV files (with CSV-schema validation) and Export</a:t>
            </a:r>
          </a:p>
          <a:p>
            <a:pPr defTabSz="914377">
              <a:spcBef>
                <a:spcPts val="0"/>
              </a:spcBef>
            </a:pPr>
            <a:r>
              <a:rPr lang="en-US" altLang="ru-RU" b="1" dirty="0">
                <a:solidFill>
                  <a:prstClr val="black"/>
                </a:solidFill>
                <a:latin typeface="+mn-lt"/>
              </a:rPr>
              <a:t> </a:t>
            </a:r>
            <a:endParaRPr lang="en-US" altLang="ru-RU" dirty="0">
              <a:solidFill>
                <a:prstClr val="black"/>
              </a:solidFill>
              <a:latin typeface="+mn-lt"/>
            </a:endParaRPr>
          </a:p>
        </p:txBody>
      </p:sp>
      <p:pic>
        <p:nvPicPr>
          <p:cNvPr id="4" name="Picture 3">
            <a:extLst>
              <a:ext uri="{FF2B5EF4-FFF2-40B4-BE49-F238E27FC236}">
                <a16:creationId xmlns:a16="http://schemas.microsoft.com/office/drawing/2014/main" id="{1B9A0C3A-FFA3-06B1-3A1E-53E718690D4E}"/>
              </a:ext>
            </a:extLst>
          </p:cNvPr>
          <p:cNvPicPr>
            <a:picLocks noChangeAspect="1"/>
          </p:cNvPicPr>
          <p:nvPr/>
        </p:nvPicPr>
        <p:blipFill>
          <a:blip r:embed="rId3"/>
          <a:stretch>
            <a:fillRect/>
          </a:stretch>
        </p:blipFill>
        <p:spPr>
          <a:xfrm>
            <a:off x="8258811" y="717608"/>
            <a:ext cx="3933189" cy="2423361"/>
          </a:xfrm>
          <a:prstGeom prst="rect">
            <a:avLst/>
          </a:prstGeom>
          <a:ln>
            <a:solidFill>
              <a:srgbClr val="0070C0"/>
            </a:solidFill>
          </a:ln>
        </p:spPr>
      </p:pic>
      <p:pic>
        <p:nvPicPr>
          <p:cNvPr id="7" name="Picture 6">
            <a:extLst>
              <a:ext uri="{FF2B5EF4-FFF2-40B4-BE49-F238E27FC236}">
                <a16:creationId xmlns:a16="http://schemas.microsoft.com/office/drawing/2014/main" id="{31220FEF-4E17-EFDC-2D2F-3F475B48AC10}"/>
              </a:ext>
            </a:extLst>
          </p:cNvPr>
          <p:cNvPicPr>
            <a:picLocks noChangeAspect="1"/>
          </p:cNvPicPr>
          <p:nvPr/>
        </p:nvPicPr>
        <p:blipFill>
          <a:blip r:embed="rId4"/>
          <a:stretch>
            <a:fillRect/>
          </a:stretch>
        </p:blipFill>
        <p:spPr>
          <a:xfrm>
            <a:off x="1879056" y="4869637"/>
            <a:ext cx="4252369" cy="1988363"/>
          </a:xfrm>
          <a:prstGeom prst="rect">
            <a:avLst/>
          </a:prstGeom>
          <a:ln>
            <a:solidFill>
              <a:schemeClr val="tx2">
                <a:lumMod val="90000"/>
                <a:lumOff val="10000"/>
              </a:schemeClr>
            </a:solidFill>
          </a:ln>
        </p:spPr>
      </p:pic>
      <p:pic>
        <p:nvPicPr>
          <p:cNvPr id="10" name="Picture 9">
            <a:extLst>
              <a:ext uri="{FF2B5EF4-FFF2-40B4-BE49-F238E27FC236}">
                <a16:creationId xmlns:a16="http://schemas.microsoft.com/office/drawing/2014/main" id="{A617F3DE-0C1D-3A90-E622-B827F5C042A3}"/>
              </a:ext>
            </a:extLst>
          </p:cNvPr>
          <p:cNvPicPr>
            <a:picLocks noChangeAspect="1"/>
          </p:cNvPicPr>
          <p:nvPr/>
        </p:nvPicPr>
        <p:blipFill>
          <a:blip r:embed="rId5"/>
          <a:stretch>
            <a:fillRect/>
          </a:stretch>
        </p:blipFill>
        <p:spPr>
          <a:xfrm>
            <a:off x="6131424" y="3140968"/>
            <a:ext cx="6060576" cy="3717032"/>
          </a:xfrm>
          <a:prstGeom prst="rect">
            <a:avLst/>
          </a:prstGeom>
          <a:ln>
            <a:solidFill>
              <a:schemeClr val="tx2">
                <a:lumMod val="90000"/>
                <a:lumOff val="10000"/>
              </a:schemeClr>
            </a:solidFill>
          </a:ln>
        </p:spPr>
      </p:pic>
      <p:cxnSp>
        <p:nvCxnSpPr>
          <p:cNvPr id="11" name="Straight Arrow Connector 10">
            <a:extLst>
              <a:ext uri="{FF2B5EF4-FFF2-40B4-BE49-F238E27FC236}">
                <a16:creationId xmlns:a16="http://schemas.microsoft.com/office/drawing/2014/main" id="{EA738994-D70E-4C01-5AEB-DDBEA2150BB9}"/>
              </a:ext>
            </a:extLst>
          </p:cNvPr>
          <p:cNvCxnSpPr>
            <a:cxnSpLocks/>
          </p:cNvCxnSpPr>
          <p:nvPr/>
        </p:nvCxnSpPr>
        <p:spPr>
          <a:xfrm flipV="1">
            <a:off x="5903979" y="2162785"/>
            <a:ext cx="3064765" cy="731627"/>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EE5CEA2-6BC9-9725-51A4-7EB737B641BC}"/>
              </a:ext>
            </a:extLst>
          </p:cNvPr>
          <p:cNvCxnSpPr>
            <a:cxnSpLocks/>
          </p:cNvCxnSpPr>
          <p:nvPr/>
        </p:nvCxnSpPr>
        <p:spPr>
          <a:xfrm>
            <a:off x="5423925" y="3278175"/>
            <a:ext cx="1561248" cy="970232"/>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0E19DDA-1EEE-5919-029D-C14DBF0928A9}"/>
              </a:ext>
            </a:extLst>
          </p:cNvPr>
          <p:cNvCxnSpPr>
            <a:cxnSpLocks/>
          </p:cNvCxnSpPr>
          <p:nvPr/>
        </p:nvCxnSpPr>
        <p:spPr>
          <a:xfrm flipH="1">
            <a:off x="4751851" y="3444241"/>
            <a:ext cx="288032" cy="1903708"/>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73711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Source Control</a:t>
            </a:r>
            <a:r>
              <a:rPr lang="ru-RU" dirty="0"/>
              <a:t> (</a:t>
            </a:r>
            <a:r>
              <a:rPr lang="en-US" dirty="0"/>
              <a:t>GitLab</a:t>
            </a:r>
            <a:r>
              <a:rPr lang="ru-RU" dirty="0"/>
              <a:t>)</a:t>
            </a:r>
            <a:endParaRPr lang="de-DE" sz="2667" dirty="0"/>
          </a:p>
        </p:txBody>
      </p:sp>
      <p:sp>
        <p:nvSpPr>
          <p:cNvPr id="3" name="Text Placeholder 2">
            <a:extLst>
              <a:ext uri="{FF2B5EF4-FFF2-40B4-BE49-F238E27FC236}">
                <a16:creationId xmlns:a16="http://schemas.microsoft.com/office/drawing/2014/main" id="{13961AFA-5CC2-C46E-FF70-E558B9ABDEAD}"/>
              </a:ext>
            </a:extLst>
          </p:cNvPr>
          <p:cNvSpPr>
            <a:spLocks noGrp="1"/>
          </p:cNvSpPr>
          <p:nvPr>
            <p:ph type="body" sz="quarter" idx="13"/>
          </p:nvPr>
        </p:nvSpPr>
        <p:spPr/>
        <p:txBody>
          <a:bodyPr/>
          <a:lstStyle/>
          <a:p>
            <a:endParaRPr lang="en-US"/>
          </a:p>
        </p:txBody>
      </p:sp>
      <p:sp>
        <p:nvSpPr>
          <p:cNvPr id="9" name="TextBox 8">
            <a:extLst>
              <a:ext uri="{FF2B5EF4-FFF2-40B4-BE49-F238E27FC236}">
                <a16:creationId xmlns:a16="http://schemas.microsoft.com/office/drawing/2014/main" id="{D10ECBB7-B299-F195-475E-7CAE80883F17}"/>
              </a:ext>
            </a:extLst>
          </p:cNvPr>
          <p:cNvSpPr txBox="1"/>
          <p:nvPr/>
        </p:nvSpPr>
        <p:spPr>
          <a:xfrm>
            <a:off x="163045" y="6044238"/>
            <a:ext cx="4631904" cy="256545"/>
          </a:xfrm>
          <a:prstGeom prst="rect">
            <a:avLst/>
          </a:prstGeom>
          <a:noFill/>
        </p:spPr>
        <p:txBody>
          <a:bodyPr wrap="square">
            <a:spAutoFit/>
          </a:bodyPr>
          <a:lstStyle/>
          <a:p>
            <a:pPr defTabSz="914377"/>
            <a:r>
              <a:rPr lang="en-US" sz="1067" dirty="0">
                <a:solidFill>
                  <a:prstClr val="black"/>
                </a:solidFill>
                <a:latin typeface="Arial" panose="020B0604020202020204"/>
                <a:hlinkClick r:id="rId3"/>
              </a:rPr>
              <a:t>https://gitlab.ruhr-uni-bochum.de</a:t>
            </a:r>
            <a:endParaRPr lang="en-US" sz="1067" dirty="0">
              <a:solidFill>
                <a:prstClr val="black"/>
              </a:solidFill>
              <a:latin typeface="Arial" panose="020B0604020202020204"/>
            </a:endParaRPr>
          </a:p>
        </p:txBody>
      </p:sp>
      <p:sp>
        <p:nvSpPr>
          <p:cNvPr id="15" name="TextBox 14">
            <a:extLst>
              <a:ext uri="{FF2B5EF4-FFF2-40B4-BE49-F238E27FC236}">
                <a16:creationId xmlns:a16="http://schemas.microsoft.com/office/drawing/2014/main" id="{2588F61D-5814-5AA3-B7C0-9AC235D449EB}"/>
              </a:ext>
            </a:extLst>
          </p:cNvPr>
          <p:cNvSpPr txBox="1"/>
          <p:nvPr/>
        </p:nvSpPr>
        <p:spPr>
          <a:xfrm>
            <a:off x="143339" y="1112342"/>
            <a:ext cx="5856651" cy="4657750"/>
          </a:xfrm>
          <a:prstGeom prst="rect">
            <a:avLst/>
          </a:prstGeom>
          <a:noFill/>
        </p:spPr>
        <p:txBody>
          <a:bodyPr wrap="square">
            <a:spAutoFit/>
          </a:bodyPr>
          <a:lstStyle/>
          <a:p>
            <a:pPr defTabSz="914377"/>
            <a:r>
              <a:rPr lang="en-US" sz="2667" b="1" dirty="0">
                <a:solidFill>
                  <a:prstClr val="black"/>
                </a:solidFill>
              </a:rPr>
              <a:t>Everybody’s welcome!</a:t>
            </a:r>
          </a:p>
          <a:p>
            <a:pPr defTabSz="914377"/>
            <a:endParaRPr lang="en-US" b="1" dirty="0">
              <a:solidFill>
                <a:prstClr val="black"/>
              </a:solidFill>
            </a:endParaRPr>
          </a:p>
          <a:p>
            <a:pPr defTabSz="914377"/>
            <a:r>
              <a:rPr lang="en-US" b="1" dirty="0">
                <a:solidFill>
                  <a:prstClr val="black"/>
                </a:solidFill>
              </a:rPr>
              <a:t>Core INF project:</a:t>
            </a:r>
          </a:p>
          <a:p>
            <a:pPr defTabSz="914377"/>
            <a:r>
              <a:rPr lang="en-US" dirty="0">
                <a:solidFill>
                  <a:prstClr val="black"/>
                </a:solidFill>
                <a:hlinkClick r:id="rId4"/>
              </a:rPr>
              <a:t>https://gitlab.ruhr-uni-bochum.de/vic/infproject</a:t>
            </a:r>
            <a:endParaRPr lang="en-US" dirty="0">
              <a:solidFill>
                <a:prstClr val="black"/>
              </a:solidFill>
            </a:endParaRPr>
          </a:p>
          <a:p>
            <a:pPr defTabSz="914377"/>
            <a:endParaRPr lang="en-US" dirty="0">
              <a:solidFill>
                <a:prstClr val="black"/>
              </a:solidFill>
            </a:endParaRPr>
          </a:p>
          <a:p>
            <a:pPr defTabSz="914377"/>
            <a:endParaRPr lang="en-US" dirty="0">
              <a:solidFill>
                <a:prstClr val="black"/>
              </a:solidFill>
            </a:endParaRPr>
          </a:p>
          <a:p>
            <a:pPr defTabSz="914377"/>
            <a:r>
              <a:rPr lang="en-US" b="1" dirty="0">
                <a:solidFill>
                  <a:prstClr val="black"/>
                </a:solidFill>
              </a:rPr>
              <a:t>Web Compact:</a:t>
            </a:r>
          </a:p>
          <a:p>
            <a:pPr defTabSz="914377"/>
            <a:r>
              <a:rPr lang="en-US" dirty="0">
                <a:solidFill>
                  <a:prstClr val="black"/>
                </a:solidFill>
                <a:hlinkClick r:id="rId5"/>
              </a:rPr>
              <a:t>https://gitlab.ruhr-uni-bochum.de/vic/WebCompact</a:t>
            </a:r>
            <a:endParaRPr lang="en-US" dirty="0">
              <a:solidFill>
                <a:prstClr val="black"/>
              </a:solidFill>
            </a:endParaRPr>
          </a:p>
          <a:p>
            <a:pPr defTabSz="914377"/>
            <a:endParaRPr lang="en-US" dirty="0">
              <a:solidFill>
                <a:prstClr val="black"/>
              </a:solidFill>
            </a:endParaRPr>
          </a:p>
          <a:p>
            <a:pPr defTabSz="914377"/>
            <a:endParaRPr lang="en-US" dirty="0">
              <a:solidFill>
                <a:prstClr val="black"/>
              </a:solidFill>
            </a:endParaRPr>
          </a:p>
          <a:p>
            <a:pPr defTabSz="914377"/>
            <a:r>
              <a:rPr lang="en-US" b="1" dirty="0">
                <a:solidFill>
                  <a:prstClr val="black"/>
                </a:solidFill>
              </a:rPr>
              <a:t>Shared projects (INF &amp; </a:t>
            </a:r>
            <a:r>
              <a:rPr lang="en-US" b="1" dirty="0" err="1">
                <a:solidFill>
                  <a:prstClr val="black"/>
                </a:solidFill>
              </a:rPr>
              <a:t>WebCompact</a:t>
            </a:r>
            <a:r>
              <a:rPr lang="en-US" b="1" dirty="0">
                <a:solidFill>
                  <a:prstClr val="black"/>
                </a:solidFill>
              </a:rPr>
              <a:t>):</a:t>
            </a:r>
            <a:br>
              <a:rPr lang="en-US" b="1" dirty="0">
                <a:solidFill>
                  <a:prstClr val="black"/>
                </a:solidFill>
              </a:rPr>
            </a:br>
            <a:r>
              <a:rPr lang="en-US" b="1" dirty="0">
                <a:solidFill>
                  <a:prstClr val="black"/>
                </a:solidFill>
              </a:rPr>
              <a:t>1) </a:t>
            </a:r>
            <a:r>
              <a:rPr lang="en-US" dirty="0">
                <a:solidFill>
                  <a:prstClr val="black"/>
                </a:solidFill>
              </a:rPr>
              <a:t>Administration User Interface (Identity Manager UI):</a:t>
            </a:r>
          </a:p>
          <a:p>
            <a:pPr defTabSz="914377"/>
            <a:r>
              <a:rPr lang="en-US" dirty="0">
                <a:solidFill>
                  <a:prstClr val="black"/>
                </a:solidFill>
                <a:hlinkClick r:id="rId6"/>
              </a:rPr>
              <a:t>https://gitlab.ruhr-uni-bochum.de/vic/identitymanagerui</a:t>
            </a:r>
            <a:endParaRPr lang="en-US" dirty="0">
              <a:solidFill>
                <a:prstClr val="black"/>
              </a:solidFill>
            </a:endParaRPr>
          </a:p>
          <a:p>
            <a:pPr defTabSz="914377"/>
            <a:r>
              <a:rPr lang="en-US" b="1" dirty="0">
                <a:solidFill>
                  <a:prstClr val="black"/>
                </a:solidFill>
              </a:rPr>
              <a:t>2) </a:t>
            </a:r>
            <a:r>
              <a:rPr lang="en-US" dirty="0">
                <a:solidFill>
                  <a:srgbClr val="333238"/>
                </a:solidFill>
              </a:rPr>
              <a:t>Web Application General Library (</a:t>
            </a:r>
            <a:r>
              <a:rPr lang="en-US" dirty="0" err="1">
                <a:solidFill>
                  <a:srgbClr val="333238"/>
                </a:solidFill>
              </a:rPr>
              <a:t>WebUtilsLib</a:t>
            </a:r>
            <a:r>
              <a:rPr lang="en-US" dirty="0">
                <a:solidFill>
                  <a:srgbClr val="333238"/>
                </a:solidFill>
              </a:rPr>
              <a:t>):</a:t>
            </a:r>
            <a:br>
              <a:rPr lang="en-US" dirty="0">
                <a:solidFill>
                  <a:srgbClr val="333238"/>
                </a:solidFill>
              </a:rPr>
            </a:br>
            <a:r>
              <a:rPr lang="en-US" dirty="0">
                <a:solidFill>
                  <a:srgbClr val="333238"/>
                </a:solidFill>
                <a:hlinkClick r:id="rId7"/>
              </a:rPr>
              <a:t>https://gitlab.ruhr-uni-bochum.de/vic/webutilslib</a:t>
            </a:r>
            <a:endParaRPr lang="en-US" dirty="0">
              <a:solidFill>
                <a:srgbClr val="333238"/>
              </a:solidFill>
            </a:endParaRPr>
          </a:p>
          <a:p>
            <a:pPr defTabSz="914377"/>
            <a:endParaRPr lang="en-US" dirty="0">
              <a:solidFill>
                <a:srgbClr val="333238"/>
              </a:solidFill>
            </a:endParaRPr>
          </a:p>
        </p:txBody>
      </p:sp>
      <p:pic>
        <p:nvPicPr>
          <p:cNvPr id="4" name="Picture 3">
            <a:extLst>
              <a:ext uri="{FF2B5EF4-FFF2-40B4-BE49-F238E27FC236}">
                <a16:creationId xmlns:a16="http://schemas.microsoft.com/office/drawing/2014/main" id="{B062754D-AC6C-E80B-AC5E-CF42CFE8896E}"/>
              </a:ext>
            </a:extLst>
          </p:cNvPr>
          <p:cNvPicPr>
            <a:picLocks noChangeAspect="1"/>
          </p:cNvPicPr>
          <p:nvPr/>
        </p:nvPicPr>
        <p:blipFill>
          <a:blip r:embed="rId8"/>
          <a:stretch>
            <a:fillRect/>
          </a:stretch>
        </p:blipFill>
        <p:spPr>
          <a:xfrm>
            <a:off x="5778552" y="0"/>
            <a:ext cx="6413448" cy="3805179"/>
          </a:xfrm>
          <a:prstGeom prst="rect">
            <a:avLst/>
          </a:prstGeom>
          <a:ln>
            <a:solidFill>
              <a:schemeClr val="tx2">
                <a:lumMod val="90000"/>
                <a:lumOff val="10000"/>
              </a:schemeClr>
            </a:solidFill>
          </a:ln>
        </p:spPr>
      </p:pic>
      <p:pic>
        <p:nvPicPr>
          <p:cNvPr id="6" name="Picture 5">
            <a:extLst>
              <a:ext uri="{FF2B5EF4-FFF2-40B4-BE49-F238E27FC236}">
                <a16:creationId xmlns:a16="http://schemas.microsoft.com/office/drawing/2014/main" id="{1CD98350-2E9B-A694-BF0F-262043CFB282}"/>
              </a:ext>
            </a:extLst>
          </p:cNvPr>
          <p:cNvPicPr>
            <a:picLocks noChangeAspect="1"/>
          </p:cNvPicPr>
          <p:nvPr/>
        </p:nvPicPr>
        <p:blipFill>
          <a:blip r:embed="rId9"/>
          <a:stretch>
            <a:fillRect/>
          </a:stretch>
        </p:blipFill>
        <p:spPr>
          <a:xfrm>
            <a:off x="5754115" y="3786775"/>
            <a:ext cx="6416665" cy="3071225"/>
          </a:xfrm>
          <a:prstGeom prst="rect">
            <a:avLst/>
          </a:prstGeom>
          <a:ln>
            <a:solidFill>
              <a:schemeClr val="tx2">
                <a:lumMod val="90000"/>
                <a:lumOff val="10000"/>
              </a:schemeClr>
            </a:solidFill>
          </a:ln>
        </p:spPr>
      </p:pic>
    </p:spTree>
    <p:extLst>
      <p:ext uri="{BB962C8B-B14F-4D97-AF65-F5344CB8AC3E}">
        <p14:creationId xmlns:p14="http://schemas.microsoft.com/office/powerpoint/2010/main" val="30731777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en-US" dirty="0"/>
              <a:t>RDMS Playground</a:t>
            </a:r>
            <a:endParaRPr lang="en-US" sz="2667" dirty="0"/>
          </a:p>
        </p:txBody>
      </p:sp>
      <p:sp>
        <p:nvSpPr>
          <p:cNvPr id="9" name="TextBox 8">
            <a:extLst>
              <a:ext uri="{FF2B5EF4-FFF2-40B4-BE49-F238E27FC236}">
                <a16:creationId xmlns:a16="http://schemas.microsoft.com/office/drawing/2014/main" id="{20616A7D-3A39-0FB9-5020-D625F83753C5}"/>
              </a:ext>
            </a:extLst>
          </p:cNvPr>
          <p:cNvSpPr txBox="1"/>
          <p:nvPr/>
        </p:nvSpPr>
        <p:spPr>
          <a:xfrm>
            <a:off x="211016" y="4215843"/>
            <a:ext cx="8199453" cy="2031325"/>
          </a:xfrm>
          <a:prstGeom prst="rect">
            <a:avLst/>
          </a:prstGeom>
          <a:noFill/>
        </p:spPr>
        <p:txBody>
          <a:bodyPr wrap="square">
            <a:spAutoFit/>
          </a:bodyPr>
          <a:lstStyle/>
          <a:p>
            <a:pPr indent="0">
              <a:buNone/>
            </a:pPr>
            <a:r>
              <a:rPr lang="en-US" b="0" i="0" dirty="0">
                <a:solidFill>
                  <a:srgbClr val="1D1C1D"/>
                </a:solidFill>
                <a:effectLst/>
                <a:latin typeface="Slack-Lato"/>
              </a:rPr>
              <a:t>Playground to test RDMS (multiple tenants with shared users list):</a:t>
            </a:r>
          </a:p>
          <a:p>
            <a:pPr indent="0">
              <a:buNone/>
            </a:pPr>
            <a:r>
              <a:rPr lang="en-US" b="0" i="0" dirty="0">
                <a:solidFill>
                  <a:srgbClr val="1D1C1D"/>
                </a:solidFill>
                <a:effectLst/>
                <a:latin typeface="Slack-Lato"/>
                <a:hlinkClick r:id="rId3"/>
              </a:rPr>
              <a:t>https://demo.mdi.ruhr-uni-bochum.de/</a:t>
            </a:r>
            <a:endParaRPr lang="en-US" b="0" i="0" dirty="0">
              <a:solidFill>
                <a:srgbClr val="1D1C1D"/>
              </a:solidFill>
              <a:effectLst/>
              <a:latin typeface="Slack-Lato"/>
            </a:endParaRPr>
          </a:p>
          <a:p>
            <a:pPr indent="0">
              <a:buNone/>
            </a:pPr>
            <a:r>
              <a:rPr lang="en-US" b="0" i="0" dirty="0">
                <a:solidFill>
                  <a:srgbClr val="1D1C1D"/>
                </a:solidFill>
                <a:effectLst/>
                <a:latin typeface="Slack-Lato"/>
                <a:hlinkClick r:id="rId4"/>
              </a:rPr>
              <a:t>https://inf.mdi.ruhr-uni-bochum.de/</a:t>
            </a:r>
            <a:endParaRPr lang="en-US" b="0" i="0" dirty="0">
              <a:solidFill>
                <a:srgbClr val="1D1C1D"/>
              </a:solidFill>
              <a:effectLst/>
              <a:latin typeface="Slack-Lato"/>
            </a:endParaRPr>
          </a:p>
          <a:p>
            <a:pPr indent="0">
              <a:buNone/>
            </a:pPr>
            <a:endParaRPr lang="en-US" b="0" i="0" dirty="0">
              <a:solidFill>
                <a:srgbClr val="1D1C1D"/>
              </a:solidFill>
              <a:effectLst/>
              <a:latin typeface="Slack-Lato"/>
            </a:endParaRPr>
          </a:p>
          <a:p>
            <a:pPr indent="0">
              <a:buNone/>
            </a:pPr>
            <a:endParaRPr lang="en-US" dirty="0">
              <a:solidFill>
                <a:srgbClr val="1D1C1D"/>
              </a:solidFill>
              <a:latin typeface="Slack-Lato"/>
            </a:endParaRPr>
          </a:p>
          <a:p>
            <a:pPr indent="0">
              <a:buNone/>
            </a:pPr>
            <a:endParaRPr lang="en-US" b="0" i="0" dirty="0">
              <a:solidFill>
                <a:srgbClr val="1D1C1D"/>
              </a:solidFill>
              <a:effectLst/>
              <a:latin typeface="Slack-Lato"/>
            </a:endParaRPr>
          </a:p>
          <a:p>
            <a:pPr indent="0">
              <a:buNone/>
            </a:pPr>
            <a:r>
              <a:rPr lang="en-US" b="0" i="0" dirty="0">
                <a:solidFill>
                  <a:srgbClr val="1D1C1D"/>
                </a:solidFill>
                <a:effectLst/>
                <a:latin typeface="Slack-Lato"/>
              </a:rPr>
              <a:t>Credentials are specified in protected presentation version</a:t>
            </a:r>
            <a:endParaRPr lang="en-US" dirty="0"/>
          </a:p>
        </p:txBody>
      </p:sp>
      <p:sp>
        <p:nvSpPr>
          <p:cNvPr id="14" name="Text Placeholder 13">
            <a:extLst>
              <a:ext uri="{FF2B5EF4-FFF2-40B4-BE49-F238E27FC236}">
                <a16:creationId xmlns:a16="http://schemas.microsoft.com/office/drawing/2014/main" id="{43239808-8E44-7FCC-8325-8FD18E05CD4B}"/>
              </a:ext>
            </a:extLst>
          </p:cNvPr>
          <p:cNvSpPr>
            <a:spLocks noGrp="1"/>
          </p:cNvSpPr>
          <p:nvPr>
            <p:ph type="body" sz="quarter" idx="13"/>
          </p:nvPr>
        </p:nvSpPr>
        <p:spPr/>
        <p:txBody>
          <a:bodyPr/>
          <a:lstStyle/>
          <a:p>
            <a:pPr indent="0">
              <a:buNone/>
            </a:pPr>
            <a:r>
              <a:rPr lang="en-US" b="0" i="0" dirty="0">
                <a:solidFill>
                  <a:srgbClr val="1D1C1D"/>
                </a:solidFill>
                <a:effectLst/>
                <a:latin typeface="Slack-Lato"/>
                <a:hlinkClick r:id="rId3"/>
              </a:rPr>
              <a:t>https://demo.mdi.ruhr-uni-bochum.de/</a:t>
            </a:r>
            <a:endParaRPr lang="en-US" b="0" i="0" dirty="0">
              <a:solidFill>
                <a:srgbClr val="1D1C1D"/>
              </a:solidFill>
              <a:effectLst/>
              <a:latin typeface="Slack-Lato"/>
            </a:endParaRPr>
          </a:p>
          <a:p>
            <a:pPr indent="0">
              <a:buNone/>
            </a:pPr>
            <a:r>
              <a:rPr lang="en-US" b="0" i="0" dirty="0">
                <a:solidFill>
                  <a:srgbClr val="1D1C1D"/>
                </a:solidFill>
                <a:effectLst/>
                <a:latin typeface="Slack-Lato"/>
                <a:hlinkClick r:id="rId4"/>
              </a:rPr>
              <a:t>https://inf.mdi.ruhr-uni-bochum.de/</a:t>
            </a:r>
            <a:endParaRPr lang="en-US" b="0" i="0" dirty="0">
              <a:solidFill>
                <a:srgbClr val="1D1C1D"/>
              </a:solidFill>
              <a:effectLst/>
              <a:latin typeface="Slack-Lato"/>
            </a:endParaRPr>
          </a:p>
          <a:p>
            <a:endParaRPr lang="en-US" dirty="0"/>
          </a:p>
        </p:txBody>
      </p:sp>
      <p:sp>
        <p:nvSpPr>
          <p:cNvPr id="15" name="TextBox 14">
            <a:extLst>
              <a:ext uri="{FF2B5EF4-FFF2-40B4-BE49-F238E27FC236}">
                <a16:creationId xmlns:a16="http://schemas.microsoft.com/office/drawing/2014/main" id="{0CBA26D6-93FA-A3A7-D671-5AEC3B37FEB8}"/>
              </a:ext>
            </a:extLst>
          </p:cNvPr>
          <p:cNvSpPr txBox="1"/>
          <p:nvPr/>
        </p:nvSpPr>
        <p:spPr>
          <a:xfrm>
            <a:off x="261256" y="3477958"/>
            <a:ext cx="11726428" cy="646331"/>
          </a:xfrm>
          <a:prstGeom prst="rect">
            <a:avLst/>
          </a:prstGeom>
          <a:noFill/>
        </p:spPr>
        <p:txBody>
          <a:bodyPr wrap="square">
            <a:spAutoFit/>
          </a:bodyPr>
          <a:lstStyle/>
          <a:p>
            <a:r>
              <a:rPr lang="en-US" b="0" i="0" dirty="0">
                <a:solidFill>
                  <a:srgbClr val="1D1C1D"/>
                </a:solidFill>
                <a:effectLst/>
                <a:latin typeface="Slack-Lato"/>
                <a:hlinkClick r:id="rId3"/>
              </a:rPr>
              <a:t>https://demo.mdi.ruhr-uni-bochum.de/</a:t>
            </a:r>
            <a:r>
              <a:rPr lang="ru-RU" b="0" i="0" dirty="0">
                <a:solidFill>
                  <a:srgbClr val="1D1C1D"/>
                </a:solidFill>
                <a:effectLst/>
                <a:latin typeface="Slack-Lato"/>
              </a:rPr>
              <a:t>									</a:t>
            </a:r>
            <a:r>
              <a:rPr lang="en-US" b="0" i="0" dirty="0">
                <a:solidFill>
                  <a:srgbClr val="1D1C1D"/>
                </a:solidFill>
                <a:effectLst/>
                <a:latin typeface="Slack-Lato"/>
                <a:hlinkClick r:id="rId4"/>
              </a:rPr>
              <a:t>https://inf.mdi.ruhr-uni-bochum.de/</a:t>
            </a:r>
            <a:endParaRPr lang="en-US" b="0" i="0" dirty="0">
              <a:solidFill>
                <a:srgbClr val="1D1C1D"/>
              </a:solidFill>
              <a:effectLst/>
              <a:latin typeface="Slack-Lato"/>
            </a:endParaRPr>
          </a:p>
          <a:p>
            <a:pPr indent="0">
              <a:buNone/>
            </a:pPr>
            <a:endParaRPr lang="en-US" b="0" i="0" dirty="0">
              <a:solidFill>
                <a:srgbClr val="1D1C1D"/>
              </a:solidFill>
              <a:effectLst/>
              <a:latin typeface="Slack-Lato"/>
            </a:endParaRPr>
          </a:p>
        </p:txBody>
      </p:sp>
      <p:pic>
        <p:nvPicPr>
          <p:cNvPr id="16" name="Picture 15">
            <a:extLst>
              <a:ext uri="{FF2B5EF4-FFF2-40B4-BE49-F238E27FC236}">
                <a16:creationId xmlns:a16="http://schemas.microsoft.com/office/drawing/2014/main" id="{4B0C64A6-CCD4-F705-370B-73AA435471CD}"/>
              </a:ext>
            </a:extLst>
          </p:cNvPr>
          <p:cNvPicPr>
            <a:picLocks noChangeAspect="1"/>
          </p:cNvPicPr>
          <p:nvPr/>
        </p:nvPicPr>
        <p:blipFill>
          <a:blip r:embed="rId5"/>
          <a:stretch>
            <a:fillRect/>
          </a:stretch>
        </p:blipFill>
        <p:spPr>
          <a:xfrm>
            <a:off x="856180" y="957240"/>
            <a:ext cx="2581635" cy="2572109"/>
          </a:xfrm>
          <a:prstGeom prst="rect">
            <a:avLst/>
          </a:prstGeom>
        </p:spPr>
      </p:pic>
      <p:pic>
        <p:nvPicPr>
          <p:cNvPr id="17" name="Picture 16">
            <a:extLst>
              <a:ext uri="{FF2B5EF4-FFF2-40B4-BE49-F238E27FC236}">
                <a16:creationId xmlns:a16="http://schemas.microsoft.com/office/drawing/2014/main" id="{AAC15814-C0A9-BB9B-AF3D-51E487BDBDC8}"/>
              </a:ext>
            </a:extLst>
          </p:cNvPr>
          <p:cNvPicPr>
            <a:picLocks noChangeAspect="1"/>
          </p:cNvPicPr>
          <p:nvPr/>
        </p:nvPicPr>
        <p:blipFill>
          <a:blip r:embed="rId6"/>
          <a:stretch>
            <a:fillRect/>
          </a:stretch>
        </p:blipFill>
        <p:spPr>
          <a:xfrm>
            <a:off x="8628841" y="896950"/>
            <a:ext cx="2591162" cy="2572109"/>
          </a:xfrm>
          <a:prstGeom prst="rect">
            <a:avLst/>
          </a:prstGeom>
        </p:spPr>
      </p:pic>
    </p:spTree>
    <p:extLst>
      <p:ext uri="{BB962C8B-B14F-4D97-AF65-F5344CB8AC3E}">
        <p14:creationId xmlns:p14="http://schemas.microsoft.com/office/powerpoint/2010/main" val="15675184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en-US" dirty="0"/>
              <a:t>RDMS in Production</a:t>
            </a:r>
            <a:endParaRPr lang="en-US" sz="2667" dirty="0"/>
          </a:p>
        </p:txBody>
      </p:sp>
      <p:sp>
        <p:nvSpPr>
          <p:cNvPr id="9" name="TextBox 8">
            <a:extLst>
              <a:ext uri="{FF2B5EF4-FFF2-40B4-BE49-F238E27FC236}">
                <a16:creationId xmlns:a16="http://schemas.microsoft.com/office/drawing/2014/main" id="{20616A7D-3A39-0FB9-5020-D625F83753C5}"/>
              </a:ext>
            </a:extLst>
          </p:cNvPr>
          <p:cNvSpPr txBox="1"/>
          <p:nvPr/>
        </p:nvSpPr>
        <p:spPr>
          <a:xfrm>
            <a:off x="170823" y="950128"/>
            <a:ext cx="6039057" cy="5909310"/>
          </a:xfrm>
          <a:prstGeom prst="rect">
            <a:avLst/>
          </a:prstGeom>
          <a:noFill/>
        </p:spPr>
        <p:txBody>
          <a:bodyPr wrap="square">
            <a:spAutoFit/>
          </a:bodyPr>
          <a:lstStyle/>
          <a:p>
            <a:r>
              <a:rPr lang="en-US" b="1" i="0" dirty="0">
                <a:solidFill>
                  <a:srgbClr val="1D1C1D"/>
                </a:solidFill>
                <a:effectLst/>
                <a:latin typeface="Slack-Lato"/>
              </a:rPr>
              <a:t>Production mode</a:t>
            </a:r>
            <a:r>
              <a:rPr lang="en-US" b="0" i="0" dirty="0">
                <a:solidFill>
                  <a:srgbClr val="1D1C1D"/>
                </a:solidFill>
                <a:effectLst/>
                <a:latin typeface="Slack-Lato"/>
              </a:rPr>
              <a:t> (</a:t>
            </a:r>
            <a:r>
              <a:rPr lang="en-US" b="0" i="0" dirty="0">
                <a:solidFill>
                  <a:srgbClr val="1D1C1D"/>
                </a:solidFill>
                <a:effectLst/>
                <a:latin typeface="Slack-Lato"/>
                <a:hlinkClick r:id="rId3"/>
              </a:rPr>
              <a:t>https://</a:t>
            </a:r>
            <a:r>
              <a:rPr lang="en-US" b="1" i="0" dirty="0">
                <a:solidFill>
                  <a:srgbClr val="1D1C1D"/>
                </a:solidFill>
                <a:effectLst/>
                <a:latin typeface="Slack-Lato"/>
                <a:hlinkClick r:id="rId3"/>
              </a:rPr>
              <a:t>crc247</a:t>
            </a:r>
            <a:r>
              <a:rPr lang="en-US" b="0" i="0" dirty="0">
                <a:solidFill>
                  <a:srgbClr val="1D1C1D"/>
                </a:solidFill>
                <a:effectLst/>
                <a:latin typeface="Slack-Lato"/>
                <a:hlinkClick r:id="rId3"/>
              </a:rPr>
              <a:t>.mdi.ruhr-uni-bochum.de/</a:t>
            </a:r>
            <a:r>
              <a:rPr lang="en-US" b="0" i="0" dirty="0">
                <a:solidFill>
                  <a:srgbClr val="1D1C1D"/>
                </a:solidFill>
                <a:effectLst/>
                <a:latin typeface="Slack-Lato"/>
              </a:rPr>
              <a:t>):</a:t>
            </a:r>
          </a:p>
          <a:p>
            <a:pPr marL="342900" indent="-342900">
              <a:buAutoNum type="arabicParenR"/>
            </a:pPr>
            <a:r>
              <a:rPr lang="en-US" b="0" i="0" dirty="0">
                <a:solidFill>
                  <a:srgbClr val="1D1C1D"/>
                </a:solidFill>
                <a:effectLst/>
                <a:latin typeface="Slack-Lato"/>
              </a:rPr>
              <a:t>You need to </a:t>
            </a:r>
            <a:r>
              <a:rPr lang="en-US" b="1" i="0" dirty="0">
                <a:solidFill>
                  <a:srgbClr val="1D1C1D"/>
                </a:solidFill>
                <a:effectLst/>
                <a:latin typeface="Slack-Lato"/>
              </a:rPr>
              <a:t>register</a:t>
            </a:r>
            <a:r>
              <a:rPr lang="en-US" b="0" i="0" dirty="0">
                <a:solidFill>
                  <a:srgbClr val="1D1C1D"/>
                </a:solidFill>
                <a:effectLst/>
                <a:latin typeface="Slack-Lato"/>
              </a:rPr>
              <a:t> with Google account or create your own account (email/password) and confirm e-mail (warning: user created with no role assigned).</a:t>
            </a:r>
          </a:p>
          <a:p>
            <a:pPr marL="342900" indent="-342900">
              <a:buAutoNum type="arabicParenR"/>
            </a:pPr>
            <a:endParaRPr lang="en-US" dirty="0">
              <a:solidFill>
                <a:srgbClr val="1D1C1D"/>
              </a:solidFill>
              <a:latin typeface="Slack-Lato"/>
            </a:endParaRPr>
          </a:p>
          <a:p>
            <a:pPr marL="342900" indent="-342900">
              <a:buAutoNum type="arabicParenR"/>
            </a:pPr>
            <a:endParaRPr lang="en-US" b="0" i="0" dirty="0">
              <a:solidFill>
                <a:srgbClr val="1D1C1D"/>
              </a:solidFill>
              <a:effectLst/>
              <a:latin typeface="Slack-Lato"/>
            </a:endParaRPr>
          </a:p>
          <a:p>
            <a:pPr marL="342900" indent="-342900">
              <a:buAutoNum type="arabicParenR"/>
            </a:pPr>
            <a:endParaRPr lang="en-US" dirty="0">
              <a:solidFill>
                <a:srgbClr val="1D1C1D"/>
              </a:solidFill>
              <a:latin typeface="Slack-Lato"/>
            </a:endParaRPr>
          </a:p>
          <a:p>
            <a:pPr marL="342900" indent="-342900">
              <a:buAutoNum type="arabicParenR"/>
            </a:pPr>
            <a:endParaRPr lang="en-US" b="0" i="0" dirty="0">
              <a:solidFill>
                <a:srgbClr val="1D1C1D"/>
              </a:solidFill>
              <a:effectLst/>
              <a:latin typeface="Slack-Lato"/>
            </a:endParaRPr>
          </a:p>
          <a:p>
            <a:endParaRPr lang="en-US" sz="1800" dirty="0">
              <a:solidFill>
                <a:srgbClr val="1D1C1D"/>
              </a:solidFill>
              <a:latin typeface="+mn-lt"/>
            </a:endParaRPr>
          </a:p>
          <a:p>
            <a:endParaRPr lang="en-US" dirty="0">
              <a:solidFill>
                <a:srgbClr val="1D1C1D"/>
              </a:solidFill>
            </a:endParaRPr>
          </a:p>
          <a:p>
            <a:endParaRPr lang="en-US" sz="1800" dirty="0">
              <a:solidFill>
                <a:srgbClr val="1D1C1D"/>
              </a:solidFill>
              <a:latin typeface="+mn-lt"/>
            </a:endParaRPr>
          </a:p>
          <a:p>
            <a:endParaRPr lang="en-US" dirty="0">
              <a:solidFill>
                <a:srgbClr val="1D1C1D"/>
              </a:solidFill>
            </a:endParaRPr>
          </a:p>
          <a:p>
            <a:endParaRPr lang="en-US" sz="1800" dirty="0">
              <a:solidFill>
                <a:srgbClr val="1D1C1D"/>
              </a:solidFill>
              <a:latin typeface="+mn-lt"/>
            </a:endParaRPr>
          </a:p>
          <a:p>
            <a:endParaRPr lang="en-US" dirty="0">
              <a:solidFill>
                <a:srgbClr val="1D1C1D"/>
              </a:solidFill>
            </a:endParaRPr>
          </a:p>
          <a:p>
            <a:endParaRPr lang="en-US" sz="1800" dirty="0">
              <a:solidFill>
                <a:srgbClr val="1D1C1D"/>
              </a:solidFill>
              <a:latin typeface="+mn-lt"/>
            </a:endParaRPr>
          </a:p>
          <a:p>
            <a:endParaRPr lang="en-US" dirty="0">
              <a:solidFill>
                <a:srgbClr val="1D1C1D"/>
              </a:solidFill>
            </a:endParaRPr>
          </a:p>
          <a:p>
            <a:endParaRPr lang="en-US" sz="1800" dirty="0">
              <a:solidFill>
                <a:srgbClr val="1D1C1D"/>
              </a:solidFill>
              <a:latin typeface="+mn-lt"/>
            </a:endParaRPr>
          </a:p>
          <a:p>
            <a:endParaRPr lang="en-US" sz="1800" dirty="0">
              <a:solidFill>
                <a:srgbClr val="1D1C1D"/>
              </a:solidFill>
              <a:latin typeface="+mn-lt"/>
            </a:endParaRPr>
          </a:p>
          <a:p>
            <a:r>
              <a:rPr lang="en-US" sz="1800" dirty="0">
                <a:solidFill>
                  <a:srgbClr val="1D1C1D"/>
                </a:solidFill>
                <a:latin typeface="+mn-lt"/>
              </a:rPr>
              <a:t>In case of any questions write me: </a:t>
            </a:r>
            <a:r>
              <a:rPr lang="en-US" sz="1800" dirty="0">
                <a:solidFill>
                  <a:srgbClr val="1D1C1D"/>
                </a:solidFill>
                <a:latin typeface="+mn-lt"/>
                <a:hlinkClick r:id="rId4"/>
              </a:rPr>
              <a:t>Victor.Dudarev@rub.de</a:t>
            </a:r>
            <a:endParaRPr lang="en-US" sz="1800" dirty="0">
              <a:solidFill>
                <a:srgbClr val="1D1C1D"/>
              </a:solidFill>
              <a:latin typeface="+mn-lt"/>
            </a:endParaRPr>
          </a:p>
          <a:p>
            <a:endParaRPr lang="en-US" sz="1800" dirty="0">
              <a:solidFill>
                <a:prstClr val="black"/>
              </a:solidFill>
              <a:latin typeface="+mn-lt"/>
            </a:endParaRPr>
          </a:p>
          <a:p>
            <a:pPr marL="342900" indent="-342900">
              <a:buAutoNum type="arabicParenR"/>
            </a:pPr>
            <a:endParaRPr lang="en-US" dirty="0"/>
          </a:p>
        </p:txBody>
      </p:sp>
      <p:pic>
        <p:nvPicPr>
          <p:cNvPr id="4" name="Picture 3">
            <a:extLst>
              <a:ext uri="{FF2B5EF4-FFF2-40B4-BE49-F238E27FC236}">
                <a16:creationId xmlns:a16="http://schemas.microsoft.com/office/drawing/2014/main" id="{CBE24253-1814-90B4-E728-50A9C5E374C8}"/>
              </a:ext>
            </a:extLst>
          </p:cNvPr>
          <p:cNvPicPr>
            <a:picLocks noChangeAspect="1"/>
          </p:cNvPicPr>
          <p:nvPr/>
        </p:nvPicPr>
        <p:blipFill>
          <a:blip r:embed="rId5"/>
          <a:stretch>
            <a:fillRect/>
          </a:stretch>
        </p:blipFill>
        <p:spPr>
          <a:xfrm>
            <a:off x="6269498" y="0"/>
            <a:ext cx="2583098" cy="2583098"/>
          </a:xfrm>
          <a:prstGeom prst="rect">
            <a:avLst/>
          </a:prstGeom>
        </p:spPr>
      </p:pic>
      <p:sp>
        <p:nvSpPr>
          <p:cNvPr id="6" name="TextBox 5">
            <a:extLst>
              <a:ext uri="{FF2B5EF4-FFF2-40B4-BE49-F238E27FC236}">
                <a16:creationId xmlns:a16="http://schemas.microsoft.com/office/drawing/2014/main" id="{A82A9EF6-DC5C-9700-B152-FF8519CB5396}"/>
              </a:ext>
            </a:extLst>
          </p:cNvPr>
          <p:cNvSpPr txBox="1"/>
          <p:nvPr/>
        </p:nvSpPr>
        <p:spPr>
          <a:xfrm>
            <a:off x="6219930" y="2573607"/>
            <a:ext cx="6109398" cy="369332"/>
          </a:xfrm>
          <a:prstGeom prst="rect">
            <a:avLst/>
          </a:prstGeom>
          <a:noFill/>
        </p:spPr>
        <p:txBody>
          <a:bodyPr wrap="square">
            <a:spAutoFit/>
          </a:bodyPr>
          <a:lstStyle/>
          <a:p>
            <a:pPr marL="342900" indent="-342900">
              <a:buAutoNum type="arabicParenR"/>
            </a:pPr>
            <a:r>
              <a:rPr lang="en-US" b="0" i="0" dirty="0">
                <a:solidFill>
                  <a:srgbClr val="1D1C1D"/>
                </a:solidFill>
                <a:effectLst/>
                <a:hlinkClick r:id="rId3"/>
              </a:rPr>
              <a:t>https://crc247.mdi.ruhr-uni-bochum.de/</a:t>
            </a:r>
            <a:endParaRPr lang="en-US" dirty="0"/>
          </a:p>
        </p:txBody>
      </p:sp>
      <p:sp>
        <p:nvSpPr>
          <p:cNvPr id="8" name="Text Placeholder 7">
            <a:extLst>
              <a:ext uri="{FF2B5EF4-FFF2-40B4-BE49-F238E27FC236}">
                <a16:creationId xmlns:a16="http://schemas.microsoft.com/office/drawing/2014/main" id="{30232E83-806C-E66E-CC75-D24DF8C695A9}"/>
              </a:ext>
            </a:extLst>
          </p:cNvPr>
          <p:cNvSpPr>
            <a:spLocks noGrp="1"/>
          </p:cNvSpPr>
          <p:nvPr>
            <p:ph type="body" sz="quarter" idx="13"/>
          </p:nvPr>
        </p:nvSpPr>
        <p:spPr/>
        <p:txBody>
          <a:bodyPr/>
          <a:lstStyle/>
          <a:p>
            <a:pPr indent="0">
              <a:buNone/>
            </a:pPr>
            <a:r>
              <a:rPr lang="en-US" dirty="0"/>
              <a:t>Everything runs 24x7 on a dedicated VM within a new server (INF funding)</a:t>
            </a:r>
          </a:p>
        </p:txBody>
      </p:sp>
    </p:spTree>
    <p:extLst>
      <p:ext uri="{BB962C8B-B14F-4D97-AF65-F5344CB8AC3E}">
        <p14:creationId xmlns:p14="http://schemas.microsoft.com/office/powerpoint/2010/main" val="16390349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US" altLang="ru-RU" dirty="0">
                <a:latin typeface="Arial" panose="020B0604020202020204" pitchFamily="34" charset="0"/>
              </a:rPr>
              <a:t>Thanks for your kind attention</a:t>
            </a:r>
            <a:endParaRPr lang="en-GB" dirty="0"/>
          </a:p>
        </p:txBody>
      </p:sp>
      <p:sp>
        <p:nvSpPr>
          <p:cNvPr id="3" name="TextBox 2">
            <a:extLst>
              <a:ext uri="{FF2B5EF4-FFF2-40B4-BE49-F238E27FC236}">
                <a16:creationId xmlns:a16="http://schemas.microsoft.com/office/drawing/2014/main" id="{1B0ACCA0-8621-F316-A835-02AA0C0152B3}"/>
              </a:ext>
            </a:extLst>
          </p:cNvPr>
          <p:cNvSpPr txBox="1"/>
          <p:nvPr/>
        </p:nvSpPr>
        <p:spPr>
          <a:xfrm>
            <a:off x="326115" y="1636370"/>
            <a:ext cx="11495314" cy="3231654"/>
          </a:xfrm>
          <a:prstGeom prst="rect">
            <a:avLst/>
          </a:prstGeom>
          <a:noFill/>
        </p:spPr>
        <p:txBody>
          <a:bodyPr wrap="square">
            <a:spAutoFit/>
          </a:bodyPr>
          <a:lstStyle/>
          <a:p>
            <a:pPr algn="ctr"/>
            <a:r>
              <a:rPr lang="de-DE" sz="8800" dirty="0"/>
              <a:t>Demonstration</a:t>
            </a:r>
          </a:p>
          <a:p>
            <a:pPr algn="ctr"/>
            <a:endParaRPr lang="de-DE" sz="2800" dirty="0"/>
          </a:p>
          <a:p>
            <a:pPr algn="ctr"/>
            <a:r>
              <a:rPr lang="de-DE" sz="8800" dirty="0"/>
              <a:t>Q&amp;A</a:t>
            </a:r>
          </a:p>
        </p:txBody>
      </p:sp>
      <p:sp>
        <p:nvSpPr>
          <p:cNvPr id="4" name="Text Placeholder 7">
            <a:extLst>
              <a:ext uri="{FF2B5EF4-FFF2-40B4-BE49-F238E27FC236}">
                <a16:creationId xmlns:a16="http://schemas.microsoft.com/office/drawing/2014/main" id="{F2FCA08F-F595-E922-63C8-30406A6EA066}"/>
              </a:ext>
            </a:extLst>
          </p:cNvPr>
          <p:cNvSpPr>
            <a:spLocks noGrp="1"/>
          </p:cNvSpPr>
          <p:nvPr>
            <p:ph type="body" sz="quarter" idx="13"/>
          </p:nvPr>
        </p:nvSpPr>
        <p:spPr>
          <a:xfrm>
            <a:off x="242913" y="5417848"/>
            <a:ext cx="5313301" cy="485999"/>
          </a:xfrm>
        </p:spPr>
        <p:txBody>
          <a:bodyPr>
            <a:noAutofit/>
          </a:bodyPr>
          <a:lstStyle/>
          <a:p>
            <a:pPr indent="0" defTabSz="914377">
              <a:buNone/>
            </a:pPr>
            <a:r>
              <a:rPr lang="en-US" sz="2400" dirty="0">
                <a:solidFill>
                  <a:srgbClr val="1D1C1D"/>
                </a:solidFill>
                <a:latin typeface="+mn-lt"/>
              </a:rPr>
              <a:t>Victor Dudarev</a:t>
            </a:r>
          </a:p>
          <a:p>
            <a:pPr indent="0" defTabSz="914377">
              <a:buNone/>
            </a:pPr>
            <a:r>
              <a:rPr lang="en-US" sz="2400" dirty="0">
                <a:solidFill>
                  <a:srgbClr val="1D1C1D"/>
                </a:solidFill>
                <a:latin typeface="+mn-lt"/>
                <a:hlinkClick r:id="rId3"/>
              </a:rPr>
              <a:t>Victor.Dudarev@rub.de</a:t>
            </a:r>
            <a:endParaRPr lang="en-US" sz="2400" dirty="0">
              <a:solidFill>
                <a:prstClr val="black"/>
              </a:solidFill>
              <a:latin typeface="+mn-lt"/>
            </a:endParaRPr>
          </a:p>
          <a:p>
            <a:pPr indent="0">
              <a:buNone/>
            </a:pPr>
            <a:endParaRPr lang="en-US" sz="2400" dirty="0">
              <a:latin typeface="+mn-lt"/>
            </a:endParaRPr>
          </a:p>
        </p:txBody>
      </p:sp>
      <p:sp>
        <p:nvSpPr>
          <p:cNvPr id="2" name="Text Placeholder 7">
            <a:extLst>
              <a:ext uri="{FF2B5EF4-FFF2-40B4-BE49-F238E27FC236}">
                <a16:creationId xmlns:a16="http://schemas.microsoft.com/office/drawing/2014/main" id="{BF5B7F41-2497-9FD8-16DB-0134FF742C8B}"/>
              </a:ext>
            </a:extLst>
          </p:cNvPr>
          <p:cNvSpPr txBox="1">
            <a:spLocks/>
          </p:cNvSpPr>
          <p:nvPr/>
        </p:nvSpPr>
        <p:spPr>
          <a:xfrm>
            <a:off x="5669023" y="6362393"/>
            <a:ext cx="5313301" cy="485999"/>
          </a:xfrm>
          <a:prstGeom prst="rect">
            <a:avLst/>
          </a:prstGeom>
        </p:spPr>
        <p:txBody>
          <a:bodyPr vert="horz" lIns="36000" tIns="18000" rIns="36000" bIns="0" rtlCol="0">
            <a:normAutofit/>
          </a:bodyPr>
          <a:lstStyle>
            <a:lvl1pPr marL="0" indent="-228600" algn="l" defTabSz="914400" rtl="0" eaLnBrk="1" latinLnBrk="0" hangingPunct="1">
              <a:lnSpc>
                <a:spcPct val="100000"/>
              </a:lnSpc>
              <a:spcBef>
                <a:spcPts val="0"/>
              </a:spcBef>
              <a:buFont typeface="+mj-lt"/>
              <a:buAutoNum type="arabicParenBoth"/>
              <a:defRPr sz="10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Font typeface="+mj-lt"/>
              <a:buNone/>
            </a:pPr>
            <a:r>
              <a:rPr lang="en-US" dirty="0">
                <a:hlinkClick r:id="rId4"/>
              </a:rPr>
              <a:t>https://vdudarev.ru</a:t>
            </a:r>
            <a:endParaRPr lang="en-US" dirty="0"/>
          </a:p>
          <a:p>
            <a:pPr indent="0">
              <a:buFont typeface="+mj-lt"/>
              <a:buNone/>
            </a:pPr>
            <a:endParaRPr lang="en-US" dirty="0"/>
          </a:p>
        </p:txBody>
      </p:sp>
    </p:spTree>
    <p:extLst>
      <p:ext uri="{BB962C8B-B14F-4D97-AF65-F5344CB8AC3E}">
        <p14:creationId xmlns:p14="http://schemas.microsoft.com/office/powerpoint/2010/main" val="1275985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normAutofit/>
          </a:bodyPr>
          <a:lstStyle/>
          <a:p>
            <a:r>
              <a:rPr lang="de-DE" dirty="0" err="1"/>
              <a:t>WebCompact</a:t>
            </a:r>
            <a:r>
              <a:rPr lang="de-DE" dirty="0"/>
              <a:t> Search</a:t>
            </a:r>
            <a:endParaRPr lang="de-DE" sz="2667" dirty="0"/>
          </a:p>
        </p:txBody>
      </p:sp>
      <p:sp>
        <p:nvSpPr>
          <p:cNvPr id="3" name="Text Placeholder 2">
            <a:extLst>
              <a:ext uri="{FF2B5EF4-FFF2-40B4-BE49-F238E27FC236}">
                <a16:creationId xmlns:a16="http://schemas.microsoft.com/office/drawing/2014/main" id="{3EBF651B-7282-DACD-C258-8D79FF53FF0F}"/>
              </a:ext>
            </a:extLst>
          </p:cNvPr>
          <p:cNvSpPr>
            <a:spLocks noGrp="1"/>
          </p:cNvSpPr>
          <p:nvPr>
            <p:ph type="body" sz="quarter" idx="13"/>
          </p:nvPr>
        </p:nvSpPr>
        <p:spPr/>
        <p:txBody>
          <a:bodyPr/>
          <a:lstStyle/>
          <a:p>
            <a:endParaRPr lang="en-US"/>
          </a:p>
        </p:txBody>
      </p:sp>
      <p:sp>
        <p:nvSpPr>
          <p:cNvPr id="5" name="Foliennummernplatzhalter 4">
            <a:extLst>
              <a:ext uri="{FF2B5EF4-FFF2-40B4-BE49-F238E27FC236}">
                <a16:creationId xmlns:a16="http://schemas.microsoft.com/office/drawing/2014/main" id="{AD154ED7-2AF3-480F-8141-F661F62E3504}"/>
              </a:ext>
            </a:extLst>
          </p:cNvPr>
          <p:cNvSpPr>
            <a:spLocks noGrp="1"/>
          </p:cNvSpPr>
          <p:nvPr>
            <p:ph type="sldNum" sz="quarter" idx="4294967295"/>
          </p:nvPr>
        </p:nvSpPr>
        <p:spPr>
          <a:xfrm>
            <a:off x="9448800" y="6356350"/>
            <a:ext cx="2743200" cy="365125"/>
          </a:xfrm>
        </p:spPr>
        <p:txBody>
          <a:bodyPr/>
          <a:lstStyle/>
          <a:p>
            <a:fld id="{6C8FC03C-C266-4645-ABC5-645062898383}" type="slidenum">
              <a:rPr lang="de-DE" smtClean="0"/>
              <a:pPr/>
              <a:t>4</a:t>
            </a:fld>
            <a:r>
              <a:rPr lang="de-DE"/>
              <a:t> </a:t>
            </a:r>
            <a:endParaRPr lang="de-DE" dirty="0"/>
          </a:p>
        </p:txBody>
      </p:sp>
      <p:sp>
        <p:nvSpPr>
          <p:cNvPr id="9" name="TextBox 8">
            <a:extLst>
              <a:ext uri="{FF2B5EF4-FFF2-40B4-BE49-F238E27FC236}">
                <a16:creationId xmlns:a16="http://schemas.microsoft.com/office/drawing/2014/main" id="{D10ECBB7-B299-F195-475E-7CAE80883F17}"/>
              </a:ext>
            </a:extLst>
          </p:cNvPr>
          <p:cNvSpPr txBox="1"/>
          <p:nvPr/>
        </p:nvSpPr>
        <p:spPr>
          <a:xfrm>
            <a:off x="7172541" y="6349981"/>
            <a:ext cx="4078791" cy="256545"/>
          </a:xfrm>
          <a:prstGeom prst="rect">
            <a:avLst/>
          </a:prstGeom>
          <a:noFill/>
        </p:spPr>
        <p:txBody>
          <a:bodyPr wrap="square">
            <a:spAutoFit/>
          </a:bodyPr>
          <a:lstStyle/>
          <a:p>
            <a:r>
              <a:rPr lang="en-US" sz="1067" dirty="0"/>
              <a:t>Al-Ni-Co (TIFF + JPG + no tree): </a:t>
            </a:r>
            <a:r>
              <a:rPr lang="en-US" sz="1067" dirty="0">
                <a:hlinkClick r:id="rId3"/>
              </a:rPr>
              <a:t>/sample/samplebyid/1471</a:t>
            </a:r>
            <a:endParaRPr lang="en-US" sz="1067" dirty="0"/>
          </a:p>
        </p:txBody>
      </p:sp>
      <p:pic>
        <p:nvPicPr>
          <p:cNvPr id="11" name="Picture 10">
            <a:extLst>
              <a:ext uri="{FF2B5EF4-FFF2-40B4-BE49-F238E27FC236}">
                <a16:creationId xmlns:a16="http://schemas.microsoft.com/office/drawing/2014/main" id="{4ECA4C08-1DC6-CB71-0F91-4DBE0CD6159D}"/>
              </a:ext>
            </a:extLst>
          </p:cNvPr>
          <p:cNvPicPr>
            <a:picLocks noChangeAspect="1"/>
          </p:cNvPicPr>
          <p:nvPr/>
        </p:nvPicPr>
        <p:blipFill>
          <a:blip r:embed="rId4"/>
          <a:stretch>
            <a:fillRect/>
          </a:stretch>
        </p:blipFill>
        <p:spPr>
          <a:xfrm>
            <a:off x="110389" y="841803"/>
            <a:ext cx="6557052" cy="4011551"/>
          </a:xfrm>
          <a:prstGeom prst="rect">
            <a:avLst/>
          </a:prstGeom>
          <a:ln>
            <a:solidFill>
              <a:schemeClr val="accent1"/>
            </a:solidFill>
          </a:ln>
        </p:spPr>
      </p:pic>
      <p:pic>
        <p:nvPicPr>
          <p:cNvPr id="14" name="Picture 13">
            <a:extLst>
              <a:ext uri="{FF2B5EF4-FFF2-40B4-BE49-F238E27FC236}">
                <a16:creationId xmlns:a16="http://schemas.microsoft.com/office/drawing/2014/main" id="{3B892FA4-956C-2477-B49A-7E118B8A2498}"/>
              </a:ext>
            </a:extLst>
          </p:cNvPr>
          <p:cNvPicPr>
            <a:picLocks noChangeAspect="1"/>
          </p:cNvPicPr>
          <p:nvPr/>
        </p:nvPicPr>
        <p:blipFill>
          <a:blip r:embed="rId5"/>
          <a:stretch>
            <a:fillRect/>
          </a:stretch>
        </p:blipFill>
        <p:spPr>
          <a:xfrm>
            <a:off x="6896723" y="902654"/>
            <a:ext cx="5206419" cy="3116687"/>
          </a:xfrm>
          <a:prstGeom prst="rect">
            <a:avLst/>
          </a:prstGeom>
          <a:ln>
            <a:solidFill>
              <a:schemeClr val="accent1"/>
            </a:solidFill>
          </a:ln>
        </p:spPr>
      </p:pic>
      <p:pic>
        <p:nvPicPr>
          <p:cNvPr id="16" name="Picture 15">
            <a:extLst>
              <a:ext uri="{FF2B5EF4-FFF2-40B4-BE49-F238E27FC236}">
                <a16:creationId xmlns:a16="http://schemas.microsoft.com/office/drawing/2014/main" id="{537BC819-7454-90CD-2DB6-2EBAF09A5566}"/>
              </a:ext>
            </a:extLst>
          </p:cNvPr>
          <p:cNvPicPr>
            <a:picLocks noChangeAspect="1"/>
          </p:cNvPicPr>
          <p:nvPr/>
        </p:nvPicPr>
        <p:blipFill>
          <a:blip r:embed="rId6"/>
          <a:stretch>
            <a:fillRect/>
          </a:stretch>
        </p:blipFill>
        <p:spPr>
          <a:xfrm>
            <a:off x="7680960" y="2803490"/>
            <a:ext cx="4511040" cy="3144164"/>
          </a:xfrm>
          <a:prstGeom prst="rect">
            <a:avLst/>
          </a:prstGeom>
          <a:ln>
            <a:solidFill>
              <a:schemeClr val="accent1"/>
            </a:solidFill>
          </a:ln>
        </p:spPr>
      </p:pic>
      <p:pic>
        <p:nvPicPr>
          <p:cNvPr id="18" name="Picture 17">
            <a:extLst>
              <a:ext uri="{FF2B5EF4-FFF2-40B4-BE49-F238E27FC236}">
                <a16:creationId xmlns:a16="http://schemas.microsoft.com/office/drawing/2014/main" id="{DBA83865-3DD8-F7C9-D91F-BC290068D51D}"/>
              </a:ext>
            </a:extLst>
          </p:cNvPr>
          <p:cNvPicPr>
            <a:picLocks noChangeAspect="1"/>
          </p:cNvPicPr>
          <p:nvPr/>
        </p:nvPicPr>
        <p:blipFill>
          <a:blip r:embed="rId7"/>
          <a:stretch>
            <a:fillRect/>
          </a:stretch>
        </p:blipFill>
        <p:spPr>
          <a:xfrm>
            <a:off x="3699256" y="3593378"/>
            <a:ext cx="4379619" cy="2767676"/>
          </a:xfrm>
          <a:prstGeom prst="rect">
            <a:avLst/>
          </a:prstGeom>
          <a:ln>
            <a:solidFill>
              <a:schemeClr val="accent1"/>
            </a:solidFill>
          </a:ln>
        </p:spPr>
      </p:pic>
      <p:cxnSp>
        <p:nvCxnSpPr>
          <p:cNvPr id="19" name="Straight Arrow Connector 18">
            <a:extLst>
              <a:ext uri="{FF2B5EF4-FFF2-40B4-BE49-F238E27FC236}">
                <a16:creationId xmlns:a16="http://schemas.microsoft.com/office/drawing/2014/main" id="{A15463C7-ED94-9754-5FF1-E4A41CBC04B0}"/>
              </a:ext>
            </a:extLst>
          </p:cNvPr>
          <p:cNvCxnSpPr>
            <a:cxnSpLocks/>
          </p:cNvCxnSpPr>
          <p:nvPr/>
        </p:nvCxnSpPr>
        <p:spPr>
          <a:xfrm flipV="1">
            <a:off x="442833" y="1587640"/>
            <a:ext cx="6570916" cy="2380225"/>
          </a:xfrm>
          <a:prstGeom prst="straightConnector1">
            <a:avLst/>
          </a:prstGeom>
          <a:ln w="63500">
            <a:solidFill>
              <a:schemeClr val="accent1">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33DBA21-6E80-F628-61E2-065FD775D3C7}"/>
              </a:ext>
            </a:extLst>
          </p:cNvPr>
          <p:cNvCxnSpPr>
            <a:cxnSpLocks/>
          </p:cNvCxnSpPr>
          <p:nvPr/>
        </p:nvCxnSpPr>
        <p:spPr>
          <a:xfrm flipV="1">
            <a:off x="504798" y="2974312"/>
            <a:ext cx="7373110" cy="995228"/>
          </a:xfrm>
          <a:prstGeom prst="straightConnector1">
            <a:avLst/>
          </a:prstGeom>
          <a:ln w="63500">
            <a:solidFill>
              <a:schemeClr val="accent1">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3A3C3A1-AB61-1A83-4410-2DA1F33DC131}"/>
              </a:ext>
            </a:extLst>
          </p:cNvPr>
          <p:cNvCxnSpPr>
            <a:cxnSpLocks/>
          </p:cNvCxnSpPr>
          <p:nvPr/>
        </p:nvCxnSpPr>
        <p:spPr>
          <a:xfrm>
            <a:off x="474653" y="4039878"/>
            <a:ext cx="6187404" cy="351252"/>
          </a:xfrm>
          <a:prstGeom prst="straightConnector1">
            <a:avLst/>
          </a:prstGeom>
          <a:ln w="63500">
            <a:solidFill>
              <a:schemeClr val="accent1">
                <a:alpha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3917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GB" dirty="0" err="1"/>
              <a:t>WebCompact</a:t>
            </a:r>
            <a:r>
              <a:rPr lang="en-GB" dirty="0"/>
              <a:t>: Sputter Rates</a:t>
            </a:r>
          </a:p>
        </p:txBody>
      </p:sp>
      <p:sp>
        <p:nvSpPr>
          <p:cNvPr id="6" name="Text Placeholder 5">
            <a:extLst>
              <a:ext uri="{FF2B5EF4-FFF2-40B4-BE49-F238E27FC236}">
                <a16:creationId xmlns:a16="http://schemas.microsoft.com/office/drawing/2014/main" id="{D3024586-7254-2795-BB8B-CA3B8E25560F}"/>
              </a:ext>
            </a:extLst>
          </p:cNvPr>
          <p:cNvSpPr>
            <a:spLocks noGrp="1"/>
          </p:cNvSpPr>
          <p:nvPr>
            <p:ph type="body" sz="quarter" idx="13"/>
          </p:nvPr>
        </p:nvSpPr>
        <p:spPr/>
        <p:txBody>
          <a:bodyPr/>
          <a:lstStyle/>
          <a:p>
            <a:pPr indent="0">
              <a:buNone/>
            </a:pPr>
            <a:r>
              <a:rPr lang="en-US" dirty="0">
                <a:hlinkClick r:id="rId3"/>
              </a:rPr>
              <a:t>https://webcompact.wdm.ruhr-uni-bochum.de/sputterrate/allrates</a:t>
            </a:r>
            <a:endParaRPr lang="en-US" dirty="0"/>
          </a:p>
          <a:p>
            <a:endParaRPr lang="en-US" dirty="0"/>
          </a:p>
        </p:txBody>
      </p:sp>
      <p:pic>
        <p:nvPicPr>
          <p:cNvPr id="2" name="Picture 1">
            <a:extLst>
              <a:ext uri="{FF2B5EF4-FFF2-40B4-BE49-F238E27FC236}">
                <a16:creationId xmlns:a16="http://schemas.microsoft.com/office/drawing/2014/main" id="{A2718E78-240B-2FA6-F57B-194FEE4C3993}"/>
              </a:ext>
            </a:extLst>
          </p:cNvPr>
          <p:cNvPicPr>
            <a:picLocks noChangeAspect="1"/>
          </p:cNvPicPr>
          <p:nvPr/>
        </p:nvPicPr>
        <p:blipFill>
          <a:blip r:embed="rId4"/>
          <a:stretch>
            <a:fillRect/>
          </a:stretch>
        </p:blipFill>
        <p:spPr>
          <a:xfrm>
            <a:off x="4808691" y="987580"/>
            <a:ext cx="7284042" cy="4611115"/>
          </a:xfrm>
          <a:prstGeom prst="rect">
            <a:avLst/>
          </a:prstGeom>
          <a:ln>
            <a:solidFill>
              <a:schemeClr val="tx2">
                <a:lumMod val="75000"/>
                <a:lumOff val="25000"/>
              </a:schemeClr>
            </a:solidFill>
          </a:ln>
        </p:spPr>
      </p:pic>
      <p:sp>
        <p:nvSpPr>
          <p:cNvPr id="4" name="Inhaltsplatzhalter 2">
            <a:extLst>
              <a:ext uri="{FF2B5EF4-FFF2-40B4-BE49-F238E27FC236}">
                <a16:creationId xmlns:a16="http://schemas.microsoft.com/office/drawing/2014/main" id="{486C2495-08E0-7E90-A52E-014392DF02EC}"/>
              </a:ext>
            </a:extLst>
          </p:cNvPr>
          <p:cNvSpPr txBox="1">
            <a:spLocks/>
          </p:cNvSpPr>
          <p:nvPr/>
        </p:nvSpPr>
        <p:spPr>
          <a:xfrm>
            <a:off x="215999" y="1100994"/>
            <a:ext cx="11876734" cy="5188219"/>
          </a:xfrm>
          <a:prstGeom prst="rect">
            <a:avLst/>
          </a:prstGeom>
        </p:spPr>
        <p:txBody>
          <a:bodyPr vert="horz" lIns="0" tIns="0" rIns="0" bIns="0" rtlCol="0" anchor="t" anchorCtr="0">
            <a:noAutofit/>
          </a:bodyPr>
          <a:lstStyle>
            <a:lvl1pPr marL="0" indent="0" algn="l" defTabSz="685800" rtl="0" eaLnBrk="1" latinLnBrk="0" hangingPunct="1">
              <a:lnSpc>
                <a:spcPts val="1800"/>
              </a:lnSpc>
              <a:spcBef>
                <a:spcPts val="0"/>
              </a:spcBef>
              <a:spcAft>
                <a:spcPts val="1200"/>
              </a:spcAft>
              <a:buSzPct val="75000"/>
              <a:buFont typeface="Arial" panose="020B0604020202020204" pitchFamily="34" charset="0"/>
              <a:buNone/>
              <a:defRPr sz="1500" b="1" kern="1200" baseline="0">
                <a:solidFill>
                  <a:schemeClr val="tx2"/>
                </a:solidFill>
                <a:latin typeface="+mn-lt"/>
                <a:ea typeface="+mn-ea"/>
                <a:cs typeface="+mn-cs"/>
              </a:defRPr>
            </a:lvl1pPr>
            <a:lvl2pPr marL="0" indent="0" algn="l" defTabSz="234000" rtl="0" eaLnBrk="1" latinLnBrk="0" hangingPunct="1">
              <a:lnSpc>
                <a:spcPts val="1800"/>
              </a:lnSpc>
              <a:spcBef>
                <a:spcPts val="0"/>
              </a:spcBef>
              <a:spcAft>
                <a:spcPts val="600"/>
              </a:spcAft>
              <a:buSzPct val="75000"/>
              <a:buFont typeface="Arial" panose="020B0604020202020204" pitchFamily="34" charset="0"/>
              <a:buNone/>
              <a:tabLst>
                <a:tab pos="234000" algn="l"/>
              </a:tabLst>
              <a:defRPr sz="1500" kern="1200" baseline="0">
                <a:solidFill>
                  <a:schemeClr val="tx2"/>
                </a:solidFill>
                <a:latin typeface="+mn-lt"/>
                <a:ea typeface="+mn-ea"/>
                <a:cs typeface="+mn-cs"/>
              </a:defRPr>
            </a:lvl2pPr>
            <a:lvl3pPr marL="234000" indent="-234000" algn="l" defTabSz="234000" rtl="0" eaLnBrk="1" latinLnBrk="0" hangingPunct="1">
              <a:lnSpc>
                <a:spcPts val="1800"/>
              </a:lnSpc>
              <a:spcBef>
                <a:spcPts val="0"/>
              </a:spcBef>
              <a:spcAft>
                <a:spcPts val="600"/>
              </a:spcAft>
              <a:buClr>
                <a:schemeClr val="bg2"/>
              </a:buClr>
              <a:buSzPct val="100000"/>
              <a:buFont typeface="Wingdings" panose="05000000000000000000" pitchFamily="2" charset="2"/>
              <a:buChar char="§"/>
              <a:tabLst>
                <a:tab pos="234000" algn="l"/>
              </a:tabLst>
              <a:defRPr sz="1500" kern="1200" baseline="0">
                <a:solidFill>
                  <a:schemeClr val="tx2"/>
                </a:solidFill>
                <a:latin typeface="+mn-lt"/>
                <a:ea typeface="+mn-ea"/>
                <a:cs typeface="+mn-cs"/>
              </a:defRPr>
            </a:lvl3pPr>
            <a:lvl4pPr marL="468000" indent="-234000" algn="l" defTabSz="234000" rtl="0" eaLnBrk="1" latinLnBrk="0" hangingPunct="1">
              <a:lnSpc>
                <a:spcPts val="1800"/>
              </a:lnSpc>
              <a:spcBef>
                <a:spcPts val="0"/>
              </a:spcBef>
              <a:spcAft>
                <a:spcPts val="600"/>
              </a:spcAft>
              <a:buClr>
                <a:schemeClr val="tx2"/>
              </a:buClr>
              <a:buSzPct val="100000"/>
              <a:buFont typeface="Wingdings" panose="05000000000000000000" pitchFamily="2" charset="2"/>
              <a:buChar char="§"/>
              <a:tabLst>
                <a:tab pos="234000" algn="l"/>
              </a:tabLst>
              <a:defRPr sz="1500" kern="1200" baseline="0">
                <a:solidFill>
                  <a:schemeClr val="tx2"/>
                </a:solidFill>
                <a:latin typeface="+mn-lt"/>
                <a:ea typeface="+mn-ea"/>
                <a:cs typeface="+mn-cs"/>
              </a:defRPr>
            </a:lvl4pPr>
            <a:lvl5pPr marL="702000" indent="-234000" algn="l" defTabSz="234000" rtl="0" eaLnBrk="1" latinLnBrk="0" hangingPunct="1">
              <a:lnSpc>
                <a:spcPts val="1800"/>
              </a:lnSpc>
              <a:spcBef>
                <a:spcPts val="0"/>
              </a:spcBef>
              <a:spcAft>
                <a:spcPts val="600"/>
              </a:spcAft>
              <a:buClr>
                <a:schemeClr val="tx2"/>
              </a:buClr>
              <a:buSzPct val="100000"/>
              <a:buFont typeface="Wingdings" panose="05000000000000000000" pitchFamily="2" charset="2"/>
              <a:buChar char="§"/>
              <a:tabLst>
                <a:tab pos="234000" algn="l"/>
              </a:tabLst>
              <a:defRPr sz="1500" kern="1200" baseline="0">
                <a:solidFill>
                  <a:schemeClr val="tx2"/>
                </a:solidFill>
                <a:latin typeface="+mn-lt"/>
                <a:ea typeface="+mn-ea"/>
                <a:cs typeface="+mn-cs"/>
              </a:defRPr>
            </a:lvl5pPr>
            <a:lvl6pPr marL="0" indent="0" algn="l" defTabSz="234000" rtl="0" eaLnBrk="1" latinLnBrk="0" hangingPunct="1">
              <a:lnSpc>
                <a:spcPts val="1800"/>
              </a:lnSpc>
              <a:spcBef>
                <a:spcPts val="0"/>
              </a:spcBef>
              <a:spcAft>
                <a:spcPts val="600"/>
              </a:spcAft>
              <a:buSzPct val="75000"/>
              <a:buFont typeface="+mj-lt"/>
              <a:buNone/>
              <a:tabLst>
                <a:tab pos="234000" algn="l"/>
              </a:tabLst>
              <a:defRPr sz="1500" kern="1200" baseline="0">
                <a:solidFill>
                  <a:schemeClr val="tx2"/>
                </a:solidFill>
                <a:latin typeface="+mn-lt"/>
                <a:ea typeface="+mn-ea"/>
                <a:cs typeface="+mn-cs"/>
              </a:defRPr>
            </a:lvl6pPr>
            <a:lvl7pPr marL="0" indent="0" algn="l" defTabSz="234000" rtl="0" eaLnBrk="1" latinLnBrk="0" hangingPunct="1">
              <a:lnSpc>
                <a:spcPts val="1800"/>
              </a:lnSpc>
              <a:spcBef>
                <a:spcPts val="0"/>
              </a:spcBef>
              <a:spcAft>
                <a:spcPts val="600"/>
              </a:spcAft>
              <a:buSzPct val="75000"/>
              <a:buFont typeface="Arial" panose="020B0604020202020204" pitchFamily="34" charset="0"/>
              <a:buNone/>
              <a:tabLst>
                <a:tab pos="234000" algn="l"/>
              </a:tabLst>
              <a:defRPr sz="1500" kern="1200" baseline="0">
                <a:solidFill>
                  <a:schemeClr val="tx2"/>
                </a:solidFill>
                <a:latin typeface="+mn-lt"/>
                <a:ea typeface="+mn-ea"/>
                <a:cs typeface="+mn-cs"/>
              </a:defRPr>
            </a:lvl7pPr>
            <a:lvl8pPr marL="0" indent="0" algn="l" defTabSz="234000" rtl="0" eaLnBrk="1" latinLnBrk="0" hangingPunct="1">
              <a:lnSpc>
                <a:spcPts val="1800"/>
              </a:lnSpc>
              <a:spcBef>
                <a:spcPts val="0"/>
              </a:spcBef>
              <a:spcAft>
                <a:spcPts val="600"/>
              </a:spcAft>
              <a:buSzPct val="75000"/>
              <a:buFont typeface="Arial" panose="020B0604020202020204" pitchFamily="34" charset="0"/>
              <a:buNone/>
              <a:tabLst>
                <a:tab pos="234000" algn="l"/>
              </a:tabLst>
              <a:defRPr sz="1500" kern="1200" baseline="0">
                <a:solidFill>
                  <a:schemeClr val="tx2"/>
                </a:solidFill>
                <a:latin typeface="+mn-lt"/>
                <a:ea typeface="+mn-ea"/>
                <a:cs typeface="+mn-cs"/>
              </a:defRPr>
            </a:lvl8pPr>
            <a:lvl9pPr marL="0" indent="0" algn="l" defTabSz="234000" rtl="0" eaLnBrk="1" latinLnBrk="0" hangingPunct="1">
              <a:lnSpc>
                <a:spcPts val="1800"/>
              </a:lnSpc>
              <a:spcBef>
                <a:spcPts val="0"/>
              </a:spcBef>
              <a:spcAft>
                <a:spcPts val="600"/>
              </a:spcAft>
              <a:buSzPct val="75000"/>
              <a:buFont typeface="Arial" panose="020B0604020202020204" pitchFamily="34" charset="0"/>
              <a:buNone/>
              <a:tabLst>
                <a:tab pos="234000" algn="l"/>
              </a:tabLst>
              <a:defRPr sz="1500" kern="1200" baseline="0">
                <a:solidFill>
                  <a:schemeClr val="tx2"/>
                </a:solidFill>
                <a:latin typeface="+mn-lt"/>
                <a:ea typeface="+mn-ea"/>
                <a:cs typeface="+mn-cs"/>
              </a:defRPr>
            </a:lvl9pPr>
          </a:lstStyle>
          <a:p>
            <a:pPr marL="285750" marR="0" lvl="0" indent="-285750" algn="l" defTabSz="685800" rtl="0" eaLnBrk="1" fontAlgn="auto" latinLnBrk="0" hangingPunct="1">
              <a:lnSpc>
                <a:spcPct val="100000"/>
              </a:lnSpc>
              <a:spcBef>
                <a:spcPts val="0"/>
              </a:spcBef>
              <a:spcAft>
                <a:spcPts val="1200"/>
              </a:spcAft>
              <a:buClrTx/>
              <a:buSzPct val="75000"/>
              <a:buFont typeface="Arial" panose="020B0604020202020204" pitchFamily="34" charset="0"/>
              <a:buChar char="•"/>
              <a:tabLst/>
              <a:defRPr/>
            </a:pPr>
            <a:r>
              <a:rPr kumimoji="0" lang="en-US" sz="2200" b="1" i="0" u="none" strike="noStrike" kern="1200" cap="none" spc="0" normalizeH="0" baseline="0" noProof="0" dirty="0">
                <a:ln>
                  <a:noFill/>
                </a:ln>
                <a:solidFill>
                  <a:schemeClr val="tx1"/>
                </a:solidFill>
                <a:effectLst/>
                <a:uLnTx/>
                <a:uFillTx/>
                <a:latin typeface="Arial" panose="020B0604020202020204"/>
                <a:ea typeface="+mn-ea"/>
                <a:cs typeface="+mn-cs"/>
              </a:rPr>
              <a:t>List of digitalized sputter rates</a:t>
            </a:r>
            <a:br>
              <a:rPr kumimoji="0" lang="en-US" sz="2200" b="1" i="0" u="none" strike="noStrike" kern="1200" cap="none" spc="0" normalizeH="0" baseline="0" noProof="0" dirty="0">
                <a:ln>
                  <a:noFill/>
                </a:ln>
                <a:solidFill>
                  <a:schemeClr val="tx1"/>
                </a:solidFill>
                <a:effectLst/>
                <a:uLnTx/>
                <a:uFillTx/>
                <a:latin typeface="Arial" panose="020B0604020202020204"/>
                <a:ea typeface="+mn-ea"/>
                <a:cs typeface="+mn-cs"/>
              </a:rPr>
            </a:br>
            <a:r>
              <a:rPr kumimoji="0" lang="en-US" sz="2200" b="0" i="0" u="none" strike="noStrike" kern="1200" cap="none" spc="0" normalizeH="0" baseline="0" noProof="0" dirty="0">
                <a:ln>
                  <a:noFill/>
                </a:ln>
                <a:solidFill>
                  <a:schemeClr val="tx1"/>
                </a:solidFill>
                <a:effectLst/>
                <a:uLnTx/>
                <a:uFillTx/>
                <a:latin typeface="Arial" panose="020B0604020202020204"/>
                <a:ea typeface="+mn-ea"/>
                <a:cs typeface="+mn-cs"/>
              </a:rPr>
              <a:t>(User group access)</a:t>
            </a:r>
          </a:p>
          <a:p>
            <a:pPr marL="285750" marR="0" lvl="0" indent="-285750" algn="l" defTabSz="685800" rtl="0" eaLnBrk="1" fontAlgn="auto" latinLnBrk="0" hangingPunct="1">
              <a:lnSpc>
                <a:spcPct val="100000"/>
              </a:lnSpc>
              <a:spcBef>
                <a:spcPts val="0"/>
              </a:spcBef>
              <a:spcAft>
                <a:spcPts val="1200"/>
              </a:spcAft>
              <a:buClrTx/>
              <a:buSzPct val="75000"/>
              <a:buFont typeface="Arial" panose="020B0604020202020204" pitchFamily="34" charset="0"/>
              <a:buChar char="•"/>
              <a:tabLst/>
              <a:defRPr/>
            </a:pPr>
            <a:r>
              <a:rPr kumimoji="0" lang="en-US" sz="2200" b="1" i="0" u="none" strike="noStrike" kern="1200" cap="none" spc="0" normalizeH="0" baseline="0" noProof="0" dirty="0">
                <a:ln>
                  <a:noFill/>
                </a:ln>
                <a:solidFill>
                  <a:schemeClr val="tx1"/>
                </a:solidFill>
                <a:effectLst/>
                <a:uLnTx/>
                <a:uFillTx/>
                <a:latin typeface="Arial" panose="020B0604020202020204"/>
                <a:ea typeface="+mn-ea"/>
                <a:cs typeface="+mn-cs"/>
              </a:rPr>
              <a:t>Download (export) data</a:t>
            </a:r>
            <a:br>
              <a:rPr kumimoji="0" lang="en-US" sz="2200" b="1" i="0" u="none" strike="noStrike" kern="1200" cap="none" spc="0" normalizeH="0" baseline="0" noProof="0" dirty="0">
                <a:ln>
                  <a:noFill/>
                </a:ln>
                <a:solidFill>
                  <a:schemeClr val="tx1"/>
                </a:solidFill>
                <a:effectLst/>
                <a:uLnTx/>
                <a:uFillTx/>
                <a:latin typeface="Arial" panose="020B0604020202020204"/>
                <a:ea typeface="+mn-ea"/>
                <a:cs typeface="+mn-cs"/>
              </a:rPr>
            </a:br>
            <a:r>
              <a:rPr kumimoji="0" lang="en-US" sz="2200" b="0" i="0" u="none" strike="noStrike" kern="1200" cap="none" spc="0" normalizeH="0" baseline="0" noProof="0" dirty="0">
                <a:ln>
                  <a:noFill/>
                </a:ln>
                <a:solidFill>
                  <a:schemeClr val="tx1"/>
                </a:solidFill>
                <a:effectLst/>
                <a:uLnTx/>
                <a:uFillTx/>
                <a:latin typeface="Arial" panose="020B0604020202020204"/>
                <a:ea typeface="+mn-ea"/>
                <a:cs typeface="+mn-cs"/>
              </a:rPr>
              <a:t>(Administrator group or user with</a:t>
            </a:r>
            <a:br>
              <a:rPr kumimoji="0" lang="en-US" sz="2200" b="0" i="0" u="none" strike="noStrike" kern="1200" cap="none" spc="0" normalizeH="0" baseline="0" noProof="0" dirty="0">
                <a:ln>
                  <a:noFill/>
                </a:ln>
                <a:solidFill>
                  <a:schemeClr val="tx1"/>
                </a:solidFill>
                <a:effectLst/>
                <a:uLnTx/>
                <a:uFillTx/>
                <a:latin typeface="Arial" panose="020B0604020202020204"/>
                <a:ea typeface="+mn-ea"/>
                <a:cs typeface="+mn-cs"/>
              </a:rPr>
            </a:br>
            <a:r>
              <a:rPr kumimoji="0" lang="en-US" sz="2200" b="0" i="0" u="none" strike="noStrike" kern="1200" cap="none" spc="0" normalizeH="0" baseline="0" noProof="0" dirty="0">
                <a:ln>
                  <a:noFill/>
                </a:ln>
                <a:solidFill>
                  <a:schemeClr val="tx1"/>
                </a:solidFill>
                <a:effectLst/>
                <a:uLnTx/>
                <a:uFillTx/>
                <a:latin typeface="Cascadia Mono" panose="020B0609020000020004" pitchFamily="49" charset="0"/>
                <a:ea typeface="+mn-ea"/>
                <a:cs typeface="+mn-cs"/>
              </a:rPr>
              <a:t>_</a:t>
            </a:r>
            <a:r>
              <a:rPr kumimoji="0" lang="en-US" sz="2200" b="0" i="0" u="none" strike="noStrike" kern="1200" cap="none" spc="0" normalizeH="0" baseline="0" noProof="0" dirty="0" err="1">
                <a:ln>
                  <a:noFill/>
                </a:ln>
                <a:solidFill>
                  <a:schemeClr val="tx1"/>
                </a:solidFill>
                <a:effectLst/>
                <a:uLnTx/>
                <a:uFillTx/>
                <a:latin typeface="Cascadia Mono" panose="020B0609020000020004" pitchFamily="49" charset="0"/>
                <a:ea typeface="+mn-ea"/>
                <a:cs typeface="+mn-cs"/>
              </a:rPr>
              <a:t>SputterRate.read</a:t>
            </a:r>
            <a:r>
              <a:rPr kumimoji="0" lang="en-US" sz="2200" b="0" i="0" u="none" strike="noStrike" kern="1200" cap="none" spc="0" normalizeH="0" baseline="0" noProof="0" dirty="0">
                <a:ln>
                  <a:noFill/>
                </a:ln>
                <a:solidFill>
                  <a:schemeClr val="tx1"/>
                </a:solidFill>
                <a:effectLst/>
                <a:uLnTx/>
                <a:uFillTx/>
                <a:latin typeface="Arial" panose="020B0604020202020204"/>
                <a:ea typeface="+mn-ea"/>
                <a:cs typeface="+mn-cs"/>
              </a:rPr>
              <a:t> claim)</a:t>
            </a:r>
          </a:p>
          <a:p>
            <a:pPr marL="285750" marR="0" lvl="0" indent="-285750" algn="l" defTabSz="685800" rtl="0" eaLnBrk="1" fontAlgn="auto" latinLnBrk="0" hangingPunct="1">
              <a:lnSpc>
                <a:spcPct val="100000"/>
              </a:lnSpc>
              <a:spcBef>
                <a:spcPts val="0"/>
              </a:spcBef>
              <a:spcAft>
                <a:spcPts val="1200"/>
              </a:spcAft>
              <a:buClrTx/>
              <a:buSzPct val="75000"/>
              <a:buFont typeface="Arial" panose="020B0604020202020204" pitchFamily="34" charset="0"/>
              <a:buChar char="•"/>
              <a:tabLst/>
              <a:defRPr/>
            </a:pPr>
            <a:r>
              <a:rPr kumimoji="0" lang="en-US" sz="2200" b="1" i="0" u="none" strike="noStrike" kern="1200" cap="none" spc="0" normalizeH="0" baseline="0" noProof="0" dirty="0">
                <a:ln>
                  <a:noFill/>
                </a:ln>
                <a:solidFill>
                  <a:schemeClr val="tx1"/>
                </a:solidFill>
                <a:effectLst/>
                <a:uLnTx/>
                <a:uFillTx/>
                <a:latin typeface="Arial" panose="020B0604020202020204"/>
                <a:ea typeface="+mn-ea"/>
                <a:cs typeface="+mn-cs"/>
              </a:rPr>
              <a:t>Upload (import) data</a:t>
            </a:r>
            <a:br>
              <a:rPr kumimoji="0" lang="en-US" sz="2200" b="1" i="0" u="none" strike="noStrike" kern="1200" cap="none" spc="0" normalizeH="0" baseline="0" noProof="0" dirty="0">
                <a:ln>
                  <a:noFill/>
                </a:ln>
                <a:solidFill>
                  <a:schemeClr val="tx1"/>
                </a:solidFill>
                <a:effectLst/>
                <a:uLnTx/>
                <a:uFillTx/>
                <a:latin typeface="Arial" panose="020B0604020202020204"/>
                <a:ea typeface="+mn-ea"/>
                <a:cs typeface="+mn-cs"/>
              </a:rPr>
            </a:br>
            <a:r>
              <a:rPr kumimoji="0" lang="en-US" sz="2200" b="0" i="0" u="none" strike="noStrike" kern="1200" cap="none" spc="0" normalizeH="0" baseline="0" noProof="0" dirty="0">
                <a:ln>
                  <a:noFill/>
                </a:ln>
                <a:solidFill>
                  <a:schemeClr val="tx1"/>
                </a:solidFill>
                <a:effectLst/>
                <a:uLnTx/>
                <a:uFillTx/>
                <a:latin typeface="Arial" panose="020B0604020202020204"/>
                <a:ea typeface="+mn-ea"/>
                <a:cs typeface="+mn-cs"/>
              </a:rPr>
              <a:t>(Administrator group or user with</a:t>
            </a:r>
            <a:br>
              <a:rPr kumimoji="0" lang="en-US" sz="2200" b="0" i="0" u="none" strike="noStrike" kern="1200" cap="none" spc="0" normalizeH="0" baseline="0" noProof="0" dirty="0">
                <a:ln>
                  <a:noFill/>
                </a:ln>
                <a:solidFill>
                  <a:schemeClr val="tx1"/>
                </a:solidFill>
                <a:effectLst/>
                <a:uLnTx/>
                <a:uFillTx/>
                <a:latin typeface="Arial" panose="020B0604020202020204"/>
                <a:ea typeface="+mn-ea"/>
                <a:cs typeface="+mn-cs"/>
              </a:rPr>
            </a:br>
            <a:r>
              <a:rPr kumimoji="0" lang="en-US" sz="2200" b="0" i="0" u="none" strike="noStrike" kern="1200" cap="none" spc="0" normalizeH="0" baseline="0" noProof="0" dirty="0">
                <a:ln>
                  <a:noFill/>
                </a:ln>
                <a:solidFill>
                  <a:schemeClr val="tx1"/>
                </a:solidFill>
                <a:effectLst/>
                <a:uLnTx/>
                <a:uFillTx/>
                <a:latin typeface="Cascadia Mono" panose="020B0609020000020004" pitchFamily="49" charset="0"/>
                <a:ea typeface="+mn-ea"/>
                <a:cs typeface="+mn-cs"/>
              </a:rPr>
              <a:t>_</a:t>
            </a:r>
            <a:r>
              <a:rPr kumimoji="0" lang="en-US" sz="2200" b="0" i="0" u="none" strike="noStrike" kern="1200" cap="none" spc="0" normalizeH="0" baseline="0" noProof="0" dirty="0" err="1">
                <a:ln>
                  <a:noFill/>
                </a:ln>
                <a:solidFill>
                  <a:schemeClr val="tx1"/>
                </a:solidFill>
                <a:effectLst/>
                <a:uLnTx/>
                <a:uFillTx/>
                <a:latin typeface="Cascadia Mono" panose="020B0609020000020004" pitchFamily="49" charset="0"/>
                <a:ea typeface="+mn-ea"/>
                <a:cs typeface="+mn-cs"/>
              </a:rPr>
              <a:t>SputterRate.write</a:t>
            </a:r>
            <a:r>
              <a:rPr kumimoji="0" lang="en-US" sz="2200" b="0" i="0" u="none" strike="noStrike" kern="1200" cap="none" spc="0" normalizeH="0" baseline="0" noProof="0" dirty="0">
                <a:ln>
                  <a:noFill/>
                </a:ln>
                <a:solidFill>
                  <a:schemeClr val="tx1"/>
                </a:solidFill>
                <a:effectLst/>
                <a:uLnTx/>
                <a:uFillTx/>
                <a:latin typeface="Arial" panose="020B0604020202020204"/>
                <a:ea typeface="+mn-ea"/>
                <a:cs typeface="+mn-cs"/>
              </a:rPr>
              <a:t> claim)</a:t>
            </a:r>
          </a:p>
          <a:p>
            <a:pPr marL="285750" marR="0" lvl="0" indent="-285750" algn="l" defTabSz="685800" rtl="0" eaLnBrk="1" fontAlgn="auto" latinLnBrk="0" hangingPunct="1">
              <a:lnSpc>
                <a:spcPct val="100000"/>
              </a:lnSpc>
              <a:spcBef>
                <a:spcPts val="0"/>
              </a:spcBef>
              <a:spcAft>
                <a:spcPts val="1200"/>
              </a:spcAft>
              <a:buClrTx/>
              <a:buSzPct val="75000"/>
              <a:buFont typeface="Arial" panose="020B0604020202020204" pitchFamily="34" charset="0"/>
              <a:buChar char="•"/>
              <a:tabLst/>
              <a:defRPr/>
            </a:pPr>
            <a:r>
              <a:rPr kumimoji="0" lang="en-US" sz="2200" b="1" i="0" u="none" strike="noStrike" kern="1200" cap="none" spc="0" normalizeH="0" baseline="0" noProof="0" dirty="0">
                <a:ln>
                  <a:noFill/>
                </a:ln>
                <a:solidFill>
                  <a:schemeClr val="tx1"/>
                </a:solidFill>
                <a:effectLst/>
                <a:uLnTx/>
                <a:uFillTx/>
                <a:latin typeface="Arial" panose="020B0604020202020204"/>
                <a:ea typeface="+mn-ea"/>
                <a:cs typeface="+mn-cs"/>
              </a:rPr>
              <a:t>Person in charge</a:t>
            </a:r>
            <a:r>
              <a:rPr kumimoji="0" lang="en-US" sz="2200" b="0" i="0" u="none" strike="noStrike" kern="1200" cap="none" spc="0" normalizeH="0" baseline="0" noProof="0" dirty="0">
                <a:ln>
                  <a:noFill/>
                </a:ln>
                <a:solidFill>
                  <a:schemeClr val="tx1"/>
                </a:solidFill>
                <a:effectLst/>
                <a:uLnTx/>
                <a:uFillTx/>
                <a:latin typeface="Arial" panose="020B0604020202020204"/>
                <a:ea typeface="+mn-ea"/>
                <a:cs typeface="+mn-cs"/>
              </a:rPr>
              <a:t>:</a:t>
            </a:r>
            <a:br>
              <a:rPr kumimoji="0" lang="en-US" sz="2200" b="0" i="0" u="none" strike="noStrike" kern="1200" cap="none" spc="0" normalizeH="0" baseline="0" noProof="0" dirty="0">
                <a:ln>
                  <a:noFill/>
                </a:ln>
                <a:solidFill>
                  <a:schemeClr val="tx1"/>
                </a:solidFill>
                <a:effectLst/>
                <a:uLnTx/>
                <a:uFillTx/>
                <a:latin typeface="Arial" panose="020B0604020202020204"/>
                <a:ea typeface="+mn-ea"/>
                <a:cs typeface="+mn-cs"/>
              </a:rPr>
            </a:br>
            <a:r>
              <a:rPr kumimoji="0" lang="en-US" sz="2200" b="0" i="0" u="none" strike="noStrike" kern="1200" cap="none" spc="0" normalizeH="0" baseline="0" noProof="0" dirty="0">
                <a:ln>
                  <a:noFill/>
                </a:ln>
                <a:solidFill>
                  <a:schemeClr val="tx1"/>
                </a:solidFill>
                <a:effectLst/>
                <a:uLnTx/>
                <a:uFillTx/>
                <a:latin typeface="Arial" panose="020B0604020202020204"/>
                <a:ea typeface="+mn-ea"/>
                <a:cs typeface="+mn-cs"/>
              </a:rPr>
              <a:t>Alan </a:t>
            </a:r>
            <a:r>
              <a:rPr kumimoji="0" lang="en-US" sz="2200" b="0" i="0" u="none" strike="noStrike" kern="1200" cap="none" spc="0" normalizeH="0" baseline="0" noProof="0" dirty="0" err="1">
                <a:ln>
                  <a:noFill/>
                </a:ln>
                <a:solidFill>
                  <a:schemeClr val="tx1"/>
                </a:solidFill>
                <a:effectLst/>
                <a:uLnTx/>
                <a:uFillTx/>
                <a:latin typeface="Arial" panose="020B0604020202020204"/>
                <a:ea typeface="+mn-ea"/>
                <a:cs typeface="+mn-cs"/>
              </a:rPr>
              <a:t>Savan</a:t>
            </a:r>
            <a:endParaRPr kumimoji="0" lang="en-US" sz="2200" b="0" i="0" u="none" strike="noStrike" kern="1200" cap="none" spc="0" normalizeH="0" baseline="0" noProof="0" dirty="0">
              <a:ln>
                <a:noFill/>
              </a:ln>
              <a:solidFill>
                <a:schemeClr val="tx1"/>
              </a:solidFill>
              <a:effectLst/>
              <a:uLnTx/>
              <a:uFillTx/>
              <a:latin typeface="Arial" panose="020B0604020202020204"/>
              <a:ea typeface="+mn-ea"/>
              <a:cs typeface="+mn-cs"/>
            </a:endParaRPr>
          </a:p>
          <a:p>
            <a:pPr marR="0" lvl="0" algn="l" defTabSz="685800" rtl="0" eaLnBrk="1" fontAlgn="auto" latinLnBrk="0" hangingPunct="1">
              <a:lnSpc>
                <a:spcPts val="1800"/>
              </a:lnSpc>
              <a:spcBef>
                <a:spcPts val="0"/>
              </a:spcBef>
              <a:spcAft>
                <a:spcPts val="1200"/>
              </a:spcAft>
              <a:buClrTx/>
              <a:buSzPct val="75000"/>
              <a:tabLst/>
              <a:defRPr/>
            </a:pPr>
            <a:endParaRPr kumimoji="0" lang="en-US" sz="2000" b="0" i="0" u="none" strike="noStrike" kern="1200" cap="none" spc="0" normalizeH="0" baseline="0" noProof="0" dirty="0">
              <a:ln>
                <a:noFill/>
              </a:ln>
              <a:solidFill>
                <a:schemeClr val="tx1"/>
              </a:solidFill>
              <a:effectLst/>
              <a:uLnTx/>
              <a:uFillTx/>
              <a:latin typeface="Arial" panose="020B0604020202020204"/>
              <a:ea typeface="+mn-ea"/>
              <a:cs typeface="+mn-cs"/>
            </a:endParaRPr>
          </a:p>
          <a:p>
            <a:pPr marR="0" lvl="0" algn="l" defTabSz="685800" rtl="0" eaLnBrk="1" fontAlgn="auto" latinLnBrk="0" hangingPunct="1">
              <a:lnSpc>
                <a:spcPts val="1800"/>
              </a:lnSpc>
              <a:spcBef>
                <a:spcPts val="0"/>
              </a:spcBef>
              <a:spcAft>
                <a:spcPts val="1200"/>
              </a:spcAft>
              <a:buClrTx/>
              <a:buSzPct val="75000"/>
              <a:tabLst/>
              <a:defRPr/>
            </a:pPr>
            <a:br>
              <a:rPr kumimoji="0" lang="en-US" sz="2000" b="0" i="0" u="none" strike="noStrike" kern="1200" cap="none" spc="0" normalizeH="0" baseline="0" noProof="0" dirty="0">
                <a:ln>
                  <a:noFill/>
                </a:ln>
                <a:solidFill>
                  <a:schemeClr val="tx1"/>
                </a:solidFill>
                <a:effectLst/>
                <a:uLnTx/>
                <a:uFillTx/>
                <a:latin typeface="Arial" panose="020B0604020202020204"/>
                <a:ea typeface="+mn-ea"/>
                <a:cs typeface="+mn-cs"/>
              </a:rPr>
            </a:br>
            <a:br>
              <a:rPr kumimoji="0" lang="en-US" sz="2000" b="0" i="0" u="none" strike="noStrike" kern="1200" cap="none" spc="0" normalizeH="0" baseline="0" noProof="0" dirty="0">
                <a:ln>
                  <a:noFill/>
                </a:ln>
                <a:solidFill>
                  <a:schemeClr val="tx1"/>
                </a:solidFill>
                <a:effectLst/>
                <a:uLnTx/>
                <a:uFillTx/>
                <a:latin typeface="Arial" panose="020B0604020202020204"/>
                <a:ea typeface="+mn-ea"/>
                <a:cs typeface="+mn-cs"/>
              </a:rPr>
            </a:br>
            <a:r>
              <a:rPr kumimoji="0" lang="en-US" sz="2000" b="0" i="0" u="sng" strike="noStrike" kern="1200" cap="none" spc="0" normalizeH="0" baseline="0" noProof="0" dirty="0">
                <a:ln>
                  <a:noFill/>
                </a:ln>
                <a:solidFill>
                  <a:schemeClr val="tx1"/>
                </a:solidFill>
                <a:effectLst/>
                <a:uLnTx/>
                <a:uFillTx/>
                <a:latin typeface="Arial" panose="020B0604020202020204"/>
                <a:ea typeface="+mn-ea"/>
                <a:cs typeface="+mn-cs"/>
              </a:rPr>
              <a:t>Hints</a:t>
            </a:r>
            <a:r>
              <a:rPr kumimoji="0" lang="en-US" sz="2000" b="0" i="0" u="none" strike="noStrike" kern="1200" cap="none" spc="0" normalizeH="0" baseline="0" noProof="0" dirty="0">
                <a:ln>
                  <a:noFill/>
                </a:ln>
                <a:solidFill>
                  <a:schemeClr val="tx1"/>
                </a:solidFill>
                <a:effectLst/>
                <a:uLnTx/>
                <a:uFillTx/>
                <a:latin typeface="Arial" panose="020B0604020202020204"/>
                <a:ea typeface="+mn-ea"/>
                <a:cs typeface="+mn-cs"/>
              </a:rPr>
              <a:t>: </a:t>
            </a:r>
            <a:r>
              <a:rPr kumimoji="0" lang="en-US" sz="2000" b="0" i="0" u="none" strike="noStrike" kern="1200" cap="none" spc="0" normalizeH="0" baseline="0" noProof="0" dirty="0" err="1">
                <a:ln>
                  <a:noFill/>
                </a:ln>
                <a:solidFill>
                  <a:schemeClr val="tx1"/>
                </a:solidFill>
                <a:effectLst/>
                <a:uLnTx/>
                <a:uFillTx/>
                <a:latin typeface="Arial" panose="020B0604020202020204"/>
                <a:ea typeface="+mn-ea"/>
                <a:cs typeface="+mn-cs"/>
              </a:rPr>
              <a:t>LogbookId</a:t>
            </a:r>
            <a:r>
              <a:rPr kumimoji="0" lang="en-US" sz="2000" b="0" i="0" u="none" strike="noStrike" kern="1200" cap="none" spc="0" normalizeH="0" baseline="0" noProof="0" dirty="0">
                <a:ln>
                  <a:noFill/>
                </a:ln>
                <a:solidFill>
                  <a:schemeClr val="tx1"/>
                </a:solidFill>
                <a:effectLst/>
                <a:uLnTx/>
                <a:uFillTx/>
                <a:latin typeface="Arial" panose="020B0604020202020204"/>
                <a:ea typeface="+mn-ea"/>
                <a:cs typeface="+mn-cs"/>
              </a:rPr>
              <a:t> – primary key;	      Trust = -1000 – delete record on upload.</a:t>
            </a:r>
            <a:br>
              <a:rPr kumimoji="0" lang="en-US" sz="2000" b="0" i="0" u="none" strike="noStrike" kern="1200" cap="none" spc="0" normalizeH="0" baseline="0" noProof="0" dirty="0">
                <a:ln>
                  <a:noFill/>
                </a:ln>
                <a:solidFill>
                  <a:schemeClr val="tx1"/>
                </a:solidFill>
                <a:effectLst/>
                <a:uLnTx/>
                <a:uFillTx/>
                <a:latin typeface="Arial" panose="020B0604020202020204"/>
                <a:ea typeface="+mn-ea"/>
                <a:cs typeface="+mn-cs"/>
              </a:rPr>
            </a:br>
            <a:endParaRPr kumimoji="0" lang="en-US" sz="2000" b="1" i="0" u="none" strike="noStrike" kern="1200" cap="none" spc="0" normalizeH="0" baseline="0" noProof="0" dirty="0">
              <a:ln>
                <a:noFill/>
              </a:ln>
              <a:solidFill>
                <a:schemeClr val="tx1"/>
              </a:solidFill>
              <a:effectLst/>
              <a:uLnTx/>
              <a:uFillTx/>
              <a:latin typeface="Arial" panose="020B0604020202020204"/>
              <a:ea typeface="+mn-ea"/>
              <a:cs typeface="+mn-cs"/>
            </a:endParaRPr>
          </a:p>
        </p:txBody>
      </p:sp>
      <p:cxnSp>
        <p:nvCxnSpPr>
          <p:cNvPr id="9" name="Straight Arrow Connector 8">
            <a:extLst>
              <a:ext uri="{FF2B5EF4-FFF2-40B4-BE49-F238E27FC236}">
                <a16:creationId xmlns:a16="http://schemas.microsoft.com/office/drawing/2014/main" id="{C9858539-220D-0D90-9198-7F8DDBBAC6E2}"/>
              </a:ext>
            </a:extLst>
          </p:cNvPr>
          <p:cNvCxnSpPr>
            <a:cxnSpLocks/>
          </p:cNvCxnSpPr>
          <p:nvPr/>
        </p:nvCxnSpPr>
        <p:spPr>
          <a:xfrm flipV="1">
            <a:off x="3753853" y="1651062"/>
            <a:ext cx="4577553" cy="482538"/>
          </a:xfrm>
          <a:prstGeom prst="straightConnector1">
            <a:avLst/>
          </a:prstGeom>
          <a:ln w="63500">
            <a:solidFill>
              <a:schemeClr val="accent1">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D43AA25-A8B8-C73B-8B1B-DD3E55142E01}"/>
              </a:ext>
            </a:extLst>
          </p:cNvPr>
          <p:cNvCxnSpPr>
            <a:cxnSpLocks/>
          </p:cNvCxnSpPr>
          <p:nvPr/>
        </p:nvCxnSpPr>
        <p:spPr>
          <a:xfrm flipV="1">
            <a:off x="3336758" y="1880942"/>
            <a:ext cx="6680880" cy="1423732"/>
          </a:xfrm>
          <a:prstGeom prst="straightConnector1">
            <a:avLst/>
          </a:prstGeom>
          <a:ln w="63500">
            <a:solidFill>
              <a:schemeClr val="accent1">
                <a:alpha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7698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C7D537-1756-B850-2A7D-F955ADB9F5BA}"/>
              </a:ext>
            </a:extLst>
          </p:cNvPr>
          <p:cNvPicPr>
            <a:picLocks noChangeAspect="1"/>
          </p:cNvPicPr>
          <p:nvPr/>
        </p:nvPicPr>
        <p:blipFill>
          <a:blip r:embed="rId3"/>
          <a:stretch>
            <a:fillRect/>
          </a:stretch>
        </p:blipFill>
        <p:spPr>
          <a:xfrm>
            <a:off x="5085274" y="1078641"/>
            <a:ext cx="6895720" cy="4921106"/>
          </a:xfrm>
          <a:prstGeom prst="rect">
            <a:avLst/>
          </a:prstGeom>
          <a:ln w="6350">
            <a:solidFill>
              <a:schemeClr val="tx2">
                <a:lumMod val="75000"/>
                <a:lumOff val="25000"/>
              </a:schemeClr>
            </a:solidFill>
          </a:ln>
        </p:spPr>
      </p:pic>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US" dirty="0" err="1"/>
              <a:t>WebCompact</a:t>
            </a:r>
            <a:r>
              <a:rPr lang="en-US" dirty="0"/>
              <a:t>: Search for Sputter Rates</a:t>
            </a:r>
            <a:endParaRPr lang="en-GB" dirty="0"/>
          </a:p>
        </p:txBody>
      </p:sp>
      <p:sp>
        <p:nvSpPr>
          <p:cNvPr id="6" name="Text Placeholder 5">
            <a:extLst>
              <a:ext uri="{FF2B5EF4-FFF2-40B4-BE49-F238E27FC236}">
                <a16:creationId xmlns:a16="http://schemas.microsoft.com/office/drawing/2014/main" id="{D3024586-7254-2795-BB8B-CA3B8E25560F}"/>
              </a:ext>
            </a:extLst>
          </p:cNvPr>
          <p:cNvSpPr>
            <a:spLocks noGrp="1"/>
          </p:cNvSpPr>
          <p:nvPr>
            <p:ph type="body" sz="quarter" idx="13"/>
          </p:nvPr>
        </p:nvSpPr>
        <p:spPr/>
        <p:txBody>
          <a:bodyPr/>
          <a:lstStyle/>
          <a:p>
            <a:pPr indent="0">
              <a:buNone/>
            </a:pPr>
            <a:r>
              <a:rPr lang="en-US" dirty="0">
                <a:hlinkClick r:id="rId4"/>
              </a:rPr>
              <a:t>https://webcompact.wdm.ruhr-uni-bochum.de/sputterrate/</a:t>
            </a:r>
            <a:endParaRPr lang="en-US" dirty="0"/>
          </a:p>
          <a:p>
            <a:endParaRPr lang="en-US" dirty="0"/>
          </a:p>
        </p:txBody>
      </p:sp>
      <p:cxnSp>
        <p:nvCxnSpPr>
          <p:cNvPr id="12" name="Straight Arrow Connector 11">
            <a:extLst>
              <a:ext uri="{FF2B5EF4-FFF2-40B4-BE49-F238E27FC236}">
                <a16:creationId xmlns:a16="http://schemas.microsoft.com/office/drawing/2014/main" id="{ED43AA25-A8B8-C73B-8B1B-DD3E55142E01}"/>
              </a:ext>
            </a:extLst>
          </p:cNvPr>
          <p:cNvCxnSpPr>
            <a:cxnSpLocks/>
          </p:cNvCxnSpPr>
          <p:nvPr/>
        </p:nvCxnSpPr>
        <p:spPr>
          <a:xfrm>
            <a:off x="2312747" y="1953169"/>
            <a:ext cx="4184306" cy="520703"/>
          </a:xfrm>
          <a:prstGeom prst="straightConnector1">
            <a:avLst/>
          </a:prstGeom>
          <a:ln w="63500">
            <a:solidFill>
              <a:schemeClr val="accent1">
                <a:alpha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F2376374-E50E-644B-7979-AA8CB92D526D}"/>
              </a:ext>
            </a:extLst>
          </p:cNvPr>
          <p:cNvSpPr txBox="1">
            <a:spLocks/>
          </p:cNvSpPr>
          <p:nvPr/>
        </p:nvSpPr>
        <p:spPr>
          <a:xfrm>
            <a:off x="336708" y="987574"/>
            <a:ext cx="4748565" cy="42677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3200" dirty="0"/>
              <a:t>Search on (+ sort results):</a:t>
            </a:r>
          </a:p>
          <a:p>
            <a:pPr marL="285750" indent="-285750">
              <a:lnSpc>
                <a:spcPct val="100000"/>
              </a:lnSpc>
            </a:pPr>
            <a:r>
              <a:rPr lang="en-US" sz="3200" dirty="0"/>
              <a:t>Elements</a:t>
            </a:r>
          </a:p>
          <a:p>
            <a:pPr marL="285750" indent="-285750">
              <a:lnSpc>
                <a:spcPct val="100000"/>
              </a:lnSpc>
            </a:pPr>
            <a:r>
              <a:rPr lang="en-US" sz="3200" dirty="0"/>
              <a:t>Cathode</a:t>
            </a:r>
          </a:p>
          <a:p>
            <a:pPr marL="285750" indent="-285750">
              <a:lnSpc>
                <a:spcPct val="100000"/>
              </a:lnSpc>
            </a:pPr>
            <a:r>
              <a:rPr lang="en-US" sz="3200" dirty="0"/>
              <a:t>Chambers</a:t>
            </a:r>
          </a:p>
          <a:p>
            <a:pPr marL="285750" indent="-285750">
              <a:lnSpc>
                <a:spcPct val="100000"/>
              </a:lnSpc>
            </a:pPr>
            <a:r>
              <a:rPr lang="en-US" sz="3200" dirty="0" err="1"/>
              <a:t>LogbookId</a:t>
            </a:r>
            <a:r>
              <a:rPr lang="en-US" sz="3200" dirty="0"/>
              <a:t> </a:t>
            </a:r>
            <a:r>
              <a:rPr lang="en-US" sz="2400" dirty="0"/>
              <a:t>(Date-Chamber-N)</a:t>
            </a:r>
            <a:endParaRPr lang="en-US" sz="3200" dirty="0"/>
          </a:p>
          <a:p>
            <a:pPr marL="285750" indent="-285750">
              <a:lnSpc>
                <a:spcPct val="100000"/>
              </a:lnSpc>
            </a:pPr>
            <a:r>
              <a:rPr lang="en-US" sz="3200" dirty="0"/>
              <a:t>Rate range</a:t>
            </a:r>
          </a:p>
          <a:p>
            <a:pPr marL="285750" indent="-285750">
              <a:lnSpc>
                <a:spcPct val="100000"/>
              </a:lnSpc>
            </a:pPr>
            <a:r>
              <a:rPr lang="en-US" sz="3200" dirty="0"/>
              <a:t>Power range</a:t>
            </a:r>
            <a:br>
              <a:rPr lang="en-US" sz="3200" dirty="0"/>
            </a:br>
            <a:br>
              <a:rPr lang="en-US" sz="3200" dirty="0"/>
            </a:br>
            <a:endParaRPr lang="en-US" sz="3200" dirty="0"/>
          </a:p>
        </p:txBody>
      </p:sp>
      <p:sp>
        <p:nvSpPr>
          <p:cNvPr id="8" name="TextBox 7">
            <a:extLst>
              <a:ext uri="{FF2B5EF4-FFF2-40B4-BE49-F238E27FC236}">
                <a16:creationId xmlns:a16="http://schemas.microsoft.com/office/drawing/2014/main" id="{8892819A-B6B7-019A-871D-40BAC1AEEF88}"/>
              </a:ext>
            </a:extLst>
          </p:cNvPr>
          <p:cNvSpPr txBox="1"/>
          <p:nvPr/>
        </p:nvSpPr>
        <p:spPr>
          <a:xfrm>
            <a:off x="346452" y="5270261"/>
            <a:ext cx="4333643" cy="1200329"/>
          </a:xfrm>
          <a:prstGeom prst="rect">
            <a:avLst/>
          </a:prstGeom>
          <a:noFill/>
        </p:spPr>
        <p:txBody>
          <a:bodyPr wrap="square">
            <a:spAutoFit/>
          </a:bodyPr>
          <a:lstStyle/>
          <a:p>
            <a:r>
              <a:rPr lang="en-US" dirty="0"/>
              <a:t>It provides a good “starting point” to</a:t>
            </a:r>
          </a:p>
          <a:p>
            <a:r>
              <a:rPr lang="en-US" dirty="0"/>
              <a:t>suggest sputtering mode settings and time to achieve desired thickness.</a:t>
            </a:r>
            <a:br>
              <a:rPr lang="en-US" sz="1400" dirty="0"/>
            </a:br>
            <a:endParaRPr lang="en-US" dirty="0"/>
          </a:p>
        </p:txBody>
      </p:sp>
      <p:cxnSp>
        <p:nvCxnSpPr>
          <p:cNvPr id="30" name="Straight Arrow Connector 29">
            <a:extLst>
              <a:ext uri="{FF2B5EF4-FFF2-40B4-BE49-F238E27FC236}">
                <a16:creationId xmlns:a16="http://schemas.microsoft.com/office/drawing/2014/main" id="{EEA5B913-C23E-ACF1-73D3-843FD997D6A4}"/>
              </a:ext>
            </a:extLst>
          </p:cNvPr>
          <p:cNvCxnSpPr>
            <a:cxnSpLocks/>
          </p:cNvCxnSpPr>
          <p:nvPr/>
        </p:nvCxnSpPr>
        <p:spPr>
          <a:xfrm>
            <a:off x="2312747" y="2564939"/>
            <a:ext cx="6526453" cy="1362610"/>
          </a:xfrm>
          <a:prstGeom prst="straightConnector1">
            <a:avLst/>
          </a:prstGeom>
          <a:ln w="63500">
            <a:solidFill>
              <a:schemeClr val="accent1">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FF2A1CF-71F3-E9A5-63AC-4B2B579DD9E0}"/>
              </a:ext>
            </a:extLst>
          </p:cNvPr>
          <p:cNvCxnSpPr>
            <a:cxnSpLocks/>
          </p:cNvCxnSpPr>
          <p:nvPr/>
        </p:nvCxnSpPr>
        <p:spPr>
          <a:xfrm>
            <a:off x="2513273" y="3185093"/>
            <a:ext cx="2652285" cy="552718"/>
          </a:xfrm>
          <a:prstGeom prst="straightConnector1">
            <a:avLst/>
          </a:prstGeom>
          <a:ln w="63500">
            <a:solidFill>
              <a:schemeClr val="accent1">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81BF649E-90BE-C61D-0211-7D46E50FC612}"/>
              </a:ext>
            </a:extLst>
          </p:cNvPr>
          <p:cNvCxnSpPr>
            <a:cxnSpLocks/>
          </p:cNvCxnSpPr>
          <p:nvPr/>
        </p:nvCxnSpPr>
        <p:spPr>
          <a:xfrm>
            <a:off x="2513273" y="3960170"/>
            <a:ext cx="2668327" cy="82441"/>
          </a:xfrm>
          <a:prstGeom prst="straightConnector1">
            <a:avLst/>
          </a:prstGeom>
          <a:ln w="63500">
            <a:solidFill>
              <a:schemeClr val="accent1">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9ED50148-A4F3-B02F-1DAC-0FE3AC8495C2}"/>
              </a:ext>
            </a:extLst>
          </p:cNvPr>
          <p:cNvCxnSpPr>
            <a:cxnSpLocks/>
          </p:cNvCxnSpPr>
          <p:nvPr/>
        </p:nvCxnSpPr>
        <p:spPr>
          <a:xfrm>
            <a:off x="2580011" y="4347411"/>
            <a:ext cx="2569505" cy="0"/>
          </a:xfrm>
          <a:prstGeom prst="straightConnector1">
            <a:avLst/>
          </a:prstGeom>
          <a:ln w="63500">
            <a:solidFill>
              <a:schemeClr val="accent1">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C7BB1525-6173-DE4D-A3AD-CE7AE601C31F}"/>
              </a:ext>
            </a:extLst>
          </p:cNvPr>
          <p:cNvCxnSpPr>
            <a:cxnSpLocks/>
          </p:cNvCxnSpPr>
          <p:nvPr/>
        </p:nvCxnSpPr>
        <p:spPr>
          <a:xfrm flipV="1">
            <a:off x="2983832" y="4624384"/>
            <a:ext cx="2165684" cy="421828"/>
          </a:xfrm>
          <a:prstGeom prst="straightConnector1">
            <a:avLst/>
          </a:prstGeom>
          <a:ln w="63500">
            <a:solidFill>
              <a:schemeClr val="accent1">
                <a:alpha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5373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US" dirty="0"/>
              <a:t>Detailed Information</a:t>
            </a:r>
          </a:p>
        </p:txBody>
      </p:sp>
      <p:sp>
        <p:nvSpPr>
          <p:cNvPr id="6" name="Text Placeholder 5">
            <a:extLst>
              <a:ext uri="{FF2B5EF4-FFF2-40B4-BE49-F238E27FC236}">
                <a16:creationId xmlns:a16="http://schemas.microsoft.com/office/drawing/2014/main" id="{D3024586-7254-2795-BB8B-CA3B8E25560F}"/>
              </a:ext>
            </a:extLst>
          </p:cNvPr>
          <p:cNvSpPr>
            <a:spLocks noGrp="1"/>
          </p:cNvSpPr>
          <p:nvPr>
            <p:ph type="body" sz="quarter" idx="13"/>
          </p:nvPr>
        </p:nvSpPr>
        <p:spPr/>
        <p:txBody>
          <a:bodyPr/>
          <a:lstStyle/>
          <a:p>
            <a:pPr indent="0">
              <a:buNone/>
            </a:pPr>
            <a:r>
              <a:rPr lang="en-US" sz="1000" dirty="0">
                <a:hlinkClick r:id="rId3"/>
              </a:rPr>
              <a:t>https://webcompact.wdm.ruhr-uni-bochum.de/sputterrate/ratebyid/506</a:t>
            </a:r>
            <a:endParaRPr lang="en-US" sz="1000" dirty="0"/>
          </a:p>
          <a:p>
            <a:endParaRPr lang="en-US" dirty="0"/>
          </a:p>
        </p:txBody>
      </p:sp>
      <p:pic>
        <p:nvPicPr>
          <p:cNvPr id="4" name="Picture 3">
            <a:extLst>
              <a:ext uri="{FF2B5EF4-FFF2-40B4-BE49-F238E27FC236}">
                <a16:creationId xmlns:a16="http://schemas.microsoft.com/office/drawing/2014/main" id="{0D8D17AC-B318-E3A0-CDD5-901B3692E449}"/>
              </a:ext>
            </a:extLst>
          </p:cNvPr>
          <p:cNvPicPr>
            <a:picLocks noChangeAspect="1"/>
          </p:cNvPicPr>
          <p:nvPr/>
        </p:nvPicPr>
        <p:blipFill>
          <a:blip r:embed="rId4"/>
          <a:stretch>
            <a:fillRect/>
          </a:stretch>
        </p:blipFill>
        <p:spPr>
          <a:xfrm>
            <a:off x="6551931" y="112295"/>
            <a:ext cx="4741712" cy="6214210"/>
          </a:xfrm>
          <a:prstGeom prst="rect">
            <a:avLst/>
          </a:prstGeom>
          <a:ln>
            <a:solidFill>
              <a:srgbClr val="0070C0"/>
            </a:solidFill>
          </a:ln>
        </p:spPr>
      </p:pic>
      <p:cxnSp>
        <p:nvCxnSpPr>
          <p:cNvPr id="9" name="Straight Arrow Connector 8">
            <a:extLst>
              <a:ext uri="{FF2B5EF4-FFF2-40B4-BE49-F238E27FC236}">
                <a16:creationId xmlns:a16="http://schemas.microsoft.com/office/drawing/2014/main" id="{737AF540-95A0-D3DE-205D-52D66B8B8565}"/>
              </a:ext>
            </a:extLst>
          </p:cNvPr>
          <p:cNvCxnSpPr>
            <a:cxnSpLocks/>
          </p:cNvCxnSpPr>
          <p:nvPr/>
        </p:nvCxnSpPr>
        <p:spPr>
          <a:xfrm flipV="1">
            <a:off x="8726905" y="1299411"/>
            <a:ext cx="689811" cy="5085347"/>
          </a:xfrm>
          <a:prstGeom prst="straightConnector1">
            <a:avLst/>
          </a:prstGeom>
          <a:ln w="38100" cap="flat" cmpd="sng" algn="ctr">
            <a:solidFill>
              <a:schemeClr val="tx2">
                <a:lumMod val="90000"/>
                <a:lumOff val="10000"/>
                <a:alpha val="50000"/>
              </a:schemeClr>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7" name="TextBox 16">
            <a:extLst>
              <a:ext uri="{FF2B5EF4-FFF2-40B4-BE49-F238E27FC236}">
                <a16:creationId xmlns:a16="http://schemas.microsoft.com/office/drawing/2014/main" id="{FD5CE6EE-90F9-4C6A-0D13-6BC8DD493BA0}"/>
              </a:ext>
            </a:extLst>
          </p:cNvPr>
          <p:cNvSpPr txBox="1"/>
          <p:nvPr/>
        </p:nvSpPr>
        <p:spPr>
          <a:xfrm>
            <a:off x="341353" y="912989"/>
            <a:ext cx="3708133" cy="5186360"/>
          </a:xfrm>
          <a:prstGeom prst="rect">
            <a:avLst/>
          </a:prstGeom>
          <a:noFill/>
        </p:spPr>
        <p:txBody>
          <a:bodyPr wrap="square">
            <a:spAutoFit/>
          </a:bodyPr>
          <a:lstStyle/>
          <a:p>
            <a:r>
              <a:rPr lang="en-US" dirty="0"/>
              <a:t>Id</a:t>
            </a:r>
          </a:p>
          <a:p>
            <a:r>
              <a:rPr lang="en-US" dirty="0"/>
              <a:t>Material</a:t>
            </a:r>
          </a:p>
          <a:p>
            <a:r>
              <a:rPr lang="en-US" dirty="0"/>
              <a:t>Trust</a:t>
            </a:r>
          </a:p>
          <a:p>
            <a:r>
              <a:rPr lang="en-US" dirty="0"/>
              <a:t>Deposition Date</a:t>
            </a:r>
          </a:p>
          <a:p>
            <a:r>
              <a:rPr lang="en-US" dirty="0"/>
              <a:t>Chamber, №</a:t>
            </a:r>
          </a:p>
          <a:p>
            <a:r>
              <a:rPr lang="en-US" dirty="0"/>
              <a:t>Logbook Id</a:t>
            </a:r>
          </a:p>
          <a:p>
            <a:r>
              <a:rPr lang="en-US" dirty="0"/>
              <a:t>Rate, nm/sec</a:t>
            </a:r>
          </a:p>
          <a:p>
            <a:r>
              <a:rPr lang="en-US" dirty="0"/>
              <a:t>Normalized Rate, nm/W*sec</a:t>
            </a:r>
          </a:p>
          <a:p>
            <a:r>
              <a:rPr lang="en-US" dirty="0"/>
              <a:t>Time, sec</a:t>
            </a:r>
          </a:p>
          <a:p>
            <a:r>
              <a:rPr lang="en-US" dirty="0"/>
              <a:t>Thickness, nm</a:t>
            </a:r>
          </a:p>
          <a:p>
            <a:r>
              <a:rPr lang="en-US" dirty="0"/>
              <a:t>Power, W</a:t>
            </a:r>
          </a:p>
          <a:p>
            <a:r>
              <a:rPr lang="en-US" dirty="0"/>
              <a:t>Power Supply</a:t>
            </a:r>
          </a:p>
          <a:p>
            <a:r>
              <a:rPr lang="en-US" dirty="0"/>
              <a:t>Cathode</a:t>
            </a:r>
          </a:p>
          <a:p>
            <a:r>
              <a:rPr lang="en-US" dirty="0"/>
              <a:t>Pressure, </a:t>
            </a:r>
            <a:r>
              <a:rPr lang="en-US" dirty="0" err="1"/>
              <a:t>mTorr</a:t>
            </a:r>
            <a:endParaRPr lang="en-US" dirty="0"/>
          </a:p>
          <a:p>
            <a:r>
              <a:rPr lang="en-US" dirty="0" err="1"/>
              <a:t>Ar</a:t>
            </a:r>
            <a:r>
              <a:rPr lang="en-US" dirty="0"/>
              <a:t>-Flow, </a:t>
            </a:r>
            <a:r>
              <a:rPr lang="en-US" dirty="0" err="1"/>
              <a:t>sccm</a:t>
            </a:r>
            <a:endParaRPr lang="en-US" dirty="0"/>
          </a:p>
          <a:p>
            <a:r>
              <a:rPr lang="en-US" dirty="0"/>
              <a:t>Cathode Tilt, mm</a:t>
            </a:r>
          </a:p>
          <a:p>
            <a:r>
              <a:rPr lang="en-US" dirty="0"/>
              <a:t>Table Height, mm</a:t>
            </a:r>
          </a:p>
          <a:p>
            <a:r>
              <a:rPr lang="en-US" dirty="0"/>
              <a:t>Comment</a:t>
            </a:r>
          </a:p>
        </p:txBody>
      </p:sp>
    </p:spTree>
    <p:extLst>
      <p:ext uri="{BB962C8B-B14F-4D97-AF65-F5344CB8AC3E}">
        <p14:creationId xmlns:p14="http://schemas.microsoft.com/office/powerpoint/2010/main" val="420463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43F996B-548D-39FA-A593-2837604EB6C8}"/>
              </a:ext>
            </a:extLst>
          </p:cNvPr>
          <p:cNvPicPr>
            <a:picLocks noChangeAspect="1"/>
          </p:cNvPicPr>
          <p:nvPr/>
        </p:nvPicPr>
        <p:blipFill>
          <a:blip r:embed="rId3"/>
          <a:stretch>
            <a:fillRect/>
          </a:stretch>
        </p:blipFill>
        <p:spPr>
          <a:xfrm>
            <a:off x="354562" y="4149896"/>
            <a:ext cx="5849631" cy="2154652"/>
          </a:xfrm>
          <a:prstGeom prst="rect">
            <a:avLst/>
          </a:prstGeom>
          <a:ln>
            <a:solidFill>
              <a:srgbClr val="0070C0"/>
            </a:solidFill>
          </a:ln>
        </p:spPr>
      </p:pic>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de-DE" dirty="0" err="1"/>
              <a:t>WebCompact</a:t>
            </a:r>
            <a:r>
              <a:rPr lang="de-DE" dirty="0"/>
              <a:t> and Data </a:t>
            </a:r>
            <a:r>
              <a:rPr lang="de-DE" dirty="0" err="1"/>
              <a:t>Visualization</a:t>
            </a:r>
            <a:endParaRPr lang="en-US" dirty="0"/>
          </a:p>
        </p:txBody>
      </p:sp>
      <p:sp>
        <p:nvSpPr>
          <p:cNvPr id="6" name="Text Placeholder 5">
            <a:extLst>
              <a:ext uri="{FF2B5EF4-FFF2-40B4-BE49-F238E27FC236}">
                <a16:creationId xmlns:a16="http://schemas.microsoft.com/office/drawing/2014/main" id="{D3024586-7254-2795-BB8B-CA3B8E25560F}"/>
              </a:ext>
            </a:extLst>
          </p:cNvPr>
          <p:cNvSpPr>
            <a:spLocks noGrp="1"/>
          </p:cNvSpPr>
          <p:nvPr>
            <p:ph type="body" sz="quarter" idx="13"/>
          </p:nvPr>
        </p:nvSpPr>
        <p:spPr/>
        <p:txBody>
          <a:bodyPr/>
          <a:lstStyle/>
          <a:p>
            <a:pPr indent="0">
              <a:buNone/>
            </a:pPr>
            <a:r>
              <a:rPr lang="en-US" dirty="0">
                <a:hlinkClick r:id="rId4"/>
              </a:rPr>
              <a:t>https://webcompact.wdm.ruhr-uni-bochum.de/sample/samplebyid/1471</a:t>
            </a:r>
            <a:endParaRPr lang="en-US" dirty="0"/>
          </a:p>
          <a:p>
            <a:endParaRPr lang="en-US" dirty="0"/>
          </a:p>
        </p:txBody>
      </p:sp>
      <p:pic>
        <p:nvPicPr>
          <p:cNvPr id="7" name="Picture 6">
            <a:extLst>
              <a:ext uri="{FF2B5EF4-FFF2-40B4-BE49-F238E27FC236}">
                <a16:creationId xmlns:a16="http://schemas.microsoft.com/office/drawing/2014/main" id="{8C22A8BB-9E60-5982-115B-7ED10D2AC49E}"/>
              </a:ext>
            </a:extLst>
          </p:cNvPr>
          <p:cNvPicPr>
            <a:picLocks noChangeAspect="1"/>
          </p:cNvPicPr>
          <p:nvPr/>
        </p:nvPicPr>
        <p:blipFill>
          <a:blip r:embed="rId5"/>
          <a:stretch>
            <a:fillRect/>
          </a:stretch>
        </p:blipFill>
        <p:spPr>
          <a:xfrm>
            <a:off x="6497053" y="973923"/>
            <a:ext cx="5534526" cy="2465379"/>
          </a:xfrm>
          <a:prstGeom prst="rect">
            <a:avLst/>
          </a:prstGeom>
          <a:ln>
            <a:solidFill>
              <a:srgbClr val="0070C0"/>
            </a:solidFill>
          </a:ln>
        </p:spPr>
      </p:pic>
      <p:pic>
        <p:nvPicPr>
          <p:cNvPr id="8" name="Picture 7">
            <a:extLst>
              <a:ext uri="{FF2B5EF4-FFF2-40B4-BE49-F238E27FC236}">
                <a16:creationId xmlns:a16="http://schemas.microsoft.com/office/drawing/2014/main" id="{7DB2E465-01A5-2F6E-0217-69CBF922E46C}"/>
              </a:ext>
            </a:extLst>
          </p:cNvPr>
          <p:cNvPicPr>
            <a:picLocks noChangeAspect="1"/>
          </p:cNvPicPr>
          <p:nvPr/>
        </p:nvPicPr>
        <p:blipFill>
          <a:blip r:embed="rId6"/>
          <a:stretch>
            <a:fillRect/>
          </a:stretch>
        </p:blipFill>
        <p:spPr>
          <a:xfrm>
            <a:off x="463294" y="1447524"/>
            <a:ext cx="5616664" cy="2116487"/>
          </a:xfrm>
          <a:prstGeom prst="rect">
            <a:avLst/>
          </a:prstGeom>
          <a:ln>
            <a:solidFill>
              <a:srgbClr val="0070C0"/>
            </a:solidFill>
          </a:ln>
        </p:spPr>
      </p:pic>
      <p:cxnSp>
        <p:nvCxnSpPr>
          <p:cNvPr id="11" name="Straight Arrow Connector 10">
            <a:extLst>
              <a:ext uri="{FF2B5EF4-FFF2-40B4-BE49-F238E27FC236}">
                <a16:creationId xmlns:a16="http://schemas.microsoft.com/office/drawing/2014/main" id="{F1347D70-3946-D833-5173-586F22CA0A80}"/>
              </a:ext>
            </a:extLst>
          </p:cNvPr>
          <p:cNvCxnSpPr>
            <a:cxnSpLocks/>
          </p:cNvCxnSpPr>
          <p:nvPr/>
        </p:nvCxnSpPr>
        <p:spPr>
          <a:xfrm flipV="1">
            <a:off x="5553911" y="2068912"/>
            <a:ext cx="1065777" cy="4309"/>
          </a:xfrm>
          <a:prstGeom prst="straightConnector1">
            <a:avLst/>
          </a:prstGeom>
          <a:ln w="635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E2CFF60-0C54-797B-916F-33879C48A663}"/>
              </a:ext>
            </a:extLst>
          </p:cNvPr>
          <p:cNvSpPr txBox="1"/>
          <p:nvPr/>
        </p:nvSpPr>
        <p:spPr>
          <a:xfrm>
            <a:off x="246099" y="818455"/>
            <a:ext cx="5354602" cy="646331"/>
          </a:xfrm>
          <a:prstGeom prst="rect">
            <a:avLst/>
          </a:prstGeom>
          <a:noFill/>
        </p:spPr>
        <p:txBody>
          <a:bodyPr wrap="square">
            <a:spAutoFit/>
          </a:bodyPr>
          <a:lstStyle/>
          <a:p>
            <a:r>
              <a:rPr lang="en-US" dirty="0"/>
              <a:t>Data processing with external software (written in Python)</a:t>
            </a:r>
            <a:r>
              <a:rPr lang="ru-RU" dirty="0"/>
              <a:t> + </a:t>
            </a:r>
            <a:r>
              <a:rPr lang="en-US" dirty="0"/>
              <a:t>visualization</a:t>
            </a:r>
          </a:p>
        </p:txBody>
      </p:sp>
      <p:pic>
        <p:nvPicPr>
          <p:cNvPr id="13" name="Picture 12">
            <a:extLst>
              <a:ext uri="{FF2B5EF4-FFF2-40B4-BE49-F238E27FC236}">
                <a16:creationId xmlns:a16="http://schemas.microsoft.com/office/drawing/2014/main" id="{5DCD9666-F312-593B-9872-FF26CA10455C}"/>
              </a:ext>
            </a:extLst>
          </p:cNvPr>
          <p:cNvPicPr>
            <a:picLocks noChangeAspect="1"/>
          </p:cNvPicPr>
          <p:nvPr/>
        </p:nvPicPr>
        <p:blipFill>
          <a:blip r:embed="rId7"/>
          <a:stretch>
            <a:fillRect/>
          </a:stretch>
        </p:blipFill>
        <p:spPr>
          <a:xfrm>
            <a:off x="6473473" y="3545305"/>
            <a:ext cx="5557914" cy="2598821"/>
          </a:xfrm>
          <a:prstGeom prst="rect">
            <a:avLst/>
          </a:prstGeom>
          <a:ln>
            <a:solidFill>
              <a:srgbClr val="0070C0"/>
            </a:solidFill>
          </a:ln>
        </p:spPr>
      </p:pic>
      <p:cxnSp>
        <p:nvCxnSpPr>
          <p:cNvPr id="14" name="Straight Arrow Connector 13">
            <a:extLst>
              <a:ext uri="{FF2B5EF4-FFF2-40B4-BE49-F238E27FC236}">
                <a16:creationId xmlns:a16="http://schemas.microsoft.com/office/drawing/2014/main" id="{F5F0B33B-A9F5-E056-EE97-2C292A62119B}"/>
              </a:ext>
            </a:extLst>
          </p:cNvPr>
          <p:cNvCxnSpPr>
            <a:cxnSpLocks/>
          </p:cNvCxnSpPr>
          <p:nvPr/>
        </p:nvCxnSpPr>
        <p:spPr>
          <a:xfrm>
            <a:off x="5162059" y="4437570"/>
            <a:ext cx="1479373" cy="0"/>
          </a:xfrm>
          <a:prstGeom prst="straightConnector1">
            <a:avLst/>
          </a:prstGeom>
          <a:ln w="635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60968E2-46B0-613A-F05D-23ED7004FE37}"/>
              </a:ext>
            </a:extLst>
          </p:cNvPr>
          <p:cNvSpPr txBox="1"/>
          <p:nvPr/>
        </p:nvSpPr>
        <p:spPr>
          <a:xfrm>
            <a:off x="462612" y="3733132"/>
            <a:ext cx="5665471" cy="373645"/>
          </a:xfrm>
          <a:prstGeom prst="rect">
            <a:avLst/>
          </a:prstGeom>
          <a:noFill/>
        </p:spPr>
        <p:txBody>
          <a:bodyPr wrap="square">
            <a:spAutoFit/>
          </a:bodyPr>
          <a:lstStyle/>
          <a:p>
            <a:r>
              <a:rPr lang="en-US" dirty="0"/>
              <a:t>Simple composition visualization (Chart.js)</a:t>
            </a:r>
          </a:p>
        </p:txBody>
      </p:sp>
    </p:spTree>
    <p:extLst>
      <p:ext uri="{BB962C8B-B14F-4D97-AF65-F5344CB8AC3E}">
        <p14:creationId xmlns:p14="http://schemas.microsoft.com/office/powerpoint/2010/main" val="476900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US" dirty="0"/>
              <a:t>RDMS in Chemistry-related Domains: Requirements</a:t>
            </a:r>
          </a:p>
        </p:txBody>
      </p:sp>
      <p:sp>
        <p:nvSpPr>
          <p:cNvPr id="6" name="Text Placeholder 5">
            <a:extLst>
              <a:ext uri="{FF2B5EF4-FFF2-40B4-BE49-F238E27FC236}">
                <a16:creationId xmlns:a16="http://schemas.microsoft.com/office/drawing/2014/main" id="{D3024586-7254-2795-BB8B-CA3B8E25560F}"/>
              </a:ext>
            </a:extLst>
          </p:cNvPr>
          <p:cNvSpPr>
            <a:spLocks noGrp="1"/>
          </p:cNvSpPr>
          <p:nvPr>
            <p:ph type="body" sz="quarter" idx="13"/>
          </p:nvPr>
        </p:nvSpPr>
        <p:spPr>
          <a:xfrm>
            <a:off x="5669023" y="6362393"/>
            <a:ext cx="4781263" cy="485999"/>
          </a:xfrm>
        </p:spPr>
        <p:txBody>
          <a:bodyPr/>
          <a:lstStyle/>
          <a:p>
            <a:pPr indent="0">
              <a:buNone/>
            </a:pPr>
            <a:r>
              <a:rPr lang="de-DE" sz="1000" b="1" dirty="0"/>
              <a:t>RDMS</a:t>
            </a:r>
            <a:r>
              <a:rPr lang="de-DE" sz="1000" dirty="0"/>
              <a:t>: Research Data Management System</a:t>
            </a:r>
          </a:p>
          <a:p>
            <a:pPr indent="0">
              <a:buNone/>
            </a:pPr>
            <a:r>
              <a:rPr lang="de-DE" sz="1000" dirty="0"/>
              <a:t>* - </a:t>
            </a:r>
            <a:r>
              <a:rPr lang="de-DE" sz="1000" dirty="0" err="1"/>
              <a:t>depending</a:t>
            </a:r>
            <a:r>
              <a:rPr lang="de-DE" sz="1000" dirty="0"/>
              <a:t> on </a:t>
            </a:r>
            <a:r>
              <a:rPr lang="de-DE" sz="1000" dirty="0" err="1"/>
              <a:t>object</a:t>
            </a:r>
            <a:r>
              <a:rPr lang="de-DE" sz="1000" dirty="0"/>
              <a:t> type </a:t>
            </a:r>
            <a:r>
              <a:rPr lang="de-DE" sz="1000" dirty="0" err="1"/>
              <a:t>complexity</a:t>
            </a:r>
            <a:r>
              <a:rPr lang="de-DE" sz="1000" dirty="0"/>
              <a:t> </a:t>
            </a:r>
            <a:r>
              <a:rPr lang="de-DE" sz="1000" dirty="0" err="1"/>
              <a:t>may</a:t>
            </a:r>
            <a:r>
              <a:rPr lang="de-DE" sz="1000" dirty="0"/>
              <a:t> </a:t>
            </a:r>
            <a:r>
              <a:rPr lang="de-DE" sz="1000" dirty="0" err="1"/>
              <a:t>require</a:t>
            </a:r>
            <a:r>
              <a:rPr lang="de-DE" sz="1000" dirty="0"/>
              <a:t> </a:t>
            </a:r>
            <a:r>
              <a:rPr lang="de-DE" sz="1000" dirty="0" err="1"/>
              <a:t>programming</a:t>
            </a:r>
            <a:r>
              <a:rPr lang="de-DE" sz="1000" dirty="0"/>
              <a:t> (extra </a:t>
            </a:r>
            <a:r>
              <a:rPr lang="de-DE" sz="1000" dirty="0" err="1"/>
              <a:t>tables</a:t>
            </a:r>
            <a:r>
              <a:rPr lang="de-DE" sz="1000" dirty="0"/>
              <a:t> </a:t>
            </a:r>
            <a:r>
              <a:rPr lang="de-DE" sz="1000" dirty="0" err="1"/>
              <a:t>introduction</a:t>
            </a:r>
            <a:r>
              <a:rPr lang="de-DE" sz="1000" dirty="0"/>
              <a:t> in DB)</a:t>
            </a:r>
            <a:endParaRPr lang="en-US" sz="1000" dirty="0"/>
          </a:p>
          <a:p>
            <a:endParaRPr lang="en-US" dirty="0"/>
          </a:p>
        </p:txBody>
      </p:sp>
      <p:sp>
        <p:nvSpPr>
          <p:cNvPr id="2" name="TextBox 1">
            <a:extLst>
              <a:ext uri="{FF2B5EF4-FFF2-40B4-BE49-F238E27FC236}">
                <a16:creationId xmlns:a16="http://schemas.microsoft.com/office/drawing/2014/main" id="{5C7D48BA-DEA6-8288-123D-6C585513EDA1}"/>
              </a:ext>
            </a:extLst>
          </p:cNvPr>
          <p:cNvSpPr txBox="1"/>
          <p:nvPr/>
        </p:nvSpPr>
        <p:spPr>
          <a:xfrm>
            <a:off x="198944" y="961311"/>
            <a:ext cx="11993056" cy="5355312"/>
          </a:xfrm>
          <a:prstGeom prst="rect">
            <a:avLst/>
          </a:prstGeom>
          <a:noFill/>
        </p:spPr>
        <p:txBody>
          <a:bodyPr wrap="square">
            <a:spAutoFit/>
          </a:bodyPr>
          <a:lstStyle/>
          <a:p>
            <a:r>
              <a:rPr lang="en-US" b="1" dirty="0"/>
              <a:t>Requirements (functional capabilities)</a:t>
            </a:r>
            <a:r>
              <a:rPr lang="en-US" dirty="0"/>
              <a:t>:</a:t>
            </a:r>
          </a:p>
          <a:p>
            <a:pPr marL="285750" indent="-285750">
              <a:buFont typeface="Arial" panose="020B0604020202020204" pitchFamily="34" charset="0"/>
              <a:buChar char="•"/>
            </a:pPr>
            <a:r>
              <a:rPr lang="en-US" dirty="0"/>
              <a:t>Support for multiple </a:t>
            </a:r>
            <a:r>
              <a:rPr lang="en-US" b="1" dirty="0"/>
              <a:t>Tenants</a:t>
            </a:r>
            <a:r>
              <a:rPr lang="en-US" dirty="0"/>
              <a:t>;</a:t>
            </a:r>
          </a:p>
          <a:p>
            <a:pPr marL="285750" indent="-285750">
              <a:buFont typeface="Arial" panose="020B0604020202020204" pitchFamily="34" charset="0"/>
              <a:buChar char="•"/>
            </a:pPr>
            <a:r>
              <a:rPr lang="en-US" dirty="0"/>
              <a:t>Implement </a:t>
            </a:r>
            <a:r>
              <a:rPr lang="en-US" b="1" dirty="0"/>
              <a:t>User Registration </a:t>
            </a:r>
            <a:r>
              <a:rPr lang="en-US" dirty="0"/>
              <a:t>(including e-mail verification) and </a:t>
            </a:r>
            <a:r>
              <a:rPr lang="en-US" b="1" dirty="0"/>
              <a:t>Authorization</a:t>
            </a:r>
            <a:r>
              <a:rPr lang="en-US" dirty="0"/>
              <a:t>;</a:t>
            </a:r>
          </a:p>
          <a:p>
            <a:pPr marL="285750" indent="-285750">
              <a:buFont typeface="Arial" panose="020B0604020202020204" pitchFamily="34" charset="0"/>
              <a:buChar char="•"/>
            </a:pPr>
            <a:r>
              <a:rPr lang="en-US" dirty="0"/>
              <a:t>Implement Administrative Interface to </a:t>
            </a:r>
            <a:r>
              <a:rPr lang="en-US" b="1" dirty="0"/>
              <a:t>Control Users and Groups</a:t>
            </a:r>
            <a:r>
              <a:rPr lang="en-US" dirty="0"/>
              <a:t>;</a:t>
            </a:r>
          </a:p>
          <a:p>
            <a:pPr marL="285750" indent="-285750">
              <a:buFont typeface="Arial" panose="020B0604020202020204" pitchFamily="34" charset="0"/>
              <a:buChar char="•"/>
            </a:pPr>
            <a:r>
              <a:rPr lang="en-US" dirty="0"/>
              <a:t>Establish</a:t>
            </a:r>
            <a:r>
              <a:rPr lang="en-US" b="1" dirty="0"/>
              <a:t> Predefined Roles </a:t>
            </a:r>
            <a:r>
              <a:rPr lang="en-US" dirty="0"/>
              <a:t>(Administrator / </a:t>
            </a:r>
            <a:r>
              <a:rPr lang="en-US" dirty="0" err="1"/>
              <a:t>PowerUser</a:t>
            </a:r>
            <a:r>
              <a:rPr lang="en-US" dirty="0"/>
              <a:t> / User) with corresponding permissions;</a:t>
            </a:r>
          </a:p>
          <a:p>
            <a:pPr marL="285750" indent="-285750">
              <a:buFont typeface="Arial" panose="020B0604020202020204" pitchFamily="34" charset="0"/>
              <a:buChar char="•"/>
            </a:pPr>
            <a:r>
              <a:rPr lang="en-US" dirty="0"/>
              <a:t>Ensure</a:t>
            </a:r>
            <a:r>
              <a:rPr lang="en-US" b="1" dirty="0"/>
              <a:t> Data Access Policy </a:t>
            </a:r>
            <a:r>
              <a:rPr lang="en-US" dirty="0"/>
              <a:t>(public / protected / private) for all stored objects based on Object Access Level;</a:t>
            </a:r>
          </a:p>
          <a:p>
            <a:pPr marL="285750" indent="-285750">
              <a:buFont typeface="Arial" panose="020B0604020202020204" pitchFamily="34" charset="0"/>
              <a:buChar char="•"/>
            </a:pPr>
            <a:r>
              <a:rPr lang="en-US" b="1" dirty="0"/>
              <a:t>Adjust Functionality</a:t>
            </a:r>
            <a:r>
              <a:rPr lang="en-US" dirty="0"/>
              <a:t> of RDMS according to authorized user role (Administrator / </a:t>
            </a:r>
            <a:r>
              <a:rPr lang="en-US" dirty="0" err="1"/>
              <a:t>PowerUser</a:t>
            </a:r>
            <a:r>
              <a:rPr lang="en-US" dirty="0"/>
              <a:t> / User);</a:t>
            </a:r>
          </a:p>
          <a:p>
            <a:pPr marL="285750" indent="-285750">
              <a:buFont typeface="Arial" panose="020B0604020202020204" pitchFamily="34" charset="0"/>
              <a:buChar char="•"/>
            </a:pPr>
            <a:r>
              <a:rPr lang="en-US" b="1" dirty="0"/>
              <a:t>Upload and Store Objects </a:t>
            </a:r>
            <a:r>
              <a:rPr lang="en-US" dirty="0"/>
              <a:t>(documents) with minimalistic mandatory metadata;</a:t>
            </a:r>
          </a:p>
          <a:p>
            <a:pPr marL="285750" indent="-285750">
              <a:buFont typeface="Arial" panose="020B0604020202020204" pitchFamily="34" charset="0"/>
              <a:buChar char="•"/>
            </a:pPr>
            <a:r>
              <a:rPr lang="en-US" dirty="0"/>
              <a:t>Provide </a:t>
            </a:r>
            <a:r>
              <a:rPr lang="en-US" b="1" dirty="0"/>
              <a:t>Flexible Tree Classification </a:t>
            </a:r>
            <a:r>
              <a:rPr lang="en-US" dirty="0"/>
              <a:t>for stored documents (projects / organizational structure);</a:t>
            </a:r>
          </a:p>
          <a:p>
            <a:pPr marL="285750" indent="-285750">
              <a:buFont typeface="Arial" panose="020B0604020202020204" pitchFamily="34" charset="0"/>
              <a:buChar char="•"/>
            </a:pPr>
            <a:r>
              <a:rPr lang="en-US" dirty="0"/>
              <a:t>Provide means to </a:t>
            </a:r>
            <a:r>
              <a:rPr lang="en-US" b="1" dirty="0"/>
              <a:t>Support Chemical Entities </a:t>
            </a:r>
            <a:r>
              <a:rPr lang="en-US" dirty="0"/>
              <a:t>data types: systems, compositions, crystal structures;</a:t>
            </a:r>
          </a:p>
          <a:p>
            <a:pPr marL="285750" indent="-285750">
              <a:buFont typeface="Arial" panose="020B0604020202020204" pitchFamily="34" charset="0"/>
              <a:buChar char="•"/>
            </a:pPr>
            <a:r>
              <a:rPr lang="en-US" dirty="0"/>
              <a:t>Enable to </a:t>
            </a:r>
            <a:r>
              <a:rPr lang="en-US" b="1" dirty="0"/>
              <a:t>Interlink Objects </a:t>
            </a:r>
            <a:r>
              <a:rPr lang="en-US" dirty="0"/>
              <a:t>manually (associative objects</a:t>
            </a:r>
            <a:r>
              <a:rPr lang="ru-RU" dirty="0"/>
              <a:t>) </a:t>
            </a:r>
            <a:r>
              <a:rPr lang="en-US" dirty="0"/>
              <a:t>and</a:t>
            </a:r>
            <a:r>
              <a:rPr lang="ru-RU" dirty="0"/>
              <a:t> </a:t>
            </a:r>
            <a:r>
              <a:rPr lang="en-US" dirty="0"/>
              <a:t>show the resulting reverse associations;</a:t>
            </a:r>
          </a:p>
          <a:p>
            <a:pPr marL="285750" indent="-285750">
              <a:buFont typeface="Arial" panose="020B0604020202020204" pitchFamily="34" charset="0"/>
              <a:buChar char="•"/>
            </a:pPr>
            <a:r>
              <a:rPr lang="en-US" dirty="0"/>
              <a:t>Flexibility: implement </a:t>
            </a:r>
            <a:r>
              <a:rPr lang="en-US" b="1" dirty="0"/>
              <a:t>Extended Properties for Objects </a:t>
            </a:r>
            <a:r>
              <a:rPr lang="en-US" dirty="0"/>
              <a:t>and support search on them;</a:t>
            </a:r>
          </a:p>
          <a:p>
            <a:pPr marL="285750" indent="-285750">
              <a:buFont typeface="Arial" panose="020B0604020202020204" pitchFamily="34" charset="0"/>
              <a:buChar char="•"/>
            </a:pPr>
            <a:r>
              <a:rPr lang="en-US" b="1" dirty="0"/>
              <a:t>Import and Export </a:t>
            </a:r>
            <a:r>
              <a:rPr lang="en-US" dirty="0"/>
              <a:t>object table properties from/to Excel; support table properties templates;</a:t>
            </a:r>
          </a:p>
          <a:p>
            <a:pPr marL="285750" indent="-285750">
              <a:buFont typeface="Arial" panose="020B0604020202020204" pitchFamily="34" charset="0"/>
              <a:buChar char="•"/>
            </a:pPr>
            <a:r>
              <a:rPr lang="en-US" dirty="0"/>
              <a:t>Provide </a:t>
            </a:r>
            <a:r>
              <a:rPr lang="en-US" b="1" dirty="0"/>
              <a:t>Search Interface </a:t>
            </a:r>
            <a:r>
              <a:rPr lang="en-US" dirty="0"/>
              <a:t>on chemical entities and objects with respect to user access level;</a:t>
            </a:r>
          </a:p>
          <a:p>
            <a:pPr marL="285750" indent="-285750">
              <a:buFont typeface="Arial" panose="020B0604020202020204" pitchFamily="34" charset="0"/>
              <a:buChar char="•"/>
            </a:pPr>
            <a:r>
              <a:rPr lang="en-US" dirty="0"/>
              <a:t>Flexibility: enable to easily </a:t>
            </a:r>
            <a:r>
              <a:rPr lang="en-US" b="1" dirty="0"/>
              <a:t>Introduce Additional Object Types </a:t>
            </a:r>
            <a:r>
              <a:rPr lang="en-US" dirty="0"/>
              <a:t>with predefined mandatory fields set*;</a:t>
            </a:r>
          </a:p>
          <a:p>
            <a:r>
              <a:rPr lang="en-US" dirty="0">
                <a:solidFill>
                  <a:srgbClr val="0070C0"/>
                </a:solidFill>
              </a:rPr>
              <a:t>To be done: </a:t>
            </a:r>
          </a:p>
          <a:p>
            <a:pPr marL="285750" indent="-285750">
              <a:buFont typeface="Arial" panose="020B0604020202020204" pitchFamily="34" charset="0"/>
              <a:buChar char="•"/>
            </a:pPr>
            <a:r>
              <a:rPr lang="en-US" dirty="0"/>
              <a:t>Provide </a:t>
            </a:r>
            <a:r>
              <a:rPr lang="en-US" b="1" dirty="0"/>
              <a:t>Reports / Charts / Diagrams </a:t>
            </a:r>
            <a:r>
              <a:rPr lang="en-US" dirty="0"/>
              <a:t>on stored data</a:t>
            </a:r>
            <a:r>
              <a:rPr lang="ru-RU" dirty="0"/>
              <a:t> </a:t>
            </a:r>
            <a:r>
              <a:rPr lang="en-US" dirty="0"/>
              <a:t>in various aspects;</a:t>
            </a:r>
          </a:p>
          <a:p>
            <a:pPr marL="285750" indent="-285750">
              <a:buFont typeface="Arial" panose="020B0604020202020204" pitchFamily="34" charset="0"/>
              <a:buChar char="•"/>
            </a:pPr>
            <a:r>
              <a:rPr lang="en-US" b="1" dirty="0"/>
              <a:t>API</a:t>
            </a:r>
            <a:r>
              <a:rPr lang="en-US" dirty="0"/>
              <a:t> to upload data from measurement devices (Bandgap, Resistance, </a:t>
            </a:r>
            <a:r>
              <a:rPr lang="en-US" dirty="0" err="1"/>
              <a:t>etc</a:t>
            </a:r>
            <a:r>
              <a:rPr lang="en-US" dirty="0"/>
              <a:t>…);</a:t>
            </a:r>
          </a:p>
          <a:p>
            <a:pPr marL="285750" indent="-285750">
              <a:buFont typeface="Arial" panose="020B0604020202020204" pitchFamily="34" charset="0"/>
              <a:buChar char="•"/>
            </a:pPr>
            <a:r>
              <a:rPr lang="en-US" dirty="0"/>
              <a:t>known object types </a:t>
            </a:r>
            <a:r>
              <a:rPr lang="en-US" b="1" dirty="0"/>
              <a:t>Bulk Import from CSV </a:t>
            </a:r>
            <a:r>
              <a:rPr lang="en-US" dirty="0"/>
              <a:t>files (with CSV-schema validation).</a:t>
            </a:r>
          </a:p>
        </p:txBody>
      </p:sp>
      <p:sp>
        <p:nvSpPr>
          <p:cNvPr id="3" name="TextBox 2">
            <a:extLst>
              <a:ext uri="{FF2B5EF4-FFF2-40B4-BE49-F238E27FC236}">
                <a16:creationId xmlns:a16="http://schemas.microsoft.com/office/drawing/2014/main" id="{358026E9-123B-3BC5-9E1F-C4A5AE4CD007}"/>
              </a:ext>
            </a:extLst>
          </p:cNvPr>
          <p:cNvSpPr txBox="1"/>
          <p:nvPr/>
        </p:nvSpPr>
        <p:spPr>
          <a:xfrm>
            <a:off x="5415148" y="944548"/>
            <a:ext cx="6673933" cy="461665"/>
          </a:xfrm>
          <a:prstGeom prst="rect">
            <a:avLst/>
          </a:prstGeom>
          <a:noFill/>
        </p:spPr>
        <p:txBody>
          <a:bodyPr wrap="square">
            <a:spAutoFit/>
          </a:bodyPr>
          <a:lstStyle/>
          <a:p>
            <a:pPr algn="r"/>
            <a:r>
              <a:rPr lang="en-US" sz="2400" b="1" dirty="0">
                <a:solidFill>
                  <a:srgbClr val="0070C0"/>
                </a:solidFill>
              </a:rPr>
              <a:t>Priorities (SFS): Security + Flexibility + Scalability  </a:t>
            </a:r>
          </a:p>
        </p:txBody>
      </p:sp>
    </p:spTree>
    <p:extLst>
      <p:ext uri="{BB962C8B-B14F-4D97-AF65-F5344CB8AC3E}">
        <p14:creationId xmlns:p14="http://schemas.microsoft.com/office/powerpoint/2010/main" val="2184790849"/>
      </p:ext>
    </p:extLst>
  </p:cSld>
  <p:clrMapOvr>
    <a:masterClrMapping/>
  </p:clrMapOvr>
</p:sld>
</file>

<file path=ppt/theme/theme1.xml><?xml version="1.0" encoding="utf-8"?>
<a:theme xmlns:a="http://schemas.openxmlformats.org/drawingml/2006/main" name="Offic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owerPoint Master RUB">
  <a:themeElements>
    <a:clrScheme name="RUB">
      <a:dk1>
        <a:sysClr val="windowText" lastClr="000000"/>
      </a:dk1>
      <a:lt1>
        <a:sysClr val="window" lastClr="FFFFFF"/>
      </a:lt1>
      <a:dk2>
        <a:srgbClr val="003560"/>
      </a:dk2>
      <a:lt2>
        <a:srgbClr val="8DAE10"/>
      </a:lt2>
      <a:accent1>
        <a:srgbClr val="FFCC00"/>
      </a:accent1>
      <a:accent2>
        <a:srgbClr val="EE7203"/>
      </a:accent2>
      <a:accent3>
        <a:srgbClr val="E6332A"/>
      </a:accent3>
      <a:accent4>
        <a:srgbClr val="B71E3F"/>
      </a:accent4>
      <a:accent5>
        <a:srgbClr val="9C5516"/>
      </a:accent5>
      <a:accent6>
        <a:srgbClr val="59211C"/>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äsentation2" id="{000BAAC5-1BF6-4632-98E4-EAE7F27CB44D}" vid="{2CEA2AD0-887D-4310-A6D5-7BA3E34DA7AC}"/>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1692</TotalTime>
  <Words>3377</Words>
  <Application>Microsoft Office PowerPoint</Application>
  <PresentationFormat>Widescreen</PresentationFormat>
  <Paragraphs>452</Paragraphs>
  <Slides>34</Slides>
  <Notes>33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34</vt:i4>
      </vt:variant>
    </vt:vector>
  </HeadingPairs>
  <TitlesOfParts>
    <vt:vector size="43" baseType="lpstr">
      <vt:lpstr>Arial</vt:lpstr>
      <vt:lpstr>Calibri</vt:lpstr>
      <vt:lpstr>Calibri Light</vt:lpstr>
      <vt:lpstr>Cascadia Mono</vt:lpstr>
      <vt:lpstr>Segoe UI</vt:lpstr>
      <vt:lpstr>Slack-Lato</vt:lpstr>
      <vt:lpstr>Wingdings</vt:lpstr>
      <vt:lpstr>Office</vt:lpstr>
      <vt:lpstr>PowerPoint Master RUB</vt:lpstr>
      <vt:lpstr>Project INF(N): “Towards Research Data Management System”</vt:lpstr>
      <vt:lpstr>Agenda</vt:lpstr>
      <vt:lpstr>WebCompact https://webcompact.wdm.ruhr-uni-bochum.de/</vt:lpstr>
      <vt:lpstr>WebCompact Search</vt:lpstr>
      <vt:lpstr>WebCompact: Sputter Rates</vt:lpstr>
      <vt:lpstr>WebCompact: Search for Sputter Rates</vt:lpstr>
      <vt:lpstr>Detailed Information</vt:lpstr>
      <vt:lpstr>WebCompact and Data Visualization</vt:lpstr>
      <vt:lpstr>RDMS in Chemistry-related Domains: Requirements</vt:lpstr>
      <vt:lpstr>RDMS: Multiple Tenant Support</vt:lpstr>
      <vt:lpstr>RDMS Database</vt:lpstr>
      <vt:lpstr>RDMS: Registration and Authorization</vt:lpstr>
      <vt:lpstr>RDMS: Identity User Control Interface</vt:lpstr>
      <vt:lpstr>RDMS: Predefined Roles</vt:lpstr>
      <vt:lpstr>RDMS: Setting the Object Access Level</vt:lpstr>
      <vt:lpstr>RDMS: Adjust Functionality According to User Permissions</vt:lpstr>
      <vt:lpstr>RDMS: Upload and Store Documents (with minimalistic mandatory metadata) </vt:lpstr>
      <vt:lpstr>RDMS: Data Types (hierarchies and lists)</vt:lpstr>
      <vt:lpstr>RDMS Tree Types: control and display</vt:lpstr>
      <vt:lpstr>RDMS List Types: control</vt:lpstr>
      <vt:lpstr>RDMS List Types: display</vt:lpstr>
      <vt:lpstr>RDMS: Interlink Objects</vt:lpstr>
      <vt:lpstr>RDMS Object‘s Flexibility: Extended Properties </vt:lpstr>
      <vt:lpstr>RDMS Extended Properties Control </vt:lpstr>
      <vt:lpstr>RDMS Extended Properties: Export and Import </vt:lpstr>
      <vt:lpstr>RDMS: Search</vt:lpstr>
      <vt:lpstr>RDMS Extensibility: Additional Object Types</vt:lpstr>
      <vt:lpstr>RDMS Extended Properties: Templates for data types </vt:lpstr>
      <vt:lpstr>RDMS Demonstration: Bandgap Data</vt:lpstr>
      <vt:lpstr>RDMS: the Next Steps</vt:lpstr>
      <vt:lpstr>Source Control (GitLab)</vt:lpstr>
      <vt:lpstr>RDMS Playground</vt:lpstr>
      <vt:lpstr>RDMS in Production</vt:lpstr>
      <vt:lpstr>Thanks for your kind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Günther, Franziska, Dr.</dc:creator>
  <cp:lastModifiedBy>Dudarev, Victor</cp:lastModifiedBy>
  <cp:revision>334</cp:revision>
  <cp:lastPrinted>2021-07-01T07:54:40Z</cp:lastPrinted>
  <dcterms:created xsi:type="dcterms:W3CDTF">2018-11-13T11:45:51Z</dcterms:created>
  <dcterms:modified xsi:type="dcterms:W3CDTF">2023-03-03T16:37:39Z</dcterms:modified>
</cp:coreProperties>
</file>