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5" r:id="rId1"/>
  </p:sldMasterIdLst>
  <p:notesMasterIdLst>
    <p:notesMasterId r:id="rId29"/>
  </p:notesMasterIdLst>
  <p:sldIdLst>
    <p:sldId id="256" r:id="rId2"/>
    <p:sldId id="367" r:id="rId3"/>
    <p:sldId id="365" r:id="rId4"/>
    <p:sldId id="9471" r:id="rId5"/>
    <p:sldId id="9469" r:id="rId6"/>
    <p:sldId id="403" r:id="rId7"/>
    <p:sldId id="9456" r:id="rId8"/>
    <p:sldId id="9462" r:id="rId9"/>
    <p:sldId id="9472" r:id="rId10"/>
    <p:sldId id="9464" r:id="rId11"/>
    <p:sldId id="9449" r:id="rId12"/>
    <p:sldId id="398" r:id="rId13"/>
    <p:sldId id="9465" r:id="rId14"/>
    <p:sldId id="9461" r:id="rId15"/>
    <p:sldId id="9473" r:id="rId16"/>
    <p:sldId id="9468" r:id="rId17"/>
    <p:sldId id="9447" r:id="rId18"/>
    <p:sldId id="412" r:id="rId19"/>
    <p:sldId id="414" r:id="rId20"/>
    <p:sldId id="413" r:id="rId21"/>
    <p:sldId id="9470" r:id="rId22"/>
    <p:sldId id="9476" r:id="rId23"/>
    <p:sldId id="9477" r:id="rId24"/>
    <p:sldId id="9474" r:id="rId25"/>
    <p:sldId id="354" r:id="rId26"/>
    <p:sldId id="9475" r:id="rId27"/>
    <p:sldId id="9466" r:id="rId2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7B4B92-D104-437F-9D7F-7A9711107DF6}">
          <p14:sldIdLst>
            <p14:sldId id="256"/>
            <p14:sldId id="367"/>
          </p14:sldIdLst>
        </p14:section>
        <p14:section name="INFrastructure" id="{6D1458F9-0280-48D8-9B6B-1B367845445E}">
          <p14:sldIdLst>
            <p14:sldId id="365"/>
            <p14:sldId id="9471"/>
          </p14:sldIdLst>
        </p14:section>
        <p14:section name="FP1 data" id="{15B96F5D-0D6B-4189-88E7-DF7CF9DA527E}">
          <p14:sldIdLst>
            <p14:sldId id="9469"/>
          </p14:sldIdLst>
        </p14:section>
        <p14:section name="Workflows" id="{D44A1396-C668-4AF8-A429-A94454585C95}">
          <p14:sldIdLst>
            <p14:sldId id="403"/>
            <p14:sldId id="9456"/>
            <p14:sldId id="9462"/>
            <p14:sldId id="9472"/>
            <p14:sldId id="9464"/>
            <p14:sldId id="9449"/>
          </p14:sldIdLst>
        </p14:section>
        <p14:section name="Graph" id="{CB0020E6-23DD-425F-B114-A44D520DAF85}">
          <p14:sldIdLst>
            <p14:sldId id="398"/>
            <p14:sldId id="9465"/>
            <p14:sldId id="9461"/>
            <p14:sldId id="9473"/>
          </p14:sldIdLst>
        </p14:section>
        <p14:section name="DOCU - SQL" id="{8BF504B6-C173-41B0-AF23-1BABE63826FF}">
          <p14:sldIdLst>
            <p14:sldId id="9468"/>
            <p14:sldId id="9447"/>
          </p14:sldIdLst>
        </p14:section>
        <p14:section name="API" id="{3C3B8A13-0CBD-40D8-A8A4-E73AD83468C2}">
          <p14:sldIdLst>
            <p14:sldId id="412"/>
            <p14:sldId id="414"/>
            <p14:sldId id="413"/>
          </p14:sldIdLst>
        </p14:section>
        <p14:section name="Other" id="{5D629702-BE79-4FD4-B1ED-54C55D854655}">
          <p14:sldIdLst>
            <p14:sldId id="9470"/>
            <p14:sldId id="9476"/>
            <p14:sldId id="9477"/>
            <p14:sldId id="9474"/>
          </p14:sldIdLst>
        </p14:section>
        <p14:section name="END_QnA" id="{8A30BDD5-E23F-4283-9225-F3653967A43A}">
          <p14:sldIdLst>
            <p14:sldId id="354"/>
            <p14:sldId id="9475"/>
            <p14:sldId id="946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3"/>
    <a:srgbClr val="0432FF"/>
    <a:srgbClr val="2E316C"/>
    <a:srgbClr val="E9EBF5"/>
    <a:srgbClr val="4C0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7" autoAdjust="0"/>
    <p:restoredTop sz="86404" autoAdjust="0"/>
  </p:normalViewPr>
  <p:slideViewPr>
    <p:cSldViewPr snapToGrid="0">
      <p:cViewPr varScale="1">
        <p:scale>
          <a:sx n="54" d="100"/>
          <a:sy n="54" d="100"/>
        </p:scale>
        <p:origin x="20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2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608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5-02-11T23:58:12.0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1729 12894 0,'53'-106'78,"70"-158"-62,71-72-1,176-246 1,-176 265-16,212-283 16,-124 212-16,106-53 15,1041-1076 1,-406 476 0,36 212-1,-301 336 1,265-72-1,-194 159 1,-176 159 15,35-88-15,-106 88 0,-388 159-16,-18 18 15,18-19-15,-88 37 16,18-1-1,-107 53 1</inkml:trace>
  <inkml:trace contextRef="#ctx0" brushRef="#br0" timeOffset="1200.77">2205 2681 0,'70'35'47,"301"212"-31,158 124-1,635 493 1,547 512-1,-106 70 17,-723-670-32,388 441 15,1023 1077 1,-1622-1465 0,-230-159-1,-283-370 1,-122-212-1,-19-70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14.02.2025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056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57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97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17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7EA1C-0365-F2DA-88F8-0BF67546F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DD7E4-41F2-EED6-2FF8-5621187CE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A06659-81F4-B005-F66F-9454A38D3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17DB6-A02B-4007-A8A6-6B63FA08D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430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343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784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315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151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40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127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33008-E6D0-F97C-8743-029A85D14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D87819-41B9-A58A-D7BC-40544E57E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F65C92C-1B9F-1CEB-BF60-C9AD3B540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D6ECF9-9F22-91F2-EF8E-D46AFC075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561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5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2BC34-AA0C-CF67-AA92-65ED4BDAE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ED3D9C-74B8-AC00-5053-BD5D0FF8B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9D02428-AAAD-2CAE-E51D-C6FF6B8A4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F65D2E-DA40-B8B5-A44B-38E4A2990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748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97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7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16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47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0697C-C078-A04B-4DBC-0699C91E9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53E1D76-6749-8D35-E9C9-7E8D8605E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45ED4D-8236-EE91-347F-F2779A635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83DADF-D054-67C9-A54C-591BB6382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33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84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BA9088F-A54C-9918-177B-3ABD7F345A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5723436"/>
            <a:ext cx="1308322" cy="4361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CA215A-4297-0523-5253-A9439B90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7504917" y="5734145"/>
            <a:ext cx="1965279" cy="4446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B8D760-E6EB-7162-3722-8B1DEC48DA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3" y="5695887"/>
            <a:ext cx="467372" cy="467372"/>
          </a:xfrm>
          <a:prstGeom prst="rect">
            <a:avLst/>
          </a:prstGeom>
        </p:spPr>
      </p:pic>
      <p:pic>
        <p:nvPicPr>
          <p:cNvPr id="40" name="Grafik 17">
            <a:extLst>
              <a:ext uri="{FF2B5EF4-FFF2-40B4-BE49-F238E27FC236}">
                <a16:creationId xmlns:a16="http://schemas.microsoft.com/office/drawing/2014/main" id="{350831FB-2888-4F0D-8E35-79EF011E18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>
            <a:off x="5165392" y="5723436"/>
            <a:ext cx="1053228" cy="495821"/>
          </a:xfrm>
          <a:prstGeom prst="rect">
            <a:avLst/>
          </a:prstGeom>
        </p:spPr>
      </p:pic>
      <p:pic>
        <p:nvPicPr>
          <p:cNvPr id="41" name="Grafik 34">
            <a:extLst>
              <a:ext uri="{FF2B5EF4-FFF2-40B4-BE49-F238E27FC236}">
                <a16:creationId xmlns:a16="http://schemas.microsoft.com/office/drawing/2014/main" id="{4722DF14-D490-9E34-B514-5C509D9762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523"/>
          <a:stretch/>
        </p:blipFill>
        <p:spPr>
          <a:xfrm>
            <a:off x="6423205" y="5657383"/>
            <a:ext cx="895434" cy="536322"/>
          </a:xfrm>
          <a:prstGeom prst="rect">
            <a:avLst/>
          </a:prstGeom>
        </p:spPr>
      </p:pic>
      <p:pic>
        <p:nvPicPr>
          <p:cNvPr id="42" name="Grafik 45">
            <a:extLst>
              <a:ext uri="{FF2B5EF4-FFF2-40B4-BE49-F238E27FC236}">
                <a16:creationId xmlns:a16="http://schemas.microsoft.com/office/drawing/2014/main" id="{0C51EFDE-B1AB-3968-BCF7-449122D4C7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6" y="5806312"/>
            <a:ext cx="1806111" cy="370791"/>
          </a:xfrm>
          <a:prstGeom prst="rect">
            <a:avLst/>
          </a:prstGeom>
        </p:spPr>
      </p:pic>
      <p:grpSp>
        <p:nvGrpSpPr>
          <p:cNvPr id="43" name="Gruppieren 5">
            <a:extLst>
              <a:ext uri="{FF2B5EF4-FFF2-40B4-BE49-F238E27FC236}">
                <a16:creationId xmlns:a16="http://schemas.microsoft.com/office/drawing/2014/main" id="{CCFC8C10-445A-EE69-5944-E308104A08D4}"/>
              </a:ext>
            </a:extLst>
          </p:cNvPr>
          <p:cNvGrpSpPr/>
          <p:nvPr userDrawn="1"/>
        </p:nvGrpSpPr>
        <p:grpSpPr>
          <a:xfrm>
            <a:off x="2533397" y="5737613"/>
            <a:ext cx="881847" cy="426358"/>
            <a:chOff x="25773148" y="457686"/>
            <a:chExt cx="3954145" cy="1779485"/>
          </a:xfrm>
        </p:grpSpPr>
        <p:sp>
          <p:nvSpPr>
            <p:cNvPr id="44" name="Rechteck 3">
              <a:extLst>
                <a:ext uri="{FF2B5EF4-FFF2-40B4-BE49-F238E27FC236}">
                  <a16:creationId xmlns:a16="http://schemas.microsoft.com/office/drawing/2014/main" id="{77EFADCF-74C3-B78E-59BC-0021AE4F65D3}"/>
                </a:ext>
              </a:extLst>
            </p:cNvPr>
            <p:cNvSpPr/>
            <p:nvPr/>
          </p:nvSpPr>
          <p:spPr>
            <a:xfrm>
              <a:off x="25834019" y="511425"/>
              <a:ext cx="3027286" cy="980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81B5F33-D62B-D10B-015C-AAF7C4C76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00"/>
            <a:stretch/>
          </p:blipFill>
          <p:spPr>
            <a:xfrm>
              <a:off x="25773148" y="457686"/>
              <a:ext cx="3954145" cy="1779485"/>
            </a:xfrm>
            <a:prstGeom prst="rect">
              <a:avLst/>
            </a:prstGeom>
          </p:spPr>
        </p:pic>
      </p:grpSp>
      <p:pic>
        <p:nvPicPr>
          <p:cNvPr id="46" name="Grafik 34">
            <a:extLst>
              <a:ext uri="{FF2B5EF4-FFF2-40B4-BE49-F238E27FC236}">
                <a16:creationId xmlns:a16="http://schemas.microsoft.com/office/drawing/2014/main" id="{9A5EA96A-3C6B-A42C-D43A-25FDAC1804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131D0F5F-F6B4-34EB-3E55-D904C29B49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E5F6B3-1748-86DD-7313-B89ADEC487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5723436"/>
            <a:ext cx="1308322" cy="4361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06C513-F3D5-6632-7079-C0FAA89EBB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7504917" y="5734145"/>
            <a:ext cx="1965279" cy="4446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644660-7A1A-BA6C-6C67-548B3A6C39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3" y="5695887"/>
            <a:ext cx="467372" cy="467372"/>
          </a:xfrm>
          <a:prstGeom prst="rect">
            <a:avLst/>
          </a:prstGeom>
        </p:spPr>
      </p:pic>
      <p:pic>
        <p:nvPicPr>
          <p:cNvPr id="35" name="Grafik 17">
            <a:extLst>
              <a:ext uri="{FF2B5EF4-FFF2-40B4-BE49-F238E27FC236}">
                <a16:creationId xmlns:a16="http://schemas.microsoft.com/office/drawing/2014/main" id="{4BD7F226-E559-BA5F-E361-1EF3E3CB47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>
            <a:off x="5165392" y="5723436"/>
            <a:ext cx="1053228" cy="495821"/>
          </a:xfrm>
          <a:prstGeom prst="rect">
            <a:avLst/>
          </a:prstGeom>
        </p:spPr>
      </p:pic>
      <p:pic>
        <p:nvPicPr>
          <p:cNvPr id="36" name="Grafik 34">
            <a:extLst>
              <a:ext uri="{FF2B5EF4-FFF2-40B4-BE49-F238E27FC236}">
                <a16:creationId xmlns:a16="http://schemas.microsoft.com/office/drawing/2014/main" id="{28B0FA4B-297A-BF24-0E88-289D8A611B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523"/>
          <a:stretch/>
        </p:blipFill>
        <p:spPr>
          <a:xfrm>
            <a:off x="6423205" y="5657383"/>
            <a:ext cx="895434" cy="536322"/>
          </a:xfrm>
          <a:prstGeom prst="rect">
            <a:avLst/>
          </a:prstGeom>
        </p:spPr>
      </p:pic>
      <p:pic>
        <p:nvPicPr>
          <p:cNvPr id="37" name="Grafik 45">
            <a:extLst>
              <a:ext uri="{FF2B5EF4-FFF2-40B4-BE49-F238E27FC236}">
                <a16:creationId xmlns:a16="http://schemas.microsoft.com/office/drawing/2014/main" id="{89BEC2C5-B748-F6DD-7A54-853E405CC2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6" y="5806312"/>
            <a:ext cx="1806111" cy="370791"/>
          </a:xfrm>
          <a:prstGeom prst="rect">
            <a:avLst/>
          </a:prstGeom>
        </p:spPr>
      </p:pic>
      <p:grpSp>
        <p:nvGrpSpPr>
          <p:cNvPr id="38" name="Gruppieren 5">
            <a:extLst>
              <a:ext uri="{FF2B5EF4-FFF2-40B4-BE49-F238E27FC236}">
                <a16:creationId xmlns:a16="http://schemas.microsoft.com/office/drawing/2014/main" id="{FF4B96AD-C6D9-155F-CF3D-ACF39533A1D7}"/>
              </a:ext>
            </a:extLst>
          </p:cNvPr>
          <p:cNvGrpSpPr/>
          <p:nvPr userDrawn="1"/>
        </p:nvGrpSpPr>
        <p:grpSpPr>
          <a:xfrm>
            <a:off x="2533397" y="5737613"/>
            <a:ext cx="881847" cy="426358"/>
            <a:chOff x="25773148" y="457686"/>
            <a:chExt cx="3954145" cy="1779485"/>
          </a:xfrm>
        </p:grpSpPr>
        <p:sp>
          <p:nvSpPr>
            <p:cNvPr id="39" name="Rechteck 3">
              <a:extLst>
                <a:ext uri="{FF2B5EF4-FFF2-40B4-BE49-F238E27FC236}">
                  <a16:creationId xmlns:a16="http://schemas.microsoft.com/office/drawing/2014/main" id="{D11EF6EC-2415-64F5-3F59-981D37BD67B1}"/>
                </a:ext>
              </a:extLst>
            </p:cNvPr>
            <p:cNvSpPr/>
            <p:nvPr/>
          </p:nvSpPr>
          <p:spPr>
            <a:xfrm>
              <a:off x="25834019" y="511425"/>
              <a:ext cx="3027286" cy="980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B736AA7-302F-0F85-8154-E54F32D1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00"/>
            <a:stretch/>
          </p:blipFill>
          <p:spPr>
            <a:xfrm>
              <a:off x="25773148" y="457686"/>
              <a:ext cx="3954145" cy="1779485"/>
            </a:xfrm>
            <a:prstGeom prst="rect">
              <a:avLst/>
            </a:prstGeom>
          </p:spPr>
        </p:pic>
      </p:grpSp>
      <p:pic>
        <p:nvPicPr>
          <p:cNvPr id="41" name="Grafik 34">
            <a:extLst>
              <a:ext uri="{FF2B5EF4-FFF2-40B4-BE49-F238E27FC236}">
                <a16:creationId xmlns:a16="http://schemas.microsoft.com/office/drawing/2014/main" id="{C3734F7A-CE02-D455-9FAA-CA20090E05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1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44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242" userDrawn="1">
          <p15:clr>
            <a:srgbClr val="FBAE40"/>
          </p15:clr>
        </p15:guide>
        <p15:guide id="6" orient="horz" pos="3589" userDrawn="1">
          <p15:clr>
            <a:srgbClr val="FBAE40"/>
          </p15:clr>
        </p15:guide>
        <p15:guide id="7" orient="horz" pos="61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Area A" hidden="1">
            <a:extLst>
              <a:ext uri="{FF2B5EF4-FFF2-40B4-BE49-F238E27FC236}">
                <a16:creationId xmlns:a16="http://schemas.microsoft.com/office/drawing/2014/main" id="{7643002E-2D77-6840-B933-08975F0106D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0" name="Element_A">
              <a:extLst>
                <a:ext uri="{FF2B5EF4-FFF2-40B4-BE49-F238E27FC236}">
                  <a16:creationId xmlns:a16="http://schemas.microsoft.com/office/drawing/2014/main" id="{A7CEC376-494D-C54F-B896-5E66AC180452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_A">
              <a:extLst>
                <a:ext uri="{FF2B5EF4-FFF2-40B4-BE49-F238E27FC236}">
                  <a16:creationId xmlns:a16="http://schemas.microsoft.com/office/drawing/2014/main" id="{0BD97176-935F-3D4E-B9A0-3E17388CF2C9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A09</a:t>
              </a:r>
              <a:endParaRPr lang="en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A24BC50-7A3F-DA40-8A91-D57791100FB3}"/>
              </a:ext>
            </a:extLst>
          </p:cNvPr>
          <p:cNvGrpSpPr/>
          <p:nvPr userDrawn="1"/>
        </p:nvGrpSpPr>
        <p:grpSpPr>
          <a:xfrm>
            <a:off x="10489546" y="6104033"/>
            <a:ext cx="1491446" cy="695182"/>
            <a:chOff x="10466773" y="6064346"/>
            <a:chExt cx="1491446" cy="695182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127A10B7-8B73-754D-8784-F7BFEABF5157}"/>
                </a:ext>
              </a:extLst>
            </p:cNvPr>
            <p:cNvSpPr/>
            <p:nvPr userDrawn="1"/>
          </p:nvSpPr>
          <p:spPr>
            <a:xfrm>
              <a:off x="10466773" y="6195600"/>
              <a:ext cx="468000" cy="231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fik 30">
              <a:hlinkClick r:id="" action="ppaction://noaction"/>
              <a:extLst>
                <a:ext uri="{FF2B5EF4-FFF2-40B4-BE49-F238E27FC236}">
                  <a16:creationId xmlns:a16="http://schemas.microsoft.com/office/drawing/2014/main" id="{9C87BB19-523F-1346-9BC0-B8984CA1D0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780" y="6064346"/>
              <a:ext cx="1445439" cy="695182"/>
            </a:xfrm>
            <a:prstGeom prst="rect">
              <a:avLst/>
            </a:prstGeom>
          </p:spPr>
        </p:pic>
      </p:grp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4" y="6372000"/>
            <a:ext cx="4995073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CRC/TRR 247 – Heterogeneous Oxidation Catalysis in the Liquid Phase</a:t>
            </a:r>
          </a:p>
          <a:p>
            <a:r>
              <a:rPr lang="en-US" sz="1200" noProof="0" dirty="0">
                <a:solidFill>
                  <a:srgbClr val="004C93"/>
                </a:solidFill>
              </a:rPr>
              <a:t>12-14 February 2025 | Annual Meeting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  <p:grpSp>
        <p:nvGrpSpPr>
          <p:cNvPr id="2" name="Area C">
            <a:extLst>
              <a:ext uri="{FF2B5EF4-FFF2-40B4-BE49-F238E27FC236}">
                <a16:creationId xmlns:a16="http://schemas.microsoft.com/office/drawing/2014/main" id="{5C34E54F-7846-AA1B-DD58-F5630A93C241}"/>
              </a:ext>
            </a:extLst>
          </p:cNvPr>
          <p:cNvGrpSpPr/>
          <p:nvPr userDrawn="1"/>
        </p:nvGrpSpPr>
        <p:grpSpPr>
          <a:xfrm>
            <a:off x="11361227" y="137374"/>
            <a:ext cx="720000" cy="720000"/>
            <a:chOff x="11448000" y="144000"/>
            <a:chExt cx="720000" cy="720000"/>
          </a:xfrm>
        </p:grpSpPr>
        <p:sp>
          <p:nvSpPr>
            <p:cNvPr id="3" name="Element_C">
              <a:extLst>
                <a:ext uri="{FF2B5EF4-FFF2-40B4-BE49-F238E27FC236}">
                  <a16:creationId xmlns:a16="http://schemas.microsoft.com/office/drawing/2014/main" id="{28AB5E16-0E6C-D292-6283-9FFDEAD77017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_C">
              <a:extLst>
                <a:ext uri="{FF2B5EF4-FFF2-40B4-BE49-F238E27FC236}">
                  <a16:creationId xmlns:a16="http://schemas.microsoft.com/office/drawing/2014/main" id="{ABEBF874-EB78-7875-2D27-B63FFF945823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object/standard-screening-crc-aka-tobias-report-10306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hyperlink" Target="https://mdi.matinf.pro/object/standard-screening-crc-aka-tobias-report-103066" TargetMode="External"/><Relationship Id="rId4" Type="http://schemas.openxmlformats.org/officeDocument/2006/relationships/hyperlink" Target="https://mdi.matinf.pro/properties/edititem/10306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mdi.ruhr-uni-bochum.de/object/ag2s-4870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demo.mdi.ruhr-uni-bochum.de/adminobject/edititem/4870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di.matinf.pro/object/standard-screening-crc-aka-tobias-report-103066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mdi.matinf.pro/rubric/industr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object/co-cu-mo-ni-equiatomic-library-117099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mdi.matinf.pro/object/graph/co-cu-mo-ni-equiatomic-library-11709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crc247.mdi.ruhr-uni-bochum.de/home/doc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mdi.matinf.pro/vroui" TargetMode="External"/><Relationship Id="rId7" Type="http://schemas.openxmlformats.org/officeDocument/2006/relationships/hyperlink" Target="https://mdi.matinf.pro/home/doc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docs.google.com/document/d/1TDtHwtjP4RSXJw6m7jBvtmlSZ4qUBqWD/edit?usp=sharing&amp;ouid=117346421118620353373&amp;rtpof=true&amp;sd=true" TargetMode="Externa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home/do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hyperlink" Target="https://docs.google.com/document/d/1TDtHwtjP4RSXJw6m7jBvtmlSZ4qUBqWD/edit?usp=sharing&amp;ouid=117346421118620353373&amp;rtpof=true&amp;sd=tru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man.com/download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man.com/download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rc247.mdi.ruhr-uni-bochum.de/report/usersstatistics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0.png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Dudarev@rub.d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vdudarev.ru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report/unclassifiedsample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delltechnologies.com/asset/en-iq/products/servers/briefs-summaries/poweredge-server-gpu-matrix.pdf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hyperlink" Target="https://www.it-services.ruhr-uni-bochum.de/services/issi/server-housing.html.de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c247.mdi.ruhr-uni-bochum.de/rubric/funding-period-1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c247.mdi.ruhr-uni-bochum.de/object/exp_e190214_reex" TargetMode="External"/><Relationship Id="rId5" Type="http://schemas.openxmlformats.org/officeDocument/2006/relationships/hyperlink" Target="https://crc247.mdi.ruhr-uni-bochum.de/object/exp_d211022_grcdsp" TargetMode="External"/><Relationship Id="rId4" Type="http://schemas.openxmlformats.org/officeDocument/2006/relationships/hyperlink" Target="https://crc247.mdi.ruhr-uni-bochum.de/object/exp_e201220_gp2os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hyperlink" Target="https://mdi.matinf.pro/object/standard-screening-crc-aka-tobias-report-103066" TargetMode="External"/><Relationship Id="rId4" Type="http://schemas.openxmlformats.org/officeDocument/2006/relationships/hyperlink" Target="https://mdi.matinf.pro/properties/edititem/10306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tts.matinf.pr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Untertitel 14">
            <a:extLst>
              <a:ext uri="{FF2B5EF4-FFF2-40B4-BE49-F238E27FC236}">
                <a16:creationId xmlns:a16="http://schemas.microsoft.com/office/drawing/2014/main" id="{AEC60EEF-9BBC-B817-BB99-4DF8DC9B8E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Victor </a:t>
            </a:r>
            <a:r>
              <a:rPr lang="en-US" dirty="0" err="1"/>
              <a:t>Dudarev</a:t>
            </a:r>
            <a:r>
              <a:rPr lang="en-US" dirty="0"/>
              <a:t>, Alfred Ludwig</a:t>
            </a:r>
            <a:endParaRPr lang="en-DE" dirty="0"/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46200" y="857078"/>
            <a:ext cx="9448800" cy="2798763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INF: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“Data Management –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report”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pieren 20">
            <a:extLst>
              <a:ext uri="{FF2B5EF4-FFF2-40B4-BE49-F238E27FC236}">
                <a16:creationId xmlns:a16="http://schemas.microsoft.com/office/drawing/2014/main" id="{5495D571-D9B9-12C0-7B77-4319EFB4EF7B}"/>
              </a:ext>
            </a:extLst>
          </p:cNvPr>
          <p:cNvGrpSpPr/>
          <p:nvPr/>
        </p:nvGrpSpPr>
        <p:grpSpPr>
          <a:xfrm>
            <a:off x="10519856" y="138557"/>
            <a:ext cx="1250443" cy="1641881"/>
            <a:chOff x="38686" y="191588"/>
            <a:chExt cx="1250443" cy="1641881"/>
          </a:xfrm>
        </p:grpSpPr>
        <p:pic>
          <p:nvPicPr>
            <p:cNvPr id="3" name="Grafik 7176">
              <a:extLst>
                <a:ext uri="{FF2B5EF4-FFF2-40B4-BE49-F238E27FC236}">
                  <a16:creationId xmlns:a16="http://schemas.microsoft.com/office/drawing/2014/main" id="{B8A9C98A-A9A5-40CA-9BDA-CB7441624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95" t="8973" r="22151" b="19077"/>
            <a:stretch/>
          </p:blipFill>
          <p:spPr>
            <a:xfrm>
              <a:off x="174172" y="191588"/>
              <a:ext cx="992777" cy="1149531"/>
            </a:xfrm>
            <a:prstGeom prst="ellips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1634D2C2-CEB4-25D3-867A-EE156D65FADA}"/>
                </a:ext>
              </a:extLst>
            </p:cNvPr>
            <p:cNvSpPr txBox="1"/>
            <p:nvPr/>
          </p:nvSpPr>
          <p:spPr>
            <a:xfrm>
              <a:off x="38686" y="1371804"/>
              <a:ext cx="1250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4C93"/>
                  </a:solidFill>
                </a:rPr>
                <a:t>Prof. Dr.</a:t>
              </a:r>
            </a:p>
            <a:p>
              <a:pPr algn="ctr"/>
              <a:r>
                <a:rPr lang="en-US" sz="1200" b="1" dirty="0">
                  <a:solidFill>
                    <a:srgbClr val="004C93"/>
                  </a:solidFill>
                </a:rPr>
                <a:t>A. Ludwig</a:t>
              </a:r>
              <a:endParaRPr lang="en-DE" sz="1200" b="1" dirty="0">
                <a:solidFill>
                  <a:srgbClr val="004C93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1C1CB1-A585-D886-8F0C-266DCAC48DC0}"/>
              </a:ext>
            </a:extLst>
          </p:cNvPr>
          <p:cNvGrpSpPr/>
          <p:nvPr/>
        </p:nvGrpSpPr>
        <p:grpSpPr>
          <a:xfrm>
            <a:off x="437547" y="23753"/>
            <a:ext cx="1352550" cy="1717397"/>
            <a:chOff x="437547" y="23753"/>
            <a:chExt cx="1352550" cy="17173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46E22B-0E37-F120-B87C-94B4B482162D}"/>
                </a:ext>
              </a:extLst>
            </p:cNvPr>
            <p:cNvSpPr txBox="1"/>
            <p:nvPr userDrawn="1"/>
          </p:nvSpPr>
          <p:spPr>
            <a:xfrm>
              <a:off x="572307" y="1279485"/>
              <a:ext cx="1091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4C93"/>
                  </a:solidFill>
                </a:rPr>
                <a:t>Dr.</a:t>
              </a:r>
            </a:p>
            <a:p>
              <a:pPr algn="ctr"/>
              <a:r>
                <a:rPr lang="en-US" sz="1200" b="1" dirty="0">
                  <a:solidFill>
                    <a:srgbClr val="004C93"/>
                  </a:solidFill>
                </a:rPr>
                <a:t>V. Dudarev</a:t>
              </a:r>
              <a:endParaRPr lang="en-DE" sz="1200" b="1" dirty="0">
                <a:solidFill>
                  <a:srgbClr val="004C93"/>
                </a:solidFill>
              </a:endParaRPr>
            </a:p>
          </p:txBody>
        </p:sp>
        <p:pic>
          <p:nvPicPr>
            <p:cNvPr id="7" name="Рисунок 2">
              <a:extLst>
                <a:ext uri="{FF2B5EF4-FFF2-40B4-BE49-F238E27FC236}">
                  <a16:creationId xmlns:a16="http://schemas.microsoft.com/office/drawing/2014/main" id="{D0A0D35E-0597-6104-8391-410E251331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47" y="23753"/>
              <a:ext cx="1352550" cy="1352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04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provided by “Idea or Experiment Plan”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8207" y="6362393"/>
            <a:ext cx="6103877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r>
              <a:rPr lang="en-US" sz="1200" dirty="0">
                <a:solidFill>
                  <a:prstClr val="black"/>
                </a:solidFill>
                <a:hlinkClick r:id="rId3"/>
              </a:rPr>
              <a:t>https://mdi.matinf.pro/object/standard-screening-crc-aka-tobias-report-103066</a:t>
            </a:r>
            <a:endParaRPr lang="en-US" sz="1200" dirty="0">
              <a:solidFill>
                <a:prstClr val="black"/>
              </a:solidFill>
            </a:endParaRPr>
          </a:p>
          <a:p>
            <a:pPr indent="0" defTabSz="914377">
              <a:buNone/>
            </a:pP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CE345E-E803-13E9-13E0-D13D60A0479E}"/>
              </a:ext>
            </a:extLst>
          </p:cNvPr>
          <p:cNvSpPr txBox="1"/>
          <p:nvPr/>
        </p:nvSpPr>
        <p:spPr>
          <a:xfrm>
            <a:off x="273817" y="795048"/>
            <a:ext cx="106366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Live monitoring:</a:t>
            </a:r>
            <a:r>
              <a:rPr lang="en-US" sz="2200" dirty="0"/>
              <a:t> how well measurement workflows follow to the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31D7E-CF52-510A-B9F4-9927B0F18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89" y="1329733"/>
            <a:ext cx="9345329" cy="4344006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9D755D6-DB84-2012-DC1D-FCE7D6C1EAD4}"/>
              </a:ext>
            </a:extLst>
          </p:cNvPr>
          <p:cNvGrpSpPr/>
          <p:nvPr/>
        </p:nvGrpSpPr>
        <p:grpSpPr>
          <a:xfrm>
            <a:off x="7969827" y="874710"/>
            <a:ext cx="4062846" cy="1026826"/>
            <a:chOff x="7969827" y="874710"/>
            <a:chExt cx="4062846" cy="102682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27197AF-C647-7B92-8178-9AE5BC68D4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9827" y="1350818"/>
              <a:ext cx="1839191" cy="550718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FBF1D5-F362-5FED-D08C-07739C9187A9}"/>
                </a:ext>
              </a:extLst>
            </p:cNvPr>
            <p:cNvSpPr txBox="1"/>
            <p:nvPr/>
          </p:nvSpPr>
          <p:spPr>
            <a:xfrm>
              <a:off x="9788426" y="874710"/>
              <a:ext cx="22442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Measurements according to the “Idea or Experiment Plan” object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D8C566A-7080-7BE1-C5DC-CA20E52AFB7E}"/>
              </a:ext>
            </a:extLst>
          </p:cNvPr>
          <p:cNvGrpSpPr/>
          <p:nvPr/>
        </p:nvGrpSpPr>
        <p:grpSpPr>
          <a:xfrm>
            <a:off x="5561573" y="2242059"/>
            <a:ext cx="6529982" cy="3192387"/>
            <a:chOff x="5561573" y="2242059"/>
            <a:chExt cx="6529982" cy="319238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506393-82A7-8448-0E5E-52872A1CE3BE}"/>
                </a:ext>
              </a:extLst>
            </p:cNvPr>
            <p:cNvSpPr txBox="1"/>
            <p:nvPr/>
          </p:nvSpPr>
          <p:spPr>
            <a:xfrm>
              <a:off x="9847308" y="3146857"/>
              <a:ext cx="224424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Number of objects/documents according to measurement types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0648B8-C373-1B7C-C20F-74511A5743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5564" y="3727030"/>
              <a:ext cx="661744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B06AE64-4E3C-11DF-BE47-1132CE0542E3}"/>
                </a:ext>
              </a:extLst>
            </p:cNvPr>
            <p:cNvSpPr/>
            <p:nvPr/>
          </p:nvSpPr>
          <p:spPr>
            <a:xfrm>
              <a:off x="5561573" y="2242059"/>
              <a:ext cx="3634382" cy="319238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B4495-65ED-3981-E148-EBB286C1CFC3}"/>
              </a:ext>
            </a:extLst>
          </p:cNvPr>
          <p:cNvGrpSpPr/>
          <p:nvPr/>
        </p:nvGrpSpPr>
        <p:grpSpPr>
          <a:xfrm>
            <a:off x="244739" y="5049982"/>
            <a:ext cx="6259970" cy="1166409"/>
            <a:chOff x="244739" y="5049982"/>
            <a:chExt cx="6259970" cy="11664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26B45-6F5A-32C8-0759-FAB698EA0DA0}"/>
                </a:ext>
              </a:extLst>
            </p:cNvPr>
            <p:cNvSpPr txBox="1"/>
            <p:nvPr/>
          </p:nvSpPr>
          <p:spPr>
            <a:xfrm>
              <a:off x="244739" y="5785504"/>
              <a:ext cx="443673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0</a:t>
              </a:r>
              <a:r>
                <a:rPr lang="en-US" sz="2200" b="1" dirty="0"/>
                <a:t> </a:t>
              </a:r>
              <a:r>
                <a:rPr lang="en-US" sz="2200" dirty="0"/>
                <a:t>– no measurements done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12DD85A-C2C0-A38D-52CA-97D30DF553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1736" y="5049982"/>
              <a:ext cx="3002973" cy="862445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89338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8D68F7-19BB-1780-F3BF-1BC4BBBD3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457" y="1493314"/>
            <a:ext cx="5571497" cy="364866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C2457B-D10B-DB97-7508-6338A564BB0D}"/>
              </a:ext>
            </a:extLst>
          </p:cNvPr>
          <p:cNvSpPr txBox="1"/>
          <p:nvPr/>
        </p:nvSpPr>
        <p:spPr>
          <a:xfrm>
            <a:off x="131428" y="791742"/>
            <a:ext cx="12060572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i="1" dirty="0">
                <a:solidFill>
                  <a:prstClr val="black"/>
                </a:solidFill>
              </a:rPr>
              <a:t>set up the workflow </a:t>
            </a:r>
            <a:r>
              <a:rPr lang="en-US" sz="2200" dirty="0">
                <a:solidFill>
                  <a:prstClr val="black"/>
                </a:solidFill>
              </a:rPr>
              <a:t>by defining </a:t>
            </a:r>
            <a:r>
              <a:rPr lang="en-US" sz="2200" dirty="0" err="1">
                <a:solidFill>
                  <a:prstClr val="black"/>
                </a:solidFill>
              </a:rPr>
              <a:t>characterisation</a:t>
            </a:r>
            <a:r>
              <a:rPr lang="en-US" sz="2200" dirty="0">
                <a:solidFill>
                  <a:prstClr val="black"/>
                </a:solidFill>
              </a:rPr>
              <a:t> for the experiment (idea or plan)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									and </a:t>
            </a:r>
            <a:r>
              <a:rPr lang="en-US" sz="2200" i="1" dirty="0">
                <a:solidFill>
                  <a:prstClr val="black"/>
                </a:solidFill>
              </a:rPr>
              <a:t>track the progress</a:t>
            </a:r>
            <a:r>
              <a:rPr lang="en-US" sz="2200" dirty="0">
                <a:solidFill>
                  <a:prstClr val="black"/>
                </a:solidFill>
              </a:rPr>
              <a:t>.</a:t>
            </a:r>
            <a:endParaRPr lang="en-US" sz="2200" b="1" u="sng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or Experiment Plan: summary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 fontScale="92500"/>
          </a:bodyPr>
          <a:lstStyle/>
          <a:p>
            <a:pPr indent="0" defTabSz="914377">
              <a:buNone/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https://mdi.matinf.pro/properties/edititem/103066</a:t>
            </a:r>
            <a:endParaRPr lang="en-US" sz="1200" dirty="0">
              <a:solidFill>
                <a:prstClr val="black"/>
              </a:solidFill>
            </a:endParaRPr>
          </a:p>
          <a:p>
            <a:pPr indent="0" defTabSz="914377">
              <a:buNone/>
            </a:pPr>
            <a:r>
              <a:rPr lang="en-US" sz="1200" dirty="0">
                <a:hlinkClick r:id="rId5"/>
              </a:rPr>
              <a:t>https://mdi.matinf.pro/object/standard-screening-crc-aka-tobias-report-103066</a:t>
            </a:r>
            <a:endParaRPr lang="en-US" sz="1200" dirty="0"/>
          </a:p>
          <a:p>
            <a:pPr indent="0" defTabSz="914377">
              <a:buNone/>
            </a:pP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BF627-3F4F-2838-9186-1638EFF9F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787" y="3003607"/>
            <a:ext cx="6299606" cy="31755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D82EA13C-0DEC-DD29-DC5E-44DFF0A6C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82" y="1269800"/>
            <a:ext cx="2160588" cy="461665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Idea or Plan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36">
            <a:extLst>
              <a:ext uri="{FF2B5EF4-FFF2-40B4-BE49-F238E27FC236}">
                <a16:creationId xmlns:a16="http://schemas.microsoft.com/office/drawing/2014/main" id="{FA9A0244-F3AD-928D-747B-C1DD5E468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1363" y="1728316"/>
            <a:ext cx="592852" cy="44212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" name="Line 36">
            <a:extLst>
              <a:ext uri="{FF2B5EF4-FFF2-40B4-BE49-F238E27FC236}">
                <a16:creationId xmlns:a16="http://schemas.microsoft.com/office/drawing/2014/main" id="{5C0D7844-AEE5-75C2-CC8B-57C9DE310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948" y="5156479"/>
            <a:ext cx="592852" cy="44212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A080D6-E670-428D-ED3F-FA762C052973}"/>
              </a:ext>
            </a:extLst>
          </p:cNvPr>
          <p:cNvSpPr txBox="1"/>
          <p:nvPr/>
        </p:nvSpPr>
        <p:spPr>
          <a:xfrm>
            <a:off x="121722" y="1784706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1) Create </a:t>
            </a:r>
            <a:r>
              <a:rPr lang="en-US" dirty="0">
                <a:solidFill>
                  <a:prstClr val="black"/>
                </a:solidFill>
              </a:rPr>
              <a:t>“plan” object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F58952-3AB9-0BCC-17EA-1C3BF02B08A2}"/>
              </a:ext>
            </a:extLst>
          </p:cNvPr>
          <p:cNvSpPr txBox="1"/>
          <p:nvPr/>
        </p:nvSpPr>
        <p:spPr>
          <a:xfrm>
            <a:off x="119743" y="2922757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sz="1800" dirty="0">
                <a:solidFill>
                  <a:prstClr val="black"/>
                </a:solidFill>
              </a:rPr>
              <a:t>) Define </a:t>
            </a:r>
            <a:r>
              <a:rPr lang="en-US" sz="1800" dirty="0" err="1">
                <a:solidFill>
                  <a:prstClr val="black"/>
                </a:solidFill>
              </a:rPr>
              <a:t>characterisations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A0E510-9D3D-0A0E-598E-662742869EDD}"/>
              </a:ext>
            </a:extLst>
          </p:cNvPr>
          <p:cNvSpPr txBox="1"/>
          <p:nvPr/>
        </p:nvSpPr>
        <p:spPr>
          <a:xfrm>
            <a:off x="94014" y="3953931"/>
            <a:ext cx="6181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</a:t>
            </a:r>
            <a:r>
              <a:rPr lang="en-US" sz="1800" dirty="0">
                <a:solidFill>
                  <a:prstClr val="black"/>
                </a:solidFill>
              </a:rPr>
              <a:t>) Add samples and</a:t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>     measurements…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645CAF-7D6D-7CFD-A0A1-A6CAE6C379CB}"/>
              </a:ext>
            </a:extLst>
          </p:cNvPr>
          <p:cNvSpPr txBox="1"/>
          <p:nvPr/>
        </p:nvSpPr>
        <p:spPr>
          <a:xfrm>
            <a:off x="139536" y="5234487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</a:t>
            </a:r>
            <a:r>
              <a:rPr lang="en-US" sz="1800" dirty="0">
                <a:solidFill>
                  <a:prstClr val="black"/>
                </a:solidFill>
              </a:rPr>
              <a:t>) Monitor workflows via reports in the “plan”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9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19" grpId="0"/>
      <p:bldP spid="20" grpId="0"/>
      <p:bldP spid="21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</a:t>
            </a:r>
            <a:r>
              <a:rPr lang="en-US" dirty="0"/>
              <a:t>: Advanced Interlink Objects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398E6-55F5-F189-C03C-8DF3E9FC44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6898" y="6362199"/>
            <a:ext cx="4762679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800" b="0" dirty="0">
                <a:solidFill>
                  <a:prstClr val="black"/>
                </a:solidFill>
                <a:latin typeface="Arial" panose="020B0604020202020204" pitchFamily="34" charset="0"/>
              </a:rPr>
              <a:t>User view: </a:t>
            </a:r>
            <a:r>
              <a:rPr lang="en-US" altLang="ru-RU" sz="800" b="0" dirty="0">
                <a:solidFill>
                  <a:srgbClr val="0070C0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https://demo.mdi.ruhr-uni-bochum.de/object/ag2s-4870</a:t>
            </a:r>
            <a:endParaRPr lang="en-US" altLang="ru-RU" sz="800" b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800" b="0" dirty="0">
                <a:solidFill>
                  <a:prstClr val="black"/>
                </a:solidFill>
                <a:latin typeface="Arial" panose="020B0604020202020204" pitchFamily="34" charset="0"/>
              </a:rPr>
              <a:t>Admin view: </a:t>
            </a:r>
            <a:r>
              <a:rPr lang="en-US" altLang="ru-RU" sz="800" b="0" dirty="0">
                <a:solidFill>
                  <a:srgbClr val="0070C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https://demo.mdi.ruhr-uni-bochum.de/adminobject/edititem/4870</a:t>
            </a:r>
            <a:endParaRPr lang="en-US" sz="800" b="0" dirty="0">
              <a:solidFill>
                <a:srgbClr val="0070C0"/>
              </a:solidFill>
              <a:latin typeface="Arial" panose="020B0604020202020204"/>
            </a:endParaRPr>
          </a:p>
          <a:p>
            <a:pPr indent="0">
              <a:spcAft>
                <a:spcPts val="0"/>
              </a:spcAft>
              <a:buNone/>
            </a:pPr>
            <a:endParaRPr lang="en-US" sz="800" b="0" dirty="0"/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ECE8CDA6-538F-1854-2C60-80C1E68BD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1" y="866675"/>
            <a:ext cx="87711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600" b="1" dirty="0">
                <a:solidFill>
                  <a:prstClr val="black"/>
                </a:solidFill>
                <a:latin typeface="+mn-lt"/>
              </a:rPr>
              <a:t>Example: establishing graph above objects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 Box 52">
            <a:extLst>
              <a:ext uri="{FF2B5EF4-FFF2-40B4-BE49-F238E27FC236}">
                <a16:creationId xmlns:a16="http://schemas.microsoft.com/office/drawing/2014/main" id="{1CC26477-7D6C-B4BB-92B9-D77469937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35" y="3153951"/>
            <a:ext cx="5538583" cy="321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To add associated objects: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0) Go to “List edit” or select object to edit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1) Select associated object type (optional filter)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2) Input search phrase, contained in the </a:t>
            </a:r>
            <a:r>
              <a:rPr lang="en-US" altLang="ru-RU" sz="1600" u="sng" dirty="0">
                <a:solidFill>
                  <a:prstClr val="black"/>
                </a:solidFill>
                <a:latin typeface="+mn-lt"/>
              </a:rPr>
              <a:t>Name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 of the desired object to be associated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3) Select (if required) </a:t>
            </a:r>
            <a:r>
              <a:rPr lang="en-US" altLang="ru-RU" sz="1600" b="1" dirty="0">
                <a:solidFill>
                  <a:prstClr val="black"/>
                </a:solidFill>
                <a:latin typeface="+mn-lt"/>
              </a:rPr>
              <a:t>link/association type 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object.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4) Drag &amp; Drop desired object(s) from search result list to the area / adjust list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5) Save changes</a:t>
            </a:r>
          </a:p>
          <a:p>
            <a:pPr defTabSz="914377">
              <a:spcBef>
                <a:spcPts val="800"/>
              </a:spcBef>
            </a:pPr>
            <a:r>
              <a:rPr lang="en-US" altLang="ru-RU" sz="1600" b="1" dirty="0">
                <a:solidFill>
                  <a:srgbClr val="0070C0"/>
                </a:solidFill>
                <a:latin typeface="+mn-lt"/>
              </a:rPr>
              <a:t>Important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1600" b="1" dirty="0">
                <a:solidFill>
                  <a:prstClr val="black"/>
                </a:solidFill>
                <a:latin typeface="+mn-lt"/>
              </a:rPr>
              <a:t>Reverse associations 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allow to browse reverse- directional associations.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27FAE-8765-6081-F8A7-21D653959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115" y="1971470"/>
            <a:ext cx="6736704" cy="43388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30" name="Picture 6" descr="Directed graph - Wikipedia">
            <a:extLst>
              <a:ext uri="{FF2B5EF4-FFF2-40B4-BE49-F238E27FC236}">
                <a16:creationId xmlns:a16="http://schemas.microsoft.com/office/drawing/2014/main" id="{A83AF66D-4037-98B4-A945-1FFCD0BC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05" y="100485"/>
            <a:ext cx="2713687" cy="1797658"/>
          </a:xfrm>
          <a:custGeom>
            <a:avLst/>
            <a:gdLst>
              <a:gd name="connsiteX0" fmla="*/ 0 w 2713687"/>
              <a:gd name="connsiteY0" fmla="*/ 0 h 1797658"/>
              <a:gd name="connsiteX1" fmla="*/ 515601 w 2713687"/>
              <a:gd name="connsiteY1" fmla="*/ 0 h 1797658"/>
              <a:gd name="connsiteX2" fmla="*/ 976927 w 2713687"/>
              <a:gd name="connsiteY2" fmla="*/ 0 h 1797658"/>
              <a:gd name="connsiteX3" fmla="*/ 1573938 w 2713687"/>
              <a:gd name="connsiteY3" fmla="*/ 0 h 1797658"/>
              <a:gd name="connsiteX4" fmla="*/ 2089539 w 2713687"/>
              <a:gd name="connsiteY4" fmla="*/ 0 h 1797658"/>
              <a:gd name="connsiteX5" fmla="*/ 2713687 w 2713687"/>
              <a:gd name="connsiteY5" fmla="*/ 0 h 1797658"/>
              <a:gd name="connsiteX6" fmla="*/ 2713687 w 2713687"/>
              <a:gd name="connsiteY6" fmla="*/ 635172 h 1797658"/>
              <a:gd name="connsiteX7" fmla="*/ 2713687 w 2713687"/>
              <a:gd name="connsiteY7" fmla="*/ 1234392 h 1797658"/>
              <a:gd name="connsiteX8" fmla="*/ 2713687 w 2713687"/>
              <a:gd name="connsiteY8" fmla="*/ 1797658 h 1797658"/>
              <a:gd name="connsiteX9" fmla="*/ 2225223 w 2713687"/>
              <a:gd name="connsiteY9" fmla="*/ 1797658 h 1797658"/>
              <a:gd name="connsiteX10" fmla="*/ 1682486 w 2713687"/>
              <a:gd name="connsiteY10" fmla="*/ 1797658 h 1797658"/>
              <a:gd name="connsiteX11" fmla="*/ 1139749 w 2713687"/>
              <a:gd name="connsiteY11" fmla="*/ 1797658 h 1797658"/>
              <a:gd name="connsiteX12" fmla="*/ 624148 w 2713687"/>
              <a:gd name="connsiteY12" fmla="*/ 1797658 h 1797658"/>
              <a:gd name="connsiteX13" fmla="*/ 0 w 2713687"/>
              <a:gd name="connsiteY13" fmla="*/ 1797658 h 1797658"/>
              <a:gd name="connsiteX14" fmla="*/ 0 w 2713687"/>
              <a:gd name="connsiteY14" fmla="*/ 1162486 h 1797658"/>
              <a:gd name="connsiteX15" fmla="*/ 0 w 2713687"/>
              <a:gd name="connsiteY15" fmla="*/ 527313 h 1797658"/>
              <a:gd name="connsiteX16" fmla="*/ 0 w 2713687"/>
              <a:gd name="connsiteY16" fmla="*/ 0 h 179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3687" h="1797658" extrusionOk="0">
                <a:moveTo>
                  <a:pt x="0" y="0"/>
                </a:moveTo>
                <a:cubicBezTo>
                  <a:pt x="192399" y="-60097"/>
                  <a:pt x="328052" y="61391"/>
                  <a:pt x="515601" y="0"/>
                </a:cubicBezTo>
                <a:cubicBezTo>
                  <a:pt x="703150" y="-61391"/>
                  <a:pt x="860759" y="43404"/>
                  <a:pt x="976927" y="0"/>
                </a:cubicBezTo>
                <a:cubicBezTo>
                  <a:pt x="1093095" y="-43404"/>
                  <a:pt x="1365485" y="21549"/>
                  <a:pt x="1573938" y="0"/>
                </a:cubicBezTo>
                <a:cubicBezTo>
                  <a:pt x="1782391" y="-21549"/>
                  <a:pt x="1917594" y="47808"/>
                  <a:pt x="2089539" y="0"/>
                </a:cubicBezTo>
                <a:cubicBezTo>
                  <a:pt x="2261484" y="-47808"/>
                  <a:pt x="2542721" y="34653"/>
                  <a:pt x="2713687" y="0"/>
                </a:cubicBezTo>
                <a:cubicBezTo>
                  <a:pt x="2717058" y="306250"/>
                  <a:pt x="2671670" y="482745"/>
                  <a:pt x="2713687" y="635172"/>
                </a:cubicBezTo>
                <a:cubicBezTo>
                  <a:pt x="2755704" y="787599"/>
                  <a:pt x="2672687" y="1005884"/>
                  <a:pt x="2713687" y="1234392"/>
                </a:cubicBezTo>
                <a:cubicBezTo>
                  <a:pt x="2754687" y="1462900"/>
                  <a:pt x="2709681" y="1597432"/>
                  <a:pt x="2713687" y="1797658"/>
                </a:cubicBezTo>
                <a:cubicBezTo>
                  <a:pt x="2529987" y="1828913"/>
                  <a:pt x="2432169" y="1785975"/>
                  <a:pt x="2225223" y="1797658"/>
                </a:cubicBezTo>
                <a:cubicBezTo>
                  <a:pt x="2018277" y="1809341"/>
                  <a:pt x="1810714" y="1790491"/>
                  <a:pt x="1682486" y="1797658"/>
                </a:cubicBezTo>
                <a:cubicBezTo>
                  <a:pt x="1554258" y="1804825"/>
                  <a:pt x="1257452" y="1762831"/>
                  <a:pt x="1139749" y="1797658"/>
                </a:cubicBezTo>
                <a:cubicBezTo>
                  <a:pt x="1022046" y="1832485"/>
                  <a:pt x="728088" y="1767945"/>
                  <a:pt x="624148" y="1797658"/>
                </a:cubicBezTo>
                <a:cubicBezTo>
                  <a:pt x="520208" y="1827371"/>
                  <a:pt x="309579" y="1786654"/>
                  <a:pt x="0" y="1797658"/>
                </a:cubicBezTo>
                <a:cubicBezTo>
                  <a:pt x="-26287" y="1481676"/>
                  <a:pt x="39600" y="1322144"/>
                  <a:pt x="0" y="1162486"/>
                </a:cubicBezTo>
                <a:cubicBezTo>
                  <a:pt x="-39600" y="1002828"/>
                  <a:pt x="61458" y="788660"/>
                  <a:pt x="0" y="527313"/>
                </a:cubicBezTo>
                <a:cubicBezTo>
                  <a:pt x="-61458" y="265966"/>
                  <a:pt x="45033" y="174442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2">
            <a:extLst>
              <a:ext uri="{FF2B5EF4-FFF2-40B4-BE49-F238E27FC236}">
                <a16:creationId xmlns:a16="http://schemas.microsoft.com/office/drawing/2014/main" id="{D6A41B01-5513-1E3E-100E-31618F4F6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994" y="1507253"/>
            <a:ext cx="1909186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directed graph</a:t>
            </a:r>
            <a:endParaRPr lang="ru-RU" altLang="ru-RU" sz="16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Text Box 52">
            <a:extLst>
              <a:ext uri="{FF2B5EF4-FFF2-40B4-BE49-F238E27FC236}">
                <a16:creationId xmlns:a16="http://schemas.microsoft.com/office/drawing/2014/main" id="{A6C922AC-B81E-195F-7D99-669BC9B00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363" y="293078"/>
            <a:ext cx="286377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E7428D42-1564-C93C-066A-78E5BA690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2005" y="1068476"/>
            <a:ext cx="286377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b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ext Box 52">
            <a:extLst>
              <a:ext uri="{FF2B5EF4-FFF2-40B4-BE49-F238E27FC236}">
                <a16:creationId xmlns:a16="http://schemas.microsoft.com/office/drawing/2014/main" id="{F8D1EB32-55D9-AC2F-3ECE-DFC0632F487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138788" y="145702"/>
            <a:ext cx="2897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 Box 52">
            <a:extLst>
              <a:ext uri="{FF2B5EF4-FFF2-40B4-BE49-F238E27FC236}">
                <a16:creationId xmlns:a16="http://schemas.microsoft.com/office/drawing/2014/main" id="{DA02711E-986C-8C47-8714-3E673C6A042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361527" y="589504"/>
            <a:ext cx="2897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E640DE-9A6D-A25F-13C9-7E5F52ED1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07" y="1199051"/>
            <a:ext cx="5239634" cy="19805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722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E700B0-1E71-97E2-31EB-970AB0C0C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54" y="1500910"/>
            <a:ext cx="6773220" cy="20481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Graph: always think about object connections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C51FA-4FF5-066F-453A-72FC433875B4}"/>
              </a:ext>
            </a:extLst>
          </p:cNvPr>
          <p:cNvSpPr txBox="1"/>
          <p:nvPr/>
        </p:nvSpPr>
        <p:spPr>
          <a:xfrm>
            <a:off x="131428" y="791742"/>
            <a:ext cx="12060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In Project:</a:t>
            </a:r>
            <a:r>
              <a:rPr lang="en-US" sz="2200" dirty="0">
                <a:solidFill>
                  <a:prstClr val="black"/>
                </a:solidFill>
              </a:rPr>
              <a:t> add unlinked objects.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  <a:hlinkClick r:id="rId4"/>
              </a:rPr>
              <a:t>https://mdi.matinf.pro/rubric/industry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421279-06EA-8C44-F5F7-60DB0D5E8FCF}"/>
              </a:ext>
            </a:extLst>
          </p:cNvPr>
          <p:cNvGrpSpPr/>
          <p:nvPr/>
        </p:nvGrpSpPr>
        <p:grpSpPr>
          <a:xfrm>
            <a:off x="127962" y="4092589"/>
            <a:ext cx="12064037" cy="2177187"/>
            <a:chOff x="127962" y="4092589"/>
            <a:chExt cx="12064037" cy="21771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CA07CE-45C6-32C2-F0B1-1435F37EF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623" y="4849424"/>
              <a:ext cx="6735115" cy="141942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5EE5D1-5CD8-0963-740A-49B6966FC310}"/>
                </a:ext>
              </a:extLst>
            </p:cNvPr>
            <p:cNvSpPr txBox="1"/>
            <p:nvPr/>
          </p:nvSpPr>
          <p:spPr>
            <a:xfrm>
              <a:off x="127962" y="4092589"/>
              <a:ext cx="12064037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b="1" u="sng" dirty="0">
                  <a:solidFill>
                    <a:prstClr val="black"/>
                  </a:solidFill>
                </a:rPr>
                <a:t>In Object (under associated objects):</a:t>
              </a:r>
              <a:r>
                <a:rPr lang="en-US" sz="2200" dirty="0">
                  <a:solidFill>
                    <a:prstClr val="black"/>
                  </a:solidFill>
                </a:rPr>
                <a:t> add </a:t>
              </a:r>
              <a:r>
                <a:rPr lang="en-US" sz="2200" u="sng" dirty="0">
                  <a:solidFill>
                    <a:prstClr val="black"/>
                  </a:solidFill>
                </a:rPr>
                <a:t>linked</a:t>
              </a:r>
              <a:r>
                <a:rPr lang="en-US" sz="2200" dirty="0">
                  <a:solidFill>
                    <a:prstClr val="black"/>
                  </a:solidFill>
                </a:rPr>
                <a:t> objects.</a:t>
              </a:r>
            </a:p>
            <a:p>
              <a:pPr defTabSz="914377">
                <a:spcAft>
                  <a:spcPts val="600"/>
                </a:spcAft>
              </a:pPr>
              <a:r>
                <a:rPr lang="en-US" sz="1400" dirty="0">
                  <a:hlinkClick r:id="rId6"/>
                </a:rPr>
                <a:t>https://mdi.matinf.pro/object/standard-screening-crc-aka-tobias-report-103066</a:t>
              </a:r>
              <a:endParaRPr lang="en-US" sz="14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AF2F9-A430-B954-0F01-1D31353E9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2736" y="4559629"/>
              <a:ext cx="3800327" cy="171014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A3C9EA4-1234-FA02-2E5E-708137272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1593" y="2029811"/>
            <a:ext cx="3761866" cy="1670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81F999-F630-8B43-6244-806A91B47455}"/>
              </a:ext>
            </a:extLst>
          </p:cNvPr>
          <p:cNvCxnSpPr>
            <a:cxnSpLocks/>
          </p:cNvCxnSpPr>
          <p:nvPr/>
        </p:nvCxnSpPr>
        <p:spPr>
          <a:xfrm flipV="1">
            <a:off x="4551218" y="2223655"/>
            <a:ext cx="3751118" cy="86244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4795D4-F9FB-78D1-8F53-33D971525E55}"/>
              </a:ext>
            </a:extLst>
          </p:cNvPr>
          <p:cNvGrpSpPr/>
          <p:nvPr/>
        </p:nvGrpSpPr>
        <p:grpSpPr>
          <a:xfrm>
            <a:off x="4086225" y="1051853"/>
            <a:ext cx="2688647" cy="1961511"/>
            <a:chOff x="4605771" y="1062244"/>
            <a:chExt cx="2688647" cy="19615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B2153E-D06A-95F5-4964-FAA8E6F892CD}"/>
                </a:ext>
              </a:extLst>
            </p:cNvPr>
            <p:cNvSpPr txBox="1"/>
            <p:nvPr/>
          </p:nvSpPr>
          <p:spPr>
            <a:xfrm>
              <a:off x="4605771" y="1062244"/>
              <a:ext cx="26886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u="sng" dirty="0">
                  <a:solidFill>
                    <a:srgbClr val="FF0000"/>
                  </a:solidFill>
                </a:rPr>
                <a:t>Add “top level” objects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C52D182-1666-D626-15DE-09D98DC4FC4F}"/>
                </a:ext>
              </a:extLst>
            </p:cNvPr>
            <p:cNvCxnSpPr>
              <a:cxnSpLocks/>
            </p:cNvCxnSpPr>
            <p:nvPr/>
          </p:nvCxnSpPr>
          <p:spPr>
            <a:xfrm>
              <a:off x="4790209" y="1454727"/>
              <a:ext cx="0" cy="1569028"/>
            </a:xfrm>
            <a:prstGeom prst="straightConnector1">
              <a:avLst/>
            </a:prstGeom>
            <a:noFill/>
            <a:ln w="63500" cap="flat" cmpd="sng" algn="ctr">
              <a:solidFill>
                <a:srgbClr val="FFC00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71B87B-40FE-86F5-2EBB-DD20B86D592C}"/>
              </a:ext>
            </a:extLst>
          </p:cNvPr>
          <p:cNvGrpSpPr/>
          <p:nvPr/>
        </p:nvGrpSpPr>
        <p:grpSpPr>
          <a:xfrm>
            <a:off x="6785264" y="3926671"/>
            <a:ext cx="4499263" cy="1746765"/>
            <a:chOff x="6785264" y="3926671"/>
            <a:chExt cx="4499263" cy="17467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FD62F1-599F-6431-8A9C-0847E065FF4D}"/>
                </a:ext>
              </a:extLst>
            </p:cNvPr>
            <p:cNvSpPr txBox="1"/>
            <p:nvPr/>
          </p:nvSpPr>
          <p:spPr>
            <a:xfrm>
              <a:off x="7262379" y="3926671"/>
              <a:ext cx="40221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u="sng" dirty="0">
                  <a:solidFill>
                    <a:srgbClr val="FF0000"/>
                  </a:solidFill>
                </a:rPr>
                <a:t>Add “children/dependent” objects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0B9FF5E-9869-DD90-4DC3-953450DBD0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5264" y="4298374"/>
              <a:ext cx="900545" cy="1375062"/>
            </a:xfrm>
            <a:prstGeom prst="straightConnector1">
              <a:avLst/>
            </a:prstGeom>
            <a:noFill/>
            <a:ln w="63500" cap="flat" cmpd="sng" algn="ctr">
              <a:solidFill>
                <a:srgbClr val="FFC00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3B76-5826-3C54-64AA-00D6E970C5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 fontScale="92500"/>
          </a:bodyPr>
          <a:lstStyle/>
          <a:p>
            <a:pPr indent="0" defTabSz="914377">
              <a:buNone/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https://mdi.matinf.pro/rubric/industry </a:t>
            </a:r>
            <a:endParaRPr lang="en-US" sz="1200" dirty="0">
              <a:solidFill>
                <a:prstClr val="black"/>
              </a:solidFill>
            </a:endParaRPr>
          </a:p>
          <a:p>
            <a:pPr indent="0" defTabSz="914377">
              <a:buNone/>
            </a:pPr>
            <a:r>
              <a:rPr lang="en-US" sz="1200" dirty="0">
                <a:hlinkClick r:id="rId6"/>
              </a:rPr>
              <a:t>https://mdi.matinf.pro/object/standard-screening-crc-aka-tobias-report-103066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27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FA53C-E86D-EF00-BE13-3EE0C13BD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7" y="1180080"/>
            <a:ext cx="6754168" cy="21910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Oriented</a:t>
            </a:r>
            <a:r>
              <a:rPr lang="en-US" dirty="0"/>
              <a:t> Graph: </a:t>
            </a:r>
            <a:r>
              <a:rPr lang="en-US" u="sng" dirty="0"/>
              <a:t>interlink</a:t>
            </a:r>
            <a:r>
              <a:rPr lang="en-US" dirty="0"/>
              <a:t> &amp; </a:t>
            </a:r>
            <a:r>
              <a:rPr lang="en-US" u="sng" dirty="0"/>
              <a:t>don’t mess up </a:t>
            </a:r>
            <a:r>
              <a:rPr lang="en-US" dirty="0"/>
              <a:t>with directions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9490B-867E-1521-91D0-1B974C1BDC00}"/>
              </a:ext>
            </a:extLst>
          </p:cNvPr>
          <p:cNvSpPr txBox="1"/>
          <p:nvPr/>
        </p:nvSpPr>
        <p:spPr>
          <a:xfrm>
            <a:off x="148818" y="717096"/>
            <a:ext cx="4263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In all objects:</a:t>
            </a:r>
            <a:endParaRPr lang="en-US" sz="2200" b="1" dirty="0">
              <a:solidFill>
                <a:prstClr val="black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D785B1-26E2-3286-AFEA-81308B70D10A}"/>
              </a:ext>
            </a:extLst>
          </p:cNvPr>
          <p:cNvGrpSpPr/>
          <p:nvPr/>
        </p:nvGrpSpPr>
        <p:grpSpPr>
          <a:xfrm>
            <a:off x="6781797" y="2090940"/>
            <a:ext cx="5614555" cy="430887"/>
            <a:chOff x="6937662" y="2090940"/>
            <a:chExt cx="5614555" cy="430887"/>
          </a:xfrm>
        </p:grpSpPr>
        <p:sp>
          <p:nvSpPr>
            <p:cNvPr id="9" name="Line 36">
              <a:extLst>
                <a:ext uri="{FF2B5EF4-FFF2-40B4-BE49-F238E27FC236}">
                  <a16:creationId xmlns:a16="http://schemas.microsoft.com/office/drawing/2014/main" id="{F2B34EA1-D72D-DDC6-356E-3A1299C7DD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37662" y="2344884"/>
              <a:ext cx="883228" cy="10391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A032558-6C92-1D62-A798-DF3FEC311E87}"/>
                </a:ext>
              </a:extLst>
            </p:cNvPr>
            <p:cNvSpPr txBox="1"/>
            <p:nvPr/>
          </p:nvSpPr>
          <p:spPr>
            <a:xfrm>
              <a:off x="7837340" y="2090940"/>
              <a:ext cx="471487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b="1" dirty="0">
                  <a:solidFill>
                    <a:prstClr val="black"/>
                  </a:solidFill>
                </a:rPr>
                <a:t>Add a new (child) object + association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B3F9612-FF08-00E7-2FFE-D80FEBF1B5CA}"/>
              </a:ext>
            </a:extLst>
          </p:cNvPr>
          <p:cNvSpPr txBox="1"/>
          <p:nvPr/>
        </p:nvSpPr>
        <p:spPr>
          <a:xfrm>
            <a:off x="7671087" y="1218107"/>
            <a:ext cx="44758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dirty="0">
                <a:solidFill>
                  <a:prstClr val="black"/>
                </a:solidFill>
              </a:rPr>
              <a:t>Control associated objects</a:t>
            </a:r>
            <a:r>
              <a:rPr lang="ru-RU" sz="2200" b="1" dirty="0">
                <a:solidFill>
                  <a:prstClr val="black"/>
                </a:solidFill>
              </a:rPr>
              <a:t> (</a:t>
            </a:r>
            <a:r>
              <a:rPr lang="en-US" sz="2200" b="1" dirty="0">
                <a:solidFill>
                  <a:prstClr val="black"/>
                </a:solidFill>
              </a:rPr>
              <a:t>children</a:t>
            </a:r>
            <a:r>
              <a:rPr lang="ru-RU" sz="2200" b="1" dirty="0">
                <a:solidFill>
                  <a:prstClr val="black"/>
                </a:solidFill>
              </a:rPr>
              <a:t>)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53" name="Line 36">
            <a:extLst>
              <a:ext uri="{FF2B5EF4-FFF2-40B4-BE49-F238E27FC236}">
                <a16:creationId xmlns:a16="http://schemas.microsoft.com/office/drawing/2014/main" id="{158F1BE9-624F-080B-BF8C-E6358859F2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78332" y="1447802"/>
            <a:ext cx="883228" cy="10391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" name="Flowchart: Multidocument 15">
            <a:extLst>
              <a:ext uri="{FF2B5EF4-FFF2-40B4-BE49-F238E27FC236}">
                <a16:creationId xmlns:a16="http://schemas.microsoft.com/office/drawing/2014/main" id="{56188E4F-3240-EFC4-5CAE-63B65B64F5CE}"/>
              </a:ext>
            </a:extLst>
          </p:cNvPr>
          <p:cNvSpPr/>
          <p:nvPr/>
        </p:nvSpPr>
        <p:spPr>
          <a:xfrm>
            <a:off x="5445116" y="5032782"/>
            <a:ext cx="1683047" cy="1266093"/>
          </a:xfrm>
          <a:prstGeom prst="flowChartMultidocumen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u="sng" dirty="0" err="1">
                <a:solidFill>
                  <a:schemeClr val="tx1"/>
                </a:solidFill>
              </a:rPr>
              <a:t>Characterisations</a:t>
            </a:r>
            <a:r>
              <a:rPr lang="en-US" sz="1300" dirty="0">
                <a:solidFill>
                  <a:schemeClr val="tx1"/>
                </a:solidFill>
              </a:rPr>
              <a:t>:</a:t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>EDX, XRD, Resistance, Bandgap, …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153032-ECC2-047C-C99A-CBC91329EF56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398522" y="4493200"/>
            <a:ext cx="3905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24BD8AA-149E-58FE-4679-FC0ADCEBCC20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4265890" y="4506914"/>
            <a:ext cx="1005044" cy="40141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Text Box 10">
            <a:extLst>
              <a:ext uri="{FF2B5EF4-FFF2-40B4-BE49-F238E27FC236}">
                <a16:creationId xmlns:a16="http://schemas.microsoft.com/office/drawing/2014/main" id="{D21C99D8-90B3-159A-278A-BFEDF67CB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2814" y="4031658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BDC884-2E79-D49F-8981-99CF6CFBBA3E}"/>
              </a:ext>
            </a:extLst>
          </p:cNvPr>
          <p:cNvCxnSpPr>
            <a:cxnSpLocks/>
          </p:cNvCxnSpPr>
          <p:nvPr/>
        </p:nvCxnSpPr>
        <p:spPr>
          <a:xfrm>
            <a:off x="4258254" y="3787261"/>
            <a:ext cx="1020327" cy="26519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Text Box 10">
            <a:extLst>
              <a:ext uri="{FF2B5EF4-FFF2-40B4-BE49-F238E27FC236}">
                <a16:creationId xmlns:a16="http://schemas.microsoft.com/office/drawing/2014/main" id="{0D67CD13-2DC2-54F2-D954-319B9645F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302" y="4523604"/>
            <a:ext cx="2160588" cy="769441"/>
          </a:xfrm>
          <a:prstGeom prst="rect">
            <a:avLst/>
          </a:prstGeom>
          <a:solidFill>
            <a:srgbClr val="FFC00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200" b="1" dirty="0">
                <a:solidFill>
                  <a:schemeClr val="tx1"/>
                </a:solidFill>
                <a:latin typeface="Arial" panose="020B0604020202020204" pitchFamily="34" charset="0"/>
              </a:rPr>
              <a:t>Request for Synthesis</a:t>
            </a:r>
            <a:endParaRPr lang="ru-RU" altLang="ru-RU" sz="2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ED4F5684-6BAE-3B31-0B16-E4FBE12B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963" y="3545065"/>
            <a:ext cx="2160588" cy="461665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Idea or Plan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" name="Text Box 10">
            <a:extLst>
              <a:ext uri="{FF2B5EF4-FFF2-40B4-BE49-F238E27FC236}">
                <a16:creationId xmlns:a16="http://schemas.microsoft.com/office/drawing/2014/main" id="{3EFEF510-A75C-D744-958A-3B122F329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7350" y="4029974"/>
            <a:ext cx="2160588" cy="461665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Synthesis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29F21B5-005D-A526-4756-14665052C807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7424018" y="4260807"/>
            <a:ext cx="1033332" cy="972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4" name="Flowchart: Multidocument 63">
            <a:extLst>
              <a:ext uri="{FF2B5EF4-FFF2-40B4-BE49-F238E27FC236}">
                <a16:creationId xmlns:a16="http://schemas.microsoft.com/office/drawing/2014/main" id="{1F311FC5-FCA9-3AF4-147C-F276179D338B}"/>
              </a:ext>
            </a:extLst>
          </p:cNvPr>
          <p:cNvSpPr/>
          <p:nvPr/>
        </p:nvSpPr>
        <p:spPr>
          <a:xfrm>
            <a:off x="7810777" y="5029318"/>
            <a:ext cx="1683047" cy="1266093"/>
          </a:xfrm>
          <a:prstGeom prst="flowChartMultidocumen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u="sng" dirty="0">
                <a:solidFill>
                  <a:schemeClr val="tx1"/>
                </a:solidFill>
              </a:rPr>
              <a:t>342</a:t>
            </a:r>
            <a:br>
              <a:rPr lang="en-US" sz="1300" u="sng" dirty="0">
                <a:solidFill>
                  <a:schemeClr val="tx1"/>
                </a:solidFill>
              </a:rPr>
            </a:br>
            <a:r>
              <a:rPr lang="en-US" sz="1300" u="sng" dirty="0">
                <a:solidFill>
                  <a:schemeClr val="tx1"/>
                </a:solidFill>
              </a:rPr>
              <a:t>x </a:t>
            </a:r>
            <a:br>
              <a:rPr lang="en-US" sz="1300" u="sng" dirty="0">
                <a:solidFill>
                  <a:schemeClr val="tx1"/>
                </a:solidFill>
              </a:rPr>
            </a:br>
            <a:r>
              <a:rPr lang="en-US" sz="1300" u="sng" dirty="0">
                <a:solidFill>
                  <a:schemeClr val="tx1"/>
                </a:solidFill>
              </a:rPr>
              <a:t>Compositions</a:t>
            </a:r>
            <a:endParaRPr lang="en-US" sz="1300" dirty="0">
              <a:solidFill>
                <a:schemeClr val="tx1"/>
              </a:solidFill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F905747-41B4-D566-2B89-861917A66AB3}"/>
              </a:ext>
            </a:extLst>
          </p:cNvPr>
          <p:cNvCxnSpPr>
            <a:cxnSpLocks/>
          </p:cNvCxnSpPr>
          <p:nvPr/>
        </p:nvCxnSpPr>
        <p:spPr>
          <a:xfrm>
            <a:off x="7398326" y="4499264"/>
            <a:ext cx="665019" cy="540327"/>
          </a:xfrm>
          <a:prstGeom prst="straightConnector1">
            <a:avLst/>
          </a:prstGeom>
          <a:noFill/>
          <a:ln w="63500" cap="flat" cmpd="sng" algn="ctr">
            <a:solidFill>
              <a:srgbClr val="92D05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EE0A2A-9576-5003-70FF-FAEA7E8D3E53}"/>
              </a:ext>
            </a:extLst>
          </p:cNvPr>
          <p:cNvSpPr txBox="1"/>
          <p:nvPr/>
        </p:nvSpPr>
        <p:spPr>
          <a:xfrm>
            <a:off x="92251" y="1479812"/>
            <a:ext cx="2693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</a:rPr>
              <a:t>Child</a:t>
            </a:r>
            <a:r>
              <a:rPr lang="en-US" sz="1800" b="1" dirty="0">
                <a:solidFill>
                  <a:srgbClr val="FF0000"/>
                </a:solidFill>
              </a:rPr>
              <a:t> objects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C3EF3-9991-CF01-1F9B-19EB39F2C49D}"/>
              </a:ext>
            </a:extLst>
          </p:cNvPr>
          <p:cNvSpPr txBox="1"/>
          <p:nvPr/>
        </p:nvSpPr>
        <p:spPr>
          <a:xfrm>
            <a:off x="74529" y="2589142"/>
            <a:ext cx="2693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</a:rPr>
              <a:t>Parent</a:t>
            </a:r>
            <a:r>
              <a:rPr lang="en-US" sz="1800" b="1" dirty="0">
                <a:solidFill>
                  <a:srgbClr val="FF0000"/>
                </a:solidFill>
              </a:rPr>
              <a:t> objects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3" grpId="0" animBg="1"/>
      <p:bldP spid="16" grpId="0" animBg="1"/>
      <p:bldP spid="23" grpId="0" animBg="1"/>
      <p:bldP spid="33" grpId="0" animBg="1"/>
      <p:bldP spid="37" grpId="0" animBg="1"/>
      <p:bldP spid="60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DC185-50E1-6004-BD11-244C571D2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4C3E4-4232-C260-C8A1-9165E5B5F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</a:t>
            </a:r>
            <a:r>
              <a:rPr lang="en-US" dirty="0" err="1"/>
              <a:t>visualisation</a:t>
            </a:r>
            <a:endParaRPr lang="en-US" sz="160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A7A674F-3F5E-4286-5D6A-F670D2A3C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531330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https://mdi.matinf.pro/object/co-cu-mo-ni-equiatomic-library-117099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https://mdi.matinf.pro/object/graph/co-cu-mo-ni-equiatomic-library-117099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752F0-6DCE-1AC0-F5A7-46037AE69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73" y="1278485"/>
            <a:ext cx="7042928" cy="14185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5A8782-EE56-88A0-758B-9DF0E83D81D0}"/>
              </a:ext>
            </a:extLst>
          </p:cNvPr>
          <p:cNvSpPr txBox="1"/>
          <p:nvPr/>
        </p:nvSpPr>
        <p:spPr>
          <a:xfrm>
            <a:off x="131428" y="791742"/>
            <a:ext cx="12060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understand</a:t>
            </a:r>
            <a:r>
              <a:rPr lang="ru-RU" sz="2200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relationship between objects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64AB5E-9A7F-C7CC-DA37-073D1589DB8A}"/>
              </a:ext>
            </a:extLst>
          </p:cNvPr>
          <p:cNvCxnSpPr>
            <a:cxnSpLocks/>
          </p:cNvCxnSpPr>
          <p:nvPr/>
        </p:nvCxnSpPr>
        <p:spPr>
          <a:xfrm flipH="1">
            <a:off x="5114441" y="1658319"/>
            <a:ext cx="1332854" cy="151883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647706-6CBD-ACB1-A5BB-ABE93EC1DB4A}"/>
              </a:ext>
            </a:extLst>
          </p:cNvPr>
          <p:cNvGrpSpPr/>
          <p:nvPr/>
        </p:nvGrpSpPr>
        <p:grpSpPr>
          <a:xfrm>
            <a:off x="131428" y="2819437"/>
            <a:ext cx="4987776" cy="3469650"/>
            <a:chOff x="131428" y="2819437"/>
            <a:chExt cx="4987776" cy="34696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B82926-A97A-AF87-F2DA-322E58212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832" y="3239145"/>
              <a:ext cx="4925372" cy="304994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D44838-8515-8A1E-7C04-B8D96D287C79}"/>
                </a:ext>
              </a:extLst>
            </p:cNvPr>
            <p:cNvSpPr txBox="1"/>
            <p:nvPr/>
          </p:nvSpPr>
          <p:spPr>
            <a:xfrm>
              <a:off x="131428" y="2819437"/>
              <a:ext cx="22553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dirty="0">
                  <a:solidFill>
                    <a:prstClr val="black"/>
                  </a:solidFill>
                </a:rPr>
                <a:t>Interactive graph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3E6221-6933-9555-675D-FAE5CE3BA9D2}"/>
              </a:ext>
            </a:extLst>
          </p:cNvPr>
          <p:cNvCxnSpPr>
            <a:cxnSpLocks/>
          </p:cNvCxnSpPr>
          <p:nvPr/>
        </p:nvCxnSpPr>
        <p:spPr>
          <a:xfrm>
            <a:off x="3004457" y="4903596"/>
            <a:ext cx="4714504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E03DBF8-065E-08C1-01F2-1CCD53F85C3A}"/>
              </a:ext>
            </a:extLst>
          </p:cNvPr>
          <p:cNvGrpSpPr/>
          <p:nvPr/>
        </p:nvGrpSpPr>
        <p:grpSpPr>
          <a:xfrm>
            <a:off x="7726744" y="2078182"/>
            <a:ext cx="4291080" cy="4152710"/>
            <a:chOff x="7427734" y="2821112"/>
            <a:chExt cx="3022552" cy="346915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45268B-2343-CCBB-61AA-80AF5101C096}"/>
                </a:ext>
              </a:extLst>
            </p:cNvPr>
            <p:cNvGrpSpPr/>
            <p:nvPr/>
          </p:nvGrpSpPr>
          <p:grpSpPr>
            <a:xfrm>
              <a:off x="7427734" y="3235812"/>
              <a:ext cx="3022552" cy="3054456"/>
              <a:chOff x="7416568" y="3255909"/>
              <a:chExt cx="2854484" cy="293083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6E8F714-0038-7F30-4591-2A92FA199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6568" y="3255909"/>
                <a:ext cx="2773371" cy="29308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10258B-7983-8FB7-2D3D-5F785CD728DF}"/>
                  </a:ext>
                </a:extLst>
              </p:cNvPr>
              <p:cNvSpPr txBox="1"/>
              <p:nvPr/>
            </p:nvSpPr>
            <p:spPr>
              <a:xfrm>
                <a:off x="9233829" y="4408838"/>
                <a:ext cx="1037223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spcAft>
                    <a:spcPts val="600"/>
                  </a:spcAft>
                </a:pPr>
                <a:r>
                  <a:rPr lang="en-US" sz="2600" b="1" dirty="0">
                    <a:solidFill>
                      <a:prstClr val="black"/>
                    </a:solidFill>
                  </a:rPr>
                  <a:t>JSON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D51951-A3E3-45ED-42B6-7C2D40EB2311}"/>
                </a:ext>
              </a:extLst>
            </p:cNvPr>
            <p:cNvSpPr txBox="1"/>
            <p:nvPr/>
          </p:nvSpPr>
          <p:spPr>
            <a:xfrm>
              <a:off x="7471610" y="2821112"/>
              <a:ext cx="22553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dirty="0">
                  <a:solidFill>
                    <a:prstClr val="black"/>
                  </a:solidFill>
                </a:rPr>
                <a:t>JSON description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77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145D-1C76-8AF8-5E19-14FC95D25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09B4C-C25E-E2CA-F037-02A7C5AE1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2"/>
              </a:rPr>
              <a:t>https://crc247.mdi.ruhr-uni-bochum.de/home/doc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86755-5D05-7B95-2101-501A40C9B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042" y="254004"/>
            <a:ext cx="5582429" cy="476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D4E89-D5A1-5735-649D-31ECC5507C69}"/>
              </a:ext>
            </a:extLst>
          </p:cNvPr>
          <p:cNvSpPr txBox="1"/>
          <p:nvPr/>
        </p:nvSpPr>
        <p:spPr>
          <a:xfrm>
            <a:off x="5137161" y="0"/>
            <a:ext cx="3986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The link is in the footer on every page: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D725-A46E-4CA8-F14C-7931B189022F}"/>
              </a:ext>
            </a:extLst>
          </p:cNvPr>
          <p:cNvSpPr txBox="1"/>
          <p:nvPr/>
        </p:nvSpPr>
        <p:spPr>
          <a:xfrm>
            <a:off x="231111" y="1032193"/>
            <a:ext cx="1186710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Documentation content</a:t>
            </a:r>
            <a:r>
              <a:rPr lang="en-US" sz="2400" b="1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User manual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Many thanks to: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Irina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Roslyakova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Felix Thelen, Alan Savan, Tobias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Piotrowiak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Jill Fortmann, Ellen Suhr, Sabrina Baha, Florian Lourens, Valerie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Strotkötter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Rico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Zehl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Patrick Marx, Aurelija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Mockute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Elaheh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Akbarnejad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Sigurd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Thienhaus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Presentations, videos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latin typeface="system-ui"/>
              </a:rPr>
              <a:t>Database structure description (</a:t>
            </a:r>
            <a:r>
              <a:rPr lang="en-US" sz="2000" dirty="0"/>
              <a:t>tables and views)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User-defined type (UDT) system: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Object type configuration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UDT support API </a:t>
            </a:r>
            <a:r>
              <a:rPr lang="en-US" sz="2000" dirty="0"/>
              <a:t>(validation, data extraction, visualization)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UDT: </a:t>
            </a:r>
            <a:r>
              <a:rPr lang="en-US" sz="2000" dirty="0"/>
              <a:t>supported formats (EDX, Resistance, Thickness)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System settings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Tenant settings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API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Source code</a:t>
            </a:r>
          </a:p>
        </p:txBody>
      </p:sp>
    </p:spTree>
    <p:extLst>
      <p:ext uri="{BB962C8B-B14F-4D97-AF65-F5344CB8AC3E}">
        <p14:creationId xmlns:p14="http://schemas.microsoft.com/office/powerpoint/2010/main" val="4099931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data queries for advances users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56738" y="6362393"/>
            <a:ext cx="4923693" cy="485999"/>
          </a:xfrm>
        </p:spPr>
        <p:txBody>
          <a:bodyPr>
            <a:normAutofit fontScale="70000" lnSpcReduction="20000"/>
          </a:bodyPr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https://mdi.matinf.pro/vroui</a:t>
            </a:r>
            <a:br>
              <a:rPr lang="en-US" dirty="0"/>
            </a:br>
            <a:r>
              <a:rPr lang="en-US" dirty="0">
                <a:hlinkClick r:id="rId4"/>
              </a:rPr>
              <a:t>https://docs.google.com/document/d/1TDtHwtjP4RSXJw6m7jBvtmlSZ4qUBqWD/edit?usp=sharing&amp;ouid=117346421118620353373&amp;rtpof=true&amp;sd=true</a:t>
            </a:r>
            <a:endParaRPr lang="en-US" dirty="0"/>
          </a:p>
          <a:p>
            <a:pPr indent="0">
              <a:buNone/>
            </a:pPr>
            <a:r>
              <a:rPr lang="en-US" b="1" dirty="0"/>
              <a:t>EDX</a:t>
            </a:r>
            <a:r>
              <a:rPr lang="en-US" dirty="0"/>
              <a:t> - Energy-Dispersive X-ray spectroscopy;	 </a:t>
            </a:r>
            <a:r>
              <a:rPr lang="en-US" b="1" dirty="0"/>
              <a:t>XRD</a:t>
            </a:r>
            <a:r>
              <a:rPr lang="en-US" dirty="0"/>
              <a:t> - X-ray diffraction;	</a:t>
            </a:r>
            <a:r>
              <a:rPr lang="en-US" b="1" dirty="0"/>
              <a:t>4PP</a:t>
            </a:r>
            <a:r>
              <a:rPr lang="en-US" dirty="0"/>
              <a:t> – 4 Points Measurement (Resistance); </a:t>
            </a:r>
            <a:br>
              <a:rPr lang="ru-RU" dirty="0"/>
            </a:br>
            <a:r>
              <a:rPr lang="en-US" b="1" dirty="0"/>
              <a:t>SDC</a:t>
            </a:r>
            <a:r>
              <a:rPr lang="en-US" dirty="0"/>
              <a:t> - Scanning Droplet Cell;</a:t>
            </a:r>
            <a:r>
              <a:rPr lang="ru-RU" dirty="0"/>
              <a:t>	</a:t>
            </a:r>
            <a:r>
              <a:rPr lang="en-US" b="1" dirty="0"/>
              <a:t>SECCM</a:t>
            </a:r>
            <a:r>
              <a:rPr lang="en-US" dirty="0"/>
              <a:t> - Scanning </a:t>
            </a:r>
            <a:r>
              <a:rPr lang="en-US" dirty="0" err="1"/>
              <a:t>ElectroChemical</a:t>
            </a:r>
            <a:r>
              <a:rPr lang="en-US" dirty="0"/>
              <a:t> Cell Microscopy</a:t>
            </a:r>
            <a:endParaRPr lang="ru-RU" dirty="0"/>
          </a:p>
          <a:p>
            <a:pPr indent="0">
              <a:buNone/>
            </a:pPr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2F330D-BB8A-0133-EC08-554695FED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63" y="1701595"/>
            <a:ext cx="5705346" cy="4612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CE9145-AA01-9A09-1808-1DE7F3487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623" y="2682518"/>
            <a:ext cx="5456256" cy="35926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7C9AEF-4821-3703-6DCD-231DBFD7E13D}"/>
              </a:ext>
            </a:extLst>
          </p:cNvPr>
          <p:cNvSpPr txBox="1"/>
          <p:nvPr/>
        </p:nvSpPr>
        <p:spPr>
          <a:xfrm>
            <a:off x="117838" y="1040337"/>
            <a:ext cx="6927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00" dirty="0">
                <a:solidFill>
                  <a:prstClr val="black"/>
                </a:solidFill>
              </a:rPr>
              <a:t>Ex.1) Show samples having </a:t>
            </a:r>
            <a:r>
              <a:rPr lang="en-US" b="1" dirty="0">
                <a:solidFill>
                  <a:prstClr val="black"/>
                </a:solidFill>
              </a:rPr>
              <a:t>Au-Pd-Rh-Pt</a:t>
            </a:r>
            <a:r>
              <a:rPr lang="en-US" dirty="0">
                <a:solidFill>
                  <a:prstClr val="black"/>
                </a:solidFill>
              </a:rPr>
              <a:t> and how many </a:t>
            </a:r>
            <a:r>
              <a:rPr lang="en-US" dirty="0" err="1">
                <a:solidFill>
                  <a:prstClr val="black"/>
                </a:solidFill>
              </a:rPr>
              <a:t>characterisation</a:t>
            </a:r>
            <a:r>
              <a:rPr lang="en-US" dirty="0">
                <a:solidFill>
                  <a:prstClr val="black"/>
                </a:solidFill>
              </a:rPr>
              <a:t> documents for them we have (</a:t>
            </a:r>
            <a:r>
              <a:rPr lang="en-US" b="1" dirty="0">
                <a:solidFill>
                  <a:prstClr val="black"/>
                </a:solidFill>
              </a:rPr>
              <a:t>EDX, XRD, 4PP, SDC, SECCM</a:t>
            </a:r>
            <a:r>
              <a:rPr lang="en-US" dirty="0">
                <a:solidFill>
                  <a:prstClr val="black"/>
                </a:solidFill>
              </a:rPr>
              <a:t>)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7E2EB4-5F69-9573-5A14-90B46E41BD10}"/>
              </a:ext>
            </a:extLst>
          </p:cNvPr>
          <p:cNvSpPr txBox="1"/>
          <p:nvPr/>
        </p:nvSpPr>
        <p:spPr>
          <a:xfrm>
            <a:off x="6554037" y="1919796"/>
            <a:ext cx="5637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</a:rPr>
              <a:t>Ex.2) </a:t>
            </a:r>
            <a:r>
              <a:rPr lang="en-US" sz="1800" dirty="0">
                <a:solidFill>
                  <a:prstClr val="black"/>
                </a:solidFill>
              </a:rPr>
              <a:t>Show samples (identifiers) that have all enlisted </a:t>
            </a:r>
            <a:r>
              <a:rPr lang="en-US" sz="1800" dirty="0" err="1">
                <a:solidFill>
                  <a:prstClr val="black"/>
                </a:solidFill>
              </a:rPr>
              <a:t>characterisations</a:t>
            </a:r>
            <a:r>
              <a:rPr lang="en-US" sz="1800" dirty="0">
                <a:solidFill>
                  <a:prstClr val="black"/>
                </a:solidFill>
              </a:rPr>
              <a:t>: EDX, XRD, Resistance, Thickness, Photo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3D02F-3DF4-C3BA-7AE4-050358409BCB}"/>
              </a:ext>
            </a:extLst>
          </p:cNvPr>
          <p:cNvSpPr txBox="1"/>
          <p:nvPr/>
        </p:nvSpPr>
        <p:spPr>
          <a:xfrm>
            <a:off x="8563709" y="895532"/>
            <a:ext cx="35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Database schema documentation:</a:t>
            </a:r>
          </a:p>
          <a:p>
            <a:r>
              <a:rPr lang="en-US" dirty="0">
                <a:hlinkClick r:id="rId7"/>
              </a:rPr>
              <a:t>https://mdi.matinf.pro/home/doc</a:t>
            </a:r>
            <a:endParaRPr lang="en-US" dirty="0"/>
          </a:p>
        </p:txBody>
      </p:sp>
      <p:pic>
        <p:nvPicPr>
          <p:cNvPr id="4" name="Picture 3" descr="A computer screen shot of a folder&#10;&#10;Description automatically generated">
            <a:extLst>
              <a:ext uri="{FF2B5EF4-FFF2-40B4-BE49-F238E27FC236}">
                <a16:creationId xmlns:a16="http://schemas.microsoft.com/office/drawing/2014/main" id="{EAAA3786-419F-B9F8-8228-DF9BE833A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163" y="983900"/>
            <a:ext cx="474551" cy="474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CC2328-BF99-9889-249E-A4A32635A6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505" y="746824"/>
            <a:ext cx="7449590" cy="3143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630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API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6497" y="6362393"/>
            <a:ext cx="4903595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https://mdi.matinf.pro/home/doc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https://docs.google.com/document/d/1TDtHwtjP4RSXJw6m7jBvtmlSZ4qUBqWD/edit?usp=sharing&amp;ouid=117346421118620353373&amp;rtpof=true&amp;sd=true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3F68D-E1AD-EC79-ED03-1DA23A9E677B}"/>
              </a:ext>
            </a:extLst>
          </p:cNvPr>
          <p:cNvSpPr txBox="1"/>
          <p:nvPr/>
        </p:nvSpPr>
        <p:spPr>
          <a:xfrm>
            <a:off x="6591719" y="2429008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POST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/v1/execute</a:t>
            </a:r>
          </a:p>
          <a:p>
            <a:pPr defTabSz="685800"/>
            <a:r>
              <a:rPr lang="en-US" sz="1800" dirty="0">
                <a:solidFill>
                  <a:srgbClr val="212121"/>
                </a:solidFill>
                <a:latin typeface="Inter"/>
              </a:rPr>
              <a:t>Executes SQL statement and returns 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dataset (</a:t>
            </a:r>
            <a:r>
              <a:rPr lang="en-US" sz="1800" dirty="0">
                <a:solidFill>
                  <a:srgbClr val="212121"/>
                </a:solidFill>
                <a:latin typeface="Inter"/>
              </a:rPr>
              <a:t>in JSON)</a:t>
            </a:r>
          </a:p>
        </p:txBody>
      </p:sp>
      <p:pic>
        <p:nvPicPr>
          <p:cNvPr id="1026" name="Picture 2" descr="Database schema">
            <a:extLst>
              <a:ext uri="{FF2B5EF4-FFF2-40B4-BE49-F238E27FC236}">
                <a16:creationId xmlns:a16="http://schemas.microsoft.com/office/drawing/2014/main" id="{F39143BB-E2CC-BEF8-085B-6FA7E56E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5" y="904353"/>
            <a:ext cx="5763356" cy="520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EF79D6-8352-EDF4-43A3-BB8D316F58A6}"/>
              </a:ext>
            </a:extLst>
          </p:cNvPr>
          <p:cNvSpPr txBox="1"/>
          <p:nvPr/>
        </p:nvSpPr>
        <p:spPr>
          <a:xfrm>
            <a:off x="6089301" y="855338"/>
            <a:ext cx="596872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200" b="1" dirty="0">
                <a:solidFill>
                  <a:prstClr val="black"/>
                </a:solidFill>
              </a:rPr>
              <a:t>Two architectural implementation opportunities:</a:t>
            </a:r>
          </a:p>
          <a:p>
            <a:pPr marL="342900" indent="-342900" defTabSz="6858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Provide a set of methods to deal with each table</a:t>
            </a:r>
          </a:p>
          <a:p>
            <a:pPr marL="342900" indent="-342900" defTabSz="6858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Develop read-only views and let user introduce queries over them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A36DE-8F49-B227-484F-9F8D63FB3DA1}"/>
              </a:ext>
            </a:extLst>
          </p:cNvPr>
          <p:cNvSpPr txBox="1"/>
          <p:nvPr/>
        </p:nvSpPr>
        <p:spPr>
          <a:xfrm>
            <a:off x="6601767" y="3505856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GET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/v1/download</a:t>
            </a:r>
          </a:p>
          <a:p>
            <a:pPr defTabSz="685800"/>
            <a:r>
              <a:rPr lang="en-US" dirty="0">
                <a:solidFill>
                  <a:srgbClr val="212121"/>
                </a:solidFill>
                <a:latin typeface="Inter"/>
              </a:rPr>
              <a:t>Downloads document by specified identifier (</a:t>
            </a:r>
            <a:r>
              <a:rPr lang="en-US" dirty="0" err="1">
                <a:solidFill>
                  <a:srgbClr val="212121"/>
                </a:solidFill>
                <a:latin typeface="Inter"/>
              </a:rPr>
              <a:t>ObjectId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)</a:t>
            </a:r>
            <a:endParaRPr lang="en-US" sz="1800" dirty="0">
              <a:solidFill>
                <a:srgbClr val="212121"/>
              </a:solidFill>
              <a:latin typeface="Inter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65C286-A6EE-A746-4510-04A33198147A}"/>
              </a:ext>
            </a:extLst>
          </p:cNvPr>
          <p:cNvGrpSpPr/>
          <p:nvPr/>
        </p:nvGrpSpPr>
        <p:grpSpPr>
          <a:xfrm>
            <a:off x="6679877" y="5527822"/>
            <a:ext cx="3984774" cy="646331"/>
            <a:chOff x="6679877" y="5527822"/>
            <a:chExt cx="3984774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7D8B74-21F1-977B-610A-CE8A60FE7418}"/>
                </a:ext>
              </a:extLst>
            </p:cNvPr>
            <p:cNvSpPr txBox="1"/>
            <p:nvPr/>
          </p:nvSpPr>
          <p:spPr>
            <a:xfrm>
              <a:off x="7136843" y="5527822"/>
              <a:ext cx="35278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Database schema documentation:</a:t>
              </a:r>
            </a:p>
            <a:p>
              <a:r>
                <a:rPr lang="en-US" dirty="0">
                  <a:hlinkClick r:id="rId3"/>
                </a:rPr>
                <a:t>https://mdi.matinf.pro/home/doc</a:t>
              </a:r>
              <a:endParaRPr lang="en-US" dirty="0"/>
            </a:p>
          </p:txBody>
        </p:sp>
        <p:pic>
          <p:nvPicPr>
            <p:cNvPr id="9" name="Picture 8" descr="A computer screen shot of a folder&#10;&#10;Description automatically generated">
              <a:extLst>
                <a:ext uri="{FF2B5EF4-FFF2-40B4-BE49-F238E27FC236}">
                  <a16:creationId xmlns:a16="http://schemas.microsoft.com/office/drawing/2014/main" id="{E6368762-C5FF-A16C-C0F3-FD6C37338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877" y="5646335"/>
              <a:ext cx="474551" cy="474551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8633E7-ABD9-DAEF-DA42-B17EC9F0C28B}"/>
              </a:ext>
            </a:extLst>
          </p:cNvPr>
          <p:cNvSpPr/>
          <p:nvPr/>
        </p:nvSpPr>
        <p:spPr>
          <a:xfrm>
            <a:off x="6100808" y="1520227"/>
            <a:ext cx="5670646" cy="57478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for running arbitrary read-only queries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https://www.postman.com/downloads/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73447-631B-3869-5ABF-AFCBB7A66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6" y="844061"/>
            <a:ext cx="5883591" cy="5375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5E021-6343-F01A-72DF-0B902C682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817" y="4383236"/>
            <a:ext cx="3145271" cy="18413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24E1F2-064A-7756-C574-8CB234984737}"/>
              </a:ext>
            </a:extLst>
          </p:cNvPr>
          <p:cNvGrpSpPr/>
          <p:nvPr/>
        </p:nvGrpSpPr>
        <p:grpSpPr>
          <a:xfrm>
            <a:off x="6181830" y="1626231"/>
            <a:ext cx="5680991" cy="2970044"/>
            <a:chOff x="6181830" y="1626231"/>
            <a:chExt cx="5680991" cy="29700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7E2EB4-5F69-9573-5A14-90B46E41BD10}"/>
                </a:ext>
              </a:extLst>
            </p:cNvPr>
            <p:cNvSpPr txBox="1"/>
            <p:nvPr/>
          </p:nvSpPr>
          <p:spPr>
            <a:xfrm>
              <a:off x="6224858" y="1626231"/>
              <a:ext cx="5637963" cy="2970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800" b="1" dirty="0">
                  <a:solidFill>
                    <a:srgbClr val="212121"/>
                  </a:solidFill>
                  <a:latin typeface="Inter"/>
                </a:rPr>
                <a:t>Python </a:t>
              </a:r>
              <a:r>
                <a:rPr lang="en-US" sz="1800" dirty="0">
                  <a:solidFill>
                    <a:srgbClr val="212121"/>
                  </a:solidFill>
                  <a:latin typeface="Inter"/>
                </a:rPr>
                <a:t>wrapper to use API: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1. Specify tenant URL (since numerous tenants exist)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service_url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"https://mdi.matinf.pro"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tenant URL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2. Specify API Key ("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VroApi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 user claim)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"&lt;</a:t>
              </a:r>
              <a:r>
                <a:rPr lang="en-US" sz="1300" dirty="0" err="1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-key&gt;"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your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here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3. Create a client object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 =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MatInfWebApiClient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service_url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</a:p>
            <a:p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4. Execute SQL and get result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result =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client.</a:t>
              </a:r>
              <a:r>
                <a:rPr lang="en-US" sz="1300" b="1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execute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"select * from </a:t>
              </a:r>
              <a:r>
                <a:rPr lang="en-US" sz="1300" dirty="0" err="1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vroTypeInfo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result – contains JSON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client.dataframe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– contains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pandas.DataFrame</a:t>
              </a:r>
              <a:endParaRPr lang="en-US" sz="13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3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8AAA8C4-EE5C-0A67-25D7-D116418EFEEF}"/>
                </a:ext>
              </a:extLst>
            </p:cNvPr>
            <p:cNvSpPr/>
            <p:nvPr/>
          </p:nvSpPr>
          <p:spPr>
            <a:xfrm>
              <a:off x="6181830" y="3707843"/>
              <a:ext cx="5413967" cy="251208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5B277F-1301-6DAD-FFFA-41C49234009A}"/>
              </a:ext>
            </a:extLst>
          </p:cNvPr>
          <p:cNvSpPr txBox="1"/>
          <p:nvPr/>
        </p:nvSpPr>
        <p:spPr>
          <a:xfrm>
            <a:off x="6279202" y="831701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POST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/v1/execute</a:t>
            </a:r>
          </a:p>
          <a:p>
            <a:pPr defTabSz="685800"/>
            <a:r>
              <a:rPr lang="en-US" sz="1800" dirty="0">
                <a:solidFill>
                  <a:srgbClr val="212121"/>
                </a:solidFill>
                <a:latin typeface="Inter"/>
              </a:rPr>
              <a:t>Executes SQL statement and returns 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dataset (</a:t>
            </a:r>
            <a:r>
              <a:rPr lang="en-US" sz="1800" dirty="0">
                <a:solidFill>
                  <a:srgbClr val="212121"/>
                </a:solidFill>
                <a:latin typeface="Inter"/>
              </a:rPr>
              <a:t>in JSON)</a:t>
            </a:r>
          </a:p>
        </p:txBody>
      </p:sp>
    </p:spTree>
    <p:extLst>
      <p:ext uri="{BB962C8B-B14F-4D97-AF65-F5344CB8AC3E}">
        <p14:creationId xmlns:p14="http://schemas.microsoft.com/office/powerpoint/2010/main" val="1494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EDX - Energy-Dispersive X-ray spectroscopy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83822-08D7-C286-B58E-77398B2FAE25}"/>
              </a:ext>
            </a:extLst>
          </p:cNvPr>
          <p:cNvSpPr txBox="1"/>
          <p:nvPr/>
        </p:nvSpPr>
        <p:spPr>
          <a:xfrm>
            <a:off x="231112" y="1037227"/>
            <a:ext cx="1154555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Hardware </a:t>
            </a:r>
            <a:r>
              <a:rPr lang="en-US" sz="3200" dirty="0" err="1"/>
              <a:t>INFrastructure</a:t>
            </a:r>
            <a:endParaRPr lang="en-US" sz="32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Funding Period 1 Data: Recovery Completed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Workflows (idea, request for synthesis)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Oriented graph (objects interlinking)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API &amp; SQL access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Documentation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Invisible improvements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Current database status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Future plans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827190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for downloading documents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https://www.postman.com/downloads/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025BB-462C-F327-7471-1DB379E9E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5" y="765578"/>
            <a:ext cx="5298830" cy="54794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38B5536-2720-E075-F1DB-7C68E4093D19}"/>
              </a:ext>
            </a:extLst>
          </p:cNvPr>
          <p:cNvGrpSpPr/>
          <p:nvPr/>
        </p:nvGrpSpPr>
        <p:grpSpPr>
          <a:xfrm>
            <a:off x="6178559" y="1637805"/>
            <a:ext cx="5637963" cy="2970044"/>
            <a:chOff x="6178559" y="1637805"/>
            <a:chExt cx="5637963" cy="29700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7E2EB4-5F69-9573-5A14-90B46E41BD10}"/>
                </a:ext>
              </a:extLst>
            </p:cNvPr>
            <p:cNvSpPr txBox="1"/>
            <p:nvPr/>
          </p:nvSpPr>
          <p:spPr>
            <a:xfrm>
              <a:off x="6178559" y="1637805"/>
              <a:ext cx="5637963" cy="2970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800" b="1" dirty="0">
                  <a:solidFill>
                    <a:srgbClr val="212121"/>
                  </a:solidFill>
                  <a:latin typeface="Inter"/>
                </a:rPr>
                <a:t>Python </a:t>
              </a:r>
              <a:r>
                <a:rPr lang="en-US" sz="1800" dirty="0">
                  <a:solidFill>
                    <a:srgbClr val="212121"/>
                  </a:solidFill>
                  <a:latin typeface="Inter"/>
                </a:rPr>
                <a:t>wrapper to use API: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1. Specify tenant URL (since numerous tenants exist)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service_url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"https://mdi.matinf.pro"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tenant URL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2. Specify API Key ("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VroApi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 user claim)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"&lt;</a:t>
              </a:r>
              <a:r>
                <a:rPr lang="en-US" sz="1300" dirty="0" err="1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-key&gt;"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your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here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3. Create a client object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 =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MatInfWebApiClient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service_url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</a:p>
            <a:p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4. Download object file by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ObjectId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result =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client.</a:t>
              </a:r>
              <a:r>
                <a:rPr lang="en-US" sz="1300" b="1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download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(43511)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ObjectId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result – contains HTTP response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result.content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– contains file data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client.file_name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– contains the file name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230973F-E07A-96E8-686E-71E81CD37DC5}"/>
                </a:ext>
              </a:extLst>
            </p:cNvPr>
            <p:cNvSpPr/>
            <p:nvPr/>
          </p:nvSpPr>
          <p:spPr>
            <a:xfrm>
              <a:off x="6181830" y="3707843"/>
              <a:ext cx="5413967" cy="251208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E3385F-491F-2418-3DF9-F47D216AB02D}"/>
              </a:ext>
            </a:extLst>
          </p:cNvPr>
          <p:cNvSpPr txBox="1"/>
          <p:nvPr/>
        </p:nvSpPr>
        <p:spPr>
          <a:xfrm>
            <a:off x="6254526" y="855254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GET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/v1/download</a:t>
            </a:r>
          </a:p>
          <a:p>
            <a:pPr defTabSz="685800"/>
            <a:r>
              <a:rPr lang="en-US" dirty="0">
                <a:solidFill>
                  <a:srgbClr val="212121"/>
                </a:solidFill>
                <a:latin typeface="Inter"/>
              </a:rPr>
              <a:t>Downloads document by specified identifier (</a:t>
            </a:r>
            <a:r>
              <a:rPr lang="en-US" dirty="0" err="1">
                <a:solidFill>
                  <a:srgbClr val="212121"/>
                </a:solidFill>
                <a:latin typeface="Inter"/>
              </a:rPr>
              <a:t>ObjectId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)</a:t>
            </a:r>
            <a:endParaRPr lang="en-US" sz="1800" dirty="0">
              <a:solidFill>
                <a:srgbClr val="212121"/>
              </a:solidFill>
              <a:latin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F38E17-FB53-853B-1260-7A7EB212D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311" y="4757195"/>
            <a:ext cx="1372772" cy="129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5BD7D-8AE1-08B4-87ED-799E3C7D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CA20-C448-7C8A-BC4F-B358527B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“Invisible”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DCC2B-E656-285E-3447-BF4CDB50CB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917BF8-7995-6D20-41E5-60AB718BCD02}"/>
              </a:ext>
            </a:extLst>
          </p:cNvPr>
          <p:cNvSpPr txBox="1"/>
          <p:nvPr/>
        </p:nvSpPr>
        <p:spPr>
          <a:xfrm>
            <a:off x="231111" y="1032193"/>
            <a:ext cx="1186710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RDMS Core Improvements: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Enhanced templates: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required properties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properties-based validation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properties forms on object creation / file upload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properties with a controlled drop-down list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New Access Level: </a:t>
            </a:r>
            <a:r>
              <a:rPr lang="de-DE" sz="1800" dirty="0" err="1"/>
              <a:t>ProtectedNDA</a:t>
            </a:r>
            <a:endParaRPr lang="de-DE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Search results improvement (enrich with properties)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SQL / read only API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Advanced object linking: “link type” object to characterize edge in the graph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UDT Web Service Template in C# and Python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Documentation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D1C04-1B68-58A4-CD58-7B2234BCF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43" y="389935"/>
            <a:ext cx="5348689" cy="331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03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8C01C-D5D8-1BB9-7100-4190EB84A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4C49-6EA1-019B-EDA6-C78C9C065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Data Status: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EAE77-88A2-B606-CF07-85F4B64F6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0DC2AF-390D-3386-87E9-B9982BB4A7D4}"/>
              </a:ext>
            </a:extLst>
          </p:cNvPr>
          <p:cNvSpPr txBox="1"/>
          <p:nvPr/>
        </p:nvSpPr>
        <p:spPr>
          <a:xfrm>
            <a:off x="9279453" y="2394070"/>
            <a:ext cx="2912547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Funding Period 1 </a:t>
            </a:r>
            <a:r>
              <a:rPr lang="en-US" dirty="0"/>
              <a:t>(&lt;11.2022)</a:t>
            </a:r>
            <a:r>
              <a:rPr lang="en-US" b="1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Objects: 22324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Types: 21 / 21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Projects: 13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Links: 25972</a:t>
            </a:r>
          </a:p>
          <a:p>
            <a:pPr>
              <a:spcAft>
                <a:spcPts val="600"/>
              </a:spcAft>
            </a:pPr>
            <a:r>
              <a:rPr lang="en-US" b="1" dirty="0"/>
              <a:t>Funding Period 2 </a:t>
            </a:r>
            <a:r>
              <a:rPr lang="en-US" dirty="0"/>
              <a:t>(</a:t>
            </a:r>
            <a:r>
              <a:rPr lang="en-US" b="0" i="0" dirty="0">
                <a:solidFill>
                  <a:srgbClr val="404040"/>
                </a:solidFill>
                <a:effectLst/>
                <a:latin typeface="-apple-system"/>
              </a:rPr>
              <a:t>≥</a:t>
            </a:r>
            <a:r>
              <a:rPr lang="en-US" dirty="0"/>
              <a:t>11.2022):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Objects: 9195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Types: 134 / 53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Projects: 194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Links: 16942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D9F488-4B5F-E951-D851-2D257B789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5" y="794137"/>
            <a:ext cx="9142048" cy="54440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32D538-45AD-FABC-7F29-C8FDEA4DB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063" y="509176"/>
            <a:ext cx="4182059" cy="15242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135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C69DB-6B94-0BF6-81BA-08F443083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B120CE6-1A62-21B9-E53B-D1B177B9654B}"/>
              </a:ext>
            </a:extLst>
          </p:cNvPr>
          <p:cNvGrpSpPr/>
          <p:nvPr/>
        </p:nvGrpSpPr>
        <p:grpSpPr>
          <a:xfrm>
            <a:off x="472045" y="1009403"/>
            <a:ext cx="4491841" cy="3442109"/>
            <a:chOff x="472045" y="1009403"/>
            <a:chExt cx="4491841" cy="34421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990389-C112-2BE0-C0D6-FC0B5E872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713" y="1461641"/>
              <a:ext cx="3918763" cy="298987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6C0545-C312-7FFF-ED0F-C0A7311C5B06}"/>
                </a:ext>
              </a:extLst>
            </p:cNvPr>
            <p:cNvSpPr txBox="1"/>
            <p:nvPr/>
          </p:nvSpPr>
          <p:spPr>
            <a:xfrm>
              <a:off x="472045" y="1009403"/>
              <a:ext cx="44918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Unfair</a:t>
              </a:r>
              <a:r>
                <a:rPr lang="en-US" dirty="0"/>
                <a:t>: with x342 compositions per sample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929FC0-2C1E-F28A-5685-3332C435F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Data Status (FP2 only): personal contributions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7408A-D754-34EF-B397-FF8FE1043E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https://crc247.mdi.ruhr-uni-bochum.de/report/usersstatistics</a:t>
            </a:r>
            <a:endParaRPr lang="en-US" dirty="0"/>
          </a:p>
          <a:p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FDA043-42C4-B476-03EC-A0B64EEC6BE5}"/>
              </a:ext>
            </a:extLst>
          </p:cNvPr>
          <p:cNvCxnSpPr>
            <a:cxnSpLocks/>
          </p:cNvCxnSpPr>
          <p:nvPr/>
        </p:nvCxnSpPr>
        <p:spPr>
          <a:xfrm>
            <a:off x="4507476" y="3015954"/>
            <a:ext cx="2464582" cy="137816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1326693-9C6F-8912-4F7F-0D4416436E3F}"/>
                  </a:ext>
                </a:extLst>
              </p14:cNvPr>
              <p14:cNvContentPartPr/>
              <p14:nvPr/>
            </p14:nvContentPartPr>
            <p14:xfrm>
              <a:off x="273488" y="905783"/>
              <a:ext cx="4210200" cy="3791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1326693-9C6F-8912-4F7F-0D4416436E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128" y="896423"/>
                <a:ext cx="4228920" cy="381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AC720A9-FE28-CA6B-5FE9-A2C2E6FE3E11}"/>
              </a:ext>
            </a:extLst>
          </p:cNvPr>
          <p:cNvGrpSpPr/>
          <p:nvPr/>
        </p:nvGrpSpPr>
        <p:grpSpPr>
          <a:xfrm>
            <a:off x="6870866" y="2396836"/>
            <a:ext cx="4491841" cy="3431208"/>
            <a:chOff x="6870866" y="2396836"/>
            <a:chExt cx="4491841" cy="34312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31CD9F-B49F-1115-9824-F77E677E7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2058" y="2841448"/>
              <a:ext cx="3986961" cy="298659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186DB3-93FE-4AD5-5776-A011676B2A1C}"/>
                </a:ext>
              </a:extLst>
            </p:cNvPr>
            <p:cNvSpPr txBox="1"/>
            <p:nvPr/>
          </p:nvSpPr>
          <p:spPr>
            <a:xfrm>
              <a:off x="6870866" y="2396836"/>
              <a:ext cx="44918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Fair</a:t>
              </a:r>
              <a:r>
                <a:rPr lang="en-US" dirty="0"/>
                <a:t>: x342 compositions are not considered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DC23E-1381-8DF5-73EA-19E53042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7C2-27E5-7BA2-0FFB-EDD4D9B8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F8E36-401D-EBBE-5400-699386F006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F9ACF-511C-2BA2-0194-DC951EA1A02E}"/>
              </a:ext>
            </a:extLst>
          </p:cNvPr>
          <p:cNvSpPr txBox="1"/>
          <p:nvPr/>
        </p:nvSpPr>
        <p:spPr>
          <a:xfrm>
            <a:off x="231111" y="1032193"/>
            <a:ext cx="11867104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Data management workshop (online)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13.03.2025 Thursday 14:00-16:00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Core improvements: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Integrated dataset generation for a sample / group of samples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Data pagination / lazy load (performance)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Data write API (direct connection for external devices to RDMS)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User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formats</a:t>
            </a:r>
            <a:r>
              <a:rPr lang="de-DE" sz="2400" dirty="0"/>
              <a:t> </a:t>
            </a:r>
            <a:r>
              <a:rPr lang="de-DE" sz="2400" dirty="0" err="1"/>
              <a:t>integration</a:t>
            </a:r>
            <a:r>
              <a:rPr lang="de-DE" sz="2400" dirty="0"/>
              <a:t> (XRD (ICSD / Pearsons </a:t>
            </a:r>
            <a:r>
              <a:rPr lang="de-DE" sz="2400" dirty="0" err="1"/>
              <a:t>integration</a:t>
            </a:r>
            <a:r>
              <a:rPr lang="de-DE" sz="2400" dirty="0"/>
              <a:t>), SDC, SECCM)…	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Integration with </a:t>
            </a:r>
            <a:r>
              <a:rPr lang="en-US" sz="2400" dirty="0" err="1"/>
              <a:t>Jupyter</a:t>
            </a:r>
            <a:r>
              <a:rPr lang="en-US" sz="2400" dirty="0"/>
              <a:t> Hub (data processing scripts / calculations / ML)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Integration with NFDI (NOMAD by </a:t>
            </a:r>
            <a:r>
              <a:rPr lang="en-US" sz="2400" dirty="0" err="1"/>
              <a:t>FAIRmat</a:t>
            </a:r>
            <a:r>
              <a:rPr lang="en-US" sz="24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External workflow support agent (notifications, TO DO lists, Slack integration)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… your wishes - feel free to suggest</a:t>
            </a:r>
          </a:p>
        </p:txBody>
      </p:sp>
    </p:spTree>
    <p:extLst>
      <p:ext uri="{BB962C8B-B14F-4D97-AF65-F5344CB8AC3E}">
        <p14:creationId xmlns:p14="http://schemas.microsoft.com/office/powerpoint/2010/main" val="3118093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Arial" panose="020B0604020202020204" pitchFamily="34" charset="0"/>
              </a:rPr>
              <a:t>Thanks for your kind attention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ACCA0-8621-F316-A835-02AA0C0152B3}"/>
              </a:ext>
            </a:extLst>
          </p:cNvPr>
          <p:cNvSpPr txBox="1"/>
          <p:nvPr/>
        </p:nvSpPr>
        <p:spPr>
          <a:xfrm>
            <a:off x="2183894" y="1627593"/>
            <a:ext cx="853287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2800" dirty="0"/>
          </a:p>
          <a:p>
            <a:pPr algn="ctr"/>
            <a:r>
              <a:rPr lang="de-DE" sz="8800" dirty="0"/>
              <a:t>Q&amp;A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2FCA08F-F595-E922-63C8-30406A6EA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913" y="5417848"/>
            <a:ext cx="5313301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</a:rPr>
              <a:t>Victor Dudarev</a:t>
            </a:r>
          </a:p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  <a:hlinkClick r:id="rId3"/>
              </a:rPr>
              <a:t>Victor.Dudarev@rub.de</a:t>
            </a:r>
            <a:endParaRPr lang="en-US" sz="2400" dirty="0">
              <a:solidFill>
                <a:prstClr val="black"/>
              </a:solidFill>
              <a:latin typeface="+mn-lt"/>
            </a:endParaRPr>
          </a:p>
          <a:p>
            <a:pPr indent="0"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F5B7F41-2497-9FD8-16DB-0134FF742C8B}"/>
              </a:ext>
            </a:extLst>
          </p:cNvPr>
          <p:cNvSpPr txBox="1">
            <a:spLocks/>
          </p:cNvSpPr>
          <p:nvPr/>
        </p:nvSpPr>
        <p:spPr>
          <a:xfrm>
            <a:off x="5669023" y="6362393"/>
            <a:ext cx="5313301" cy="485999"/>
          </a:xfrm>
          <a:prstGeom prst="rect">
            <a:avLst/>
          </a:prstGeom>
        </p:spPr>
        <p:txBody>
          <a:bodyPr vert="horz" lIns="36000" tIns="18000" rIns="36000" bIns="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+mj-lt"/>
              <a:buNone/>
            </a:pPr>
            <a:r>
              <a:rPr lang="en-US" dirty="0">
                <a:hlinkClick r:id="rId4"/>
              </a:rPr>
              <a:t>https://vdudarev.ru</a:t>
            </a:r>
            <a:endParaRPr lang="en-US" dirty="0"/>
          </a:p>
          <a:p>
            <a:pPr indent="0">
              <a:buFont typeface="+mj-lt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42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D4DB3-41C5-7243-7B39-802B3D47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26766C3-241D-9666-4119-00D4DDD1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 for data contribution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16E31D-B353-E901-F321-E9338D3052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6E0F3-E796-1332-DE11-9C463FF09FC1}"/>
              </a:ext>
            </a:extLst>
          </p:cNvPr>
          <p:cNvSpPr txBox="1"/>
          <p:nvPr/>
        </p:nvSpPr>
        <p:spPr>
          <a:xfrm>
            <a:off x="352445" y="1113066"/>
            <a:ext cx="1119311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endParaRPr lang="en-US" sz="2400" dirty="0">
              <a:solidFill>
                <a:srgbClr val="FF0000"/>
              </a:solidFill>
            </a:endParaRPr>
          </a:p>
          <a:p>
            <a:pPr defTabSz="685800"/>
            <a:r>
              <a:rPr lang="en-US" sz="2800" b="1" dirty="0">
                <a:solidFill>
                  <a:prstClr val="black"/>
                </a:solidFill>
              </a:rPr>
              <a:t>Awards from INF (the winner is…):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most productive data creator in FP2 award (area/project/person)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people’s choice award: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project subtree clarity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citation / popularity award</a:t>
            </a:r>
          </a:p>
          <a:p>
            <a:pPr defTabSz="685800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026" name="Picture 2" descr="Winner Logo - Free Vectors &amp; PSDs to Download">
            <a:extLst>
              <a:ext uri="{FF2B5EF4-FFF2-40B4-BE49-F238E27FC236}">
                <a16:creationId xmlns:a16="http://schemas.microsoft.com/office/drawing/2014/main" id="{DCD5D8E8-5206-D594-4178-705445FB4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80" y="1045029"/>
            <a:ext cx="1477974" cy="13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lebration Icons - Free SVG &amp; PNG Celebration Images - Noun Project">
            <a:extLst>
              <a:ext uri="{FF2B5EF4-FFF2-40B4-BE49-F238E27FC236}">
                <a16:creationId xmlns:a16="http://schemas.microsoft.com/office/drawing/2014/main" id="{83C14061-8BE8-7512-41DF-C4951D39F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144" y="429525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2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Unclassified samples: these should not exist anymore…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7F275-26B9-E692-7CD4-C19783366B50}"/>
              </a:ext>
            </a:extLst>
          </p:cNvPr>
          <p:cNvSpPr txBox="1"/>
          <p:nvPr/>
        </p:nvSpPr>
        <p:spPr>
          <a:xfrm>
            <a:off x="200026" y="999897"/>
            <a:ext cx="1199197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/>
              <a:t>Goal: </a:t>
            </a:r>
            <a:r>
              <a:rPr lang="en-US" sz="2500" dirty="0"/>
              <a:t>all samples should have a parent “Idea or Experiment Plan” / “Request for synthesis”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55C28B-43E0-2201-D315-E8B48DD7E9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https://mdi.matinf.pro/report/unclassifiedsamples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D4D25-8E84-BE3B-75B5-0F001409D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94" y="1503737"/>
            <a:ext cx="10983052" cy="47856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3169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Infrastructure: Hardware Upgrade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en-US" dirty="0"/>
              <a:t>Everything runs 24x7 on a dedicated VM within a dedicated server (INF funding).</a:t>
            </a:r>
          </a:p>
          <a:p>
            <a:pPr indent="0">
              <a:buNone/>
            </a:pPr>
            <a:r>
              <a:rPr lang="en-US" dirty="0"/>
              <a:t>All data are backed up weekly on a dedicated external backup device + backup server.</a:t>
            </a:r>
          </a:p>
          <a:p>
            <a:pPr indent="0">
              <a:buNone/>
            </a:pPr>
            <a:r>
              <a:rPr lang="en-US" dirty="0">
                <a:hlinkClick r:id="rId3"/>
              </a:rPr>
              <a:t>https://www.delltechnologies.com/asset/en-iq/products/servers/briefs-summaries/poweredge-server-gpu-matrix.pdf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D48BA-DEA6-8288-123D-6C585513EDA1}"/>
              </a:ext>
            </a:extLst>
          </p:cNvPr>
          <p:cNvSpPr txBox="1"/>
          <p:nvPr/>
        </p:nvSpPr>
        <p:spPr>
          <a:xfrm>
            <a:off x="4859398" y="717820"/>
            <a:ext cx="715109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Our own </a:t>
            </a:r>
            <a:r>
              <a:rPr lang="en-US" sz="2400" dirty="0"/>
              <a:t>CRC/TRR 247 IT infrastructure (from 2022):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1U Dell PowerEdge R6615 (backup server)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Upgraded storage: added 2 HDD (&gt; RAID 5: 60 Tb)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Upgraded memory: added 4 RAM (+256 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2U Dell PowerEdge R750 (main server: 42 Tb RAID 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Upgraded storage: added 6 HDD (RAID 5: 100+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External Backup: WD My Book Duo (21 Tb)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	Currently used (CRC/TRR 247): 9 Gb of 42 Tb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 err="1"/>
              <a:t>INFrastructure</a:t>
            </a:r>
            <a:r>
              <a:rPr lang="en-US" sz="2400" b="1" dirty="0"/>
              <a:t> plans</a:t>
            </a:r>
            <a:r>
              <a:rPr lang="en-US" sz="2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Upgrade for </a:t>
            </a:r>
            <a:r>
              <a:rPr lang="en-US" sz="2400" dirty="0" err="1"/>
              <a:t>Jupyter</a:t>
            </a:r>
            <a:r>
              <a:rPr lang="en-US" sz="2400" dirty="0"/>
              <a:t> &amp; ML applications (GPU)…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910A7C8-DA6F-A9A9-1B8D-E3A5D722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73" y="3153439"/>
            <a:ext cx="1924947" cy="192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E3D246-095A-20A8-DC85-7951441BA7C4}"/>
              </a:ext>
            </a:extLst>
          </p:cNvPr>
          <p:cNvCxnSpPr>
            <a:cxnSpLocks/>
          </p:cNvCxnSpPr>
          <p:nvPr/>
        </p:nvCxnSpPr>
        <p:spPr>
          <a:xfrm flipH="1">
            <a:off x="2994409" y="3145134"/>
            <a:ext cx="2009670" cy="351692"/>
          </a:xfrm>
          <a:prstGeom prst="straightConnector1">
            <a:avLst/>
          </a:prstGeom>
          <a:ln w="63500">
            <a:solidFill>
              <a:srgbClr val="0070C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D5D667-F6B9-FCD2-72FC-6E4B4A2E0C7B}"/>
              </a:ext>
            </a:extLst>
          </p:cNvPr>
          <p:cNvCxnSpPr>
            <a:cxnSpLocks/>
          </p:cNvCxnSpPr>
          <p:nvPr/>
        </p:nvCxnSpPr>
        <p:spPr>
          <a:xfrm flipH="1">
            <a:off x="4451420" y="1326382"/>
            <a:ext cx="542611" cy="401934"/>
          </a:xfrm>
          <a:prstGeom prst="straightConnector1">
            <a:avLst/>
          </a:prstGeom>
          <a:ln w="63500">
            <a:solidFill>
              <a:srgbClr val="0070C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F463E1-B3E1-5E77-31F2-A120DDBFF3AD}"/>
              </a:ext>
            </a:extLst>
          </p:cNvPr>
          <p:cNvCxnSpPr>
            <a:cxnSpLocks/>
          </p:cNvCxnSpPr>
          <p:nvPr/>
        </p:nvCxnSpPr>
        <p:spPr>
          <a:xfrm flipH="1">
            <a:off x="4431323" y="2401556"/>
            <a:ext cx="562708" cy="0"/>
          </a:xfrm>
          <a:prstGeom prst="straightConnector1">
            <a:avLst/>
          </a:prstGeom>
          <a:ln w="63500">
            <a:solidFill>
              <a:srgbClr val="0070C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computer chip on a table&#10;&#10;Description automatically generated">
            <a:extLst>
              <a:ext uri="{FF2B5EF4-FFF2-40B4-BE49-F238E27FC236}">
                <a16:creationId xmlns:a16="http://schemas.microsoft.com/office/drawing/2014/main" id="{DDA5E16E-FD2E-ADAD-1BD3-4203DDDCCE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40336" r="6190" b="29205"/>
          <a:stretch/>
        </p:blipFill>
        <p:spPr>
          <a:xfrm>
            <a:off x="7857808" y="4229101"/>
            <a:ext cx="1577594" cy="4333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216D6E-B3CC-07F4-158A-8351D35B09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864" b="4908"/>
          <a:stretch/>
        </p:blipFill>
        <p:spPr>
          <a:xfrm>
            <a:off x="4940441" y="3755316"/>
            <a:ext cx="2716403" cy="1349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ACE48A-5783-B93B-4F1C-87AB8899C1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3480"/>
          <a:stretch/>
        </p:blipFill>
        <p:spPr>
          <a:xfrm>
            <a:off x="10376598" y="3677695"/>
            <a:ext cx="1686606" cy="14620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707A4B-446E-91C9-12C6-4751ED158B07}"/>
              </a:ext>
            </a:extLst>
          </p:cNvPr>
          <p:cNvSpPr txBox="1"/>
          <p:nvPr/>
        </p:nvSpPr>
        <p:spPr>
          <a:xfrm>
            <a:off x="9699171" y="4246657"/>
            <a:ext cx="389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2E0C2-230B-DF76-CE3B-AA97D4827E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751" t="8644" r="8865" b="47107"/>
          <a:stretch/>
        </p:blipFill>
        <p:spPr>
          <a:xfrm>
            <a:off x="271306" y="1316334"/>
            <a:ext cx="4170066" cy="16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72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7A632-3896-61F3-8458-B78DCE390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A6CAD7D-0CA3-BC6A-A6D0-80FBF253EF4E}"/>
              </a:ext>
            </a:extLst>
          </p:cNvPr>
          <p:cNvGrpSpPr/>
          <p:nvPr/>
        </p:nvGrpSpPr>
        <p:grpSpPr>
          <a:xfrm>
            <a:off x="280277" y="3331485"/>
            <a:ext cx="6238362" cy="2819008"/>
            <a:chOff x="5719176" y="3295859"/>
            <a:chExt cx="6238362" cy="28190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7BCA49-2A77-4065-2CF1-3A5999539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9176" y="3295859"/>
              <a:ext cx="6057494" cy="27663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41BD0-F0CC-9F2F-2FE0-B2687B3E4973}"/>
                </a:ext>
              </a:extLst>
            </p:cNvPr>
            <p:cNvSpPr txBox="1"/>
            <p:nvPr/>
          </p:nvSpPr>
          <p:spPr>
            <a:xfrm>
              <a:off x="9407769" y="4467720"/>
              <a:ext cx="2549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b="0" i="0" u="none" strike="noStrike" dirty="0">
                  <a:solidFill>
                    <a:srgbClr val="003560"/>
                  </a:solidFill>
                  <a:effectLst/>
                  <a:latin typeface="Arial" panose="020B0604020202020204" pitchFamily="34" charset="0"/>
                </a:rPr>
                <a:t>DC (RUB-Datacenter)</a:t>
              </a:r>
              <a:endParaRPr lang="en-US" b="1" i="0" dirty="0">
                <a:solidFill>
                  <a:srgbClr val="343A4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0A8522-6BF0-5BE5-5593-A013B7651F5D}"/>
                </a:ext>
              </a:extLst>
            </p:cNvPr>
            <p:cNvSpPr txBox="1"/>
            <p:nvPr/>
          </p:nvSpPr>
          <p:spPr>
            <a:xfrm>
              <a:off x="6837066" y="5745535"/>
              <a:ext cx="2549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dirty="0">
                  <a:solidFill>
                    <a:srgbClr val="003560"/>
                  </a:solidFill>
                  <a:latin typeface="Arial" panose="020B0604020202020204" pitchFamily="34" charset="0"/>
                </a:rPr>
                <a:t>I</a:t>
              </a:r>
              <a:r>
                <a:rPr lang="en-US" b="0" i="0" u="none" strike="noStrike" dirty="0">
                  <a:solidFill>
                    <a:srgbClr val="003560"/>
                  </a:solidFill>
                  <a:effectLst/>
                  <a:latin typeface="Arial" panose="020B0604020202020204" pitchFamily="34" charset="0"/>
                </a:rPr>
                <a:t>C East </a:t>
              </a:r>
              <a:r>
                <a:rPr lang="en-US" dirty="0">
                  <a:solidFill>
                    <a:srgbClr val="003560"/>
                  </a:solidFill>
                  <a:latin typeface="Arial" panose="020B0604020202020204" pitchFamily="34" charset="0"/>
                </a:rPr>
                <a:t>Server room </a:t>
              </a:r>
              <a:endParaRPr lang="en-US" b="1" i="0" dirty="0">
                <a:solidFill>
                  <a:srgbClr val="343A4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487AD9D-151E-BA18-EB0F-61EF76DF65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51" t="8644" r="8865" b="47107"/>
          <a:stretch/>
        </p:blipFill>
        <p:spPr>
          <a:xfrm>
            <a:off x="354433" y="1014884"/>
            <a:ext cx="4170066" cy="1620798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307FA8B-1264-031B-4B59-55FA5690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Infrastructure Disaster Tolerance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7236AD-9668-368D-B2BB-CA746C4704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Everything runs 24x7 on a dedicated VM within a dedicated server (INF funding).</a:t>
            </a:r>
          </a:p>
          <a:p>
            <a:pPr indent="0">
              <a:buNone/>
            </a:pPr>
            <a:r>
              <a:rPr lang="en-US" dirty="0"/>
              <a:t>All data are backed up weekly on a dedicated external backup device + backup server.</a:t>
            </a:r>
          </a:p>
          <a:p>
            <a:pPr indent="0">
              <a:buNone/>
            </a:pPr>
            <a:r>
              <a:rPr lang="en-US" dirty="0">
                <a:hlinkClick r:id="rId5"/>
              </a:rPr>
              <a:t>https://www.it-services.ruhr-uni-bochum.de/services/issi/server-housing.html.de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5E7C7-92C8-5A81-E89C-3F0846FEEBA2}"/>
              </a:ext>
            </a:extLst>
          </p:cNvPr>
          <p:cNvSpPr txBox="1"/>
          <p:nvPr/>
        </p:nvSpPr>
        <p:spPr>
          <a:xfrm>
            <a:off x="4628286" y="878594"/>
            <a:ext cx="756371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1U Dell PowerEdge R6615 </a:t>
            </a:r>
            <a:r>
              <a:rPr lang="en-US" sz="2400" dirty="0"/>
              <a:t>(backup server)</a:t>
            </a:r>
          </a:p>
          <a:p>
            <a:r>
              <a:rPr lang="en-US" sz="2400" dirty="0"/>
              <a:t>moved to </a:t>
            </a:r>
            <a:r>
              <a:rPr lang="en-US" sz="2400" b="1" dirty="0">
                <a:solidFill>
                  <a:schemeClr val="accent1"/>
                </a:solidFill>
              </a:rPr>
              <a:t>RUB </a:t>
            </a:r>
            <a:r>
              <a:rPr lang="en-US" sz="2400" b="1" dirty="0" err="1">
                <a:solidFill>
                  <a:schemeClr val="accent1"/>
                </a:solidFill>
              </a:rPr>
              <a:t>DataCenter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last Friday</a:t>
            </a:r>
          </a:p>
          <a:p>
            <a:r>
              <a:rPr lang="en-US" sz="2400" dirty="0"/>
              <a:t>	(</a:t>
            </a:r>
            <a:r>
              <a:rPr lang="en-US" sz="2400" b="0" i="0" dirty="0">
                <a:solidFill>
                  <a:srgbClr val="343A40"/>
                </a:solidFill>
                <a:effectLst/>
                <a:latin typeface="-apple-system"/>
              </a:rPr>
              <a:t>VK3/SK3/GN3 (DIN EN 50600)</a:t>
            </a:r>
            <a:r>
              <a:rPr lang="en-US" sz="2400" dirty="0"/>
              <a:t>)		+ Another VLAN</a:t>
            </a:r>
          </a:p>
          <a:p>
            <a:r>
              <a:rPr lang="en-US" sz="2400" dirty="0"/>
              <a:t>Now the </a:t>
            </a:r>
            <a:r>
              <a:rPr lang="en-US" sz="2400" dirty="0" err="1"/>
              <a:t>INFrastructure</a:t>
            </a:r>
            <a:r>
              <a:rPr lang="en-US" sz="2400" dirty="0"/>
              <a:t> is catastrophe-tolerant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BACF2BA-4E38-C54E-5828-B333004C4E60}"/>
              </a:ext>
            </a:extLst>
          </p:cNvPr>
          <p:cNvCxnSpPr>
            <a:cxnSpLocks/>
          </p:cNvCxnSpPr>
          <p:nvPr/>
        </p:nvCxnSpPr>
        <p:spPr>
          <a:xfrm>
            <a:off x="739924" y="2027027"/>
            <a:ext cx="1813271" cy="3649378"/>
          </a:xfrm>
          <a:prstGeom prst="straightConnector1">
            <a:avLst/>
          </a:prstGeom>
          <a:ln w="63500">
            <a:solidFill>
              <a:srgbClr val="0070C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8172B3-5C3C-AE31-60A1-91AED1FD5D47}"/>
              </a:ext>
            </a:extLst>
          </p:cNvPr>
          <p:cNvCxnSpPr>
            <a:cxnSpLocks/>
          </p:cNvCxnSpPr>
          <p:nvPr/>
        </p:nvCxnSpPr>
        <p:spPr>
          <a:xfrm>
            <a:off x="4080544" y="1446049"/>
            <a:ext cx="1940246" cy="2805317"/>
          </a:xfrm>
          <a:prstGeom prst="straightConnector1">
            <a:avLst/>
          </a:prstGeom>
          <a:ln w="63500">
            <a:solidFill>
              <a:srgbClr val="0070C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building with a fence&#10;&#10;Description automatically generated">
            <a:extLst>
              <a:ext uri="{FF2B5EF4-FFF2-40B4-BE49-F238E27FC236}">
                <a16:creationId xmlns:a16="http://schemas.microsoft.com/office/drawing/2014/main" id="{1E8EABCD-948C-F664-4163-F720929FF9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7" y="2588820"/>
            <a:ext cx="4663044" cy="34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6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 Period 1 Data: Recovery Competed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1B76-21FF-0C6E-D6BE-AF85BEC2360C}"/>
              </a:ext>
            </a:extLst>
          </p:cNvPr>
          <p:cNvSpPr txBox="1"/>
          <p:nvPr/>
        </p:nvSpPr>
        <p:spPr>
          <a:xfrm>
            <a:off x="200964" y="921659"/>
            <a:ext cx="11991035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  <a:latin typeface="Roboto" panose="02000000000000000000" pitchFamily="2" charset="0"/>
              </a:rPr>
              <a:t>Current status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: 100% of data are recovered and available in the current RDMS</a:t>
            </a:r>
            <a:r>
              <a:rPr lang="en-US" sz="2000" b="0" i="0" dirty="0">
                <a:solidFill>
                  <a:srgbClr val="2C363A"/>
                </a:solidFill>
                <a:effectLst/>
                <a:latin typeface="Roboto" panose="02000000000000000000" pitchFamily="2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3 types of entities </a:t>
            </a:r>
            <a:r>
              <a:rPr lang="en-US" sz="2000" dirty="0">
                <a:solidFill>
                  <a:srgbClr val="212529"/>
                </a:solidFill>
                <a:highlight>
                  <a:srgbClr val="FFFFFF"/>
                </a:highlight>
                <a:latin typeface="system-ui"/>
              </a:rPr>
              <a:t>from FP1 database (</a:t>
            </a: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Samples, Experiments and Documents) are mapped to 21 new object types:</a:t>
            </a:r>
            <a:b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en-US" sz="2000" b="0" i="0" dirty="0">
                <a:solidFill>
                  <a:srgbClr val="2C363A"/>
                </a:solidFill>
                <a:effectLst/>
                <a:latin typeface="Roboto" panose="02000000000000000000" pitchFamily="2" charset="0"/>
                <a:hlinkClick r:id="rId3"/>
              </a:rPr>
              <a:t>https://crc247.mdi.ruhr-uni-bochum.de/rubric/funding-period-1</a:t>
            </a:r>
            <a:endParaRPr lang="en-US" sz="2000" b="0" i="0" dirty="0">
              <a:solidFill>
                <a:srgbClr val="2C363A"/>
              </a:solidFill>
              <a:effectLst/>
              <a:latin typeface="Roboto" panose="02000000000000000000" pitchFamily="2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/>
              <a:t>FP1 in numbers:</a:t>
            </a:r>
            <a:endParaRPr lang="ru-RU" sz="2000" b="1" dirty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77 inactive users (persistent authorship);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22060</a:t>
            </a:r>
            <a:r>
              <a:rPr lang="ru-RU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 </a:t>
            </a: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objects (20284 files) including: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743 samples,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595 experiments,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141 documents;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25972 </a:t>
            </a:r>
            <a:r>
              <a:rPr lang="en-US" sz="2000" dirty="0">
                <a:solidFill>
                  <a:srgbClr val="212529"/>
                </a:solidFill>
                <a:highlight>
                  <a:srgbClr val="FFFFFF"/>
                </a:highlight>
                <a:latin typeface="system-ui"/>
              </a:rPr>
              <a:t>links (between objects) of </a:t>
            </a: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4 types.</a:t>
            </a:r>
            <a:endParaRPr lang="ru-RU" sz="2000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system-ui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/>
              <a:t>Examples </a:t>
            </a:r>
            <a:r>
              <a:rPr lang="en-US" sz="2000" dirty="0"/>
              <a:t>(highly interconnected objects):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Multiple-typed links per object (3): </a:t>
            </a:r>
            <a:r>
              <a:rPr lang="en-US" sz="2000" dirty="0">
                <a:hlinkClick r:id="rId4"/>
              </a:rPr>
              <a:t>https://crc247.mdi.ruhr-uni-bochum.de/object/exp_e201220_gp2os2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1968 referenced objects: </a:t>
            </a:r>
            <a:r>
              <a:rPr lang="en-US" sz="2000" dirty="0">
                <a:hlinkClick r:id="rId5"/>
              </a:rPr>
              <a:t>https://crc247.mdi.ruhr-uni-bochum.de/object/exp_d211022_grcdsp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9 types of referenced objects: </a:t>
            </a:r>
            <a:r>
              <a:rPr lang="en-US" sz="2000" dirty="0">
                <a:hlinkClick r:id="rId6"/>
              </a:rPr>
              <a:t>https://crc247.mdi.ruhr-uni-bochum.de/object/exp_e190214_reex</a:t>
            </a:r>
            <a:endParaRPr lang="en-US" sz="2000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7075B78-3FBF-4CBD-83E4-F07C684089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5313301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b="0" i="0" dirty="0">
                <a:effectLst/>
                <a:latin typeface="+mj-lt"/>
              </a:rPr>
              <a:t>FP1 – Funding Period 1</a:t>
            </a:r>
          </a:p>
          <a:p>
            <a:pPr indent="0">
              <a:buNone/>
            </a:pPr>
            <a:r>
              <a:rPr lang="en-US" sz="1200" b="0" i="0" dirty="0">
                <a:solidFill>
                  <a:srgbClr val="2C363A"/>
                </a:solidFill>
                <a:effectLst/>
                <a:latin typeface="+mj-lt"/>
                <a:hlinkClick r:id="rId3"/>
              </a:rPr>
              <a:t>https://crc247.mdi.ruhr-uni-bochum.de/rubric/funding-period-1</a:t>
            </a:r>
            <a:endParaRPr lang="ru-RU" sz="1200" b="0" i="0" dirty="0">
              <a:solidFill>
                <a:srgbClr val="2C363A"/>
              </a:solidFill>
              <a:effectLst/>
              <a:latin typeface="+mj-lt"/>
            </a:endParaRPr>
          </a:p>
          <a:p>
            <a:pPr indent="0">
              <a:buNone/>
            </a:pPr>
            <a:endParaRPr lang="en-US" sz="1200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8850A3-DF14-3FCF-5DAE-B8E1339E1347}"/>
              </a:ext>
            </a:extLst>
          </p:cNvPr>
          <p:cNvGrpSpPr/>
          <p:nvPr/>
        </p:nvGrpSpPr>
        <p:grpSpPr>
          <a:xfrm>
            <a:off x="5171111" y="2200589"/>
            <a:ext cx="6904672" cy="2606399"/>
            <a:chOff x="5171111" y="2441749"/>
            <a:chExt cx="6904672" cy="26063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308256-000C-6F09-5FAC-3159F93DD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1111" y="2441749"/>
              <a:ext cx="6904672" cy="260639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06A13E-B41D-7B4A-10AF-942F6D741398}"/>
                </a:ext>
              </a:extLst>
            </p:cNvPr>
            <p:cNvSpPr txBox="1"/>
            <p:nvPr/>
          </p:nvSpPr>
          <p:spPr>
            <a:xfrm>
              <a:off x="8423030" y="2458051"/>
              <a:ext cx="34139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0" dirty="0">
                  <a:solidFill>
                    <a:srgbClr val="0070C0"/>
                  </a:solidFill>
                  <a:effectLst/>
                  <a:highlight>
                    <a:srgbClr val="FFFFFF"/>
                  </a:highlight>
                  <a:latin typeface="system-ui"/>
                </a:rPr>
                <a:t>Elements from FP1 samples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7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6592" y="6362393"/>
            <a:ext cx="4843307" cy="485999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</a:t>
            </a:r>
            <a:br>
              <a:rPr lang="en-US" sz="1200" dirty="0"/>
            </a:br>
            <a:r>
              <a:rPr lang="en-US" sz="1200" b="1" dirty="0"/>
              <a:t>XRD</a:t>
            </a:r>
            <a:r>
              <a:rPr lang="en-US" sz="1200" dirty="0"/>
              <a:t> – X-Ray Diffraction (to determine crystallographic structure)</a:t>
            </a:r>
            <a:br>
              <a:rPr lang="en-US" dirty="0"/>
            </a:br>
            <a:r>
              <a:rPr lang="en-US" sz="900" i="1" dirty="0"/>
              <a:t>RDM Image source</a:t>
            </a:r>
            <a:r>
              <a:rPr lang="en-US" sz="900" dirty="0"/>
              <a:t>: Yazdi, M., </a:t>
            </a:r>
            <a:r>
              <a:rPr lang="en-US" sz="900" dirty="0" err="1"/>
              <a:t>Politze</a:t>
            </a:r>
            <a:r>
              <a:rPr lang="en-US" sz="900" dirty="0"/>
              <a:t>, M. and Müller, M. (2024) ‘A Novel Approach to Outlining Research Data Management Life Cycle: A Case Study’, Research gate, accessed 15.05.2024</a:t>
            </a:r>
          </a:p>
          <a:p>
            <a:pPr indent="0">
              <a:buNone/>
            </a:pPr>
            <a:endParaRPr lang="en-US" sz="900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D4107F-AEFD-34BB-D040-2AB6EFB2944F}"/>
              </a:ext>
            </a:extLst>
          </p:cNvPr>
          <p:cNvGrpSpPr/>
          <p:nvPr/>
        </p:nvGrpSpPr>
        <p:grpSpPr>
          <a:xfrm>
            <a:off x="3751399" y="3724272"/>
            <a:ext cx="1567543" cy="1805675"/>
            <a:chOff x="3751399" y="3724272"/>
            <a:chExt cx="1567543" cy="1805675"/>
          </a:xfrm>
        </p:grpSpPr>
        <p:sp>
          <p:nvSpPr>
            <p:cNvPr id="53" name="Flowchart: Multidocument 52">
              <a:extLst>
                <a:ext uri="{FF2B5EF4-FFF2-40B4-BE49-F238E27FC236}">
                  <a16:creationId xmlns:a16="http://schemas.microsoft.com/office/drawing/2014/main" id="{C34E2817-B967-6D26-CD01-1D6DAAE15650}"/>
                </a:ext>
              </a:extLst>
            </p:cNvPr>
            <p:cNvSpPr/>
            <p:nvPr/>
          </p:nvSpPr>
          <p:spPr>
            <a:xfrm>
              <a:off x="3751399" y="426385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 err="1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C949F08-3575-0DC7-83C4-E2241457AFC9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4639375" y="372427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69E55C-0812-919B-A12B-9D868C863A07}"/>
              </a:ext>
            </a:extLst>
          </p:cNvPr>
          <p:cNvGrpSpPr/>
          <p:nvPr/>
        </p:nvGrpSpPr>
        <p:grpSpPr>
          <a:xfrm>
            <a:off x="452480" y="2662813"/>
            <a:ext cx="2220385" cy="1132770"/>
            <a:chOff x="452480" y="2662813"/>
            <a:chExt cx="2220385" cy="1132770"/>
          </a:xfrm>
        </p:grpSpPr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99C727D9-1DA9-5856-583C-4F3C23D24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80" y="3210808"/>
              <a:ext cx="2220385" cy="58477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Calculation / Compu-</a:t>
              </a:r>
              <a:r>
                <a:rPr lang="en-US" altLang="ru-RU" sz="16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tational</a:t>
              </a: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Composition</a:t>
              </a:r>
              <a:endParaRPr lang="ru-RU" altLang="ru-RU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2B606D-7076-C3B1-70FF-3D56DD8D3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2673" y="2662813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E3683-83AE-A939-B142-8311B441B438}"/>
              </a:ext>
            </a:extLst>
          </p:cNvPr>
          <p:cNvGrpSpPr/>
          <p:nvPr/>
        </p:nvGrpSpPr>
        <p:grpSpPr>
          <a:xfrm>
            <a:off x="2606138" y="2415660"/>
            <a:ext cx="3113547" cy="2299398"/>
            <a:chOff x="2606138" y="2415660"/>
            <a:chExt cx="3113547" cy="22993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89F477-9A98-7B4A-F6FA-1756407C0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6138" y="3737986"/>
              <a:ext cx="971079" cy="977072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99448755-4E5C-17E1-9E5D-74A83544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097" y="3262730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DFCDEE-BE65-8405-36EA-9C0726137A44}"/>
                </a:ext>
              </a:extLst>
            </p:cNvPr>
            <p:cNvCxnSpPr>
              <a:cxnSpLocks/>
            </p:cNvCxnSpPr>
            <p:nvPr/>
          </p:nvCxnSpPr>
          <p:spPr>
            <a:xfrm>
              <a:off x="2658055" y="2415660"/>
              <a:ext cx="919162" cy="87015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923C3-6BD7-3050-F9B1-101D9026BE2D}"/>
              </a:ext>
            </a:extLst>
          </p:cNvPr>
          <p:cNvGrpSpPr/>
          <p:nvPr/>
        </p:nvGrpSpPr>
        <p:grpSpPr>
          <a:xfrm>
            <a:off x="5729240" y="3187723"/>
            <a:ext cx="3438705" cy="1200329"/>
            <a:chOff x="5729240" y="3187723"/>
            <a:chExt cx="3438705" cy="120032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0F2A870-E5CF-0F50-3540-2633688DC36F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6ED51-FFA6-05B7-9AEA-B368F7EB65F9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62468020-2B72-B7D1-2F4D-6C64B40FF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85A91A-A5DC-6430-50BB-4323E8510286}"/>
              </a:ext>
            </a:extLst>
          </p:cNvPr>
          <p:cNvGrpSpPr/>
          <p:nvPr/>
        </p:nvGrpSpPr>
        <p:grpSpPr>
          <a:xfrm>
            <a:off x="7159471" y="3725952"/>
            <a:ext cx="1567543" cy="1805675"/>
            <a:chOff x="7159471" y="3725952"/>
            <a:chExt cx="1567543" cy="1805675"/>
          </a:xfrm>
        </p:grpSpPr>
        <p:sp>
          <p:nvSpPr>
            <p:cNvPr id="39" name="Flowchart: Multidocument 38">
              <a:extLst>
                <a:ext uri="{FF2B5EF4-FFF2-40B4-BE49-F238E27FC236}">
                  <a16:creationId xmlns:a16="http://schemas.microsoft.com/office/drawing/2014/main" id="{A49D7880-4085-87E2-333C-085D6BC51AD9}"/>
                </a:ext>
              </a:extLst>
            </p:cNvPr>
            <p:cNvSpPr/>
            <p:nvPr/>
          </p:nvSpPr>
          <p:spPr>
            <a:xfrm>
              <a:off x="7159471" y="426553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 err="1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8DC7752-BB29-DF39-79EF-3632CB9C3707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8047447" y="372595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211D4-F516-E066-D4C0-09455A822294}"/>
              </a:ext>
            </a:extLst>
          </p:cNvPr>
          <p:cNvGrpSpPr/>
          <p:nvPr/>
        </p:nvGrpSpPr>
        <p:grpSpPr>
          <a:xfrm>
            <a:off x="72017" y="3799952"/>
            <a:ext cx="2520938" cy="1295663"/>
            <a:chOff x="72017" y="3799952"/>
            <a:chExt cx="2520938" cy="1295663"/>
          </a:xfrm>
        </p:grpSpPr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C3C051E9-09AF-1744-672B-F151D381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67" y="4326174"/>
              <a:ext cx="2160588" cy="76944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2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Request for Synthesis</a:t>
              </a:r>
              <a:endParaRPr lang="ru-RU" altLang="ru-RU" sz="2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D8817-09BE-B089-0E6C-E70A93DD7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4299" y="3799952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FD193F0-0CE9-6EE5-994A-8C1F7B35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2017" y="4721411"/>
              <a:ext cx="378639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2CE27E-1939-E0D3-CFBB-D4613FE954B5}"/>
              </a:ext>
            </a:extLst>
          </p:cNvPr>
          <p:cNvGrpSpPr/>
          <p:nvPr/>
        </p:nvGrpSpPr>
        <p:grpSpPr>
          <a:xfrm>
            <a:off x="100484" y="2194248"/>
            <a:ext cx="2551087" cy="461665"/>
            <a:chOff x="100484" y="2194248"/>
            <a:chExt cx="2551087" cy="461665"/>
          </a:xfrm>
        </p:grpSpPr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B11A2F9E-5C88-5224-E5C4-59716E325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83" y="2194248"/>
              <a:ext cx="2160588" cy="46166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Idea or Plan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48E80F5-F43A-8D0D-1D12-B308ECB509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4" y="2422014"/>
              <a:ext cx="412137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5915E2-9ECB-61BD-6116-9D0EA8C65307}"/>
              </a:ext>
            </a:extLst>
          </p:cNvPr>
          <p:cNvGrpSpPr/>
          <p:nvPr/>
        </p:nvGrpSpPr>
        <p:grpSpPr>
          <a:xfrm>
            <a:off x="9177499" y="3261048"/>
            <a:ext cx="2921194" cy="461665"/>
            <a:chOff x="9177499" y="3261048"/>
            <a:chExt cx="2921194" cy="461665"/>
          </a:xfrm>
        </p:grpSpPr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97FC09D8-7C9D-A82C-F1E4-A627798E0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8105" y="3261048"/>
              <a:ext cx="2160588" cy="461665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Report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EB6456E-0E92-5764-D492-677045C335DF}"/>
                </a:ext>
              </a:extLst>
            </p:cNvPr>
            <p:cNvCxnSpPr>
              <a:cxnSpLocks/>
            </p:cNvCxnSpPr>
            <p:nvPr/>
          </p:nvCxnSpPr>
          <p:spPr>
            <a:xfrm>
              <a:off x="9177499" y="3490124"/>
              <a:ext cx="780702" cy="1757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A0124-4309-CAE6-EA5F-D96F0780AF93}"/>
              </a:ext>
            </a:extLst>
          </p:cNvPr>
          <p:cNvGrpSpPr/>
          <p:nvPr/>
        </p:nvGrpSpPr>
        <p:grpSpPr>
          <a:xfrm>
            <a:off x="80387" y="2404905"/>
            <a:ext cx="10929412" cy="3804975"/>
            <a:chOff x="80387" y="2404905"/>
            <a:chExt cx="10929412" cy="380497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39115D-3370-C060-D803-A73ED60E25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799" y="3729613"/>
              <a:ext cx="0" cy="2480267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38C1C4B-A193-84C8-D7F9-B38E40639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87" y="6179735"/>
              <a:ext cx="10902461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34E8AA0-4283-F9A3-CB6B-300E0E0D296F}"/>
                </a:ext>
              </a:extLst>
            </p:cNvPr>
            <p:cNvCxnSpPr>
              <a:cxnSpLocks/>
            </p:cNvCxnSpPr>
            <p:nvPr/>
          </p:nvCxnSpPr>
          <p:spPr>
            <a:xfrm>
              <a:off x="109011" y="2404905"/>
              <a:ext cx="0" cy="377483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43621C-7D90-28AB-5B28-1CB8F7AB4865}"/>
              </a:ext>
            </a:extLst>
          </p:cNvPr>
          <p:cNvSpPr txBox="1"/>
          <p:nvPr/>
        </p:nvSpPr>
        <p:spPr>
          <a:xfrm>
            <a:off x="273818" y="795048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and RDMS Object Types Interconnection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16C6A2-C669-69FD-80C1-7397A3A37D0C}"/>
              </a:ext>
            </a:extLst>
          </p:cNvPr>
          <p:cNvGrpSpPr/>
          <p:nvPr/>
        </p:nvGrpSpPr>
        <p:grpSpPr>
          <a:xfrm>
            <a:off x="7143463" y="95421"/>
            <a:ext cx="4934186" cy="3019568"/>
            <a:chOff x="7084088" y="95421"/>
            <a:chExt cx="4934186" cy="301956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BE1B8AE-9957-CCBB-4A0E-DFEBAEFA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5934" y="95421"/>
              <a:ext cx="2842340" cy="301956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C00BAD-EE3C-CA2F-70F6-A234DBE20520}"/>
                </a:ext>
              </a:extLst>
            </p:cNvPr>
            <p:cNvSpPr txBox="1"/>
            <p:nvPr/>
          </p:nvSpPr>
          <p:spPr>
            <a:xfrm>
              <a:off x="7084088" y="1228802"/>
              <a:ext cx="25422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Research workflow support in RDMS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C3F917-11A3-6F78-B6C2-D6BE53D13BC5}"/>
              </a:ext>
            </a:extLst>
          </p:cNvPr>
          <p:cNvGrpSpPr/>
          <p:nvPr/>
        </p:nvGrpSpPr>
        <p:grpSpPr>
          <a:xfrm>
            <a:off x="2647745" y="1930513"/>
            <a:ext cx="5338183" cy="523220"/>
            <a:chOff x="2647745" y="1930513"/>
            <a:chExt cx="5338183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D105E9-F178-8989-7DFE-999039C076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5" y="2195561"/>
              <a:ext cx="849081" cy="0"/>
            </a:xfrm>
            <a:prstGeom prst="straightConnector1">
              <a:avLst/>
            </a:prstGeom>
            <a:noFill/>
            <a:ln w="63500" cap="flat" cmpd="dbl" algn="ctr">
              <a:solidFill>
                <a:schemeClr val="bg1">
                  <a:lumMod val="50000"/>
                  <a:alpha val="60000"/>
                </a:schemeClr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291A6D-D135-A13C-088D-AA3B443FFC92}"/>
                </a:ext>
              </a:extLst>
            </p:cNvPr>
            <p:cNvSpPr txBox="1"/>
            <p:nvPr/>
          </p:nvSpPr>
          <p:spPr>
            <a:xfrm>
              <a:off x="3506876" y="1930513"/>
              <a:ext cx="4479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Defines characterizations</a:t>
              </a:r>
            </a:p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latin typeface="Arial" panose="020B0604020202020204" pitchFamily="34" charset="0"/>
                </a:rPr>
                <a:t>Provides report on samples &amp; measurements</a:t>
              </a:r>
              <a:endParaRPr lang="ru-RU" altLang="ru-RU" sz="1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7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6014DBF-C360-9366-FA6A-7A1A34D5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831" y="3309076"/>
            <a:ext cx="3655315" cy="12210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C2457B-D10B-DB97-7508-6338A564BB0D}"/>
              </a:ext>
            </a:extLst>
          </p:cNvPr>
          <p:cNvSpPr txBox="1"/>
          <p:nvPr/>
        </p:nvSpPr>
        <p:spPr>
          <a:xfrm>
            <a:off x="8775728" y="785218"/>
            <a:ext cx="341627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</a:p>
          <a:p>
            <a:pPr defTabSz="914377">
              <a:spcAft>
                <a:spcPts val="600"/>
              </a:spcAft>
            </a:pPr>
            <a:r>
              <a:rPr lang="en-US" sz="2200" i="1" dirty="0">
                <a:solidFill>
                  <a:prstClr val="black"/>
                </a:solidFill>
              </a:rPr>
              <a:t>set up the workflow 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by defining </a:t>
            </a:r>
            <a:r>
              <a:rPr lang="en-US" sz="2200" dirty="0" err="1">
                <a:solidFill>
                  <a:prstClr val="black"/>
                </a:solidFill>
              </a:rPr>
              <a:t>characterisation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for the experiment 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(batch of samples)</a:t>
            </a:r>
            <a:endParaRPr lang="en-US" sz="2200" b="1" u="sng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or Experiment Plan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 fontScale="92500"/>
          </a:bodyPr>
          <a:lstStyle/>
          <a:p>
            <a:pPr indent="0" defTabSz="914377">
              <a:buNone/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https://mdi.matinf.pro/properties/edititem/103066</a:t>
            </a:r>
            <a:endParaRPr lang="en-US" sz="1200" dirty="0">
              <a:solidFill>
                <a:prstClr val="black"/>
              </a:solidFill>
            </a:endParaRPr>
          </a:p>
          <a:p>
            <a:pPr indent="0" defTabSz="914377">
              <a:buNone/>
            </a:pPr>
            <a:r>
              <a:rPr lang="en-US" sz="1200" dirty="0">
                <a:hlinkClick r:id="rId5"/>
              </a:rPr>
              <a:t>https://mdi.matinf.pro/object/standard-screening-crc-aka-tobias-report-103066</a:t>
            </a:r>
            <a:endParaRPr lang="en-US" sz="1200" dirty="0"/>
          </a:p>
          <a:p>
            <a:pPr indent="0" defTabSz="914377">
              <a:buNone/>
            </a:pP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2BD5E-31A0-829D-3458-9C040DBFD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46" y="821605"/>
            <a:ext cx="8539233" cy="5494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C4BA3D-9D72-9EBE-199A-88848C23787B}"/>
              </a:ext>
            </a:extLst>
          </p:cNvPr>
          <p:cNvCxnSpPr>
            <a:cxnSpLocks/>
          </p:cNvCxnSpPr>
          <p:nvPr/>
        </p:nvCxnSpPr>
        <p:spPr>
          <a:xfrm>
            <a:off x="10154244" y="2960187"/>
            <a:ext cx="1213411" cy="118578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B0D0F1-78AF-2834-4C0F-8E6738CE1103}"/>
              </a:ext>
            </a:extLst>
          </p:cNvPr>
          <p:cNvCxnSpPr>
            <a:cxnSpLocks/>
          </p:cNvCxnSpPr>
          <p:nvPr/>
        </p:nvCxnSpPr>
        <p:spPr>
          <a:xfrm>
            <a:off x="9932572" y="2935941"/>
            <a:ext cx="0" cy="123081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D299C35-95D1-3AC6-1F5E-47C17823C359}"/>
              </a:ext>
            </a:extLst>
          </p:cNvPr>
          <p:cNvSpPr txBox="1"/>
          <p:nvPr/>
        </p:nvSpPr>
        <p:spPr>
          <a:xfrm>
            <a:off x="10188287" y="4460070"/>
            <a:ext cx="2104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prstClr val="black"/>
                </a:solidFill>
              </a:rPr>
              <a:t>Linked </a:t>
            </a:r>
            <a:r>
              <a:rPr lang="en-US" sz="1800" dirty="0">
                <a:solidFill>
                  <a:prstClr val="black"/>
                </a:solidFill>
              </a:rPr>
              <a:t>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7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D40282-BA5C-C513-D03F-ECA068967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88" y="746551"/>
            <a:ext cx="7918734" cy="5566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E2B9E-2E58-1CA6-2EEC-A32F45691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250" y="2633345"/>
            <a:ext cx="3892750" cy="1447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C2457B-D10B-DB97-7508-6338A564BB0D}"/>
              </a:ext>
            </a:extLst>
          </p:cNvPr>
          <p:cNvSpPr txBox="1"/>
          <p:nvPr/>
        </p:nvSpPr>
        <p:spPr>
          <a:xfrm>
            <a:off x="8499957" y="480418"/>
            <a:ext cx="341627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Provide a</a:t>
            </a:r>
            <a:r>
              <a:rPr lang="en-US" sz="2200" i="1" dirty="0">
                <a:solidFill>
                  <a:prstClr val="black"/>
                </a:solidFill>
              </a:rPr>
              <a:t> technical task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by defining </a:t>
            </a:r>
            <a:r>
              <a:rPr lang="en-US" sz="2200" u="sng" dirty="0">
                <a:solidFill>
                  <a:prstClr val="black"/>
                </a:solidFill>
              </a:rPr>
              <a:t>composition</a:t>
            </a:r>
            <a:r>
              <a:rPr lang="en-US" sz="2200" dirty="0">
                <a:solidFill>
                  <a:prstClr val="black"/>
                </a:solidFill>
              </a:rPr>
              <a:t> for sample synthesis 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(batch of samples)</a:t>
            </a:r>
            <a:endParaRPr lang="en-US" sz="2200" b="1" u="sng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for Synthesis</a:t>
            </a:r>
            <a:endParaRPr lang="en-US" sz="16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C4BA3D-9D72-9EBE-199A-88848C23787B}"/>
              </a:ext>
            </a:extLst>
          </p:cNvPr>
          <p:cNvCxnSpPr>
            <a:cxnSpLocks/>
          </p:cNvCxnSpPr>
          <p:nvPr/>
        </p:nvCxnSpPr>
        <p:spPr>
          <a:xfrm>
            <a:off x="10004612" y="2456329"/>
            <a:ext cx="1057835" cy="98611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FF43E2-BF0C-C6B5-C7B0-DD373195A2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E27B6C-3DC1-0DCC-49BD-4CACEC5DBCFE}"/>
              </a:ext>
            </a:extLst>
          </p:cNvPr>
          <p:cNvSpPr txBox="1"/>
          <p:nvPr/>
        </p:nvSpPr>
        <p:spPr>
          <a:xfrm>
            <a:off x="9964305" y="4244665"/>
            <a:ext cx="2104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prstClr val="black"/>
                </a:solidFill>
              </a:rPr>
              <a:t>Linked </a:t>
            </a:r>
            <a:r>
              <a:rPr lang="en-US" sz="1800" dirty="0">
                <a:solidFill>
                  <a:prstClr val="black"/>
                </a:solidFill>
              </a:rPr>
              <a:t>objects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0569B3-BBC0-87C8-3C83-4CF8D4018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589" y="263746"/>
            <a:ext cx="1695687" cy="1352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E82401-846C-8E69-5DE0-432158674625}"/>
              </a:ext>
            </a:extLst>
          </p:cNvPr>
          <p:cNvCxnSpPr>
            <a:cxnSpLocks/>
          </p:cNvCxnSpPr>
          <p:nvPr/>
        </p:nvCxnSpPr>
        <p:spPr>
          <a:xfrm>
            <a:off x="9708777" y="2411506"/>
            <a:ext cx="0" cy="99508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4508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B7AAA-4A81-8335-7EF7-87401F847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57EBA32-DAC9-99EC-14A7-A16B6C2BB5A6}"/>
              </a:ext>
            </a:extLst>
          </p:cNvPr>
          <p:cNvSpPr/>
          <p:nvPr/>
        </p:nvSpPr>
        <p:spPr>
          <a:xfrm>
            <a:off x="2194718" y="2505200"/>
            <a:ext cx="4226630" cy="1789398"/>
          </a:xfrm>
          <a:prstGeom prst="roundRect">
            <a:avLst/>
          </a:prstGeom>
          <a:solidFill>
            <a:schemeClr val="accent1">
              <a:alpha val="16000"/>
            </a:schemeClr>
          </a:solidFill>
          <a:ln w="38100">
            <a:solidFill>
              <a:srgbClr val="0070C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DAFB2D5-7631-2363-0D6F-2EE59BAA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000"/>
            <a:ext cx="12192000" cy="792000"/>
          </a:xfrm>
        </p:spPr>
        <p:txBody>
          <a:bodyPr/>
          <a:lstStyle/>
          <a:p>
            <a:r>
              <a:rPr lang="en-US" dirty="0"/>
              <a:t>Data Integration: enriching composition data</a:t>
            </a:r>
            <a:endParaRPr lang="en-GB" dirty="0"/>
          </a:p>
        </p:txBody>
      </p:sp>
      <p:sp>
        <p:nvSpPr>
          <p:cNvPr id="59" name="Text Box 52">
            <a:extLst>
              <a:ext uri="{FF2B5EF4-FFF2-40B4-BE49-F238E27FC236}">
                <a16:creationId xmlns:a16="http://schemas.microsoft.com/office/drawing/2014/main" id="{10F7575F-93FE-983E-84CF-B885293C5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30" y="841203"/>
            <a:ext cx="111532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Use case: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adding characterization data </a:t>
            </a:r>
            <a:r>
              <a:rPr lang="en-US" altLang="ru-RU" sz="2200" u="sng" dirty="0">
                <a:solidFill>
                  <a:prstClr val="black"/>
                </a:solidFill>
                <a:latin typeface="+mn-lt"/>
              </a:rPr>
              <a:t>after EDX is done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CE18F6-41B8-CFA1-4D71-1254B4F7BA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MA – Measurement Area</a:t>
            </a:r>
          </a:p>
          <a:p>
            <a:pPr indent="0">
              <a:buNone/>
            </a:pPr>
            <a:r>
              <a:rPr lang="en-US" dirty="0">
                <a:hlinkClick r:id="rId3"/>
              </a:rPr>
              <a:t>http://htts.matinf.pro/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F6F83924-2A87-E7E2-D4B5-2AA78FE81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085" y="1430575"/>
            <a:ext cx="1468449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97FDAD-537F-1870-F0BA-FE4021324153}"/>
              </a:ext>
            </a:extLst>
          </p:cNvPr>
          <p:cNvCxnSpPr>
            <a:cxnSpLocks/>
            <a:stCxn id="10" idx="2"/>
            <a:endCxn id="39" idx="0"/>
          </p:cNvCxnSpPr>
          <p:nvPr/>
        </p:nvCxnSpPr>
        <p:spPr>
          <a:xfrm>
            <a:off x="3325310" y="1892240"/>
            <a:ext cx="2172810" cy="76220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7CA81C-8D48-9CA9-995D-5FD33DA23B87}"/>
              </a:ext>
            </a:extLst>
          </p:cNvPr>
          <p:cNvCxnSpPr>
            <a:cxnSpLocks/>
            <a:stCxn id="10" idx="2"/>
            <a:endCxn id="18" idx="0"/>
          </p:cNvCxnSpPr>
          <p:nvPr/>
        </p:nvCxnSpPr>
        <p:spPr>
          <a:xfrm flipH="1">
            <a:off x="3323323" y="1892240"/>
            <a:ext cx="1987" cy="760525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7175AAB-3FE9-C2B3-22D9-9CC9155C5DBA}"/>
              </a:ext>
            </a:extLst>
          </p:cNvPr>
          <p:cNvCxnSpPr>
            <a:cxnSpLocks/>
          </p:cNvCxnSpPr>
          <p:nvPr/>
        </p:nvCxnSpPr>
        <p:spPr>
          <a:xfrm flipH="1">
            <a:off x="3996647" y="3098110"/>
            <a:ext cx="828352" cy="0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1EAC03F-4E00-FD5E-A8EC-7F0C9CE08797}"/>
              </a:ext>
            </a:extLst>
          </p:cNvPr>
          <p:cNvCxnSpPr>
            <a:cxnSpLocks/>
          </p:cNvCxnSpPr>
          <p:nvPr/>
        </p:nvCxnSpPr>
        <p:spPr>
          <a:xfrm flipH="1">
            <a:off x="1045029" y="1903963"/>
            <a:ext cx="2281956" cy="758850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4" name="Flowchart: Document 33">
            <a:extLst>
              <a:ext uri="{FF2B5EF4-FFF2-40B4-BE49-F238E27FC236}">
                <a16:creationId xmlns:a16="http://schemas.microsoft.com/office/drawing/2014/main" id="{124221AE-672A-CFC2-EB02-CA6B959D0C85}"/>
              </a:ext>
            </a:extLst>
          </p:cNvPr>
          <p:cNvSpPr/>
          <p:nvPr/>
        </p:nvSpPr>
        <p:spPr>
          <a:xfrm>
            <a:off x="401934" y="2652766"/>
            <a:ext cx="1346479" cy="1055077"/>
          </a:xfrm>
          <a:prstGeom prst="flowChartDocumen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EDX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561587-7D5C-82D9-C69A-A0FFDDE07C3B}"/>
              </a:ext>
            </a:extLst>
          </p:cNvPr>
          <p:cNvCxnSpPr>
            <a:cxnSpLocks/>
          </p:cNvCxnSpPr>
          <p:nvPr/>
        </p:nvCxnSpPr>
        <p:spPr>
          <a:xfrm>
            <a:off x="1748413" y="3106616"/>
            <a:ext cx="717385" cy="0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9" name="Flowchart: Document 38">
            <a:extLst>
              <a:ext uri="{FF2B5EF4-FFF2-40B4-BE49-F238E27FC236}">
                <a16:creationId xmlns:a16="http://schemas.microsoft.com/office/drawing/2014/main" id="{2BD9E4EF-9B11-D8B6-9C2C-3461C19B181C}"/>
              </a:ext>
            </a:extLst>
          </p:cNvPr>
          <p:cNvSpPr/>
          <p:nvPr/>
        </p:nvSpPr>
        <p:spPr>
          <a:xfrm>
            <a:off x="4824880" y="2654441"/>
            <a:ext cx="1346479" cy="1055077"/>
          </a:xfrm>
          <a:prstGeom prst="flowChartDocumen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Resistance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FD8A58-3F8F-3262-CADE-61DDA6B370F3}"/>
              </a:ext>
            </a:extLst>
          </p:cNvPr>
          <p:cNvGrpSpPr/>
          <p:nvPr/>
        </p:nvGrpSpPr>
        <p:grpSpPr>
          <a:xfrm>
            <a:off x="2431710" y="2652765"/>
            <a:ext cx="1567543" cy="1589328"/>
            <a:chOff x="2431710" y="2652765"/>
            <a:chExt cx="1567543" cy="1589328"/>
          </a:xfrm>
        </p:grpSpPr>
        <p:sp>
          <p:nvSpPr>
            <p:cNvPr id="18" name="Flowchart: Multidocument 17">
              <a:extLst>
                <a:ext uri="{FF2B5EF4-FFF2-40B4-BE49-F238E27FC236}">
                  <a16:creationId xmlns:a16="http://schemas.microsoft.com/office/drawing/2014/main" id="{AABBB0DC-AB87-6710-7837-B19BB44FE8FE}"/>
                </a:ext>
              </a:extLst>
            </p:cNvPr>
            <p:cNvSpPr/>
            <p:nvPr/>
          </p:nvSpPr>
          <p:spPr>
            <a:xfrm>
              <a:off x="2431710" y="2652765"/>
              <a:ext cx="1567543" cy="1266093"/>
            </a:xfrm>
            <a:prstGeom prst="flowChartMultidocument">
              <a:avLst/>
            </a:prstGeom>
            <a:solidFill>
              <a:schemeClr val="bg2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composition</a:t>
              </a:r>
            </a:p>
          </p:txBody>
        </p:sp>
        <p:sp>
          <p:nvSpPr>
            <p:cNvPr id="41" name="Text Box 52">
              <a:extLst>
                <a:ext uri="{FF2B5EF4-FFF2-40B4-BE49-F238E27FC236}">
                  <a16:creationId xmlns:a16="http://schemas.microsoft.com/office/drawing/2014/main" id="{BD4118E9-A817-A26E-DDB0-66A9F441E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9147" y="3811206"/>
              <a:ext cx="81626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defTabSz="914377">
                <a:spcBef>
                  <a:spcPts val="0"/>
                </a:spcBef>
              </a:pPr>
              <a:r>
                <a:rPr lang="en-US" altLang="ru-RU" sz="2200" b="1" dirty="0">
                  <a:solidFill>
                    <a:prstClr val="black"/>
                  </a:solidFill>
                  <a:latin typeface="+mn-lt"/>
                </a:rPr>
                <a:t>x 342</a:t>
              </a:r>
              <a:endParaRPr lang="en-US" altLang="ru-RU" sz="2200" dirty="0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47" name="Text Box 52">
            <a:extLst>
              <a:ext uri="{FF2B5EF4-FFF2-40B4-BE49-F238E27FC236}">
                <a16:creationId xmlns:a16="http://schemas.microsoft.com/office/drawing/2014/main" id="{E810AFA2-506B-0F43-1C0A-DAB2F0C7C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010" y="2710159"/>
            <a:ext cx="40700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R</a:t>
            </a:r>
            <a:endParaRPr lang="en-US" altLang="ru-RU" sz="2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902962-ABBF-006F-3AF9-92C664BEDB9A}"/>
              </a:ext>
            </a:extLst>
          </p:cNvPr>
          <p:cNvSpPr txBox="1"/>
          <p:nvPr/>
        </p:nvSpPr>
        <p:spPr>
          <a:xfrm>
            <a:off x="275644" y="4303864"/>
            <a:ext cx="65615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Data import:</a:t>
            </a:r>
          </a:p>
          <a:p>
            <a:pPr marL="342900" indent="-342900" defTabSz="914377">
              <a:spcBef>
                <a:spcPts val="0"/>
              </a:spcBef>
              <a:buAutoNum type="arabicParenR"/>
            </a:pPr>
            <a:r>
              <a:rPr lang="en-US" altLang="ru-RU" dirty="0">
                <a:solidFill>
                  <a:prstClr val="black"/>
                </a:solidFill>
              </a:rPr>
              <a:t>Locate parent sample object.</a:t>
            </a:r>
          </a:p>
          <a:p>
            <a:pPr marL="342900" indent="-342900" defTabSz="914377">
              <a:spcBef>
                <a:spcPts val="0"/>
              </a:spcBef>
              <a:buAutoNum type="arabicParenR"/>
            </a:pPr>
            <a:r>
              <a:rPr lang="en-US" altLang="ru-RU" dirty="0">
                <a:solidFill>
                  <a:prstClr val="black"/>
                </a:solidFill>
              </a:rPr>
              <a:t>Find the collection of measurement areas.</a:t>
            </a:r>
          </a:p>
          <a:p>
            <a:pPr marL="342900" indent="-342900" defTabSz="914377">
              <a:spcBef>
                <a:spcPts val="0"/>
              </a:spcBef>
              <a:buAutoNum type="arabicParenR"/>
            </a:pPr>
            <a:r>
              <a:rPr lang="en-US" altLang="ru-RU" dirty="0">
                <a:solidFill>
                  <a:prstClr val="black"/>
                </a:solidFill>
              </a:rPr>
              <a:t>Find a certain Measurement Area (corresponding to a predicate, e.g. MA index).</a:t>
            </a:r>
          </a:p>
          <a:p>
            <a:pPr marL="342900" indent="-342900" defTabSz="914377">
              <a:spcBef>
                <a:spcPts val="0"/>
              </a:spcBef>
              <a:buAutoNum type="arabicParenR"/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Add properties values to a composition corresponding to a measurement area index.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B918BA-86F8-A439-3434-B454B84CE7CC}"/>
              </a:ext>
            </a:extLst>
          </p:cNvPr>
          <p:cNvGrpSpPr/>
          <p:nvPr/>
        </p:nvGrpSpPr>
        <p:grpSpPr>
          <a:xfrm>
            <a:off x="6898195" y="705972"/>
            <a:ext cx="5293805" cy="5693866"/>
            <a:chOff x="6898195" y="705972"/>
            <a:chExt cx="5293805" cy="569386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BAF8707-C7E9-4CA7-ECA5-E6629FCAE063}"/>
                </a:ext>
              </a:extLst>
            </p:cNvPr>
            <p:cNvSpPr txBox="1"/>
            <p:nvPr/>
          </p:nvSpPr>
          <p:spPr>
            <a:xfrm>
              <a:off x="6898195" y="705972"/>
              <a:ext cx="5189973" cy="5693866"/>
            </a:xfrm>
            <a:prstGeom prst="rect">
              <a:avLst/>
            </a:prstGeom>
            <a:noFill/>
            <a:ln>
              <a:solidFill>
                <a:srgbClr val="0432FF"/>
              </a:solidFill>
              <a:bevel/>
            </a:ln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{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CompositionsForSampleUpdate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[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{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"Predicate"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{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"Properties"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[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{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"Type"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2,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"Name"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A31515"/>
                  </a:solidFill>
                  <a:latin typeface="Cascadia Mono" panose="020B0609020000020004" pitchFamily="49" charset="0"/>
                </a:rPr>
                <a:t>"Measurement Area"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"Value"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1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}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]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},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DeletePreviousProperties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0000FF"/>
                  </a:solidFill>
                  <a:latin typeface="Cascadia Mono" panose="020B0609020000020004" pitchFamily="49" charset="0"/>
                </a:rPr>
                <a:t>false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"Properties"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[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{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PropertyId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0,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"Type"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1,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"Name"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A31515"/>
                  </a:solidFill>
                  <a:latin typeface="Cascadia Mono" panose="020B0609020000020004" pitchFamily="49" charset="0"/>
                </a:rPr>
                <a:t>"R"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"Value"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34143346,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ValueEpsilon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0000FF"/>
                  </a:solidFill>
                  <a:latin typeface="Cascadia Mono" panose="020B0609020000020004" pitchFamily="49" charset="0"/>
                </a:rPr>
                <a:t>null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SortCode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10,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"Row"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0000FF"/>
                  </a:solidFill>
                  <a:latin typeface="Cascadia Mono" panose="020B0609020000020004" pitchFamily="49" charset="0"/>
                </a:rPr>
                <a:t>null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"Comment"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A31515"/>
                  </a:solidFill>
                  <a:latin typeface="Cascadia Mono" panose="020B0609020000020004" pitchFamily="49" charset="0"/>
                </a:rPr>
                <a:t>"Resistance (Room Temperature) for Measurement Area 1"</a:t>
              </a:r>
              <a:endParaRPr lang="en-US" sz="700" dirty="0">
                <a:solidFill>
                  <a:srgbClr val="000000"/>
                </a:solidFill>
                <a:latin typeface="Cascadia Mono" panose="020B0609020000020004" pitchFamily="49" charset="0"/>
              </a:endParaRP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  }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]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},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...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],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DeletePreviousProperties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0000FF"/>
                  </a:solidFill>
                  <a:latin typeface="Cascadia Mono" panose="020B0609020000020004" pitchFamily="49" charset="0"/>
                </a:rPr>
                <a:t>true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"Properties"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[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{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PropertyId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0,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"Type"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1,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"Name"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A31515"/>
                  </a:solidFill>
                  <a:latin typeface="Cascadia Mono" panose="020B0609020000020004" pitchFamily="49" charset="0"/>
                </a:rPr>
                <a:t>"R"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"Value"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97692.43229,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ValueEpsilon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0000FF"/>
                  </a:solidFill>
                  <a:latin typeface="Cascadia Mono" panose="020B0609020000020004" pitchFamily="49" charset="0"/>
                </a:rPr>
                <a:t>null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SortCode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10,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"Row"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1,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"Comment"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A31515"/>
                  </a:solidFill>
                  <a:latin typeface="Cascadia Mono" panose="020B0609020000020004" pitchFamily="49" charset="0"/>
                </a:rPr>
                <a:t>"Minimal Resistance (Room Temperature) of Materials Library (of all 342 MAs)"</a:t>
              </a:r>
              <a:endParaRPr lang="en-US" sz="700" dirty="0">
                <a:solidFill>
                  <a:srgbClr val="000000"/>
                </a:solidFill>
                <a:latin typeface="Cascadia Mono" panose="020B0609020000020004" pitchFamily="49" charset="0"/>
              </a:endParaRP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},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{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PropertyId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0,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"Type"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1,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"Name"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A31515"/>
                  </a:solidFill>
                  <a:latin typeface="Cascadia Mono" panose="020B0609020000020004" pitchFamily="49" charset="0"/>
                </a:rPr>
                <a:t>"R"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"Value"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34143346,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ValueEpsilon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0000FF"/>
                  </a:solidFill>
                  <a:latin typeface="Cascadia Mono" panose="020B0609020000020004" pitchFamily="49" charset="0"/>
                </a:rPr>
                <a:t>null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 err="1">
                  <a:solidFill>
                    <a:srgbClr val="2E75B6"/>
                  </a:solidFill>
                  <a:latin typeface="Cascadia Mono" panose="020B0609020000020004" pitchFamily="49" charset="0"/>
                </a:rPr>
                <a:t>SortCode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10,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"Row"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2,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  </a:t>
              </a:r>
              <a:r>
                <a:rPr lang="en-US" sz="700" dirty="0">
                  <a:solidFill>
                    <a:srgbClr val="2E75B6"/>
                  </a:solidFill>
                  <a:latin typeface="Cascadia Mono" panose="020B0609020000020004" pitchFamily="49" charset="0"/>
                </a:rPr>
                <a:t>"Comment"</a:t>
              </a:r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: </a:t>
              </a:r>
              <a:r>
                <a:rPr lang="en-US" sz="700" dirty="0">
                  <a:solidFill>
                    <a:srgbClr val="A31515"/>
                  </a:solidFill>
                  <a:latin typeface="Cascadia Mono" panose="020B0609020000020004" pitchFamily="49" charset="0"/>
                </a:rPr>
                <a:t>"Maximal Resistance (Room Temperature) of Materials Library (of all 342 MAs)"</a:t>
              </a:r>
              <a:endParaRPr lang="en-US" sz="700" dirty="0">
                <a:solidFill>
                  <a:srgbClr val="000000"/>
                </a:solidFill>
                <a:latin typeface="Cascadia Mono" panose="020B0609020000020004" pitchFamily="49" charset="0"/>
              </a:endParaRP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  }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  ]</a:t>
              </a:r>
            </a:p>
            <a:p>
              <a:r>
                <a:rPr lang="en-US" sz="700" dirty="0">
                  <a:solidFill>
                    <a:srgbClr val="000000"/>
                  </a:solidFill>
                  <a:latin typeface="Cascadia Mono" panose="020B0609020000020004" pitchFamily="49" charset="0"/>
                </a:rPr>
                <a:t>}</a:t>
              </a:r>
              <a:endParaRPr lang="en-US" sz="700" dirty="0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7A3B70D8-E77E-6488-01BB-F62F8FBB1BA3}"/>
                </a:ext>
              </a:extLst>
            </p:cNvPr>
            <p:cNvSpPr/>
            <p:nvPr/>
          </p:nvSpPr>
          <p:spPr>
            <a:xfrm>
              <a:off x="7053942" y="974688"/>
              <a:ext cx="4943790" cy="2672863"/>
            </a:xfrm>
            <a:prstGeom prst="roundRect">
              <a:avLst/>
            </a:prstGeom>
            <a:solidFill>
              <a:schemeClr val="accent1">
                <a:alpha val="16000"/>
              </a:schemeClr>
            </a:solidFill>
            <a:ln w="12700">
              <a:solidFill>
                <a:srgbClr val="0070C0">
                  <a:alpha val="50000"/>
                </a:srgbClr>
              </a:solidFill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 Box 52">
              <a:extLst>
                <a:ext uri="{FF2B5EF4-FFF2-40B4-BE49-F238E27FC236}">
                  <a16:creationId xmlns:a16="http://schemas.microsoft.com/office/drawing/2014/main" id="{0911A250-003A-1F85-79F9-DD3BDB6A6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0602" y="1155619"/>
              <a:ext cx="2701398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defTabSz="914377">
                <a:spcBef>
                  <a:spcPts val="0"/>
                </a:spcBef>
              </a:pPr>
              <a:r>
                <a:rPr lang="en-US" altLang="ru-RU" sz="2200" b="1" dirty="0">
                  <a:solidFill>
                    <a:prstClr val="black"/>
                  </a:solidFill>
                  <a:latin typeface="+mn-lt"/>
                </a:rPr>
                <a:t>Resistance for MA 1</a:t>
              </a:r>
              <a:endParaRPr lang="en-US" altLang="ru-RU" sz="2200"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7DD8684-ECBD-5619-5C72-4D100B5674E6}"/>
                </a:ext>
              </a:extLst>
            </p:cNvPr>
            <p:cNvSpPr/>
            <p:nvPr/>
          </p:nvSpPr>
          <p:spPr>
            <a:xfrm>
              <a:off x="7093327" y="3924727"/>
              <a:ext cx="4943790" cy="2299925"/>
            </a:xfrm>
            <a:prstGeom prst="roundRect">
              <a:avLst/>
            </a:prstGeom>
            <a:solidFill>
              <a:schemeClr val="accent1">
                <a:alpha val="16000"/>
              </a:schemeClr>
            </a:solidFill>
            <a:ln w="12700">
              <a:solidFill>
                <a:srgbClr val="0070C0">
                  <a:alpha val="50000"/>
                </a:srgbClr>
              </a:solidFill>
              <a:beve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 Box 52">
              <a:extLst>
                <a:ext uri="{FF2B5EF4-FFF2-40B4-BE49-F238E27FC236}">
                  <a16:creationId xmlns:a16="http://schemas.microsoft.com/office/drawing/2014/main" id="{5A2EF577-32BD-9727-E514-1F2F47FD6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4228" y="3958752"/>
              <a:ext cx="2747632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defTabSz="914377">
                <a:spcBef>
                  <a:spcPts val="0"/>
                </a:spcBef>
              </a:pPr>
              <a:r>
                <a:rPr lang="en-US" altLang="ru-RU" sz="2200" b="1" dirty="0">
                  <a:solidFill>
                    <a:prstClr val="black"/>
                  </a:solidFill>
                  <a:latin typeface="+mn-lt"/>
                </a:rPr>
                <a:t>Resistance range for object (whole ML)</a:t>
              </a:r>
              <a:endParaRPr lang="en-US" altLang="ru-RU" sz="2200" dirty="0"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80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4" grpId="0" animBg="1"/>
      <p:bldP spid="39" grpId="0" animBg="1"/>
      <p:bldP spid="47" grpId="0"/>
      <p:bldP spid="50" grpId="0"/>
    </p:bldLst>
  </p:timing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1436</TotalTime>
  <Words>2637</Words>
  <Application>Microsoft Office PowerPoint</Application>
  <PresentationFormat>Widescreen</PresentationFormat>
  <Paragraphs>378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-apple-system</vt:lpstr>
      <vt:lpstr>Arial</vt:lpstr>
      <vt:lpstr>Calibri</vt:lpstr>
      <vt:lpstr>Calibri Light</vt:lpstr>
      <vt:lpstr>Cascadia Mono</vt:lpstr>
      <vt:lpstr>Courier New</vt:lpstr>
      <vt:lpstr>Inter</vt:lpstr>
      <vt:lpstr>Roboto</vt:lpstr>
      <vt:lpstr>system-ui</vt:lpstr>
      <vt:lpstr>Office</vt:lpstr>
      <vt:lpstr>Project INF: “Data Management – Status report”</vt:lpstr>
      <vt:lpstr>Agenda</vt:lpstr>
      <vt:lpstr>IT Infrastructure: Hardware Upgrade</vt:lpstr>
      <vt:lpstr>IT Infrastructure Disaster Tolerance</vt:lpstr>
      <vt:lpstr>Funding Period 1 Data: Recovery Competed</vt:lpstr>
      <vt:lpstr>Research Workflow</vt:lpstr>
      <vt:lpstr>Idea or Experiment Plan</vt:lpstr>
      <vt:lpstr>Request for Synthesis</vt:lpstr>
      <vt:lpstr>Data Integration: enriching composition data</vt:lpstr>
      <vt:lpstr>Report provided by “Idea or Experiment Plan”</vt:lpstr>
      <vt:lpstr>Idea or Experiment Plan: summary</vt:lpstr>
      <vt:lpstr>RDMS: Advanced Interlink Objects</vt:lpstr>
      <vt:lpstr>Graph: always think about object connections</vt:lpstr>
      <vt:lpstr>Oriented Graph: interlink &amp; don’t mess up with directions</vt:lpstr>
      <vt:lpstr>Graph visualisation</vt:lpstr>
      <vt:lpstr>Documentation</vt:lpstr>
      <vt:lpstr>Flexible data queries for advances users</vt:lpstr>
      <vt:lpstr>Data acquisition API</vt:lpstr>
      <vt:lpstr>API for running arbitrary read-only queries</vt:lpstr>
      <vt:lpstr>API for downloading documents</vt:lpstr>
      <vt:lpstr>“Invisible” Improvements</vt:lpstr>
      <vt:lpstr>Current Data Status: overview</vt:lpstr>
      <vt:lpstr>Current Data Status (FP2 only): personal contributions</vt:lpstr>
      <vt:lpstr>Future plans</vt:lpstr>
      <vt:lpstr>Thanks for your kind attention</vt:lpstr>
      <vt:lpstr>Awards for data contribution</vt:lpstr>
      <vt:lpstr>Unclassified samples: these should not exist anymore…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Виктор Дударев</cp:lastModifiedBy>
  <cp:revision>350</cp:revision>
  <cp:lastPrinted>2021-07-01T07:54:40Z</cp:lastPrinted>
  <dcterms:created xsi:type="dcterms:W3CDTF">2018-11-13T11:45:51Z</dcterms:created>
  <dcterms:modified xsi:type="dcterms:W3CDTF">2025-02-14T00:44:33Z</dcterms:modified>
</cp:coreProperties>
</file>