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679" r:id="rId2"/>
  </p:sldMasterIdLst>
  <p:notesMasterIdLst>
    <p:notesMasterId r:id="rId44"/>
  </p:notesMasterIdLst>
  <p:sldIdLst>
    <p:sldId id="256" r:id="rId3"/>
    <p:sldId id="365" r:id="rId4"/>
    <p:sldId id="340" r:id="rId5"/>
    <p:sldId id="275" r:id="rId6"/>
    <p:sldId id="341" r:id="rId7"/>
    <p:sldId id="276" r:id="rId8"/>
    <p:sldId id="277" r:id="rId9"/>
    <p:sldId id="278" r:id="rId10"/>
    <p:sldId id="301" r:id="rId11"/>
    <p:sldId id="302" r:id="rId12"/>
    <p:sldId id="303" r:id="rId13"/>
    <p:sldId id="317" r:id="rId14"/>
    <p:sldId id="306" r:id="rId15"/>
    <p:sldId id="366" r:id="rId16"/>
    <p:sldId id="367" r:id="rId17"/>
    <p:sldId id="307" r:id="rId18"/>
    <p:sldId id="308" r:id="rId19"/>
    <p:sldId id="309" r:id="rId20"/>
    <p:sldId id="310" r:id="rId21"/>
    <p:sldId id="342" r:id="rId22"/>
    <p:sldId id="343" r:id="rId23"/>
    <p:sldId id="344" r:id="rId24"/>
    <p:sldId id="345" r:id="rId25"/>
    <p:sldId id="311" r:id="rId26"/>
    <p:sldId id="312" r:id="rId27"/>
    <p:sldId id="305" r:id="rId28"/>
    <p:sldId id="346" r:id="rId29"/>
    <p:sldId id="369" r:id="rId30"/>
    <p:sldId id="368" r:id="rId31"/>
    <p:sldId id="347" r:id="rId32"/>
    <p:sldId id="348" r:id="rId33"/>
    <p:sldId id="349" r:id="rId34"/>
    <p:sldId id="350" r:id="rId35"/>
    <p:sldId id="351" r:id="rId36"/>
    <p:sldId id="314" r:id="rId37"/>
    <p:sldId id="352" r:id="rId38"/>
    <p:sldId id="353" r:id="rId39"/>
    <p:sldId id="293" r:id="rId40"/>
    <p:sldId id="297" r:id="rId41"/>
    <p:sldId id="354" r:id="rId42"/>
    <p:sldId id="370" r:id="rId4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B0BD07-221F-49F1-84C3-A636A7D2C99B}">
          <p14:sldIdLst>
            <p14:sldId id="256"/>
            <p14:sldId id="365"/>
            <p14:sldId id="340"/>
            <p14:sldId id="275"/>
            <p14:sldId id="341"/>
            <p14:sldId id="276"/>
            <p14:sldId id="277"/>
          </p14:sldIdLst>
        </p14:section>
        <p14:section name="Registration" id="{E9813B2F-A3BD-42C4-BE30-0CB6FA83B7C4}">
          <p14:sldIdLst>
            <p14:sldId id="278"/>
            <p14:sldId id="301"/>
            <p14:sldId id="302"/>
            <p14:sldId id="303"/>
            <p14:sldId id="317"/>
          </p14:sldIdLst>
        </p14:section>
        <p14:section name="Tree" id="{DC45B034-AE11-45F5-82FA-AF1417296C27}">
          <p14:sldIdLst>
            <p14:sldId id="306"/>
          </p14:sldIdLst>
        </p14:section>
        <p14:section name="Objects (Documents)" id="{35F4B437-0067-4EFE-8FEF-5465160EB3D2}">
          <p14:sldIdLst>
            <p14:sldId id="366"/>
            <p14:sldId id="367"/>
            <p14:sldId id="307"/>
            <p14:sldId id="308"/>
          </p14:sldIdLst>
        </p14:section>
        <p14:section name="Graph" id="{CB546BE5-1B41-4542-9BFE-41C5D3EDB53B}">
          <p14:sldIdLst>
            <p14:sldId id="309"/>
          </p14:sldIdLst>
        </p14:section>
        <p14:section name="Properties" id="{E08514F6-924A-4501-A93C-54E05078CB23}">
          <p14:sldIdLst>
            <p14:sldId id="310"/>
            <p14:sldId id="342"/>
            <p14:sldId id="343"/>
            <p14:sldId id="344"/>
            <p14:sldId id="345"/>
            <p14:sldId id="311"/>
            <p14:sldId id="312"/>
          </p14:sldIdLst>
        </p14:section>
        <p14:section name="Types" id="{A0E3FBF6-E30F-4892-B0CB-F50A336F63FB}">
          <p14:sldIdLst>
            <p14:sldId id="305"/>
            <p14:sldId id="346"/>
            <p14:sldId id="369"/>
            <p14:sldId id="368"/>
            <p14:sldId id="347"/>
            <p14:sldId id="348"/>
            <p14:sldId id="349"/>
            <p14:sldId id="350"/>
          </p14:sldIdLst>
        </p14:section>
        <p14:section name="Search" id="{5713AA1C-7B3D-48A0-AB0C-D1801A62960B}">
          <p14:sldIdLst>
            <p14:sldId id="351"/>
          </p14:sldIdLst>
        </p14:section>
        <p14:section name="Drag&amp;Drop" id="{30C43142-9214-408E-8AE3-A5586D095033}">
          <p14:sldIdLst>
            <p14:sldId id="314"/>
            <p14:sldId id="352"/>
            <p14:sldId id="353"/>
            <p14:sldId id="293"/>
            <p14:sldId id="297"/>
            <p14:sldId id="354"/>
            <p14:sldId id="3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D401A-9AFC-CEB2-2E40-A6115EBD7297}" name="Carsten Placke-Yan" initials="CPY" userId="Carsten Placke-Yan" providerId="None"/>
  <p188:author id="{639AA42E-AEF7-5BC6-A619-3DB851885769}" name="Timo  Fockenberg" initials="TF" userId="S::timo.fockenberg@uni-due.de::ca5b5eaa-ed32-423f-b93f-7fe16104f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3"/>
    <a:srgbClr val="0432FF"/>
    <a:srgbClr val="2E316C"/>
    <a:srgbClr val="E9EBF5"/>
    <a:srgbClr val="4C0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1" autoAdjust="0"/>
    <p:restoredTop sz="86404" autoAdjust="0"/>
  </p:normalViewPr>
  <p:slideViewPr>
    <p:cSldViewPr snapToGrid="0">
      <p:cViewPr varScale="1">
        <p:scale>
          <a:sx n="95" d="100"/>
          <a:sy n="95" d="100"/>
        </p:scale>
        <p:origin x="98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0" d="100"/>
          <a:sy n="60" d="100"/>
        </p:scale>
        <p:origin x="252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10:34:37.101"/>
    </inkml:context>
    <inkml:brush xml:id="br0">
      <inkml:brushProperty name="width" value="0.1" units="cm"/>
      <inkml:brushProperty name="height" value="0.1" units="cm"/>
      <inkml:brushProperty name="color" value="#E71224"/>
    </inkml:brush>
  </inkml:definitions>
  <inkml:trace contextRef="#ctx0" brushRef="#br0">3492 253 24575,'-1063'0'0,"1046"1"0,0 1 0,1 0 0,-23 7 0,-39 5 0,15-7 0,-92 23 0,67-12 0,38-6 0,31-7 0,1 0 0,-36 2 0,27-4 0,-1 1 0,1 2 0,-29 9 0,29-7 0,-1-1 0,1-2 0,-31 3 0,13-3 0,1 2 0,-67 20 0,62-14 0,-33 12 0,62-17 0,-1-1 0,0-1 0,0-1 0,-39 4 0,25-4 0,0 2 0,1 1 0,0 2 0,0 1 0,1 1 0,-32 18 0,19-10 0,1 1 0,-67 44 0,-30 14 0,116-64 0,0 2 0,1 0 0,1 2 0,1 0 0,0 2 0,2 0 0,-20 26 0,-21 19 0,59-63 0,-17 17 0,-34 42 0,48-54 0,1 0 0,0 0 0,1 0 0,0 1 0,0-1 0,1 1 0,0 0 0,1 0 0,-3 17 0,-20 135 0,13-94 0,2 1 0,0 85 0,9-26 0,4 108 0,24-95 0,-24-127 0,0-1 0,1 1 0,1-1 0,0 0 0,0 0 0,1-1 0,1 0 0,0 0 0,14 18 0,9 5 0,50 44 0,-25-26 0,9-3 0,-2-2 0,-28-17 0,68 45 0,-13-11 0,-72-53 0,0-1 0,1 0 0,0-1 0,1-1 0,33 10 0,-27-10 0,0 1 0,41 22 0,235 132 0,-281-150 0,1-2 0,0-1 0,1-1 0,0 0 0,1-2 0,-1 0 0,1-2 0,30 3 0,-28-2 0,0 1 0,0 0 0,-1 2 0,30 15 0,18 6 0,252 93 0,-282-109 0,65 15 0,-66-20 0,-11-2 0,0-2 0,1 0 0,34-1 0,-18-2 0,-1 2 0,1 2 0,-1 2 0,0 2 0,75 26 0,-95-29 0,0-1 0,0-1 0,27 2 0,21 3 0,177 29 0,-180-26 0,-49-8 0,0-1 0,31 2 0,-1-5 0,92 13 0,107 14 0,-100 1 0,-121-24 0,0-1 0,0-1 0,0-2 0,30-3 0,-28 1 0,0 1 0,0 2 0,44 7 0,-40-3 0,60 2 0,-34-3 0,13 8 0,-53-9 0,-1 0 0,29 2 0,90-8 0,56 4 0,-103 11 0,-58-7 0,60 3 0,67-12 0,122 5 0,-190 12 0,-61-8 0,64 3 0,1537-8 0,-756-3 0,-850 0 0,-1-1 0,1-1 0,51-15 0,-49 10 0,1 2 0,54-5 0,-34 5 0,0-2 0,0-2 0,-1-2 0,61-25 0,-38 13 0,52-26 0,2-1 0,-51 21 0,-61 23 0,1 1 0,0 0 0,0 2 0,1 0 0,24-5 0,6 2 0,0-3 0,-1-2 0,0-2 0,47-23 0,8-1 0,-77 28 0,0-1 0,-1 0 0,39-29 0,-40 26 0,0 0 0,1 1 0,42-17 0,-43 21 0,-1-1 0,0-1 0,0-1 0,-2 0 0,26-24 0,30-19 0,107-75 0,-107 87 0,-16 10 0,-42 24 0,-1-2 0,0 1 0,-1-2 0,0 0 0,-1-1 0,-1 0 0,0-1 0,0 0 0,-2-1 0,19-35 0,-23 40 0,0 0 0,1 0 0,0 1 0,0 0 0,12-10 0,21-25 0,50-101 0,-43 62 0,-42 72 0,-1 0 0,-1-1 0,0 1 0,0-1 0,-1 0 0,-1 0 0,1-23 0,6-23 0,-2 5 0,-2 0 0,-2 0 0,-6-79 0,0 18 0,3 111 0,0-39 0,-6-46 0,4 73 0,-1 0 0,-1 0 0,-1 0 0,0 0 0,-1 1 0,-8-15 0,-1-3 0,-1 2 0,-2 0 0,-1 2 0,-1 0 0,-2 1 0,-35-36 0,39 46 0,-29-39 0,37 42 0,-2 1 0,0 0 0,-1 0 0,0 1 0,-17-12 0,-25-13 0,-2 2 0,-88-40 0,-23-8 0,-24-10 0,145 73 0,-79-30 0,62 38 0,51 11 0,0 0 0,-1-1 0,1-1 0,0 0 0,-13-6 0,-44-20 0,-97-30 0,-4 0 0,128 45 0,-89-18 0,40 11 0,58 13 0,-1 1 0,0 2 0,0 1 0,-44 0 0,56 4 0,0-2 0,0 0 0,0-2 0,-33-10 0,32 7 0,-2 2 0,1 0 0,-32-2 0,-80-10 0,80 9 0,9-1 0,-70-23 0,73 19 0,-80-14 0,-6 3 0,86 15 0,-1 2 0,0 1 0,-48 1 0,66 4 0,-1 0 0,-31-8 0,28 5 0,-43-3 0,37 5 0,-44-8 0,46 5 0,-59-3 0,-1719 8 0,837 3 0,950 0 0,0 0 0,-35 9 0,33-6 0,-50 4 0,-17-8 0,42-2 0,0 3 0,-77 12 0,63-5 0,-1-3 0,-137-7 0,75-2 0,100 3 0,1 1 0,-1 1 0,-55 12 0,42-6 0,0-3 0,0-2 0,0-1 0,-58-6 0,0 1 0,40 1-53,39 0-210,0 2 1,0 0 0,-1 1-1,-39 7 1,45-2-6564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1ABD12-B764-4614-BC86-391BAE625E29}" type="datetimeFigureOut">
              <a:rPr lang="de-DE" smtClean="0"/>
              <a:t>06.11.2023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4D428B1-2554-491D-B226-BCE32FA91880}" type="slidenum">
              <a:rPr lang="de-DE" smtClean="0"/>
              <a:t>‹#›</a:t>
            </a:fld>
            <a:endParaRPr lang="de-DE"/>
          </a:p>
        </p:txBody>
      </p:sp>
    </p:spTree>
    <p:extLst>
      <p:ext uri="{BB962C8B-B14F-4D97-AF65-F5344CB8AC3E}">
        <p14:creationId xmlns:p14="http://schemas.microsoft.com/office/powerpoint/2010/main" val="254475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a:t>
            </a:fld>
            <a:endParaRPr lang="de-DE"/>
          </a:p>
        </p:txBody>
      </p:sp>
    </p:spTree>
    <p:extLst>
      <p:ext uri="{BB962C8B-B14F-4D97-AF65-F5344CB8AC3E}">
        <p14:creationId xmlns:p14="http://schemas.microsoft.com/office/powerpoint/2010/main" val="101712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16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69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80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27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912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690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17</a:t>
            </a:fld>
            <a:endParaRPr lang="de-DE"/>
          </a:p>
        </p:txBody>
      </p:sp>
    </p:spTree>
    <p:extLst>
      <p:ext uri="{BB962C8B-B14F-4D97-AF65-F5344CB8AC3E}">
        <p14:creationId xmlns:p14="http://schemas.microsoft.com/office/powerpoint/2010/main" val="2749143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8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34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a:t>
            </a:fld>
            <a:endParaRPr lang="de-DE"/>
          </a:p>
        </p:txBody>
      </p:sp>
    </p:spTree>
    <p:extLst>
      <p:ext uri="{BB962C8B-B14F-4D97-AF65-F5344CB8AC3E}">
        <p14:creationId xmlns:p14="http://schemas.microsoft.com/office/powerpoint/2010/main" val="2343056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240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043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666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3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40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599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963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957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29</a:t>
            </a:fld>
            <a:endParaRPr lang="de-DE"/>
          </a:p>
        </p:txBody>
      </p:sp>
    </p:spTree>
    <p:extLst>
      <p:ext uri="{BB962C8B-B14F-4D97-AF65-F5344CB8AC3E}">
        <p14:creationId xmlns:p14="http://schemas.microsoft.com/office/powerpoint/2010/main" val="2360276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30</a:t>
            </a:fld>
            <a:endParaRPr lang="de-DE"/>
          </a:p>
        </p:txBody>
      </p:sp>
    </p:spTree>
    <p:extLst>
      <p:ext uri="{BB962C8B-B14F-4D97-AF65-F5344CB8AC3E}">
        <p14:creationId xmlns:p14="http://schemas.microsoft.com/office/powerpoint/2010/main" val="340904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a:t>
            </a:fld>
            <a:endParaRPr lang="de-DE"/>
          </a:p>
        </p:txBody>
      </p:sp>
    </p:spTree>
    <p:extLst>
      <p:ext uri="{BB962C8B-B14F-4D97-AF65-F5344CB8AC3E}">
        <p14:creationId xmlns:p14="http://schemas.microsoft.com/office/powerpoint/2010/main" val="4019140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31</a:t>
            </a:fld>
            <a:endParaRPr lang="de-DE"/>
          </a:p>
        </p:txBody>
      </p:sp>
    </p:spTree>
    <p:extLst>
      <p:ext uri="{BB962C8B-B14F-4D97-AF65-F5344CB8AC3E}">
        <p14:creationId xmlns:p14="http://schemas.microsoft.com/office/powerpoint/2010/main" val="876585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32</a:t>
            </a:fld>
            <a:endParaRPr lang="de-DE"/>
          </a:p>
        </p:txBody>
      </p:sp>
    </p:spTree>
    <p:extLst>
      <p:ext uri="{BB962C8B-B14F-4D97-AF65-F5344CB8AC3E}">
        <p14:creationId xmlns:p14="http://schemas.microsoft.com/office/powerpoint/2010/main" val="1992618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33</a:t>
            </a:fld>
            <a:endParaRPr lang="de-DE"/>
          </a:p>
        </p:txBody>
      </p:sp>
    </p:spTree>
    <p:extLst>
      <p:ext uri="{BB962C8B-B14F-4D97-AF65-F5344CB8AC3E}">
        <p14:creationId xmlns:p14="http://schemas.microsoft.com/office/powerpoint/2010/main" val="2418759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85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269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07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341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24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569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40</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a:t>
            </a:fld>
            <a:endParaRPr lang="de-DE"/>
          </a:p>
        </p:txBody>
      </p:sp>
    </p:spTree>
    <p:extLst>
      <p:ext uri="{BB962C8B-B14F-4D97-AF65-F5344CB8AC3E}">
        <p14:creationId xmlns:p14="http://schemas.microsoft.com/office/powerpoint/2010/main" val="4019140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59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6</a:t>
            </a:fld>
            <a:endParaRPr lang="de-DE"/>
          </a:p>
        </p:txBody>
      </p:sp>
    </p:spTree>
    <p:extLst>
      <p:ext uri="{BB962C8B-B14F-4D97-AF65-F5344CB8AC3E}">
        <p14:creationId xmlns:p14="http://schemas.microsoft.com/office/powerpoint/2010/main" val="426760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7</a:t>
            </a:fld>
            <a:endParaRPr lang="de-DE"/>
          </a:p>
        </p:txBody>
      </p:sp>
    </p:spTree>
    <p:extLst>
      <p:ext uri="{BB962C8B-B14F-4D97-AF65-F5344CB8AC3E}">
        <p14:creationId xmlns:p14="http://schemas.microsoft.com/office/powerpoint/2010/main" val="352640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8</a:t>
            </a:fld>
            <a:endParaRPr lang="de-DE"/>
          </a:p>
        </p:txBody>
      </p:sp>
    </p:spTree>
    <p:extLst>
      <p:ext uri="{BB962C8B-B14F-4D97-AF65-F5344CB8AC3E}">
        <p14:creationId xmlns:p14="http://schemas.microsoft.com/office/powerpoint/2010/main" val="52045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10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7188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9" name="Rechteck 8"/>
          <p:cNvSpPr/>
          <p:nvPr userDrawn="1"/>
        </p:nvSpPr>
        <p:spPr>
          <a:xfrm>
            <a:off x="0" y="3765550"/>
            <a:ext cx="12192000" cy="3092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7" name="Rechteck 6"/>
          <p:cNvSpPr/>
          <p:nvPr userDrawn="1"/>
        </p:nvSpPr>
        <p:spPr>
          <a:xfrm>
            <a:off x="0" y="0"/>
            <a:ext cx="12192000" cy="3765550"/>
          </a:xfrm>
          <a:prstGeom prst="rect">
            <a:avLst/>
          </a:prstGeom>
          <a:solidFill>
            <a:srgbClr val="004C9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11" name="Rechteck 10"/>
          <p:cNvSpPr/>
          <p:nvPr userDrawn="1"/>
        </p:nvSpPr>
        <p:spPr>
          <a:xfrm>
            <a:off x="493776" y="742950"/>
            <a:ext cx="11201400" cy="55422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7B9C7173-7F7D-8A4C-BC17-45E2A0C4E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39226" y="5810796"/>
            <a:ext cx="413999" cy="413999"/>
          </a:xfrm>
          <a:prstGeom prst="rect">
            <a:avLst/>
          </a:prstGeom>
        </p:spPr>
      </p:pic>
      <p:pic>
        <p:nvPicPr>
          <p:cNvPr id="6" name="Grafik 5">
            <a:extLst>
              <a:ext uri="{FF2B5EF4-FFF2-40B4-BE49-F238E27FC236}">
                <a16:creationId xmlns:a16="http://schemas.microsoft.com/office/drawing/2014/main" id="{5D632F53-DC20-0C4E-AAF9-D1E1132D42C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484355" y="5810796"/>
            <a:ext cx="1246810" cy="413998"/>
          </a:xfrm>
          <a:prstGeom prst="rect">
            <a:avLst/>
          </a:prstGeom>
        </p:spPr>
      </p:pic>
      <p:pic>
        <p:nvPicPr>
          <p:cNvPr id="10" name="Grafik 9">
            <a:extLst>
              <a:ext uri="{FF2B5EF4-FFF2-40B4-BE49-F238E27FC236}">
                <a16:creationId xmlns:a16="http://schemas.microsoft.com/office/drawing/2014/main" id="{B340F2B0-800D-F04F-A870-6F0330AB4AE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47469" y="5810796"/>
            <a:ext cx="861483" cy="413998"/>
          </a:xfrm>
          <a:prstGeom prst="rect">
            <a:avLst/>
          </a:prstGeom>
        </p:spPr>
      </p:pic>
      <p:pic>
        <p:nvPicPr>
          <p:cNvPr id="22" name="Grafik 21">
            <a:extLst>
              <a:ext uri="{FF2B5EF4-FFF2-40B4-BE49-F238E27FC236}">
                <a16:creationId xmlns:a16="http://schemas.microsoft.com/office/drawing/2014/main" id="{82B14B7E-BBCA-EB49-A0F6-1F257A07E84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624501" y="5810796"/>
            <a:ext cx="2020029" cy="413999"/>
          </a:xfrm>
          <a:prstGeom prst="rect">
            <a:avLst/>
          </a:prstGeom>
        </p:spPr>
      </p:pic>
      <p:pic>
        <p:nvPicPr>
          <p:cNvPr id="24" name="Grafik 23">
            <a:extLst>
              <a:ext uri="{FF2B5EF4-FFF2-40B4-BE49-F238E27FC236}">
                <a16:creationId xmlns:a16="http://schemas.microsoft.com/office/drawing/2014/main" id="{E08AF9F0-D8FB-0D41-A7A2-E9AAEA03421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611861" y="5810796"/>
            <a:ext cx="1961995" cy="413998"/>
          </a:xfrm>
          <a:prstGeom prst="rect">
            <a:avLst/>
          </a:prstGeom>
        </p:spPr>
      </p:pic>
      <p:pic>
        <p:nvPicPr>
          <p:cNvPr id="26" name="Grafik 25">
            <a:extLst>
              <a:ext uri="{FF2B5EF4-FFF2-40B4-BE49-F238E27FC236}">
                <a16:creationId xmlns:a16="http://schemas.microsoft.com/office/drawing/2014/main" id="{868D34C5-7692-0742-B660-7AB072264458}"/>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7162844" y="5810796"/>
            <a:ext cx="412027" cy="413998"/>
          </a:xfrm>
          <a:prstGeom prst="rect">
            <a:avLst/>
          </a:prstGeom>
        </p:spPr>
      </p:pic>
      <p:pic>
        <p:nvPicPr>
          <p:cNvPr id="28" name="Grafik 27">
            <a:extLst>
              <a:ext uri="{FF2B5EF4-FFF2-40B4-BE49-F238E27FC236}">
                <a16:creationId xmlns:a16="http://schemas.microsoft.com/office/drawing/2014/main" id="{947A4D26-C116-CF45-9D26-C5585A0643C8}"/>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4934086" y="5810796"/>
            <a:ext cx="2079622" cy="413999"/>
          </a:xfrm>
          <a:prstGeom prst="rect">
            <a:avLst/>
          </a:prstGeom>
        </p:spPr>
      </p:pic>
      <p:pic>
        <p:nvPicPr>
          <p:cNvPr id="30" name="Grafik 29">
            <a:extLst>
              <a:ext uri="{FF2B5EF4-FFF2-40B4-BE49-F238E27FC236}">
                <a16:creationId xmlns:a16="http://schemas.microsoft.com/office/drawing/2014/main" id="{444CBE5A-31AA-4647-BA92-24068D559E1E}"/>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2239600" y="5810796"/>
            <a:ext cx="1069285" cy="413998"/>
          </a:xfrm>
          <a:prstGeom prst="rect">
            <a:avLst/>
          </a:prstGeom>
        </p:spPr>
      </p:pic>
      <p:sp>
        <p:nvSpPr>
          <p:cNvPr id="13" name="Untertitel 2"/>
          <p:cNvSpPr>
            <a:spLocks noGrp="1"/>
          </p:cNvSpPr>
          <p:nvPr>
            <p:ph type="subTitle" idx="1" hasCustomPrompt="1"/>
          </p:nvPr>
        </p:nvSpPr>
        <p:spPr>
          <a:xfrm>
            <a:off x="1346200" y="3849688"/>
            <a:ext cx="9448800" cy="1655762"/>
          </a:xfrm>
          <a:prstGeom prst="rect">
            <a:avLst/>
          </a:prstGeom>
        </p:spPr>
        <p:txBody>
          <a:bodyPr anchor="ctr"/>
          <a:lstStyle>
            <a:lvl1pPr marL="0" indent="0" algn="ctr">
              <a:buNone/>
              <a:defRPr sz="2400">
                <a:solidFill>
                  <a:srgbClr val="004C9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Name(s)</a:t>
            </a:r>
          </a:p>
        </p:txBody>
      </p:sp>
      <p:sp>
        <p:nvSpPr>
          <p:cNvPr id="12" name="Titel 1"/>
          <p:cNvSpPr>
            <a:spLocks noGrp="1"/>
          </p:cNvSpPr>
          <p:nvPr>
            <p:ph type="ctrTitle" hasCustomPrompt="1"/>
          </p:nvPr>
        </p:nvSpPr>
        <p:spPr>
          <a:xfrm>
            <a:off x="1337733" y="831853"/>
            <a:ext cx="9450000" cy="2798763"/>
          </a:xfrm>
          <a:prstGeom prst="rect">
            <a:avLst/>
          </a:prstGeom>
        </p:spPr>
        <p:txBody>
          <a:bodyPr anchor="ctr">
            <a:normAutofit/>
          </a:bodyPr>
          <a:lstStyle>
            <a:lvl1pPr algn="ctr">
              <a:defRPr sz="4800" b="1" cap="small" baseline="0">
                <a:solidFill>
                  <a:schemeClr val="tx1"/>
                </a:solidFill>
                <a:latin typeface="Calibri" panose="020F0502020204030204" pitchFamily="34" charset="0"/>
                <a:cs typeface="Calibri" panose="020F0502020204030204" pitchFamily="34" charset="0"/>
              </a:defRPr>
            </a:lvl1pPr>
          </a:lstStyle>
          <a:p>
            <a:r>
              <a:rPr lang="en-US" sz="4400" noProof="0" dirty="0">
                <a:effectLst>
                  <a:outerShdw blurRad="38100" dist="38100" dir="2700000" algn="tl">
                    <a:srgbClr val="000000">
                      <a:alpha val="43137"/>
                    </a:srgbClr>
                  </a:outerShdw>
                </a:effectLst>
              </a:rPr>
              <a:t>Presentation Title</a:t>
            </a:r>
            <a:endParaRPr lang="en-US" noProof="0" dirty="0"/>
          </a:p>
        </p:txBody>
      </p:sp>
    </p:spTree>
    <p:extLst>
      <p:ext uri="{BB962C8B-B14F-4D97-AF65-F5344CB8AC3E}">
        <p14:creationId xmlns:p14="http://schemas.microsoft.com/office/powerpoint/2010/main" val="96132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klein">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p:nvPr>
        </p:nvSpPr>
        <p:spPr>
          <a:xfrm>
            <a:off x="2736000" y="624000"/>
            <a:ext cx="6720000" cy="448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2735999" y="5270400"/>
            <a:ext cx="6720000" cy="43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Tree>
    <p:extLst>
      <p:ext uri="{BB962C8B-B14F-4D97-AF65-F5344CB8AC3E}">
        <p14:creationId xmlns:p14="http://schemas.microsoft.com/office/powerpoint/2010/main" val="3104425765"/>
      </p:ext>
    </p:extLst>
  </p:cSld>
  <p:clrMapOvr>
    <a:masterClrMapping/>
  </p:clrMapOvr>
  <p:extLst>
    <p:ext uri="{DCECCB84-F9BA-43D5-87BE-67443E8EF086}">
      <p15:sldGuideLst xmlns:p15="http://schemas.microsoft.com/office/powerpoint/2012/main">
        <p15:guide id="1" pos="1292">
          <p15:clr>
            <a:srgbClr val="FBAE40"/>
          </p15:clr>
        </p15:guide>
        <p15:guide id="2" pos="4468">
          <p15:clr>
            <a:srgbClr val="FBAE40"/>
          </p15:clr>
        </p15:guide>
        <p15:guide id="3" orient="horz" pos="291">
          <p15:clr>
            <a:srgbClr val="FBAE40"/>
          </p15:clr>
        </p15:guide>
        <p15:guide id="4" orient="horz" pos="24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624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624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a:t>
            </a:r>
          </a:p>
          <a:p>
            <a:pPr lvl="1"/>
            <a:r>
              <a:rPr lang="de-DE" dirty="0"/>
              <a:t>Zweite Ebene</a:t>
            </a:r>
          </a:p>
        </p:txBody>
      </p:sp>
    </p:spTree>
    <p:extLst>
      <p:ext uri="{BB962C8B-B14F-4D97-AF65-F5344CB8AC3E}">
        <p14:creationId xmlns:p14="http://schemas.microsoft.com/office/powerpoint/2010/main" val="3670370744"/>
      </p:ext>
    </p:extLst>
  </p:cSld>
  <p:clrMapOvr>
    <a:masterClrMapping/>
  </p:clrMapOvr>
  <p:extLst>
    <p:ext uri="{DCECCB84-F9BA-43D5-87BE-67443E8EF086}">
      <p15:sldGuideLst xmlns:p15="http://schemas.microsoft.com/office/powerpoint/2012/main">
        <p15:guide id="1" pos="2945">
          <p15:clr>
            <a:srgbClr val="FBAE40"/>
          </p15:clr>
        </p15:guide>
        <p15:guide id="2" pos="5443">
          <p15:clr>
            <a:srgbClr val="FBAE40"/>
          </p15:clr>
        </p15:guide>
        <p15:guide id="3" orient="horz" pos="291">
          <p15:clr>
            <a:srgbClr val="FBAE40"/>
          </p15:clr>
        </p15:guide>
        <p15:guide id="4" orient="horz" pos="1963">
          <p15:clr>
            <a:srgbClr val="FBAE40"/>
          </p15:clr>
        </p15:guide>
        <p15:guide id="5" pos="27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inkl. Headlin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1272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1272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2" name="Titel 1">
            <a:extLst>
              <a:ext uri="{FF2B5EF4-FFF2-40B4-BE49-F238E27FC236}">
                <a16:creationId xmlns:a16="http://schemas.microsoft.com/office/drawing/2014/main" id="{F0B3784F-BC20-4A45-986C-728B00F5961B}"/>
              </a:ext>
            </a:extLst>
          </p:cNvPr>
          <p:cNvSpPr>
            <a:spLocks noGrp="1"/>
          </p:cNvSpPr>
          <p:nvPr>
            <p:ph type="title" hasCustomPrompt="1"/>
          </p:nvPr>
        </p:nvSpPr>
        <p:spPr/>
        <p:txBody>
          <a:bodyPr/>
          <a:lstStyle>
            <a:lvl1pPr>
              <a:defRPr/>
            </a:lvl1pPr>
          </a:lstStyle>
          <a:p>
            <a:r>
              <a:rPr lang="de-DE" dirty="0"/>
              <a:t>KAPITEL | CHART-HEADLINE</a:t>
            </a:r>
          </a:p>
        </p:txBody>
      </p:sp>
    </p:spTree>
    <p:extLst>
      <p:ext uri="{BB962C8B-B14F-4D97-AF65-F5344CB8AC3E}">
        <p14:creationId xmlns:p14="http://schemas.microsoft.com/office/powerpoint/2010/main" val="1307650806"/>
      </p:ext>
    </p:extLst>
  </p:cSld>
  <p:clrMapOvr>
    <a:masterClrMapping/>
  </p:clrMapOvr>
  <p:extLst>
    <p:ext uri="{DCECCB84-F9BA-43D5-87BE-67443E8EF086}">
      <p15:sldGuideLst xmlns:p15="http://schemas.microsoft.com/office/powerpoint/2012/main">
        <p15:guide id="1" pos="2945">
          <p15:clr>
            <a:srgbClr val="FBAE40"/>
          </p15:clr>
        </p15:guide>
        <p15:guide id="3" orient="horz" pos="596">
          <p15:clr>
            <a:srgbClr val="FBAE40"/>
          </p15:clr>
        </p15:guide>
        <p15:guide id="4" orient="horz" pos="2269">
          <p15:clr>
            <a:srgbClr val="FBAE40"/>
          </p15:clr>
        </p15:guide>
        <p15:guide id="5" pos="2790">
          <p15:clr>
            <a:srgbClr val="FBAE40"/>
          </p15:clr>
        </p15:guide>
        <p15:guide id="6" pos="5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432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5472000" y="1272000"/>
            <a:ext cx="6048000" cy="4032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01497476"/>
      </p:ext>
    </p:extLst>
  </p:cSld>
  <p:clrMapOvr>
    <a:masterClrMapping/>
  </p:clrMapOvr>
  <p:extLst>
    <p:ext uri="{DCECCB84-F9BA-43D5-87BE-67443E8EF086}">
      <p15:sldGuideLst xmlns:p15="http://schemas.microsoft.com/office/powerpoint/2012/main">
        <p15:guide id="1" pos="2583">
          <p15:clr>
            <a:srgbClr val="FBAE40"/>
          </p15:clr>
        </p15:guide>
        <p15:guide id="2" pos="5444">
          <p15:clr>
            <a:srgbClr val="FBAE40"/>
          </p15:clr>
        </p15:guide>
        <p15:guide id="3" orient="horz" pos="596">
          <p15:clr>
            <a:srgbClr val="FBAE40"/>
          </p15:clr>
        </p15:guide>
        <p15:guide id="4" orient="horz" pos="25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Text / Bild inkl. Bildunterzei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5472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783352921"/>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Bild inkl. Bildunterzeile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960000" y="1224000"/>
            <a:ext cx="456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442775053"/>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Text / 2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8640000" y="1272000"/>
            <a:ext cx="2880000" cy="1920000"/>
          </a:xfrm>
        </p:spPr>
        <p:txBody>
          <a:bodyPr anchor="ctr"/>
          <a:lstStyle>
            <a:lvl1pPr algn="ctr">
              <a:defRPr/>
            </a:lvl1pPr>
          </a:lstStyle>
          <a:p>
            <a:r>
              <a:rPr lang="de-DE"/>
              <a:t>Bild durch Klicken auf Symbol hinzufügen</a:t>
            </a:r>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8640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2445051233"/>
      </p:ext>
    </p:extLst>
  </p:cSld>
  <p:clrMapOvr>
    <a:masterClrMapping/>
  </p:clrMapOvr>
  <p:extLst>
    <p:ext uri="{DCECCB84-F9BA-43D5-87BE-67443E8EF086}">
      <p15:sldGuideLst xmlns:p15="http://schemas.microsoft.com/office/powerpoint/2012/main">
        <p15:guide id="1" pos="4077">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2 Bilder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320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2880000" cy="1920000"/>
          </a:xfrm>
        </p:spPr>
        <p:txBody>
          <a:bodyPr anchor="ctr"/>
          <a:lstStyle>
            <a:lvl1pPr algn="ctr">
              <a:defRPr/>
            </a:lvl1pPr>
          </a:lstStyle>
          <a:p>
            <a:r>
              <a:rPr lang="de-DE"/>
              <a:t>Bild durch Klicken auf Symbol hinzufügen</a:t>
            </a:r>
            <a:endParaRPr lang="de-DE" dirty="0"/>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624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15621800"/>
      </p:ext>
    </p:extLst>
  </p:cSld>
  <p:clrMapOvr>
    <a:masterClrMapping/>
  </p:clrMapOvr>
  <p:extLst>
    <p:ext uri="{DCECCB84-F9BA-43D5-87BE-67443E8EF086}">
      <p15:sldGuideLst xmlns:p15="http://schemas.microsoft.com/office/powerpoint/2012/main">
        <p15:guide id="1" pos="1658">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EINFÜGEN</a:t>
            </a:r>
          </a:p>
        </p:txBody>
      </p:sp>
      <p:sp>
        <p:nvSpPr>
          <p:cNvPr id="4" name="Fußzeilenplatzhalter 3">
            <a:extLst>
              <a:ext uri="{FF2B5EF4-FFF2-40B4-BE49-F238E27FC236}">
                <a16:creationId xmlns:a16="http://schemas.microsoft.com/office/drawing/2014/main" id="{762F6D41-300A-44A6-A773-F84C7424CD65}"/>
              </a:ext>
            </a:extLst>
          </p:cNvPr>
          <p:cNvSpPr>
            <a:spLocks noGrp="1"/>
          </p:cNvSpPr>
          <p:nvPr>
            <p:ph type="ftr" sz="quarter" idx="11"/>
          </p:nvPr>
        </p:nvSpPr>
        <p:spPr/>
        <p:txBody>
          <a:bodyPr/>
          <a:lstStyle/>
          <a:p>
            <a:r>
              <a:rPr lang="de-DE"/>
              <a:t>Titel | ggf. weitere Angaben</a:t>
            </a:r>
            <a:endParaRPr lang="de-DE" dirty="0"/>
          </a:p>
        </p:txBody>
      </p:sp>
      <p:sp>
        <p:nvSpPr>
          <p:cNvPr id="5" name="Foliennummernplatzhalter 4">
            <a:extLst>
              <a:ext uri="{FF2B5EF4-FFF2-40B4-BE49-F238E27FC236}">
                <a16:creationId xmlns:a16="http://schemas.microsoft.com/office/drawing/2014/main" id="{D5674647-E98A-4E91-B769-603FBD38FC2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430012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E7FEC2D-DBFC-481D-89EF-55316F02D4F5}"/>
              </a:ext>
            </a:extLst>
          </p:cNvPr>
          <p:cNvSpPr>
            <a:spLocks noGrp="1"/>
          </p:cNvSpPr>
          <p:nvPr>
            <p:ph type="ftr" sz="quarter" idx="11"/>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5BC5583F-31A1-412C-900F-41106AD78426}"/>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82206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lid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10AE831-2867-F646-83B4-DA810147BE78}"/>
              </a:ext>
            </a:extLst>
          </p:cNvPr>
          <p:cNvSpPr txBox="1"/>
          <p:nvPr userDrawn="1"/>
        </p:nvSpPr>
        <p:spPr>
          <a:xfrm>
            <a:off x="219600" y="6390591"/>
            <a:ext cx="489047" cy="427215"/>
          </a:xfrm>
          <a:prstGeom prst="rect">
            <a:avLst/>
          </a:prstGeom>
          <a:noFill/>
        </p:spPr>
        <p:txBody>
          <a:bodyPr wrap="none" lIns="0" rtlCol="0" anchor="ctr" anchorCtr="0">
            <a:noAutofit/>
          </a:bodyPr>
          <a:lstStyle/>
          <a:p>
            <a:fld id="{C2010D74-AEB2-4A4B-A2EC-3697475144BD}" type="slidenum">
              <a:rPr lang="en-GB" sz="1400" b="0" kern="1200" smtClean="0">
                <a:solidFill>
                  <a:srgbClr val="004C93"/>
                </a:solidFill>
                <a:latin typeface="+mn-lt"/>
                <a:ea typeface="ＭＳ Ｐゴシック" charset="-128"/>
                <a:cs typeface="Calibri" panose="020F0502020204030204" pitchFamily="34" charset="0"/>
              </a:rPr>
              <a:t>‹#›</a:t>
            </a:fld>
            <a:endParaRPr lang="en-GB" sz="1400" b="0" kern="1200" dirty="0">
              <a:solidFill>
                <a:srgbClr val="004C93"/>
              </a:solidFill>
              <a:latin typeface="+mn-lt"/>
              <a:ea typeface="ＭＳ Ｐゴシック" charset="-128"/>
              <a:cs typeface="Calibri" panose="020F0502020204030204" pitchFamily="34" charset="0"/>
            </a:endParaRPr>
          </a:p>
        </p:txBody>
      </p:sp>
      <p:sp>
        <p:nvSpPr>
          <p:cNvPr id="6" name="Title">
            <a:extLst>
              <a:ext uri="{FF2B5EF4-FFF2-40B4-BE49-F238E27FC236}">
                <a16:creationId xmlns:a16="http://schemas.microsoft.com/office/drawing/2014/main" id="{60DD7736-FA16-9041-A930-CE6D748B0BDF}"/>
              </a:ext>
            </a:extLst>
          </p:cNvPr>
          <p:cNvSpPr>
            <a:spLocks noGrp="1"/>
          </p:cNvSpPr>
          <p:nvPr>
            <p:ph type="title"/>
          </p:nvPr>
        </p:nvSpPr>
        <p:spPr>
          <a:xfrm>
            <a:off x="215999" y="108000"/>
            <a:ext cx="11764994" cy="792000"/>
          </a:xfrm>
        </p:spPr>
        <p:txBody>
          <a:bodyPr tIns="36000" bIns="36000">
            <a:noAutofit/>
          </a:bodyPr>
          <a:lstStyle>
            <a:lvl1pPr>
              <a:defRPr lang="de-DE" sz="3600" b="1" baseline="0" smtClean="0">
                <a:solidFill>
                  <a:srgbClr val="004C9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endParaRPr lang="en-US" noProof="0" dirty="0"/>
          </a:p>
        </p:txBody>
      </p:sp>
      <p:grpSp>
        <p:nvGrpSpPr>
          <p:cNvPr id="22" name="Area C" hidden="1">
            <a:extLst>
              <a:ext uri="{FF2B5EF4-FFF2-40B4-BE49-F238E27FC236}">
                <a16:creationId xmlns:a16="http://schemas.microsoft.com/office/drawing/2014/main" id="{0F8AF86F-DAD4-E648-A096-8E7DDD34F16A}"/>
              </a:ext>
            </a:extLst>
          </p:cNvPr>
          <p:cNvGrpSpPr/>
          <p:nvPr userDrawn="1"/>
        </p:nvGrpSpPr>
        <p:grpSpPr>
          <a:xfrm>
            <a:off x="11407608" y="144000"/>
            <a:ext cx="720000" cy="720000"/>
            <a:chOff x="11448000" y="144000"/>
            <a:chExt cx="720000" cy="720000"/>
          </a:xfrm>
        </p:grpSpPr>
        <p:sp>
          <p:nvSpPr>
            <p:cNvPr id="23" name="Element_C">
              <a:extLst>
                <a:ext uri="{FF2B5EF4-FFF2-40B4-BE49-F238E27FC236}">
                  <a16:creationId xmlns:a16="http://schemas.microsoft.com/office/drawing/2014/main" id="{717E5556-728B-D449-9DB4-95716CFA47C0}"/>
                </a:ext>
              </a:extLst>
            </p:cNvPr>
            <p:cNvSpPr/>
            <p:nvPr/>
          </p:nvSpPr>
          <p:spPr>
            <a:xfrm flipH="1">
              <a:off x="11448000" y="144000"/>
              <a:ext cx="720000" cy="7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dirty="0">
                <a:solidFill>
                  <a:schemeClr val="bg1"/>
                </a:solidFill>
                <a:latin typeface="Calibri" panose="020F0502020204030204" pitchFamily="34" charset="0"/>
                <a:cs typeface="Calibri" panose="020F0502020204030204" pitchFamily="34" charset="0"/>
              </a:endParaRPr>
            </a:p>
          </p:txBody>
        </p:sp>
        <p:sp>
          <p:nvSpPr>
            <p:cNvPr id="24" name="Text_C">
              <a:extLst>
                <a:ext uri="{FF2B5EF4-FFF2-40B4-BE49-F238E27FC236}">
                  <a16:creationId xmlns:a16="http://schemas.microsoft.com/office/drawing/2014/main" id="{3331879B-FD0F-4F43-8A20-22FB5D4129E5}"/>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C01</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6" name="Area B" hidden="1">
            <a:extLst>
              <a:ext uri="{FF2B5EF4-FFF2-40B4-BE49-F238E27FC236}">
                <a16:creationId xmlns:a16="http://schemas.microsoft.com/office/drawing/2014/main" id="{5F7337AB-AC00-9A4F-AE65-68CE30482C06}"/>
              </a:ext>
            </a:extLst>
          </p:cNvPr>
          <p:cNvGrpSpPr/>
          <p:nvPr userDrawn="1"/>
        </p:nvGrpSpPr>
        <p:grpSpPr>
          <a:xfrm>
            <a:off x="11407608" y="144000"/>
            <a:ext cx="720000" cy="720000"/>
            <a:chOff x="11448000" y="144000"/>
            <a:chExt cx="720000" cy="720000"/>
          </a:xfrm>
        </p:grpSpPr>
        <p:sp>
          <p:nvSpPr>
            <p:cNvPr id="17" name="Element_B">
              <a:extLst>
                <a:ext uri="{FF2B5EF4-FFF2-40B4-BE49-F238E27FC236}">
                  <a16:creationId xmlns:a16="http://schemas.microsoft.com/office/drawing/2014/main" id="{C489C6BB-48D0-214E-8C59-0E82FE509984}"/>
                </a:ext>
              </a:extLst>
            </p:cNvPr>
            <p:cNvSpPr>
              <a:spLocks noGrp="1" noRot="1" noMove="1" noResize="1" noEditPoints="1" noAdjustHandles="1" noChangeArrowheads="1" noChangeShapeType="1"/>
            </p:cNvSpPr>
            <p:nvPr/>
          </p:nvSpPr>
          <p:spPr>
            <a:xfrm flipH="1">
              <a:off x="11448000" y="1440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18" name="Text_B">
              <a:extLst>
                <a:ext uri="{FF2B5EF4-FFF2-40B4-BE49-F238E27FC236}">
                  <a16:creationId xmlns:a16="http://schemas.microsoft.com/office/drawing/2014/main" id="{96CD414C-3C04-2E4A-897D-68B2E774E954}"/>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B02</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9" name="Area A">
            <a:extLst>
              <a:ext uri="{FF2B5EF4-FFF2-40B4-BE49-F238E27FC236}">
                <a16:creationId xmlns:a16="http://schemas.microsoft.com/office/drawing/2014/main" id="{7643002E-2D77-6840-B933-08975F0106D6}"/>
              </a:ext>
            </a:extLst>
          </p:cNvPr>
          <p:cNvGrpSpPr/>
          <p:nvPr userDrawn="1"/>
        </p:nvGrpSpPr>
        <p:grpSpPr>
          <a:xfrm>
            <a:off x="11407608" y="144000"/>
            <a:ext cx="720000" cy="720000"/>
            <a:chOff x="11448000" y="144000"/>
            <a:chExt cx="720000" cy="720000"/>
          </a:xfrm>
        </p:grpSpPr>
        <p:sp>
          <p:nvSpPr>
            <p:cNvPr id="20" name="Element_A">
              <a:extLst>
                <a:ext uri="{FF2B5EF4-FFF2-40B4-BE49-F238E27FC236}">
                  <a16:creationId xmlns:a16="http://schemas.microsoft.com/office/drawing/2014/main" id="{A7CEC376-494D-C54F-B896-5E66AC180452}"/>
                </a:ext>
              </a:extLst>
            </p:cNvPr>
            <p:cNvSpPr/>
            <p:nvPr/>
          </p:nvSpPr>
          <p:spPr>
            <a:xfrm flipH="1">
              <a:off x="11448000" y="144000"/>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21" name="Text_A">
              <a:extLst>
                <a:ext uri="{FF2B5EF4-FFF2-40B4-BE49-F238E27FC236}">
                  <a16:creationId xmlns:a16="http://schemas.microsoft.com/office/drawing/2014/main" id="{0BD97176-935F-3D4E-B9A0-3E17388CF2C9}"/>
                </a:ext>
              </a:extLst>
            </p:cNvPr>
            <p:cNvSpPr txBox="1"/>
            <p:nvPr/>
          </p:nvSpPr>
          <p:spPr>
            <a:xfrm>
              <a:off x="11448000" y="288000"/>
              <a:ext cx="720000" cy="432000"/>
            </a:xfrm>
            <a:prstGeom prst="rect">
              <a:avLst/>
            </a:prstGeom>
            <a:noFill/>
          </p:spPr>
          <p:txBody>
            <a:bodyPr wrap="square" lIns="36000" tIns="36000" rIns="36000" bIns="36000" rtlCol="0" anchor="ctr" anchorCtr="0">
              <a:normAutofit fontScale="85000" lnSpcReduction="10000"/>
            </a:bodyPr>
            <a:lstStyle/>
            <a:p>
              <a:pPr algn="ctr"/>
              <a:r>
                <a:rPr lang="en-US" sz="2000" b="1" dirty="0">
                  <a:solidFill>
                    <a:schemeClr val="tx1"/>
                  </a:solidFill>
                  <a:latin typeface="Calibri" panose="020F0502020204030204" pitchFamily="34" charset="0"/>
                  <a:cs typeface="Calibri" panose="020F0502020204030204" pitchFamily="34" charset="0"/>
                </a:rPr>
                <a:t>A09(N)</a:t>
              </a:r>
              <a:endParaRPr lang="en-DE" sz="2000" b="1" dirty="0">
                <a:solidFill>
                  <a:schemeClr val="tx1"/>
                </a:solidFill>
                <a:latin typeface="Calibri" panose="020F0502020204030204" pitchFamily="34" charset="0"/>
                <a:cs typeface="Calibri" panose="020F0502020204030204" pitchFamily="34" charset="0"/>
              </a:endParaRPr>
            </a:p>
          </p:txBody>
        </p:sp>
      </p:grpSp>
      <p:cxnSp>
        <p:nvCxnSpPr>
          <p:cNvPr id="28" name="Design Element: Line">
            <a:extLst>
              <a:ext uri="{FF2B5EF4-FFF2-40B4-BE49-F238E27FC236}">
                <a16:creationId xmlns:a16="http://schemas.microsoft.com/office/drawing/2014/main" id="{78779EE9-EA30-7A40-A4ED-51C6928F2CBA}"/>
              </a:ext>
            </a:extLst>
          </p:cNvPr>
          <p:cNvCxnSpPr>
            <a:cxnSpLocks/>
          </p:cNvCxnSpPr>
          <p:nvPr userDrawn="1"/>
        </p:nvCxnSpPr>
        <p:spPr>
          <a:xfrm>
            <a:off x="215999" y="6342499"/>
            <a:ext cx="1176499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9" name="Gruppieren 28">
            <a:extLst>
              <a:ext uri="{FF2B5EF4-FFF2-40B4-BE49-F238E27FC236}">
                <a16:creationId xmlns:a16="http://schemas.microsoft.com/office/drawing/2014/main" id="{CA24BC50-7A3F-DA40-8A91-D57791100FB3}"/>
              </a:ext>
            </a:extLst>
          </p:cNvPr>
          <p:cNvGrpSpPr/>
          <p:nvPr userDrawn="1"/>
        </p:nvGrpSpPr>
        <p:grpSpPr>
          <a:xfrm>
            <a:off x="10489546" y="6104033"/>
            <a:ext cx="1491446" cy="695182"/>
            <a:chOff x="10466773" y="6064346"/>
            <a:chExt cx="1491446" cy="695182"/>
          </a:xfrm>
        </p:grpSpPr>
        <p:sp>
          <p:nvSpPr>
            <p:cNvPr id="30" name="Rechteck 29">
              <a:extLst>
                <a:ext uri="{FF2B5EF4-FFF2-40B4-BE49-F238E27FC236}">
                  <a16:creationId xmlns:a16="http://schemas.microsoft.com/office/drawing/2014/main" id="{127A10B7-8B73-754D-8784-F7BFEABF5157}"/>
                </a:ext>
              </a:extLst>
            </p:cNvPr>
            <p:cNvSpPr/>
            <p:nvPr userDrawn="1"/>
          </p:nvSpPr>
          <p:spPr>
            <a:xfrm>
              <a:off x="10466773" y="6195600"/>
              <a:ext cx="468000" cy="23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fik 30">
              <a:hlinkClick r:id="" action="ppaction://noaction"/>
              <a:extLst>
                <a:ext uri="{FF2B5EF4-FFF2-40B4-BE49-F238E27FC236}">
                  <a16:creationId xmlns:a16="http://schemas.microsoft.com/office/drawing/2014/main" id="{9C87BB19-523F-1346-9BC0-B8984CA1D002}"/>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2780" y="6064346"/>
              <a:ext cx="1445439" cy="695182"/>
            </a:xfrm>
            <a:prstGeom prst="rect">
              <a:avLst/>
            </a:prstGeom>
          </p:spPr>
        </p:pic>
      </p:grpSp>
      <p:sp>
        <p:nvSpPr>
          <p:cNvPr id="5" name="Presentation Details">
            <a:extLst>
              <a:ext uri="{FF2B5EF4-FFF2-40B4-BE49-F238E27FC236}">
                <a16:creationId xmlns:a16="http://schemas.microsoft.com/office/drawing/2014/main" id="{4D7C228A-EAD6-1667-CBEA-C827F0274DC9}"/>
              </a:ext>
            </a:extLst>
          </p:cNvPr>
          <p:cNvSpPr txBox="1"/>
          <p:nvPr userDrawn="1"/>
        </p:nvSpPr>
        <p:spPr>
          <a:xfrm>
            <a:off x="580104" y="6372000"/>
            <a:ext cx="4995073" cy="485999"/>
          </a:xfrm>
          <a:prstGeom prst="rect">
            <a:avLst/>
          </a:prstGeom>
          <a:noFill/>
        </p:spPr>
        <p:txBody>
          <a:bodyPr wrap="none" lIns="90000" rIns="90000" rtlCol="0" anchor="ctr" anchorCtr="0">
            <a:noAutofit/>
          </a:bodyPr>
          <a:lstStyle/>
          <a:p>
            <a:r>
              <a:rPr lang="en-US" sz="1300" b="1" noProof="0" dirty="0">
                <a:solidFill>
                  <a:srgbClr val="004C93"/>
                </a:solidFill>
              </a:rPr>
              <a:t>CRC/TRR 247</a:t>
            </a:r>
          </a:p>
          <a:p>
            <a:r>
              <a:rPr lang="en-US" sz="1200" noProof="0" dirty="0">
                <a:solidFill>
                  <a:srgbClr val="004C93"/>
                </a:solidFill>
              </a:rPr>
              <a:t>07-09 November 2023 | RDMS Workshop</a:t>
            </a:r>
          </a:p>
        </p:txBody>
      </p:sp>
      <p:sp>
        <p:nvSpPr>
          <p:cNvPr id="7" name="References" hidden="1">
            <a:extLst>
              <a:ext uri="{FF2B5EF4-FFF2-40B4-BE49-F238E27FC236}">
                <a16:creationId xmlns:a16="http://schemas.microsoft.com/office/drawing/2014/main" id="{9F55CC67-CB81-B052-1C1C-EF8D44B1F4EA}"/>
              </a:ext>
            </a:extLst>
          </p:cNvPr>
          <p:cNvSpPr>
            <a:spLocks noGrp="1"/>
          </p:cNvSpPr>
          <p:nvPr>
            <p:ph type="body" sz="quarter" idx="13" hasCustomPrompt="1"/>
          </p:nvPr>
        </p:nvSpPr>
        <p:spPr>
          <a:xfrm>
            <a:off x="5669023" y="6362393"/>
            <a:ext cx="5313301" cy="485999"/>
          </a:xfrm>
        </p:spPr>
        <p:txBody>
          <a:bodyPr lIns="36000" tIns="18000" rIns="36000" bIns="0">
            <a:normAutofit/>
          </a:bodyPr>
          <a:lstStyle>
            <a:lvl1pPr marL="0" indent="-228600">
              <a:lnSpc>
                <a:spcPct val="100000"/>
              </a:lnSpc>
              <a:spcBef>
                <a:spcPts val="0"/>
              </a:spcBef>
              <a:buFont typeface="+mj-lt"/>
              <a:buAutoNum type="arabicParenBoth"/>
              <a:defRPr sz="1000">
                <a:latin typeface="Calibri" panose="020F0502020204030204" pitchFamily="34" charset="0"/>
                <a:cs typeface="Calibri" panose="020F0502020204030204" pitchFamily="34" charset="0"/>
              </a:defRPr>
            </a:lvl1pPr>
          </a:lstStyle>
          <a:p>
            <a:pPr lvl="0"/>
            <a:r>
              <a:rPr lang="en-US" noProof="0" dirty="0"/>
              <a:t>Reference 1</a:t>
            </a:r>
          </a:p>
          <a:p>
            <a:pPr lvl="0"/>
            <a:r>
              <a:rPr lang="en-US" noProof="0" dirty="0"/>
              <a:t>Reference 2</a:t>
            </a:r>
          </a:p>
          <a:p>
            <a:pPr lvl="0"/>
            <a:r>
              <a:rPr lang="en-US" noProof="0" dirty="0"/>
              <a:t>Reference 3</a:t>
            </a:r>
          </a:p>
        </p:txBody>
      </p:sp>
      <p:grpSp>
        <p:nvGrpSpPr>
          <p:cNvPr id="2" name="Administrative">
            <a:extLst>
              <a:ext uri="{FF2B5EF4-FFF2-40B4-BE49-F238E27FC236}">
                <a16:creationId xmlns:a16="http://schemas.microsoft.com/office/drawing/2014/main" id="{E7721802-D36A-5062-97A7-71304C853DF4}"/>
              </a:ext>
            </a:extLst>
          </p:cNvPr>
          <p:cNvGrpSpPr/>
          <p:nvPr userDrawn="1"/>
        </p:nvGrpSpPr>
        <p:grpSpPr>
          <a:xfrm>
            <a:off x="11407608" y="144000"/>
            <a:ext cx="720001" cy="720001"/>
            <a:chOff x="0" y="0"/>
            <a:chExt cx="720000" cy="719999"/>
          </a:xfrm>
        </p:grpSpPr>
        <p:sp>
          <p:nvSpPr>
            <p:cNvPr id="3" name="Text_Administrative">
              <a:extLst>
                <a:ext uri="{FF2B5EF4-FFF2-40B4-BE49-F238E27FC236}">
                  <a16:creationId xmlns:a16="http://schemas.microsoft.com/office/drawing/2014/main" id="{0D6F2B5A-B309-DB37-24D9-FA07B7E7232E}"/>
                </a:ext>
              </a:extLst>
            </p:cNvPr>
            <p:cNvSpPr/>
            <p:nvPr/>
          </p:nvSpPr>
          <p:spPr>
            <a:xfrm flipH="1">
              <a:off x="-1" y="0"/>
              <a:ext cx="720001" cy="720000"/>
            </a:xfrm>
            <a:prstGeom prst="ellipse">
              <a:avLst/>
            </a:prstGeom>
            <a:solidFill>
              <a:srgbClr val="59595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 name="Text_Administrative">
              <a:extLst>
                <a:ext uri="{FF2B5EF4-FFF2-40B4-BE49-F238E27FC236}">
                  <a16:creationId xmlns:a16="http://schemas.microsoft.com/office/drawing/2014/main" id="{1A0F1944-582D-1CE4-6499-49A03428FFC5}"/>
                </a:ext>
              </a:extLst>
            </p:cNvPr>
            <p:cNvSpPr txBox="1"/>
            <p:nvPr/>
          </p:nvSpPr>
          <p:spPr>
            <a:xfrm>
              <a:off x="0" y="144000"/>
              <a:ext cx="720000" cy="432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 tIns="36000" rIns="36000" bIns="36000" numCol="1" anchor="ctr">
              <a:normAutofit/>
            </a:bodyPr>
            <a:lstStyle>
              <a:lvl1pPr algn="ctr">
                <a:defRPr b="1">
                  <a:solidFill>
                    <a:srgbClr val="FFFFFF"/>
                  </a:solidFill>
                </a:defRPr>
              </a:lvl1pPr>
            </a:lstStyle>
            <a:p>
              <a:r>
                <a:rPr dirty="0"/>
                <a:t>INF</a:t>
              </a:r>
            </a:p>
          </p:txBody>
        </p:sp>
      </p:grpSp>
    </p:spTree>
    <p:extLst>
      <p:ext uri="{BB962C8B-B14F-4D97-AF65-F5344CB8AC3E}">
        <p14:creationId xmlns:p14="http://schemas.microsoft.com/office/powerpoint/2010/main" val="2688142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88705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24000" y="5640000"/>
            <a:ext cx="10080000" cy="432000"/>
          </a:xfrm>
        </p:spPr>
        <p:txBody>
          <a:bodyPr/>
          <a:lstStyle>
            <a:lvl1pPr marL="0" indent="0" algn="l">
              <a:lnSpc>
                <a:spcPts val="3200"/>
              </a:lnSpc>
              <a:spcAft>
                <a:spcPts val="0"/>
              </a:spcAft>
              <a:buFont typeface="Arial" panose="020B0604020202020204" pitchFamily="34" charset="0"/>
              <a:buNone/>
              <a:defRPr sz="2000" b="0">
                <a:solidFill>
                  <a:schemeClr val="bg2"/>
                </a:solidFill>
              </a:defRPr>
            </a:lvl1pPr>
            <a:lvl2pPr marL="0" indent="0" algn="l">
              <a:lnSpc>
                <a:spcPts val="3200"/>
              </a:lnSpc>
              <a:spcAft>
                <a:spcPts val="0"/>
              </a:spcAft>
              <a:buFont typeface="Arial" panose="020B0604020202020204" pitchFamily="34" charset="0"/>
              <a:buNone/>
              <a:defRPr sz="2000" b="0">
                <a:solidFill>
                  <a:schemeClr val="bg2"/>
                </a:solidFill>
              </a:defRPr>
            </a:lvl2pPr>
            <a:lvl3pPr marL="0" indent="0" algn="l">
              <a:lnSpc>
                <a:spcPts val="3200"/>
              </a:lnSpc>
              <a:spcAft>
                <a:spcPts val="0"/>
              </a:spcAft>
              <a:buFont typeface="Arial" panose="020B0604020202020204" pitchFamily="34" charset="0"/>
              <a:buNone/>
              <a:defRPr sz="2000" b="0">
                <a:solidFill>
                  <a:schemeClr val="bg2"/>
                </a:solidFill>
              </a:defRPr>
            </a:lvl3pPr>
            <a:lvl4pPr marL="0" indent="0" algn="l">
              <a:lnSpc>
                <a:spcPts val="3200"/>
              </a:lnSpc>
              <a:spcAft>
                <a:spcPts val="0"/>
              </a:spcAft>
              <a:buFont typeface="Arial" panose="020B0604020202020204" pitchFamily="34" charset="0"/>
              <a:buNone/>
              <a:defRPr sz="2000" b="0">
                <a:solidFill>
                  <a:schemeClr val="bg2"/>
                </a:solidFill>
              </a:defRPr>
            </a:lvl4pPr>
            <a:lvl5pPr marL="0" indent="0" algn="l">
              <a:lnSpc>
                <a:spcPts val="3200"/>
              </a:lnSpc>
              <a:spcAft>
                <a:spcPts val="0"/>
              </a:spcAft>
              <a:buFont typeface="Arial" panose="020B0604020202020204" pitchFamily="34" charset="0"/>
              <a:buNone/>
              <a:defRPr sz="2000" b="0">
                <a:solidFill>
                  <a:schemeClr val="bg2"/>
                </a:solidFill>
              </a:defRPr>
            </a:lvl5pPr>
            <a:lvl6pPr marL="0" indent="0" algn="l">
              <a:lnSpc>
                <a:spcPts val="3200"/>
              </a:lnSpc>
              <a:spcAft>
                <a:spcPts val="0"/>
              </a:spcAft>
              <a:buFont typeface="Arial" panose="020B0604020202020204" pitchFamily="34" charset="0"/>
              <a:buNone/>
              <a:defRPr sz="2000" b="0">
                <a:solidFill>
                  <a:schemeClr val="bg2"/>
                </a:solidFill>
              </a:defRPr>
            </a:lvl6pPr>
            <a:lvl7pPr marL="0" indent="0" algn="l">
              <a:lnSpc>
                <a:spcPts val="3200"/>
              </a:lnSpc>
              <a:spcAft>
                <a:spcPts val="0"/>
              </a:spcAft>
              <a:buFont typeface="Arial" panose="020B0604020202020204" pitchFamily="34" charset="0"/>
              <a:buNone/>
              <a:defRPr sz="2000" b="0">
                <a:solidFill>
                  <a:schemeClr val="bg2"/>
                </a:solidFill>
              </a:defRPr>
            </a:lvl7pPr>
            <a:lvl8pPr marL="0" indent="0" algn="l">
              <a:lnSpc>
                <a:spcPts val="3200"/>
              </a:lnSpc>
              <a:spcAft>
                <a:spcPts val="0"/>
              </a:spcAft>
              <a:buFont typeface="Arial" panose="020B0604020202020204" pitchFamily="34" charset="0"/>
              <a:buNone/>
              <a:defRPr sz="2000" b="0">
                <a:solidFill>
                  <a:schemeClr val="bg2"/>
                </a:solidFill>
              </a:defRPr>
            </a:lvl8pPr>
            <a:lvl9pPr marL="0" indent="0" algn="l">
              <a:lnSpc>
                <a:spcPts val="3200"/>
              </a:lnSpc>
              <a:spcAft>
                <a:spcPts val="0"/>
              </a:spcAft>
              <a:buFont typeface="Arial" panose="020B0604020202020204" pitchFamily="34" charset="0"/>
              <a:buNone/>
              <a:defRPr sz="2000" b="0">
                <a:solidFill>
                  <a:schemeClr val="bg2"/>
                </a:solidFill>
              </a:defRPr>
            </a:lvl9pPr>
          </a:lstStyle>
          <a:p>
            <a:pPr lvl="0"/>
            <a:r>
              <a:rPr lang="de-DE" dirty="0"/>
              <a:t>Untertitel</a:t>
            </a:r>
          </a:p>
        </p:txBody>
      </p:sp>
      <p:sp>
        <p:nvSpPr>
          <p:cNvPr id="7" name="Datumsplatzhalter 6"/>
          <p:cNvSpPr>
            <a:spLocks noGrp="1"/>
          </p:cNvSpPr>
          <p:nvPr>
            <p:ph type="dt" sz="half" idx="10"/>
          </p:nvPr>
        </p:nvSpPr>
        <p:spPr>
          <a:xfrm>
            <a:off x="624000" y="6240000"/>
            <a:ext cx="10080000" cy="192000"/>
          </a:xfrm>
        </p:spPr>
        <p:txBody>
          <a:bodyPr/>
          <a:lstStyle>
            <a:lvl1pPr>
              <a:defRPr sz="1200">
                <a:solidFill>
                  <a:schemeClr val="tx2"/>
                </a:solidFill>
              </a:defRPr>
            </a:lvl1pPr>
          </a:lstStyle>
          <a:p>
            <a:endParaRPr lang="de-DE" dirty="0"/>
          </a:p>
        </p:txBody>
      </p:sp>
      <p:pic>
        <p:nvPicPr>
          <p:cNvPr id="6" name="Grafik 5">
            <a:extLst>
              <a:ext uri="{FF2B5EF4-FFF2-40B4-BE49-F238E27FC236}">
                <a16:creationId xmlns:a16="http://schemas.microsoft.com/office/drawing/2014/main" id="{70D81F06-1D47-4C44-8C29-89662B0E161D}"/>
              </a:ext>
            </a:extLst>
          </p:cNvPr>
          <p:cNvPicPr>
            <a:picLocks noChangeAspect="1"/>
          </p:cNvPicPr>
          <p:nvPr userDrawn="1"/>
        </p:nvPicPr>
        <p:blipFill>
          <a:blip r:embed="rId2"/>
          <a:stretch>
            <a:fillRect/>
          </a:stretch>
        </p:blipFill>
        <p:spPr>
          <a:xfrm>
            <a:off x="624000" y="4665600"/>
            <a:ext cx="3340800" cy="231864"/>
          </a:xfrm>
          <a:prstGeom prst="rect">
            <a:avLst/>
          </a:prstGeom>
        </p:spPr>
      </p:pic>
      <p:sp>
        <p:nvSpPr>
          <p:cNvPr id="22" name="Bildplatzhalter 21">
            <a:extLst>
              <a:ext uri="{FF2B5EF4-FFF2-40B4-BE49-F238E27FC236}">
                <a16:creationId xmlns:a16="http://schemas.microsoft.com/office/drawing/2014/main" id="{84C7B36F-18FD-48F5-9A0D-FC40AEE68D0C}"/>
              </a:ext>
            </a:extLst>
          </p:cNvPr>
          <p:cNvSpPr>
            <a:spLocks noGrp="1"/>
          </p:cNvSpPr>
          <p:nvPr>
            <p:ph type="pic" sz="quarter" idx="13"/>
          </p:nvPr>
        </p:nvSpPr>
        <p:spPr>
          <a:xfrm>
            <a:off x="-1" y="-1"/>
            <a:ext cx="10910400" cy="4248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800" h="3186000">
                <a:moveTo>
                  <a:pt x="0" y="0"/>
                </a:moveTo>
                <a:lnTo>
                  <a:pt x="8182800" y="0"/>
                </a:lnTo>
                <a:lnTo>
                  <a:pt x="8182800" y="1"/>
                </a:lnTo>
                <a:lnTo>
                  <a:pt x="7225201" y="1"/>
                </a:lnTo>
                <a:lnTo>
                  <a:pt x="7225201" y="1440001"/>
                </a:lnTo>
                <a:lnTo>
                  <a:pt x="8182800" y="1440001"/>
                </a:lnTo>
                <a:lnTo>
                  <a:pt x="8182800" y="3186000"/>
                </a:lnTo>
                <a:lnTo>
                  <a:pt x="0" y="3186000"/>
                </a:lnTo>
                <a:close/>
              </a:path>
            </a:pathLst>
          </a:custGeom>
          <a:solidFill>
            <a:schemeClr val="bg1">
              <a:lumMod val="85000"/>
            </a:schemeClr>
          </a:solidFill>
        </p:spPr>
        <p:txBody>
          <a:bodyPr wrap="square" anchor="ctr">
            <a:noAutofit/>
          </a:bodyPr>
          <a:lstStyle>
            <a:lvl1pPr algn="ctr">
              <a:defRPr/>
            </a:lvl1pPr>
          </a:lstStyle>
          <a:p>
            <a:r>
              <a:rPr lang="de-DE"/>
              <a:t>Bild durch Klicken auf Symbol hinzufügen</a:t>
            </a:r>
            <a:endParaRPr lang="de-DE" dirty="0"/>
          </a:p>
        </p:txBody>
      </p:sp>
      <p:pic>
        <p:nvPicPr>
          <p:cNvPr id="16" name="Grafik 15">
            <a:extLst>
              <a:ext uri="{FF2B5EF4-FFF2-40B4-BE49-F238E27FC236}">
                <a16:creationId xmlns:a16="http://schemas.microsoft.com/office/drawing/2014/main" id="{C28E9FB3-DC3C-4E55-9877-2DEEAAB32903}"/>
              </a:ext>
            </a:extLst>
          </p:cNvPr>
          <p:cNvPicPr>
            <a:picLocks noChangeAspect="1"/>
          </p:cNvPicPr>
          <p:nvPr userDrawn="1"/>
        </p:nvPicPr>
        <p:blipFill>
          <a:blip r:embed="rId3"/>
          <a:stretch>
            <a:fillRect/>
          </a:stretch>
        </p:blipFill>
        <p:spPr>
          <a:xfrm>
            <a:off x="9633600" y="0"/>
            <a:ext cx="1920483" cy="1920000"/>
          </a:xfrm>
          <a:prstGeom prst="rect">
            <a:avLst/>
          </a:prstGeom>
        </p:spPr>
      </p:pic>
      <p:sp>
        <p:nvSpPr>
          <p:cNvPr id="23" name="Titel 22">
            <a:extLst>
              <a:ext uri="{FF2B5EF4-FFF2-40B4-BE49-F238E27FC236}">
                <a16:creationId xmlns:a16="http://schemas.microsoft.com/office/drawing/2014/main" id="{259FB325-4F00-4E24-9BB5-CBE59A8EE6E3}"/>
              </a:ext>
            </a:extLst>
          </p:cNvPr>
          <p:cNvSpPr>
            <a:spLocks noGrp="1"/>
          </p:cNvSpPr>
          <p:nvPr>
            <p:ph type="title"/>
          </p:nvPr>
        </p:nvSpPr>
        <p:spPr>
          <a:xfrm>
            <a:off x="624000" y="5193600"/>
            <a:ext cx="4703915" cy="432000"/>
          </a:xfrm>
        </p:spPr>
        <p:txBody>
          <a:bodyPr/>
          <a:lstStyle>
            <a:lvl1pPr>
              <a:lnSpc>
                <a:spcPts val="3333"/>
              </a:lnSpc>
              <a:defRPr cap="all" baseline="0"/>
            </a:lvl1pPr>
          </a:lstStyle>
          <a:p>
            <a:pPr lvl="0"/>
            <a:r>
              <a:rPr lang="de-DE"/>
              <a:t>Mastertitelformat bearbeiten</a:t>
            </a:r>
            <a:endParaRPr lang="de-DE" dirty="0"/>
          </a:p>
        </p:txBody>
      </p:sp>
      <p:sp>
        <p:nvSpPr>
          <p:cNvPr id="4" name="Bildplatzhalter 3">
            <a:extLst>
              <a:ext uri="{FF2B5EF4-FFF2-40B4-BE49-F238E27FC236}">
                <a16:creationId xmlns:a16="http://schemas.microsoft.com/office/drawing/2014/main" id="{EA11C8C5-D6EB-4C5D-9539-1ADEFC0908BE}"/>
              </a:ext>
            </a:extLst>
          </p:cNvPr>
          <p:cNvSpPr>
            <a:spLocks noGrp="1"/>
          </p:cNvSpPr>
          <p:nvPr>
            <p:ph type="pic" sz="quarter" idx="14" hasCustomPrompt="1"/>
          </p:nvPr>
        </p:nvSpPr>
        <p:spPr>
          <a:xfrm>
            <a:off x="7569599" y="5193600"/>
            <a:ext cx="3340800" cy="432000"/>
          </a:xfrm>
        </p:spPr>
        <p:txBody>
          <a:bodyPr anchor="ctr" anchorCtr="0"/>
          <a:lstStyle>
            <a:lvl1pPr algn="ctr">
              <a:defRPr sz="1400"/>
            </a:lvl1pPr>
          </a:lstStyle>
          <a:p>
            <a:r>
              <a:rPr lang="de-DE" dirty="0"/>
              <a:t>Logo auf Platzhalter ziehen</a:t>
            </a:r>
          </a:p>
        </p:txBody>
      </p:sp>
    </p:spTree>
    <p:extLst>
      <p:ext uri="{BB962C8B-B14F-4D97-AF65-F5344CB8AC3E}">
        <p14:creationId xmlns:p14="http://schemas.microsoft.com/office/powerpoint/2010/main" val="31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008000"/>
            <a:ext cx="10896000" cy="960000"/>
          </a:xfrm>
        </p:spPr>
        <p:txBody>
          <a:bodyPr/>
          <a:lstStyle>
            <a:lvl1pPr>
              <a:lnSpc>
                <a:spcPts val="7600"/>
              </a:lnSpc>
              <a:defRPr sz="6400" b="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968589"/>
            <a:ext cx="10896000" cy="1919817"/>
          </a:xfrm>
        </p:spPr>
        <p:txBody>
          <a:bodyPr/>
          <a:lstStyle>
            <a:lvl1pPr>
              <a:lnSpc>
                <a:spcPts val="7600"/>
              </a:lnSpc>
              <a:defRPr sz="6400" b="1">
                <a:solidFill>
                  <a:schemeClr val="bg1"/>
                </a:solidFill>
              </a:defRPr>
            </a:lvl1pPr>
            <a:lvl2pPr>
              <a:lnSpc>
                <a:spcPts val="7600"/>
              </a:lnSpc>
              <a:defRPr sz="6400" b="1">
                <a:solidFill>
                  <a:schemeClr val="bg1"/>
                </a:solidFill>
              </a:defRPr>
            </a:lvl2pPr>
            <a:lvl3pPr>
              <a:lnSpc>
                <a:spcPts val="7600"/>
              </a:lnSpc>
              <a:defRPr sz="6400" b="1">
                <a:solidFill>
                  <a:schemeClr val="bg1"/>
                </a:solidFill>
              </a:defRPr>
            </a:lvl3pPr>
            <a:lvl4pPr>
              <a:lnSpc>
                <a:spcPts val="7600"/>
              </a:lnSpc>
              <a:defRPr sz="6400" b="1">
                <a:solidFill>
                  <a:schemeClr val="bg1"/>
                </a:solidFill>
              </a:defRPr>
            </a:lvl4pPr>
            <a:lvl5pPr>
              <a:lnSpc>
                <a:spcPts val="7600"/>
              </a:lnSpc>
              <a:defRPr sz="6400" b="1">
                <a:solidFill>
                  <a:schemeClr val="bg1"/>
                </a:solidFill>
              </a:defRPr>
            </a:lvl5pPr>
            <a:lvl6pPr>
              <a:lnSpc>
                <a:spcPts val="7600"/>
              </a:lnSpc>
              <a:defRPr sz="6400" b="1">
                <a:solidFill>
                  <a:schemeClr val="bg1"/>
                </a:solidFill>
              </a:defRPr>
            </a:lvl6pPr>
            <a:lvl7pPr>
              <a:lnSpc>
                <a:spcPts val="7600"/>
              </a:lnSpc>
              <a:defRPr sz="6400" b="1">
                <a:solidFill>
                  <a:schemeClr val="bg1"/>
                </a:solidFill>
              </a:defRPr>
            </a:lvl7pPr>
            <a:lvl8pPr>
              <a:lnSpc>
                <a:spcPts val="7600"/>
              </a:lnSpc>
              <a:defRPr sz="6400" b="1">
                <a:solidFill>
                  <a:schemeClr val="bg1"/>
                </a:solidFill>
              </a:defRPr>
            </a:lvl8pPr>
            <a:lvl9pPr>
              <a:lnSpc>
                <a:spcPts val="7600"/>
              </a:lnSpc>
              <a:defRPr sz="6400" b="1">
                <a:solidFill>
                  <a:schemeClr val="bg1"/>
                </a:solidFill>
              </a:defRPr>
            </a:lvl9pPr>
          </a:lstStyle>
          <a:p>
            <a:pPr lvl="0"/>
            <a:r>
              <a:rPr lang="de-DE" dirty="0"/>
              <a:t>Hervorhebung</a:t>
            </a:r>
          </a:p>
        </p:txBody>
      </p:sp>
    </p:spTree>
    <p:extLst>
      <p:ext uri="{BB962C8B-B14F-4D97-AF65-F5344CB8AC3E}">
        <p14:creationId xmlns:p14="http://schemas.microsoft.com/office/powerpoint/2010/main" val="185504978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104000"/>
            <a:ext cx="10896000" cy="720000"/>
          </a:xfrm>
        </p:spPr>
        <p:txBody>
          <a:bodyPr/>
          <a:lstStyle>
            <a:lvl1pPr>
              <a:lnSpc>
                <a:spcPts val="5867"/>
              </a:lnSpc>
              <a:defRPr sz="480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823999"/>
            <a:ext cx="10896000" cy="3888000"/>
          </a:xfrm>
        </p:spPr>
        <p:txBody>
          <a:bodyPr/>
          <a:lstStyle>
            <a:lvl1pPr>
              <a:lnSpc>
                <a:spcPts val="5867"/>
              </a:lnSpc>
              <a:spcAft>
                <a:spcPts val="0"/>
              </a:spcAft>
              <a:defRPr sz="4800" b="0">
                <a:solidFill>
                  <a:schemeClr val="bg1"/>
                </a:solidFill>
              </a:defRPr>
            </a:lvl1pPr>
            <a:lvl2pPr>
              <a:lnSpc>
                <a:spcPts val="5867"/>
              </a:lnSpc>
              <a:defRPr sz="4800" b="0">
                <a:solidFill>
                  <a:schemeClr val="bg1"/>
                </a:solidFill>
              </a:defRPr>
            </a:lvl2pPr>
            <a:lvl3pPr>
              <a:lnSpc>
                <a:spcPts val="5867"/>
              </a:lnSpc>
              <a:defRPr sz="4800" b="0">
                <a:solidFill>
                  <a:schemeClr val="bg1"/>
                </a:solidFill>
              </a:defRPr>
            </a:lvl3pPr>
            <a:lvl4pPr>
              <a:lnSpc>
                <a:spcPts val="5867"/>
              </a:lnSpc>
              <a:defRPr sz="4800" b="0">
                <a:solidFill>
                  <a:schemeClr val="bg1"/>
                </a:solidFill>
              </a:defRPr>
            </a:lvl4pPr>
            <a:lvl5pPr>
              <a:lnSpc>
                <a:spcPts val="5867"/>
              </a:lnSpc>
              <a:defRPr sz="4800" b="0">
                <a:solidFill>
                  <a:schemeClr val="bg1"/>
                </a:solidFill>
              </a:defRPr>
            </a:lvl5pPr>
            <a:lvl6pPr>
              <a:lnSpc>
                <a:spcPts val="5867"/>
              </a:lnSpc>
              <a:defRPr sz="4800" b="0">
                <a:solidFill>
                  <a:schemeClr val="bg1"/>
                </a:solidFill>
              </a:defRPr>
            </a:lvl6pPr>
            <a:lvl7pPr>
              <a:lnSpc>
                <a:spcPts val="5867"/>
              </a:lnSpc>
              <a:defRPr sz="4800" b="0">
                <a:solidFill>
                  <a:schemeClr val="bg1"/>
                </a:solidFill>
              </a:defRPr>
            </a:lvl7pPr>
            <a:lvl8pPr>
              <a:lnSpc>
                <a:spcPts val="5867"/>
              </a:lnSpc>
              <a:defRPr sz="4800" b="0">
                <a:solidFill>
                  <a:schemeClr val="bg1"/>
                </a:solidFill>
              </a:defRPr>
            </a:lvl8pPr>
            <a:lvl9pPr>
              <a:lnSpc>
                <a:spcPts val="5867"/>
              </a:lnSpc>
              <a:defRPr sz="4800" b="0">
                <a:solidFill>
                  <a:schemeClr val="bg1"/>
                </a:solidFill>
              </a:defRPr>
            </a:lvl9pPr>
          </a:lstStyle>
          <a:p>
            <a:pPr lvl="0"/>
            <a:r>
              <a:rPr lang="de-DE" dirty="0"/>
              <a:t>Hervorhebung</a:t>
            </a:r>
          </a:p>
          <a:p>
            <a:pPr lvl="1"/>
            <a:endParaRPr lang="de-DE" dirty="0"/>
          </a:p>
        </p:txBody>
      </p:sp>
    </p:spTree>
    <p:extLst>
      <p:ext uri="{BB962C8B-B14F-4D97-AF65-F5344CB8AC3E}">
        <p14:creationId xmlns:p14="http://schemas.microsoft.com/office/powerpoint/2010/main" val="24225248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960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line // 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Tabellenplatzhalter 4">
            <a:extLst>
              <a:ext uri="{FF2B5EF4-FFF2-40B4-BE49-F238E27FC236}">
                <a16:creationId xmlns:a16="http://schemas.microsoft.com/office/drawing/2014/main" id="{F5A8BB0B-4BD0-4791-8A9B-89C9D0000E35}"/>
              </a:ext>
            </a:extLst>
          </p:cNvPr>
          <p:cNvSpPr>
            <a:spLocks noGrp="1"/>
          </p:cNvSpPr>
          <p:nvPr>
            <p:ph type="tbl" sz="quarter" idx="13"/>
          </p:nvPr>
        </p:nvSpPr>
        <p:spPr>
          <a:xfrm>
            <a:off x="624000" y="1224000"/>
            <a:ext cx="10896000" cy="4488000"/>
          </a:xfrm>
        </p:spPr>
        <p:txBody>
          <a:bodyPr anchor="ctr"/>
          <a:lstStyle>
            <a:lvl1pPr algn="ctr">
              <a:defRPr/>
            </a:lvl1pPr>
          </a:lstStyle>
          <a:p>
            <a:r>
              <a:rPr lang="de-DE"/>
              <a:t>Tabelle durch Klicken auf Symbol hinzufügen</a:t>
            </a:r>
            <a:endParaRPr lang="de-DE" dirty="0"/>
          </a:p>
        </p:txBody>
      </p:sp>
      <p:grpSp>
        <p:nvGrpSpPr>
          <p:cNvPr id="6" name="Regieanweisungen">
            <a:extLst>
              <a:ext uri="{FF2B5EF4-FFF2-40B4-BE49-F238E27FC236}">
                <a16:creationId xmlns:a16="http://schemas.microsoft.com/office/drawing/2014/main" id="{20CE116F-C667-495A-B654-8B72C3A079E7}"/>
              </a:ext>
            </a:extLst>
          </p:cNvPr>
          <p:cNvGrpSpPr/>
          <p:nvPr userDrawn="1"/>
        </p:nvGrpSpPr>
        <p:grpSpPr>
          <a:xfrm>
            <a:off x="-3505067" y="-624000"/>
            <a:ext cx="19778197" cy="8111999"/>
            <a:chOff x="-2628800" y="-468000"/>
            <a:chExt cx="14833648" cy="6083999"/>
          </a:xfrm>
        </p:grpSpPr>
        <p:sp>
          <p:nvSpPr>
            <p:cNvPr id="16" name="Listenebenen">
              <a:extLst>
                <a:ext uri="{FF2B5EF4-FFF2-40B4-BE49-F238E27FC236}">
                  <a16:creationId xmlns:a16="http://schemas.microsoft.com/office/drawing/2014/main" id="{84A0104B-AA90-4DE7-ADAE-6959FBC15DB1}"/>
                </a:ext>
              </a:extLst>
            </p:cNvPr>
            <p:cNvSpPr txBox="1"/>
            <p:nvPr userDrawn="1"/>
          </p:nvSpPr>
          <p:spPr>
            <a:xfrm rot="10800000" flipH="1" flipV="1">
              <a:off x="-2628800" y="1368000"/>
              <a:ext cx="2520800" cy="152778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Einfärbung einer Spalte/Zeile: </a:t>
              </a:r>
              <a:br>
                <a:rPr lang="de-DE" sz="1600" b="0" baseline="0" dirty="0">
                  <a:solidFill>
                    <a:schemeClr val="tx1"/>
                  </a:solidFill>
                  <a:latin typeface="+mn-lt"/>
                </a:rPr>
              </a:br>
              <a:r>
                <a:rPr lang="de-DE" sz="1600" b="1" baseline="0" dirty="0">
                  <a:solidFill>
                    <a:schemeClr val="tx1"/>
                  </a:solidFill>
                  <a:latin typeface="+mn-lt"/>
                </a:rPr>
                <a:t>Markieren der Spalte/Zeile: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 Entwurf / Tabellentools &gt; Schattierung &gt;</a:t>
              </a:r>
            </a:p>
            <a:p>
              <a:pPr marL="0" marR="0" lvl="0" indent="0" algn="r" defTabSz="1207904" rtl="0" eaLnBrk="1" fontAlgn="auto" latinLnBrk="0" hangingPunct="1">
                <a:lnSpc>
                  <a:spcPct val="100000"/>
                </a:lnSpc>
                <a:spcBef>
                  <a:spcPts val="0"/>
                </a:spcBef>
                <a:spcAft>
                  <a:spcPts val="0"/>
                </a:spcAft>
                <a:buClrTx/>
                <a:buSzTx/>
                <a:buFontTx/>
                <a:buNone/>
                <a:tabLst/>
                <a:defRPr/>
              </a:pPr>
              <a:endParaRPr lang="de-DE" sz="1600" b="1" baseline="0" dirty="0">
                <a:solidFill>
                  <a:schemeClr val="tx1"/>
                </a:solidFill>
                <a:latin typeface="+mn-lt"/>
              </a:endParaRP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Die gewünschte Farbe aus den Designfarben auswählen</a:t>
              </a:r>
            </a:p>
          </p:txBody>
        </p:sp>
        <p:sp>
          <p:nvSpPr>
            <p:cNvPr id="10" name="Zurücksetzen">
              <a:extLst>
                <a:ext uri="{FF2B5EF4-FFF2-40B4-BE49-F238E27FC236}">
                  <a16:creationId xmlns:a16="http://schemas.microsoft.com/office/drawing/2014/main" id="{431D1FFE-03BA-4520-A89B-CDD1BC7E4751}"/>
                </a:ext>
              </a:extLst>
            </p:cNvPr>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1" name="Hilfslinien">
              <a:extLst>
                <a:ext uri="{FF2B5EF4-FFF2-40B4-BE49-F238E27FC236}">
                  <a16:creationId xmlns:a16="http://schemas.microsoft.com/office/drawing/2014/main" id="{38EA8585-E11F-4D10-9DAB-78E6756B2D63}"/>
                </a:ext>
              </a:extLst>
            </p:cNvPr>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Löschen einer Spalte/Zeile: </a:t>
              </a:r>
              <a:r>
                <a:rPr kumimoji="0" lang="de-DE" sz="1600" b="1" i="0" u="none" strike="noStrike" kern="1200" cap="none" spc="0" normalizeH="0" baseline="0" noProof="0" dirty="0">
                  <a:ln>
                    <a:noFill/>
                  </a:ln>
                  <a:solidFill>
                    <a:schemeClr val="tx1"/>
                  </a:solidFill>
                  <a:effectLst/>
                  <a:uLnTx/>
                  <a:uFillTx/>
                  <a:latin typeface="+mn-lt"/>
                  <a:ea typeface="+mn-ea"/>
                  <a:cs typeface="+mn-cs"/>
                </a:rPr>
                <a:t>Markieren der Spalte/Zeile: Layout &gt; Löschen &gt; Spalte bzw. Zeile löschen</a:t>
              </a:r>
            </a:p>
          </p:txBody>
        </p:sp>
        <p:sp>
          <p:nvSpPr>
            <p:cNvPr id="12" name="Fußzeile">
              <a:extLst>
                <a:ext uri="{FF2B5EF4-FFF2-40B4-BE49-F238E27FC236}">
                  <a16:creationId xmlns:a16="http://schemas.microsoft.com/office/drawing/2014/main" id="{4EFB3271-7B15-42ED-A704-B39FAEDC1436}"/>
                </a:ext>
              </a:extLst>
            </p:cNvPr>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13" name="Layoutwechsel">
              <a:extLst>
                <a:ext uri="{FF2B5EF4-FFF2-40B4-BE49-F238E27FC236}">
                  <a16:creationId xmlns:a16="http://schemas.microsoft.com/office/drawing/2014/main" id="{6BCDAEA0-53BC-4E57-84CA-5C530F05A90E}"/>
                </a:ext>
              </a:extLst>
            </p:cNvPr>
            <p:cNvSpPr txBox="1"/>
            <p:nvPr userDrawn="1"/>
          </p:nvSpPr>
          <p:spPr>
            <a:xfrm rot="10800000" flipH="1" flipV="1">
              <a:off x="9252000" y="2283786"/>
              <a:ext cx="2952848" cy="1044048"/>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Einfügen einer Spalte/Zeile:</a:t>
              </a:r>
            </a:p>
            <a:p>
              <a:pPr indent="0" algn="l">
                <a:lnSpc>
                  <a:spcPct val="100000"/>
                </a:lnSpc>
                <a:spcBef>
                  <a:spcPts val="0"/>
                </a:spcBef>
                <a:spcAft>
                  <a:spcPts val="0"/>
                </a:spcAft>
              </a:pPr>
              <a:r>
                <a:rPr lang="de-DE" sz="1600" b="1" baseline="0" dirty="0">
                  <a:solidFill>
                    <a:schemeClr val="tx1"/>
                  </a:solidFill>
                  <a:latin typeface="+mn-lt"/>
                </a:rPr>
                <a:t>Markieren der Spalte/Zeile neben der eine weitere eingefügt werden soll:</a:t>
              </a:r>
            </a:p>
            <a:p>
              <a:pPr indent="0" algn="l">
                <a:lnSpc>
                  <a:spcPct val="100000"/>
                </a:lnSpc>
                <a:spcBef>
                  <a:spcPts val="0"/>
                </a:spcBef>
                <a:spcAft>
                  <a:spcPts val="0"/>
                </a:spcAft>
              </a:pPr>
              <a:r>
                <a:rPr lang="de-DE" sz="1600" b="1" baseline="0" dirty="0">
                  <a:solidFill>
                    <a:schemeClr val="tx1"/>
                  </a:solidFill>
                  <a:latin typeface="+mn-lt"/>
                </a:rPr>
                <a:t>Layout &gt; Hier die gewünschte Einfügeoption auswählen</a:t>
              </a:r>
            </a:p>
          </p:txBody>
        </p:sp>
      </p:grpSp>
      <p:cxnSp>
        <p:nvCxnSpPr>
          <p:cNvPr id="19" name="Gerader Verbinder 18">
            <a:extLst>
              <a:ext uri="{FF2B5EF4-FFF2-40B4-BE49-F238E27FC236}">
                <a16:creationId xmlns:a16="http://schemas.microsoft.com/office/drawing/2014/main" id="{4573989D-8FFD-4555-AAB7-592C2CE3AC9F}"/>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3269418-AEC9-43D6-9A0C-41CA02546BAE}"/>
              </a:ext>
            </a:extLst>
          </p:cNvPr>
          <p:cNvPicPr>
            <a:picLocks noChangeAspect="1"/>
          </p:cNvPicPr>
          <p:nvPr userDrawn="1"/>
        </p:nvPicPr>
        <p:blipFill rotWithShape="1">
          <a:blip r:embed="rId2"/>
          <a:srcRect b="4513"/>
          <a:stretch/>
        </p:blipFill>
        <p:spPr>
          <a:xfrm>
            <a:off x="12336001" y="4437031"/>
            <a:ext cx="2756284" cy="1152211"/>
          </a:xfrm>
          <a:prstGeom prst="rect">
            <a:avLst/>
          </a:prstGeom>
        </p:spPr>
      </p:pic>
      <p:pic>
        <p:nvPicPr>
          <p:cNvPr id="15" name="Grafik 14">
            <a:extLst>
              <a:ext uri="{FF2B5EF4-FFF2-40B4-BE49-F238E27FC236}">
                <a16:creationId xmlns:a16="http://schemas.microsoft.com/office/drawing/2014/main" id="{081CC49D-33BF-49DC-B533-86BE2EB412AB}"/>
              </a:ext>
            </a:extLst>
          </p:cNvPr>
          <p:cNvPicPr>
            <a:picLocks noChangeAspect="1"/>
          </p:cNvPicPr>
          <p:nvPr userDrawn="1"/>
        </p:nvPicPr>
        <p:blipFill>
          <a:blip r:embed="rId3"/>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24158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hasCustomPrompt="1"/>
          </p:nvPr>
        </p:nvSpPr>
        <p:spPr>
          <a:xfrm>
            <a:off x="0" y="0"/>
            <a:ext cx="12192000" cy="6864000"/>
          </a:xfrm>
        </p:spPr>
        <p:txBody>
          <a:bodyPr anchor="ctr"/>
          <a:lstStyle>
            <a:lvl1pPr algn="ctr">
              <a:defRPr/>
            </a:lvl1pPr>
          </a:lstStyle>
          <a:p>
            <a:r>
              <a:rPr lang="de-DE" dirty="0"/>
              <a:t>Vollbild durch klicken einfügen.</a:t>
            </a:r>
          </a:p>
        </p:txBody>
      </p:sp>
    </p:spTree>
    <p:extLst>
      <p:ext uri="{BB962C8B-B14F-4D97-AF65-F5344CB8AC3E}">
        <p14:creationId xmlns:p14="http://schemas.microsoft.com/office/powerpoint/2010/main" val="753158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0.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11.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917909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userDrawn="1">
            <p:ph type="title"/>
          </p:nvPr>
        </p:nvSpPr>
        <p:spPr>
          <a:xfrm>
            <a:off x="624000" y="528000"/>
            <a:ext cx="10080000" cy="624000"/>
          </a:xfrm>
          <a:prstGeom prst="rect">
            <a:avLst/>
          </a:prstGeom>
        </p:spPr>
        <p:txBody>
          <a:bodyPr vert="horz" lIns="0" tIns="0" rIns="0" bIns="0" rtlCol="0" anchor="t" anchorCtr="0">
            <a:noAutofit/>
          </a:bodyPr>
          <a:lstStyle/>
          <a:p>
            <a:r>
              <a:rPr lang="de-DE" dirty="0"/>
              <a:t>KAPITEL | CHART-HEADLINE</a:t>
            </a:r>
          </a:p>
        </p:txBody>
      </p:sp>
      <p:sp>
        <p:nvSpPr>
          <p:cNvPr id="3" name="Textplatzhalter 2"/>
          <p:cNvSpPr>
            <a:spLocks noGrp="1"/>
          </p:cNvSpPr>
          <p:nvPr userDrawn="1">
            <p:ph type="body" idx="1"/>
          </p:nvPr>
        </p:nvSpPr>
        <p:spPr>
          <a:xfrm>
            <a:off x="624000" y="1224000"/>
            <a:ext cx="10080000" cy="4488000"/>
          </a:xfrm>
          <a:prstGeom prst="rect">
            <a:avLst/>
          </a:prstGeom>
        </p:spPr>
        <p:txBody>
          <a:bodyPr vert="horz" lIns="0" tIns="0" rIns="0" bIns="0" rtlCol="0" anchor="t" anchorCtr="0">
            <a:noAutofit/>
          </a:bodyPr>
          <a:lstStyle/>
          <a:p>
            <a:pPr lvl="0"/>
            <a:r>
              <a:rPr lang="de-DE" dirty="0" err="1"/>
              <a:t>Subline</a:t>
            </a:r>
            <a:r>
              <a:rPr lang="de-DE" dirty="0"/>
              <a:t> auf erster Ebene // für weitere Ebenen (Text und Aufzählungen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userDrawn="1">
            <p:ph type="dt" sz="half" idx="2"/>
          </p:nvPr>
        </p:nvSpPr>
        <p:spPr>
          <a:xfrm>
            <a:off x="480000" y="7365485"/>
            <a:ext cx="5712011" cy="239979"/>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endParaRPr lang="de-DE" dirty="0"/>
          </a:p>
        </p:txBody>
      </p:sp>
      <p:sp>
        <p:nvSpPr>
          <p:cNvPr id="5" name="Fußzeilenplatzhalter 4"/>
          <p:cNvSpPr>
            <a:spLocks noGrp="1"/>
          </p:cNvSpPr>
          <p:nvPr userDrawn="1">
            <p:ph type="ftr" sz="quarter" idx="3"/>
          </p:nvPr>
        </p:nvSpPr>
        <p:spPr>
          <a:xfrm>
            <a:off x="960000" y="6336000"/>
            <a:ext cx="8400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r>
              <a:rPr lang="de-DE" dirty="0"/>
              <a:t>Titel | ggf. weitere Angaben</a:t>
            </a:r>
          </a:p>
        </p:txBody>
      </p:sp>
      <p:sp>
        <p:nvSpPr>
          <p:cNvPr id="6" name="Foliennummernplatzhalter 5"/>
          <p:cNvSpPr>
            <a:spLocks noGrp="1"/>
          </p:cNvSpPr>
          <p:nvPr userDrawn="1">
            <p:ph type="sldNum" sz="quarter" idx="4"/>
          </p:nvPr>
        </p:nvSpPr>
        <p:spPr>
          <a:xfrm>
            <a:off x="432000" y="6336000"/>
            <a:ext cx="336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fld id="{6C8FC03C-C266-4645-ABC5-645062898383}" type="slidenum">
              <a:rPr lang="de-DE" smtClean="0"/>
              <a:pPr/>
              <a:t>‹#›</a:t>
            </a:fld>
            <a:r>
              <a:rPr lang="de-DE"/>
              <a:t> </a:t>
            </a:r>
            <a:endParaRPr lang="de-DE" dirty="0"/>
          </a:p>
        </p:txBody>
      </p:sp>
      <p:grpSp>
        <p:nvGrpSpPr>
          <p:cNvPr id="31" name="Regieanweisungen"/>
          <p:cNvGrpSpPr/>
          <p:nvPr userDrawn="1"/>
        </p:nvGrpSpPr>
        <p:grpSpPr>
          <a:xfrm>
            <a:off x="-2784000" y="-624000"/>
            <a:ext cx="17712000" cy="8111999"/>
            <a:chOff x="-2088000" y="-468000"/>
            <a:chExt cx="13284000" cy="6083999"/>
          </a:xfrm>
        </p:grpSpPr>
        <p:grpSp>
          <p:nvGrpSpPr>
            <p:cNvPr id="29" name="Listenebenen"/>
            <p:cNvGrpSpPr/>
            <p:nvPr userDrawn="1"/>
          </p:nvGrpSpPr>
          <p:grpSpPr>
            <a:xfrm>
              <a:off x="-2088000" y="1368000"/>
              <a:ext cx="1980000" cy="2319874"/>
              <a:chOff x="-2088000" y="1368000"/>
              <a:chExt cx="1980000" cy="2319874"/>
            </a:xfrm>
          </p:grpSpPr>
          <p:sp>
            <p:nvSpPr>
              <p:cNvPr id="12" name="Text // Listenebene erhöhen"/>
              <p:cNvSpPr txBox="1"/>
              <p:nvPr userDrawn="1"/>
            </p:nvSpPr>
            <p:spPr>
              <a:xfrm>
                <a:off x="-2016000" y="2787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erhöhen</a:t>
                </a:r>
              </a:p>
            </p:txBody>
          </p:sp>
          <p:sp>
            <p:nvSpPr>
              <p:cNvPr id="13" name="Text // Listenebene verringern"/>
              <p:cNvSpPr txBox="1"/>
              <p:nvPr userDrawn="1"/>
            </p:nvSpPr>
            <p:spPr>
              <a:xfrm>
                <a:off x="-2016000" y="3291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verringern</a:t>
                </a:r>
              </a:p>
            </p:txBody>
          </p:sp>
          <p:sp>
            <p:nvSpPr>
              <p:cNvPr id="25" name="Listenebenen"/>
              <p:cNvSpPr txBox="1"/>
              <p:nvPr userDrawn="1"/>
            </p:nvSpPr>
            <p:spPr>
              <a:xfrm rot="10800000" flipH="1" flipV="1">
                <a:off x="-2088000" y="1368000"/>
                <a:ext cx="1980000" cy="82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Listen erstellen</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Wechseln Sie die Textebene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im Menü über: </a:t>
                </a:r>
                <a:br>
                  <a:rPr lang="de-DE" sz="1600" b="0" baseline="0" dirty="0">
                    <a:solidFill>
                      <a:schemeClr val="tx1"/>
                    </a:solidFill>
                    <a:latin typeface="+mn-lt"/>
                  </a:rPr>
                </a:br>
                <a:r>
                  <a:rPr lang="de-DE" sz="1600" b="1" baseline="0" dirty="0">
                    <a:solidFill>
                      <a:schemeClr val="tx1"/>
                    </a:solidFill>
                    <a:latin typeface="+mn-lt"/>
                  </a:rPr>
                  <a:t>Start &gt; Absatz &gt; Listenebene erhöhen/verringern</a:t>
                </a:r>
              </a:p>
            </p:txBody>
          </p:sp>
          <p:pic>
            <p:nvPicPr>
              <p:cNvPr id="27" name="Bild // Listenebene verringern"/>
              <p:cNvPicPr>
                <a:picLocks noChangeAspect="1"/>
              </p:cNvPicPr>
              <p:nvPr userDrawn="1"/>
            </p:nvPicPr>
            <p:blipFill>
              <a:blip r:embed="rId18"/>
              <a:stretch>
                <a:fillRect/>
              </a:stretch>
            </p:blipFill>
            <p:spPr>
              <a:xfrm>
                <a:off x="-963360" y="3291874"/>
                <a:ext cx="855360" cy="396000"/>
              </a:xfrm>
              <a:prstGeom prst="rect">
                <a:avLst/>
              </a:prstGeom>
            </p:spPr>
          </p:pic>
          <p:pic>
            <p:nvPicPr>
              <p:cNvPr id="28" name="Bild // Listenebene erhöhen"/>
              <p:cNvPicPr>
                <a:picLocks noChangeAspect="1"/>
              </p:cNvPicPr>
              <p:nvPr userDrawn="1"/>
            </p:nvPicPr>
            <p:blipFill>
              <a:blip r:embed="rId19"/>
              <a:stretch>
                <a:fillRect/>
              </a:stretch>
            </p:blipFill>
            <p:spPr>
              <a:xfrm>
                <a:off x="-963360" y="2787874"/>
                <a:ext cx="855360" cy="396000"/>
              </a:xfrm>
              <a:prstGeom prst="rect">
                <a:avLst/>
              </a:prstGeom>
            </p:spPr>
          </p:pic>
        </p:grpSp>
        <p:sp>
          <p:nvSpPr>
            <p:cNvPr id="14" name="Zurücksetzen"/>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5" name="Hilfslinien"/>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600"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sp>
          <p:nvSpPr>
            <p:cNvPr id="16" name="Fußzeile"/>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30" name="Layoutwechsel"/>
            <p:cNvSpPr txBox="1"/>
            <p:nvPr userDrawn="1"/>
          </p:nvSpPr>
          <p:spPr>
            <a:xfrm rot="10800000" flipH="1" flipV="1">
              <a:off x="9252000" y="2283786"/>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Wechsel des Folienlayouts </a:t>
              </a:r>
              <a:br>
                <a:rPr lang="de-DE" sz="1600" b="0" baseline="0" dirty="0">
                  <a:solidFill>
                    <a:schemeClr val="tx1"/>
                  </a:solidFill>
                  <a:latin typeface="+mn-lt"/>
                </a:rPr>
              </a:br>
              <a:r>
                <a:rPr lang="de-DE" sz="1600" b="0" baseline="0" dirty="0">
                  <a:solidFill>
                    <a:schemeClr val="tx1"/>
                  </a:solidFill>
                  <a:latin typeface="+mn-lt"/>
                </a:rPr>
                <a:t>im Menü über:</a:t>
              </a:r>
            </a:p>
            <a:p>
              <a:pPr marL="0" marR="0" lvl="0" indent="0" algn="l"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Start &gt; Folien &gt; Layout</a:t>
              </a:r>
            </a:p>
          </p:txBody>
        </p:sp>
      </p:grpSp>
      <p:cxnSp>
        <p:nvCxnSpPr>
          <p:cNvPr id="17" name="Gerader Verbinder 16">
            <a:extLst>
              <a:ext uri="{FF2B5EF4-FFF2-40B4-BE49-F238E27FC236}">
                <a16:creationId xmlns:a16="http://schemas.microsoft.com/office/drawing/2014/main" id="{F61B1FA0-8233-4248-B899-BF9702E3E986}"/>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289C4D98-9606-4382-895C-2F9999CA3289}"/>
              </a:ext>
            </a:extLst>
          </p:cNvPr>
          <p:cNvPicPr>
            <a:picLocks noChangeAspect="1"/>
          </p:cNvPicPr>
          <p:nvPr userDrawn="1"/>
        </p:nvPicPr>
        <p:blipFill>
          <a:blip r:embed="rId20"/>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02810356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dt="0"/>
  <p:txStyles>
    <p:titleStyle>
      <a:lvl1pPr marL="0" indent="0" algn="l" defTabSz="914377" rtl="0" eaLnBrk="1" latinLnBrk="0" hangingPunct="1">
        <a:lnSpc>
          <a:spcPct val="100000"/>
        </a:lnSpc>
        <a:spcBef>
          <a:spcPts val="0"/>
        </a:spcBef>
        <a:buFont typeface="Arial" panose="020B0604020202020204" pitchFamily="34" charset="0"/>
        <a:buNone/>
        <a:defRPr sz="3600" b="0" kern="1200" baseline="0">
          <a:solidFill>
            <a:schemeClr val="tx2"/>
          </a:solidFill>
          <a:latin typeface="+mn-lt"/>
          <a:ea typeface="+mj-ea"/>
          <a:cs typeface="+mj-cs"/>
        </a:defRPr>
      </a:lvl1pPr>
    </p:titleStyle>
    <p:bodyStyle>
      <a:lvl1pPr marL="0" indent="0" algn="l" defTabSz="914377" rtl="0" eaLnBrk="1" latinLnBrk="0" hangingPunct="1">
        <a:lnSpc>
          <a:spcPts val="2400"/>
        </a:lnSpc>
        <a:spcBef>
          <a:spcPts val="0"/>
        </a:spcBef>
        <a:spcAft>
          <a:spcPts val="1600"/>
        </a:spcAft>
        <a:buSzPct val="75000"/>
        <a:buFont typeface="Arial" panose="020B0604020202020204" pitchFamily="34" charset="0"/>
        <a:buNone/>
        <a:defRPr sz="2000" b="1" kern="1200" baseline="0">
          <a:solidFill>
            <a:schemeClr val="tx2"/>
          </a:solidFill>
          <a:latin typeface="+mn-lt"/>
          <a:ea typeface="+mn-ea"/>
          <a:cs typeface="+mn-cs"/>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2pPr>
      <a:lvl3pPr marL="311992" indent="-311992" algn="l" defTabSz="914377" rtl="0" eaLnBrk="1" latinLnBrk="0" hangingPunct="1">
        <a:lnSpc>
          <a:spcPts val="2400"/>
        </a:lnSpc>
        <a:spcBef>
          <a:spcPts val="0"/>
        </a:spcBef>
        <a:spcAft>
          <a:spcPts val="800"/>
        </a:spcAft>
        <a:buClr>
          <a:schemeClr val="bg2"/>
        </a:buClr>
        <a:buSzPct val="100000"/>
        <a:buFont typeface="Wingdings" panose="05000000000000000000" pitchFamily="2" charset="2"/>
        <a:buChar char="§"/>
        <a:defRPr sz="2000" kern="1200" baseline="0">
          <a:solidFill>
            <a:schemeClr val="tx2"/>
          </a:solidFill>
          <a:latin typeface="+mn-lt"/>
          <a:ea typeface="+mn-ea"/>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p15:clr>
            <a:srgbClr val="5ACBF0"/>
          </p15:clr>
        </p15:guide>
        <p15:guide id="2" pos="5059">
          <p15:clr>
            <a:srgbClr val="5ACBF0"/>
          </p15:clr>
        </p15:guide>
        <p15:guide id="3" orient="horz" pos="245">
          <p15:clr>
            <a:srgbClr val="5ACBF0"/>
          </p15:clr>
        </p15:guide>
        <p15:guide id="4" orient="horz" pos="2700">
          <p15:clr>
            <a:srgbClr val="5ACBF0"/>
          </p15:clr>
        </p15:guide>
        <p15:guide id="5" pos="5443">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Role-based_access_contro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demo.mdi.ruhr-uni-bochum.de/rubric/binary-compounds" TargetMode="External"/><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hyperlink" Target="https://demo.mdi.ruhr-uni-bochum.de/object/ag2s-4870"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demo.mdi.ruhr-uni-bochum.de/" TargetMode="External"/><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demo.mdi.ruhr-uni-bochum.de/object/k3bi2i9-3789" TargetMode="External"/><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demo.mdi.ruhr-uni-bochum.de/adminobject/edititem/378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emo.mdi.ruhr-uni-bochum.de/object/ag2o-4605" TargetMode="External"/><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s://demo.mdi.ruhr-uni-bochum.de/adminobject/edititem/4870" TargetMode="External"/><Relationship Id="rId4" Type="http://schemas.openxmlformats.org/officeDocument/2006/relationships/hyperlink" Target="https://demo.mdi.ruhr-uni-bochum.de/object/ag2s-487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Data_typ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9.png"/><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rc247.mdi.ruhr-uni-bochum.de/object/synthesis-for-sample-8220-co-deposition-221111-k3-3-192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crc247.mdi.ruhr-uni-bochum.de/object/_template-1956" TargetMode="External"/><Relationship Id="rId5" Type="http://schemas.openxmlformats.org/officeDocument/2006/relationships/image" Target="../media/image69.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hyperlink" Target="https://crc247.mdi.ruhr-uni-bochum.de/properties/edititem/1922" TargetMode="External"/><Relationship Id="rId4" Type="http://schemas.openxmlformats.org/officeDocument/2006/relationships/hyperlink" Target="https://crc247.mdi.ruhr-uni-bochum.de/object/synthesis-for-sample-8220-co-deposition-221111-k3-3-192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hyperlink" Target="https://demo.mdi.ruhr-uni-bochum.de/adminobject/edititem/4870"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emo.mdi.ruhr-uni-bochum.de/adminobject/edititem/4870" TargetMode="External"/><Relationship Id="rId5" Type="http://schemas.openxmlformats.org/officeDocument/2006/relationships/hyperlink" Target="https://demo.mdi.ruhr-uni-bochum.de/object/ag2s-4870" TargetMode="External"/><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demo.mdi.ruhr-uni-bochum.de/object/ag2s-4870" TargetMode="External"/><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im.mdi.ruhr-uni-bochum.de/file/csv/669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hyperlink" Target="https://demo.mdi.ruhr-uni-bochum.de/search/"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hyperlink" Target="https://demo.mdi.ruhr-uni-bochum.de/search/?system=As-Ga&amp;typeid=8&amp;Aspctmin=30&amp;Aspctmax=50&amp;Gaabsmin=1&amp;Gaabsmax=3&amp;pr0name=E%3Csub%3Eg%3C%2Fsub%3E&amp;pr0type=Float&amp;pr0min=1.5&amp;pr0max=2&amp;prcnt=1" TargetMode="External"/><Relationship Id="rId4" Type="http://schemas.openxmlformats.org/officeDocument/2006/relationships/hyperlink" Target="https://demo.mdi.ruhr-uni-bochum.de/search/?system=As-Ga&amp;typeid=8&amp;Aspctmin=30&amp;Aspctmax=50&amp;Gaabsmin=1&amp;Gaabsmax=3&amp;pr0name=E%3Csub%3Eg%3C%2Fsub%3E&amp;pr0type=Float&amp;pr0min=1.5&amp;pr0max=2&amp;pr1name=Comment&amp;pr1type=String&amp;pr1max=3&amp;pr1str=solution&amp;prcnt=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hyperlink" Target="https://dim.mdi.ruhr-uni-bochum.de/rubric/p1project_ho-v-mn-co-ni-o_ho50_sample-id-000808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jpeg"/></Relationships>
</file>

<file path=ppt/slides/_rels/slide3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hyperlink" Target="https://inf.mdi.ruhr-uni-bochum.de/" TargetMode="External"/><Relationship Id="rId7" Type="http://schemas.openxmlformats.org/officeDocument/2006/relationships/image" Target="../media/image103.png"/><Relationship Id="rId12"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hyperlink" Target="https://gitlab.ruhr-uni-bochum.de/vic/infproject" TargetMode="External"/><Relationship Id="rId10" Type="http://schemas.openxmlformats.org/officeDocument/2006/relationships/image" Target="../media/image106.png"/><Relationship Id="rId4" Type="http://schemas.openxmlformats.org/officeDocument/2006/relationships/hyperlink" Target="https://demo.mdi.ruhr-uni-bochum.de/" TargetMode="External"/><Relationship Id="rId9" Type="http://schemas.openxmlformats.org/officeDocument/2006/relationships/image" Target="../media/image105.png"/></Relationships>
</file>

<file path=ppt/slides/_rels/slide3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hyperlink" Target="https://gitlab.ruhr-uni-bochum.de/" TargetMode="External"/><Relationship Id="rId7" Type="http://schemas.openxmlformats.org/officeDocument/2006/relationships/hyperlink" Target="https://gitlab.ruhr-uni-bochum.de/vic/WebCompac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gitlab.ruhr-uni-bochum.de/vic/webutilslib" TargetMode="External"/><Relationship Id="rId5" Type="http://schemas.openxmlformats.org/officeDocument/2006/relationships/hyperlink" Target="https://gitlab.ruhr-uni-bochum.de/vic/identitymanagerui" TargetMode="External"/><Relationship Id="rId4" Type="http://schemas.openxmlformats.org/officeDocument/2006/relationships/hyperlink" Target="https://gitlab.ruhr-uni-bochum.de/vic/infproject" TargetMode="External"/><Relationship Id="rId9" Type="http://schemas.openxmlformats.org/officeDocument/2006/relationships/image" Target="../media/image10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Victor.Dudarev@rub.d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vdudarev.r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inf.mdi.ruhr-uni-bochum.d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hyperlink" Target="https://demo.mdi.ruhr-uni-bochum.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en.wikipedia.org/wiki/Multitenan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openid.net/" TargetMode="External"/><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en.wikipedia.org/wiki/Authorization" TargetMode="External"/><Relationship Id="rId4" Type="http://schemas.openxmlformats.org/officeDocument/2006/relationships/hyperlink" Target="https://en.wikipedia.org/wiki/Authentic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learn.microsoft.com/en-us/aspnet/core/security/authentication/identity" TargetMode="Externa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F0A855-EB3C-04D6-EFE5-D5946B1C1BF9}"/>
              </a:ext>
            </a:extLst>
          </p:cNvPr>
          <p:cNvSpPr>
            <a:spLocks noGrp="1"/>
          </p:cNvSpPr>
          <p:nvPr>
            <p:ph type="subTitle" idx="1"/>
          </p:nvPr>
        </p:nvSpPr>
        <p:spPr/>
        <p:txBody>
          <a:bodyPr/>
          <a:lstStyle/>
          <a:p>
            <a:r>
              <a:rPr lang="en-US" dirty="0"/>
              <a:t>Victor </a:t>
            </a:r>
            <a:r>
              <a:rPr lang="en-US" dirty="0" err="1"/>
              <a:t>Dudarev</a:t>
            </a:r>
            <a:endParaRPr lang="en-DE" dirty="0"/>
          </a:p>
        </p:txBody>
      </p:sp>
      <p:sp>
        <p:nvSpPr>
          <p:cNvPr id="19" name="Titel 5">
            <a:extLst>
              <a:ext uri="{FF2B5EF4-FFF2-40B4-BE49-F238E27FC236}">
                <a16:creationId xmlns:a16="http://schemas.microsoft.com/office/drawing/2014/main" id="{1FD4D80D-43CE-4DFC-2871-ED5F1AF6FFDA}"/>
              </a:ext>
            </a:extLst>
          </p:cNvPr>
          <p:cNvSpPr>
            <a:spLocks noGrp="1"/>
          </p:cNvSpPr>
          <p:nvPr>
            <p:ph type="ctrTitle"/>
          </p:nvPr>
        </p:nvSpPr>
        <p:spPr>
          <a:xfrm>
            <a:off x="968046" y="1273980"/>
            <a:ext cx="10264877" cy="2798763"/>
          </a:xfrm>
        </p:spPr>
        <p:txBody>
          <a:bodyPr>
            <a:normAutofit/>
          </a:bodyPr>
          <a:lstStyle/>
          <a:p>
            <a:pPr>
              <a:lnSpc>
                <a:spcPct val="114000"/>
              </a:lnSpc>
              <a:spcBef>
                <a:spcPts val="300"/>
              </a:spcBef>
              <a:spcAft>
                <a:spcPts val="300"/>
              </a:spcAft>
            </a:pPr>
            <a:r>
              <a:rPr lang="en-US" sz="4000" dirty="0">
                <a:effectLst>
                  <a:outerShdw blurRad="38100" dist="38100" dir="2700000" algn="tl">
                    <a:srgbClr val="000000">
                      <a:alpha val="43137"/>
                    </a:srgbClr>
                  </a:outerShdw>
                </a:effectLst>
              </a:rPr>
              <a:t>Overview of RDMS Infrastructure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for CRC/TRR 247</a:t>
            </a:r>
            <a:endParaRPr lang="de-DE" sz="4000" cap="none"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576D67F-3023-FCDD-4BDA-F82637077BF7}"/>
              </a:ext>
            </a:extLst>
          </p:cNvPr>
          <p:cNvSpPr txBox="1"/>
          <p:nvPr/>
        </p:nvSpPr>
        <p:spPr>
          <a:xfrm>
            <a:off x="10430190" y="1279485"/>
            <a:ext cx="1185701" cy="276999"/>
          </a:xfrm>
          <a:prstGeom prst="rect">
            <a:avLst/>
          </a:prstGeom>
          <a:noFill/>
        </p:spPr>
        <p:txBody>
          <a:bodyPr wrap="square" rtlCol="0">
            <a:spAutoFit/>
          </a:bodyPr>
          <a:lstStyle/>
          <a:p>
            <a:pPr algn="ctr"/>
            <a:r>
              <a:rPr lang="en-US" sz="1200" b="1" dirty="0">
                <a:solidFill>
                  <a:srgbClr val="004C93"/>
                </a:solidFill>
              </a:rPr>
              <a:t>Victor Dudarev</a:t>
            </a:r>
            <a:endParaRPr lang="en-DE" sz="1200" b="1" dirty="0">
              <a:solidFill>
                <a:srgbClr val="004C93"/>
              </a:solidFill>
            </a:endParaRPr>
          </a:p>
        </p:txBody>
      </p:sp>
      <p:pic>
        <p:nvPicPr>
          <p:cNvPr id="10" name="Рисунок 2">
            <a:extLst>
              <a:ext uri="{FF2B5EF4-FFF2-40B4-BE49-F238E27FC236}">
                <a16:creationId xmlns:a16="http://schemas.microsoft.com/office/drawing/2014/main" id="{08938626-A650-BC0D-1205-0937B75F3B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5016" y="23753"/>
            <a:ext cx="1352550" cy="1352550"/>
          </a:xfrm>
          <a:prstGeom prst="rect">
            <a:avLst/>
          </a:prstGeom>
        </p:spPr>
      </p:pic>
    </p:spTree>
    <p:extLst>
      <p:ext uri="{BB962C8B-B14F-4D97-AF65-F5344CB8AC3E}">
        <p14:creationId xmlns:p14="http://schemas.microsoft.com/office/powerpoint/2010/main" val="234104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Predefined Roles</a:t>
            </a:r>
            <a:endParaRPr lang="de-DE" dirty="0"/>
          </a:p>
        </p:txBody>
      </p:sp>
      <p:sp>
        <p:nvSpPr>
          <p:cNvPr id="4" name="Text Placeholder 3">
            <a:extLst>
              <a:ext uri="{FF2B5EF4-FFF2-40B4-BE49-F238E27FC236}">
                <a16:creationId xmlns:a16="http://schemas.microsoft.com/office/drawing/2014/main" id="{5B05105B-A265-3C1F-1B24-AAE832464F4A}"/>
              </a:ext>
            </a:extLst>
          </p:cNvPr>
          <p:cNvSpPr>
            <a:spLocks noGrp="1"/>
          </p:cNvSpPr>
          <p:nvPr>
            <p:ph type="body" sz="quarter" idx="13"/>
          </p:nvPr>
        </p:nvSpPr>
        <p:spPr/>
        <p:txBody>
          <a:bodyPr/>
          <a:lstStyle/>
          <a:p>
            <a:pPr indent="0">
              <a:buNone/>
            </a:pPr>
            <a:r>
              <a:rPr lang="en-US" sz="1000" dirty="0">
                <a:solidFill>
                  <a:prstClr val="black"/>
                </a:solidFill>
                <a:latin typeface="Arial" panose="020B0604020202020204"/>
                <a:hlinkClick r:id="rId3"/>
              </a:rPr>
              <a:t>https://en.wikipedia.org/wiki/Role-based_access_control</a:t>
            </a:r>
            <a:endParaRPr lang="en-US" sz="1000" dirty="0">
              <a:solidFill>
                <a:prstClr val="black"/>
              </a:solidFill>
              <a:latin typeface="Arial" panose="020B0604020202020204"/>
            </a:endParaRPr>
          </a:p>
        </p:txBody>
      </p:sp>
      <p:sp>
        <p:nvSpPr>
          <p:cNvPr id="13" name="TextBox 12">
            <a:extLst>
              <a:ext uri="{FF2B5EF4-FFF2-40B4-BE49-F238E27FC236}">
                <a16:creationId xmlns:a16="http://schemas.microsoft.com/office/drawing/2014/main" id="{F2242330-634B-69F8-A2FD-25947EC29FB4}"/>
              </a:ext>
            </a:extLst>
          </p:cNvPr>
          <p:cNvSpPr txBox="1"/>
          <p:nvPr/>
        </p:nvSpPr>
        <p:spPr>
          <a:xfrm>
            <a:off x="282032" y="845125"/>
            <a:ext cx="11609193" cy="5509200"/>
          </a:xfrm>
          <a:prstGeom prst="rect">
            <a:avLst/>
          </a:prstGeom>
          <a:noFill/>
        </p:spPr>
        <p:txBody>
          <a:bodyPr wrap="square">
            <a:spAutoFit/>
          </a:bodyPr>
          <a:lstStyle/>
          <a:p>
            <a:pPr defTabSz="914377"/>
            <a:r>
              <a:rPr lang="en-US" sz="3200" b="1" dirty="0">
                <a:solidFill>
                  <a:prstClr val="black"/>
                </a:solidFill>
              </a:rPr>
              <a:t>Roles:</a:t>
            </a:r>
          </a:p>
          <a:p>
            <a:pPr defTabSz="914377"/>
            <a:endParaRPr lang="en-US" sz="1200" b="1"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User:</a:t>
            </a:r>
          </a:p>
          <a:p>
            <a:pPr marL="914377" lvl="2" defTabSz="914377"/>
            <a:r>
              <a:rPr lang="en-US" sz="2000" dirty="0">
                <a:solidFill>
                  <a:prstClr val="black"/>
                </a:solidFill>
              </a:rPr>
              <a:t>- </a:t>
            </a:r>
            <a:r>
              <a:rPr lang="en-US" sz="2000" u="sng" dirty="0">
                <a:solidFill>
                  <a:prstClr val="black"/>
                </a:solidFill>
              </a:rPr>
              <a:t>read-only</a:t>
            </a:r>
            <a:r>
              <a:rPr lang="en-US" sz="2000" dirty="0">
                <a:solidFill>
                  <a:prstClr val="black"/>
                </a:solidFill>
              </a:rPr>
              <a:t> access to public and protected data</a:t>
            </a:r>
          </a:p>
          <a:p>
            <a:pPr marL="1295368" lvl="2" indent="-380990" defTabSz="914377">
              <a:buFontTx/>
              <a:buChar char="-"/>
            </a:pPr>
            <a:endParaRPr lang="en-US" sz="2000" dirty="0">
              <a:solidFill>
                <a:prstClr val="black"/>
              </a:solidFill>
            </a:endParaRPr>
          </a:p>
          <a:p>
            <a:pPr marL="380990" indent="-380990" defTabSz="914377">
              <a:buFont typeface="Arial" panose="020B0604020202020204" pitchFamily="34" charset="0"/>
              <a:buChar char="•"/>
            </a:pPr>
            <a:r>
              <a:rPr lang="en-US" sz="2200" b="1" dirty="0" err="1">
                <a:solidFill>
                  <a:prstClr val="black"/>
                </a:solidFill>
              </a:rPr>
              <a:t>PowerUser</a:t>
            </a:r>
            <a:r>
              <a:rPr lang="en-US" sz="2200" b="1" dirty="0">
                <a:solidFill>
                  <a:prstClr val="black"/>
                </a:solidFill>
              </a:rPr>
              <a:t>:</a:t>
            </a:r>
          </a:p>
          <a:p>
            <a:pPr defTabSz="914377"/>
            <a:r>
              <a:rPr lang="en-US" sz="2000" dirty="0">
                <a:solidFill>
                  <a:prstClr val="black"/>
                </a:solidFill>
              </a:rPr>
              <a:t>	- read-only access to public and protected data (+ private data, created by the current user)</a:t>
            </a:r>
          </a:p>
          <a:p>
            <a:pPr defTabSz="914377"/>
            <a:r>
              <a:rPr lang="en-US" sz="2000" dirty="0">
                <a:solidFill>
                  <a:prstClr val="black"/>
                </a:solidFill>
              </a:rPr>
              <a:t>	- add data (+ write access to data, created by the current user)</a:t>
            </a: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Administrator</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full access</a:t>
            </a:r>
            <a:r>
              <a:rPr lang="en-US" sz="2000" dirty="0">
                <a:solidFill>
                  <a:prstClr val="black"/>
                </a:solidFill>
              </a:rPr>
              <a:t> to all data (CRUD)</a:t>
            </a:r>
          </a:p>
          <a:p>
            <a:pPr defTabSz="914377"/>
            <a:r>
              <a:rPr lang="en-US" sz="2000" dirty="0">
                <a:solidFill>
                  <a:prstClr val="black"/>
                </a:solidFill>
              </a:rPr>
              <a:t>	- user management</a:t>
            </a:r>
          </a:p>
          <a:p>
            <a:pPr defTabSz="914377"/>
            <a:endParaRPr lang="en-US" sz="2000" dirty="0">
              <a:solidFill>
                <a:prstClr val="black"/>
              </a:solidFill>
            </a:endParaRPr>
          </a:p>
          <a:p>
            <a:pPr defTabSz="914377"/>
            <a:endParaRPr lang="en-US" sz="2000" dirty="0">
              <a:solidFill>
                <a:prstClr val="black"/>
              </a:solidFill>
            </a:endParaRP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Anonymous (== registered user with no roles assigned)</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read-only access to public data </a:t>
            </a:r>
            <a:r>
              <a:rPr lang="en-US" sz="2000" dirty="0">
                <a:solidFill>
                  <a:prstClr val="black"/>
                </a:solidFill>
              </a:rPr>
              <a:t>only (be</a:t>
            </a:r>
            <a:r>
              <a:rPr lang="ru-RU" sz="2000" dirty="0">
                <a:solidFill>
                  <a:prstClr val="black"/>
                </a:solidFill>
              </a:rPr>
              <a:t> </a:t>
            </a:r>
            <a:r>
              <a:rPr lang="en-US" sz="2000" dirty="0">
                <a:solidFill>
                  <a:prstClr val="black"/>
                </a:solidFill>
              </a:rPr>
              <a:t>aware: internet search engines will index public data)</a:t>
            </a:r>
            <a:endParaRPr lang="ru-RU" sz="2000" b="1" dirty="0">
              <a:solidFill>
                <a:prstClr val="black"/>
              </a:solidFill>
            </a:endParaRPr>
          </a:p>
        </p:txBody>
      </p:sp>
      <p:pic>
        <p:nvPicPr>
          <p:cNvPr id="3" name="Picture 2">
            <a:extLst>
              <a:ext uri="{FF2B5EF4-FFF2-40B4-BE49-F238E27FC236}">
                <a16:creationId xmlns:a16="http://schemas.microsoft.com/office/drawing/2014/main" id="{0D2470F3-AF27-8AC9-0928-D4E026B2BEB2}"/>
              </a:ext>
            </a:extLst>
          </p:cNvPr>
          <p:cNvPicPr>
            <a:picLocks noChangeAspect="1"/>
          </p:cNvPicPr>
          <p:nvPr/>
        </p:nvPicPr>
        <p:blipFill>
          <a:blip r:embed="rId4"/>
          <a:stretch>
            <a:fillRect/>
          </a:stretch>
        </p:blipFill>
        <p:spPr>
          <a:xfrm>
            <a:off x="7660786" y="3560874"/>
            <a:ext cx="4302614" cy="2154126"/>
          </a:xfrm>
          <a:prstGeom prst="rect">
            <a:avLst/>
          </a:prstGeom>
          <a:ln>
            <a:solidFill>
              <a:srgbClr val="0070C0"/>
            </a:solidFill>
          </a:ln>
        </p:spPr>
      </p:pic>
    </p:spTree>
    <p:extLst>
      <p:ext uri="{BB962C8B-B14F-4D97-AF65-F5344CB8AC3E}">
        <p14:creationId xmlns:p14="http://schemas.microsoft.com/office/powerpoint/2010/main" val="188643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Setting the Object Access Level</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p:txBody>
          <a:bodyPr/>
          <a:lstStyle/>
          <a:p>
            <a:endParaRPr lang="en-US"/>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788314"/>
            <a:ext cx="11801215" cy="5920019"/>
          </a:xfrm>
          <a:prstGeom prst="rect">
            <a:avLst/>
          </a:prstGeom>
          <a:noFill/>
        </p:spPr>
        <p:txBody>
          <a:bodyPr wrap="square">
            <a:spAutoFit/>
          </a:bodyPr>
          <a:lstStyle/>
          <a:p>
            <a:pPr defTabSz="914377"/>
            <a:r>
              <a:rPr lang="en-US" sz="2133" b="1" dirty="0">
                <a:solidFill>
                  <a:prstClr val="black"/>
                </a:solidFill>
              </a:rPr>
              <a:t>What is an Object?</a:t>
            </a:r>
          </a:p>
          <a:p>
            <a:pPr defTabSz="914377"/>
            <a:r>
              <a:rPr lang="en-US" sz="2133" dirty="0">
                <a:solidFill>
                  <a:prstClr val="black"/>
                </a:solidFill>
              </a:rPr>
              <a:t>	Object (=document) is a data entry within RDMS that has user-defined access level and reflects an object of the real world (e.g. sample) or its model. Ultimately, object has it’s unique Web page (with unique URL address).</a:t>
            </a:r>
          </a:p>
          <a:p>
            <a:pPr algn="ctr" defTabSz="914377"/>
            <a:r>
              <a:rPr lang="en-US" sz="2133" b="1" dirty="0">
                <a:solidFill>
                  <a:srgbClr val="003560">
                    <a:lumMod val="75000"/>
                    <a:lumOff val="25000"/>
                  </a:srgbClr>
                </a:solidFill>
              </a:rPr>
              <a:t>To establish data access policy Data Access Levels are introduced in RDMS.</a:t>
            </a:r>
          </a:p>
          <a:p>
            <a:pPr defTabSz="914377"/>
            <a:endParaRPr lang="en-US" sz="800" b="1" dirty="0">
              <a:solidFill>
                <a:prstClr val="black"/>
              </a:solidFill>
            </a:endParaRPr>
          </a:p>
          <a:p>
            <a:pPr defTabSz="914377"/>
            <a:r>
              <a:rPr lang="en-US" sz="2133" b="1" dirty="0">
                <a:solidFill>
                  <a:prstClr val="black"/>
                </a:solidFill>
              </a:rPr>
              <a:t>Four Access Levels:</a:t>
            </a:r>
          </a:p>
          <a:p>
            <a:pPr marL="380990" indent="-380990" defTabSz="914377">
              <a:buFont typeface="Arial" panose="020B0604020202020204" pitchFamily="34" charset="0"/>
              <a:buChar char="•"/>
            </a:pPr>
            <a:r>
              <a:rPr lang="en-US" sz="1867" b="1" dirty="0">
                <a:solidFill>
                  <a:prstClr val="black"/>
                </a:solidFill>
              </a:rPr>
              <a:t>Public</a:t>
            </a:r>
            <a:r>
              <a:rPr lang="en-US" sz="1867" b="1" dirty="0">
                <a:solidFill>
                  <a:prstClr val="white">
                    <a:lumMod val="50000"/>
                  </a:prstClr>
                </a:solidFill>
              </a:rPr>
              <a:t> </a:t>
            </a:r>
            <a:r>
              <a:rPr lang="en-US" sz="1867" dirty="0">
                <a:solidFill>
                  <a:prstClr val="white">
                    <a:lumMod val="50000"/>
                  </a:prstClr>
                </a:solidFill>
              </a:rPr>
              <a:t>(</a:t>
            </a:r>
            <a:r>
              <a:rPr lang="en-US" sz="1867" b="1" dirty="0">
                <a:solidFill>
                  <a:prstClr val="white">
                    <a:lumMod val="50000"/>
                  </a:prstClr>
                </a:solidFill>
              </a:rPr>
              <a:t>default</a:t>
            </a:r>
            <a:r>
              <a:rPr lang="en-US" sz="1867" dirty="0">
                <a:solidFill>
                  <a:prstClr val="white">
                    <a:lumMod val="50000"/>
                  </a:prstClr>
                </a:solidFill>
              </a:rPr>
              <a:t>, we are doing open science, FAIR, aren’t we?)</a:t>
            </a:r>
            <a:r>
              <a:rPr lang="en-US" sz="1867" dirty="0">
                <a:solidFill>
                  <a:prstClr val="black"/>
                </a:solidFill>
              </a:rPr>
              <a:t>:</a:t>
            </a:r>
          </a:p>
          <a:p>
            <a:pPr marL="1295368" lvl="2" indent="-380990" defTabSz="914377">
              <a:buFontTx/>
              <a:buChar char="-"/>
            </a:pPr>
            <a:r>
              <a:rPr lang="en-US" sz="1867" dirty="0">
                <a:solidFill>
                  <a:prstClr val="black"/>
                </a:solidFill>
              </a:rPr>
              <a:t>objects are </a:t>
            </a:r>
            <a:r>
              <a:rPr lang="en-US" sz="1867" u="sng" dirty="0">
                <a:solidFill>
                  <a:prstClr val="black"/>
                </a:solidFill>
              </a:rPr>
              <a:t>available to everybody</a:t>
            </a:r>
            <a:r>
              <a:rPr lang="en-US" sz="1867" dirty="0">
                <a:solidFill>
                  <a:prstClr val="black"/>
                </a:solidFill>
              </a:rPr>
              <a:t> regardless of authorization (visible to internet search engines);</a:t>
            </a:r>
          </a:p>
          <a:p>
            <a:pPr marL="1295368" lvl="2" indent="-380990" defTabSz="914377">
              <a:buFontTx/>
              <a:buChar char="-"/>
            </a:pPr>
            <a:endParaRPr lang="en-US" sz="1867" dirty="0">
              <a:solidFill>
                <a:prstClr val="black"/>
              </a:solidFill>
            </a:endParaRPr>
          </a:p>
          <a:p>
            <a:pPr marL="380990" indent="-380990" defTabSz="914377">
              <a:buFont typeface="Arial" panose="020B0604020202020204" pitchFamily="34" charset="0"/>
              <a:buChar char="•"/>
            </a:pPr>
            <a:r>
              <a:rPr lang="en-US" sz="1867" b="1" dirty="0">
                <a:solidFill>
                  <a:prstClr val="black"/>
                </a:solidFill>
              </a:rPr>
              <a:t>Protected </a:t>
            </a:r>
            <a:r>
              <a:rPr lang="en-US" sz="1867" dirty="0">
                <a:solidFill>
                  <a:prstClr val="white">
                    <a:lumMod val="65000"/>
                  </a:prstClr>
                </a:solidFill>
              </a:rPr>
              <a:t>(visible to the community only):</a:t>
            </a:r>
          </a:p>
          <a:p>
            <a:pPr defTabSz="914377"/>
            <a:r>
              <a:rPr lang="en-US" sz="1867" dirty="0">
                <a:solidFill>
                  <a:prstClr val="black"/>
                </a:solidFill>
              </a:rPr>
              <a:t>	- objects are visible to the community (</a:t>
            </a:r>
            <a:r>
              <a:rPr lang="en-US" sz="1867" u="sng" dirty="0">
                <a:solidFill>
                  <a:prstClr val="black"/>
                </a:solidFill>
              </a:rPr>
              <a:t>available to authorized users with at least</a:t>
            </a:r>
            <a:r>
              <a:rPr lang="ru-RU" sz="1867" u="sng" dirty="0">
                <a:solidFill>
                  <a:prstClr val="black"/>
                </a:solidFill>
              </a:rPr>
              <a:t> </a:t>
            </a:r>
            <a:r>
              <a:rPr lang="en-US" sz="1867" b="1" u="sng" dirty="0">
                <a:solidFill>
                  <a:prstClr val="black"/>
                </a:solidFill>
              </a:rPr>
              <a:t>User</a:t>
            </a:r>
            <a:r>
              <a:rPr lang="en-US" sz="1867" u="sng" dirty="0">
                <a:solidFill>
                  <a:prstClr val="black"/>
                </a:solidFill>
              </a:rPr>
              <a:t> role</a:t>
            </a:r>
            <a:r>
              <a:rPr lang="en-US" sz="1867" dirty="0">
                <a:solidFill>
                  <a:prstClr val="black"/>
                </a:solidFill>
              </a:rPr>
              <a:t> assigned);  </a:t>
            </a:r>
          </a:p>
          <a:p>
            <a:pPr defTabSz="914377"/>
            <a:endParaRPr lang="en-US" sz="1867" dirty="0">
              <a:solidFill>
                <a:prstClr val="black"/>
              </a:solidFill>
            </a:endParaRPr>
          </a:p>
          <a:p>
            <a:pPr marL="380990" indent="-380990" defTabSz="914377">
              <a:buFont typeface="Arial" panose="020B0604020202020204" pitchFamily="34" charset="0"/>
              <a:buChar char="•"/>
            </a:pPr>
            <a:r>
              <a:rPr lang="en-US" sz="1867" b="1" dirty="0" err="1">
                <a:solidFill>
                  <a:prstClr val="black"/>
                </a:solidFill>
              </a:rPr>
              <a:t>ProtectedNDA</a:t>
            </a:r>
            <a:r>
              <a:rPr lang="en-US" sz="1867" b="1" dirty="0">
                <a:solidFill>
                  <a:prstClr val="black"/>
                </a:solidFill>
              </a:rPr>
              <a:t> </a:t>
            </a:r>
            <a:r>
              <a:rPr lang="en-US" sz="1867" dirty="0">
                <a:solidFill>
                  <a:prstClr val="white">
                    <a:lumMod val="65000"/>
                  </a:prstClr>
                </a:solidFill>
              </a:rPr>
              <a:t>(visible to the community only):</a:t>
            </a:r>
          </a:p>
          <a:p>
            <a:pPr defTabSz="914377"/>
            <a:r>
              <a:rPr lang="en-US" sz="1867" dirty="0">
                <a:solidFill>
                  <a:prstClr val="black"/>
                </a:solidFill>
              </a:rPr>
              <a:t>	- objects are visible to the restricted community (see </a:t>
            </a:r>
            <a:r>
              <a:rPr lang="en-US" sz="1867" u="sng" dirty="0">
                <a:solidFill>
                  <a:prstClr val="black"/>
                </a:solidFill>
              </a:rPr>
              <a:t>protected + user should have </a:t>
            </a:r>
            <a:r>
              <a:rPr lang="en-US" sz="1867" b="1" u="sng" dirty="0">
                <a:solidFill>
                  <a:prstClr val="black"/>
                </a:solidFill>
              </a:rPr>
              <a:t>NDA </a:t>
            </a:r>
            <a:r>
              <a:rPr lang="en-US" sz="1867" u="sng" dirty="0">
                <a:solidFill>
                  <a:prstClr val="black"/>
                </a:solidFill>
              </a:rPr>
              <a:t>claim</a:t>
            </a:r>
            <a:r>
              <a:rPr lang="en-US" sz="1867" dirty="0">
                <a:solidFill>
                  <a:prstClr val="black"/>
                </a:solidFill>
              </a:rPr>
              <a:t> set to 1);  </a:t>
            </a:r>
          </a:p>
          <a:p>
            <a:pPr defTabSz="914377"/>
            <a:endParaRPr lang="en-US" sz="1867" dirty="0">
              <a:solidFill>
                <a:prstClr val="black"/>
              </a:solidFill>
            </a:endParaRPr>
          </a:p>
          <a:p>
            <a:pPr marL="380990" indent="-380990" defTabSz="914377">
              <a:buFont typeface="Arial" panose="020B0604020202020204" pitchFamily="34" charset="0"/>
              <a:buChar char="•"/>
            </a:pPr>
            <a:r>
              <a:rPr lang="en-US" sz="1867" b="1" dirty="0">
                <a:solidFill>
                  <a:prstClr val="black"/>
                </a:solidFill>
              </a:rPr>
              <a:t>Private</a:t>
            </a:r>
            <a:r>
              <a:rPr lang="en-US" sz="1867" dirty="0">
                <a:solidFill>
                  <a:prstClr val="white">
                    <a:lumMod val="65000"/>
                  </a:prstClr>
                </a:solidFill>
              </a:rPr>
              <a:t> (person’s secret, but open for Administrators):</a:t>
            </a:r>
          </a:p>
          <a:p>
            <a:pPr defTabSz="914377"/>
            <a:r>
              <a:rPr lang="en-US" sz="1867" dirty="0">
                <a:solidFill>
                  <a:prstClr val="black"/>
                </a:solidFill>
              </a:rPr>
              <a:t>	- objects are visible to the user-creator (</a:t>
            </a:r>
            <a:r>
              <a:rPr lang="en-US" sz="1867" u="sng" dirty="0">
                <a:solidFill>
                  <a:prstClr val="black"/>
                </a:solidFill>
              </a:rPr>
              <a:t>at least </a:t>
            </a:r>
            <a:r>
              <a:rPr lang="en-US" sz="1867" b="1" u="sng" dirty="0" err="1">
                <a:solidFill>
                  <a:prstClr val="black"/>
                </a:solidFill>
              </a:rPr>
              <a:t>PowerUser</a:t>
            </a:r>
            <a:r>
              <a:rPr lang="en-US" sz="1867" u="sng" dirty="0">
                <a:solidFill>
                  <a:prstClr val="black"/>
                </a:solidFill>
              </a:rPr>
              <a:t> </a:t>
            </a:r>
            <a:r>
              <a:rPr lang="en-US" sz="1867" dirty="0">
                <a:solidFill>
                  <a:prstClr val="black"/>
                </a:solidFill>
              </a:rPr>
              <a:t>role assigned);</a:t>
            </a:r>
          </a:p>
          <a:p>
            <a:pPr defTabSz="914377"/>
            <a:r>
              <a:rPr lang="en-US" sz="1867" dirty="0">
                <a:solidFill>
                  <a:prstClr val="black"/>
                </a:solidFill>
              </a:rPr>
              <a:t>	- objects are visible to all users of </a:t>
            </a:r>
            <a:r>
              <a:rPr lang="en-US" sz="1867" b="1" u="sng" dirty="0">
                <a:solidFill>
                  <a:prstClr val="black"/>
                </a:solidFill>
              </a:rPr>
              <a:t>Administrator</a:t>
            </a:r>
            <a:r>
              <a:rPr lang="en-US" sz="1867" dirty="0">
                <a:solidFill>
                  <a:prstClr val="black"/>
                </a:solidFill>
              </a:rPr>
              <a:t> role.</a:t>
            </a:r>
          </a:p>
          <a:p>
            <a:pPr marL="380990" indent="-380990" defTabSz="914377">
              <a:buFont typeface="Arial" panose="020B0604020202020204" pitchFamily="34" charset="0"/>
              <a:buChar char="•"/>
            </a:pPr>
            <a:endParaRPr lang="en-US" sz="1867" dirty="0">
              <a:solidFill>
                <a:prstClr val="black"/>
              </a:solidFill>
              <a:latin typeface="Arial" panose="020B0604020202020204"/>
            </a:endParaRPr>
          </a:p>
        </p:txBody>
      </p:sp>
    </p:spTree>
    <p:extLst>
      <p:ext uri="{BB962C8B-B14F-4D97-AF65-F5344CB8AC3E}">
        <p14:creationId xmlns:p14="http://schemas.microsoft.com/office/powerpoint/2010/main" val="375943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40FA199-1995-0388-F052-B4C386A708CB}"/>
              </a:ext>
            </a:extLst>
          </p:cNvPr>
          <p:cNvSpPr/>
          <p:nvPr/>
        </p:nvSpPr>
        <p:spPr>
          <a:xfrm>
            <a:off x="70338" y="1336431"/>
            <a:ext cx="12047974" cy="2743200"/>
          </a:xfrm>
          <a:prstGeom prst="rect">
            <a:avLst/>
          </a:prstGeom>
          <a:solidFill>
            <a:schemeClr val="accent1">
              <a:alpha val="1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Adjust Functionality According to User Permissions</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p:txBody>
          <a:bodyPr/>
          <a:lstStyle/>
          <a:p>
            <a:pPr indent="0">
              <a:buNone/>
            </a:pPr>
            <a:r>
              <a:rPr lang="en-US" b="0" i="0" dirty="0">
                <a:solidFill>
                  <a:srgbClr val="1D1C1D"/>
                </a:solidFill>
                <a:effectLst/>
                <a:latin typeface="Slack-Lato"/>
              </a:rPr>
              <a:t>Login and Password (User):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0" i="0" dirty="0" err="1">
                <a:solidFill>
                  <a:srgbClr val="1D1C1D"/>
                </a:solidFill>
                <a:effectLst/>
                <a:latin typeface="Slack-Lato"/>
              </a:rPr>
              <a:t>PowerUser</a:t>
            </a:r>
            <a:r>
              <a:rPr lang="en-US" b="0" i="0" dirty="0">
                <a:solidFill>
                  <a:srgbClr val="1D1C1D"/>
                </a:solidFill>
                <a:effectLst/>
                <a:latin typeface="Slack-Lato"/>
              </a:rPr>
              <a:t>):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(Administrator): </a:t>
            </a:r>
            <a:r>
              <a:rPr lang="en-US" b="0" i="0" u="none" strike="noStrike" dirty="0">
                <a:effectLst/>
                <a:latin typeface="Slack-Lato"/>
              </a:rPr>
              <a:t>Admin1@user.org</a:t>
            </a:r>
            <a:endParaRPr lang="en-US"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788314"/>
            <a:ext cx="11801215" cy="1036117"/>
          </a:xfrm>
          <a:prstGeom prst="rect">
            <a:avLst/>
          </a:prstGeom>
          <a:noFill/>
        </p:spPr>
        <p:txBody>
          <a:bodyPr wrap="square">
            <a:spAutoFit/>
          </a:bodyPr>
          <a:lstStyle/>
          <a:p>
            <a:pPr defTabSz="914377"/>
            <a:r>
              <a:rPr lang="en-US" sz="2133" b="1" dirty="0">
                <a:solidFill>
                  <a:prstClr val="black"/>
                </a:solidFill>
              </a:rPr>
              <a:t>User credentials (role) affects user interface: </a:t>
            </a:r>
            <a:r>
              <a:rPr lang="en-US" dirty="0">
                <a:solidFill>
                  <a:prstClr val="black"/>
                </a:solidFill>
                <a:hlinkClick r:id="rId3"/>
              </a:rPr>
              <a:t>https://demo.mdi.ruhr-uni-bochum.de/rubric/binary-compounds</a:t>
            </a:r>
            <a:endParaRPr lang="en-US" dirty="0">
              <a:solidFill>
                <a:prstClr val="black"/>
              </a:solidFill>
            </a:endParaRPr>
          </a:p>
          <a:p>
            <a:pPr defTabSz="914377"/>
            <a:endParaRPr lang="en-US" sz="2133" dirty="0">
              <a:solidFill>
                <a:prstClr val="black"/>
              </a:solidFill>
            </a:endParaRPr>
          </a:p>
          <a:p>
            <a:pPr defTabSz="914377"/>
            <a:r>
              <a:rPr lang="en-US" sz="1867" dirty="0">
                <a:solidFill>
                  <a:prstClr val="black"/>
                </a:solidFill>
                <a:latin typeface="Arial" panose="020B0604020202020204"/>
              </a:rPr>
              <a:t>	User1 (User role)			</a:t>
            </a:r>
            <a:r>
              <a:rPr lang="en-US" sz="1867" b="1" dirty="0">
                <a:solidFill>
                  <a:prstClr val="black"/>
                </a:solidFill>
                <a:latin typeface="Arial" panose="020B0604020202020204"/>
              </a:rPr>
              <a:t>PowerUser1</a:t>
            </a:r>
            <a:r>
              <a:rPr lang="en-US" sz="1867" dirty="0">
                <a:solidFill>
                  <a:prstClr val="black"/>
                </a:solidFill>
                <a:latin typeface="Arial" panose="020B0604020202020204"/>
              </a:rPr>
              <a:t> (</a:t>
            </a:r>
            <a:r>
              <a:rPr lang="en-US" sz="1867" dirty="0" err="1">
                <a:solidFill>
                  <a:prstClr val="black"/>
                </a:solidFill>
                <a:latin typeface="Arial" panose="020B0604020202020204"/>
              </a:rPr>
              <a:t>PowerUser</a:t>
            </a:r>
            <a:r>
              <a:rPr lang="en-US" sz="1867" dirty="0">
                <a:solidFill>
                  <a:prstClr val="black"/>
                </a:solidFill>
                <a:latin typeface="Arial" panose="020B0604020202020204"/>
              </a:rPr>
              <a:t> role)	Admin1 (Administrator role)</a:t>
            </a:r>
          </a:p>
        </p:txBody>
      </p:sp>
      <p:pic>
        <p:nvPicPr>
          <p:cNvPr id="17" name="Picture 16">
            <a:extLst>
              <a:ext uri="{FF2B5EF4-FFF2-40B4-BE49-F238E27FC236}">
                <a16:creationId xmlns:a16="http://schemas.microsoft.com/office/drawing/2014/main" id="{738A9EDC-130D-296D-F451-ADFD48550730}"/>
              </a:ext>
            </a:extLst>
          </p:cNvPr>
          <p:cNvPicPr>
            <a:picLocks noChangeAspect="1"/>
          </p:cNvPicPr>
          <p:nvPr/>
        </p:nvPicPr>
        <p:blipFill>
          <a:blip r:embed="rId4"/>
          <a:stretch>
            <a:fillRect/>
          </a:stretch>
        </p:blipFill>
        <p:spPr>
          <a:xfrm>
            <a:off x="4354127" y="1808703"/>
            <a:ext cx="3815183" cy="1989399"/>
          </a:xfrm>
          <a:prstGeom prst="rect">
            <a:avLst/>
          </a:prstGeom>
          <a:ln>
            <a:solidFill>
              <a:schemeClr val="accent1"/>
            </a:solidFill>
          </a:ln>
        </p:spPr>
      </p:pic>
      <p:sp>
        <p:nvSpPr>
          <p:cNvPr id="21" name="TextBox 20">
            <a:extLst>
              <a:ext uri="{FF2B5EF4-FFF2-40B4-BE49-F238E27FC236}">
                <a16:creationId xmlns:a16="http://schemas.microsoft.com/office/drawing/2014/main" id="{AA224DF6-C80D-C144-30E5-FFABD8F7050B}"/>
              </a:ext>
            </a:extLst>
          </p:cNvPr>
          <p:cNvSpPr txBox="1"/>
          <p:nvPr/>
        </p:nvSpPr>
        <p:spPr>
          <a:xfrm>
            <a:off x="0" y="4070811"/>
            <a:ext cx="4963886" cy="369332"/>
          </a:xfrm>
          <a:prstGeom prst="rect">
            <a:avLst/>
          </a:prstGeom>
          <a:noFill/>
        </p:spPr>
        <p:txBody>
          <a:bodyPr wrap="square">
            <a:spAutoFit/>
          </a:bodyPr>
          <a:lstStyle/>
          <a:p>
            <a:r>
              <a:rPr lang="en-US" dirty="0">
                <a:solidFill>
                  <a:prstClr val="black"/>
                </a:solidFill>
                <a:latin typeface="Arial" panose="020B0604020202020204"/>
              </a:rPr>
              <a:t>User (no role) = </a:t>
            </a:r>
            <a:r>
              <a:rPr lang="en-US" sz="1800" dirty="0">
                <a:solidFill>
                  <a:prstClr val="black"/>
                </a:solidFill>
                <a:latin typeface="Arial" panose="020B0604020202020204"/>
              </a:rPr>
              <a:t>Anonymous (search engine)</a:t>
            </a:r>
            <a:endParaRPr lang="en-US" dirty="0"/>
          </a:p>
        </p:txBody>
      </p:sp>
      <p:pic>
        <p:nvPicPr>
          <p:cNvPr id="23" name="Picture 22">
            <a:extLst>
              <a:ext uri="{FF2B5EF4-FFF2-40B4-BE49-F238E27FC236}">
                <a16:creationId xmlns:a16="http://schemas.microsoft.com/office/drawing/2014/main" id="{5D64FD01-81E2-B260-78DE-91853B8E8B86}"/>
              </a:ext>
            </a:extLst>
          </p:cNvPr>
          <p:cNvPicPr>
            <a:picLocks noChangeAspect="1"/>
          </p:cNvPicPr>
          <p:nvPr/>
        </p:nvPicPr>
        <p:blipFill>
          <a:blip r:embed="rId5"/>
          <a:stretch>
            <a:fillRect/>
          </a:stretch>
        </p:blipFill>
        <p:spPr>
          <a:xfrm>
            <a:off x="130624" y="1804086"/>
            <a:ext cx="4144646" cy="1933901"/>
          </a:xfrm>
          <a:prstGeom prst="rect">
            <a:avLst/>
          </a:prstGeom>
          <a:ln>
            <a:solidFill>
              <a:schemeClr val="accent1"/>
            </a:solidFill>
          </a:ln>
        </p:spPr>
      </p:pic>
      <p:pic>
        <p:nvPicPr>
          <p:cNvPr id="25" name="Picture 24">
            <a:extLst>
              <a:ext uri="{FF2B5EF4-FFF2-40B4-BE49-F238E27FC236}">
                <a16:creationId xmlns:a16="http://schemas.microsoft.com/office/drawing/2014/main" id="{3BFF8EE8-8DEF-BB3D-712F-C0886FDD31F4}"/>
              </a:ext>
            </a:extLst>
          </p:cNvPr>
          <p:cNvPicPr>
            <a:picLocks noChangeAspect="1"/>
          </p:cNvPicPr>
          <p:nvPr/>
        </p:nvPicPr>
        <p:blipFill>
          <a:blip r:embed="rId6"/>
          <a:stretch>
            <a:fillRect/>
          </a:stretch>
        </p:blipFill>
        <p:spPr>
          <a:xfrm>
            <a:off x="126382" y="4411465"/>
            <a:ext cx="4134119" cy="1919412"/>
          </a:xfrm>
          <a:prstGeom prst="rect">
            <a:avLst/>
          </a:prstGeom>
          <a:ln>
            <a:solidFill>
              <a:schemeClr val="accent1"/>
            </a:solidFill>
          </a:ln>
        </p:spPr>
      </p:pic>
      <p:cxnSp>
        <p:nvCxnSpPr>
          <p:cNvPr id="26" name="Straight Arrow Connector 25">
            <a:extLst>
              <a:ext uri="{FF2B5EF4-FFF2-40B4-BE49-F238E27FC236}">
                <a16:creationId xmlns:a16="http://schemas.microsoft.com/office/drawing/2014/main" id="{C36DD967-24D1-4E03-6339-AFB2A9C2316B}"/>
              </a:ext>
            </a:extLst>
          </p:cNvPr>
          <p:cNvCxnSpPr>
            <a:cxnSpLocks/>
          </p:cNvCxnSpPr>
          <p:nvPr/>
        </p:nvCxnSpPr>
        <p:spPr>
          <a:xfrm flipH="1" flipV="1">
            <a:off x="4059534" y="2914022"/>
            <a:ext cx="3295859" cy="90435"/>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4B95CBD-D007-DED5-2AE0-6A0E9FFC12E0}"/>
              </a:ext>
            </a:extLst>
          </p:cNvPr>
          <p:cNvCxnSpPr>
            <a:cxnSpLocks/>
          </p:cNvCxnSpPr>
          <p:nvPr/>
        </p:nvCxnSpPr>
        <p:spPr>
          <a:xfrm flipH="1">
            <a:off x="4039437" y="3034602"/>
            <a:ext cx="3326005" cy="2391508"/>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3E596E0-2107-C22A-8356-3B38A597A2A6}"/>
              </a:ext>
            </a:extLst>
          </p:cNvPr>
          <p:cNvCxnSpPr>
            <a:cxnSpLocks/>
          </p:cNvCxnSpPr>
          <p:nvPr/>
        </p:nvCxnSpPr>
        <p:spPr>
          <a:xfrm flipH="1" flipV="1">
            <a:off x="4079631" y="3135086"/>
            <a:ext cx="3357824" cy="293076"/>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851E1B2-BF80-1066-776E-48A250794BBC}"/>
              </a:ext>
            </a:extLst>
          </p:cNvPr>
          <p:cNvCxnSpPr>
            <a:cxnSpLocks/>
          </p:cNvCxnSpPr>
          <p:nvPr/>
        </p:nvCxnSpPr>
        <p:spPr>
          <a:xfrm flipH="1">
            <a:off x="4039437" y="3446585"/>
            <a:ext cx="3346101" cy="200967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AD944-283C-40E4-5150-CADA105A647A}"/>
              </a:ext>
            </a:extLst>
          </p:cNvPr>
          <p:cNvCxnSpPr>
            <a:cxnSpLocks/>
          </p:cNvCxnSpPr>
          <p:nvPr/>
        </p:nvCxnSpPr>
        <p:spPr>
          <a:xfrm flipH="1" flipV="1">
            <a:off x="4049486" y="2602523"/>
            <a:ext cx="3438210" cy="13230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18C93E5-59E9-0ABC-5B88-7AEA33C8BEB5}"/>
              </a:ext>
            </a:extLst>
          </p:cNvPr>
          <p:cNvCxnSpPr>
            <a:cxnSpLocks/>
          </p:cNvCxnSpPr>
          <p:nvPr/>
        </p:nvCxnSpPr>
        <p:spPr>
          <a:xfrm flipH="1">
            <a:off x="4029389" y="2756597"/>
            <a:ext cx="3459982" cy="248864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01F7C21-2CF0-1B66-97AD-1F75CA08702C}"/>
              </a:ext>
            </a:extLst>
          </p:cNvPr>
          <p:cNvSpPr txBox="1"/>
          <p:nvPr/>
        </p:nvSpPr>
        <p:spPr>
          <a:xfrm>
            <a:off x="8225287" y="3998011"/>
            <a:ext cx="3966713" cy="2480231"/>
          </a:xfrm>
          <a:prstGeom prst="rect">
            <a:avLst/>
          </a:prstGeom>
          <a:noFill/>
        </p:spPr>
        <p:txBody>
          <a:bodyPr wrap="square">
            <a:spAutoFit/>
          </a:bodyPr>
          <a:lstStyle/>
          <a:p>
            <a:pPr defTabSz="914377"/>
            <a:r>
              <a:rPr lang="en-US" b="1" dirty="0">
                <a:solidFill>
                  <a:prstClr val="black"/>
                </a:solidFill>
              </a:rPr>
              <a:t>Preconditions:</a:t>
            </a:r>
          </a:p>
          <a:p>
            <a:pPr defTabSz="914377"/>
            <a:r>
              <a:rPr lang="en-US" dirty="0">
                <a:solidFill>
                  <a:prstClr val="black"/>
                </a:solidFill>
              </a:rPr>
              <a:t>Ag</a:t>
            </a:r>
            <a:r>
              <a:rPr lang="en-US" baseline="-25000" dirty="0">
                <a:solidFill>
                  <a:prstClr val="black"/>
                </a:solidFill>
              </a:rPr>
              <a:t>2</a:t>
            </a:r>
            <a:r>
              <a:rPr lang="en-US" dirty="0">
                <a:solidFill>
                  <a:prstClr val="black"/>
                </a:solidFill>
              </a:rPr>
              <a:t>O created (</a:t>
            </a:r>
            <a:r>
              <a:rPr lang="en-US" dirty="0">
                <a:solidFill>
                  <a:srgbClr val="00B050"/>
                </a:solidFill>
              </a:rPr>
              <a:t>public</a:t>
            </a:r>
            <a:r>
              <a:rPr lang="en-US" dirty="0">
                <a:solidFill>
                  <a:prstClr val="black"/>
                </a:solidFill>
              </a:rPr>
              <a:t>) by Admin1</a:t>
            </a:r>
          </a:p>
          <a:p>
            <a:pPr defTabSz="914377"/>
            <a:r>
              <a:rPr lang="en-US" dirty="0">
                <a:solidFill>
                  <a:prstClr val="black"/>
                </a:solidFill>
              </a:rPr>
              <a:t>Ag</a:t>
            </a:r>
            <a:r>
              <a:rPr lang="en-US" baseline="-25000" dirty="0">
                <a:solidFill>
                  <a:prstClr val="black"/>
                </a:solidFill>
              </a:rPr>
              <a:t>2</a:t>
            </a:r>
            <a:r>
              <a:rPr lang="en-US" dirty="0">
                <a:solidFill>
                  <a:prstClr val="black"/>
                </a:solidFill>
              </a:rPr>
              <a:t>S created (protected) by PowerUser1</a:t>
            </a:r>
          </a:p>
          <a:p>
            <a:pPr defTabSz="914377"/>
            <a:r>
              <a:rPr lang="en-US" dirty="0">
                <a:solidFill>
                  <a:prstClr val="black"/>
                </a:solidFill>
              </a:rPr>
              <a:t>Ag</a:t>
            </a:r>
            <a:r>
              <a:rPr lang="en-US" baseline="-25000" dirty="0">
                <a:solidFill>
                  <a:prstClr val="black"/>
                </a:solidFill>
              </a:rPr>
              <a:t>2</a:t>
            </a:r>
            <a:r>
              <a:rPr lang="en-US" dirty="0">
                <a:solidFill>
                  <a:prstClr val="black"/>
                </a:solidFill>
              </a:rPr>
              <a:t>Se created (</a:t>
            </a:r>
            <a:r>
              <a:rPr lang="en-US" dirty="0">
                <a:solidFill>
                  <a:srgbClr val="FF0000"/>
                </a:solidFill>
              </a:rPr>
              <a:t>private</a:t>
            </a:r>
            <a:r>
              <a:rPr lang="en-US" dirty="0">
                <a:solidFill>
                  <a:prstClr val="black"/>
                </a:solidFill>
              </a:rPr>
              <a:t>) by PowerUser1</a:t>
            </a:r>
          </a:p>
          <a:p>
            <a:pPr defTabSz="914377"/>
            <a:endParaRPr lang="en-US" sz="1050" dirty="0">
              <a:solidFill>
                <a:prstClr val="black"/>
              </a:solidFill>
            </a:endParaRPr>
          </a:p>
          <a:p>
            <a:pPr defTabSz="914377"/>
            <a:r>
              <a:rPr lang="en-US" dirty="0">
                <a:solidFill>
                  <a:prstClr val="black"/>
                </a:solidFill>
              </a:rPr>
              <a:t>	Accessible (visible)</a:t>
            </a:r>
          </a:p>
          <a:p>
            <a:pPr defTabSz="914377"/>
            <a:endParaRPr lang="en-US" dirty="0">
              <a:solidFill>
                <a:prstClr val="black"/>
              </a:solidFill>
            </a:endParaRPr>
          </a:p>
          <a:p>
            <a:pPr defTabSz="914377"/>
            <a:r>
              <a:rPr lang="en-US" dirty="0">
                <a:solidFill>
                  <a:prstClr val="black"/>
                </a:solidFill>
              </a:rPr>
              <a:t>	Denied (hidden)</a:t>
            </a:r>
          </a:p>
          <a:p>
            <a:pPr defTabSz="914377"/>
            <a:endParaRPr lang="en-US" sz="1867" dirty="0">
              <a:solidFill>
                <a:prstClr val="black"/>
              </a:solidFill>
              <a:latin typeface="Arial" panose="020B0604020202020204"/>
            </a:endParaRPr>
          </a:p>
        </p:txBody>
      </p:sp>
      <p:cxnSp>
        <p:nvCxnSpPr>
          <p:cNvPr id="45" name="Straight Arrow Connector 44">
            <a:extLst>
              <a:ext uri="{FF2B5EF4-FFF2-40B4-BE49-F238E27FC236}">
                <a16:creationId xmlns:a16="http://schemas.microsoft.com/office/drawing/2014/main" id="{5EF406C9-817E-71E5-74F5-733F3E2D1806}"/>
              </a:ext>
            </a:extLst>
          </p:cNvPr>
          <p:cNvCxnSpPr>
            <a:cxnSpLocks/>
          </p:cNvCxnSpPr>
          <p:nvPr/>
        </p:nvCxnSpPr>
        <p:spPr>
          <a:xfrm>
            <a:off x="9145676" y="6211556"/>
            <a:ext cx="2731476" cy="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385EA003-081A-BDCA-F317-A37F8497D6DC}"/>
              </a:ext>
            </a:extLst>
          </p:cNvPr>
          <p:cNvPicPr>
            <a:picLocks noChangeAspect="1"/>
          </p:cNvPicPr>
          <p:nvPr/>
        </p:nvPicPr>
        <p:blipFill>
          <a:blip r:embed="rId7"/>
          <a:stretch>
            <a:fillRect/>
          </a:stretch>
        </p:blipFill>
        <p:spPr>
          <a:xfrm>
            <a:off x="2154061" y="3074796"/>
            <a:ext cx="1517710" cy="984739"/>
          </a:xfrm>
          <a:prstGeom prst="rect">
            <a:avLst/>
          </a:prstGeom>
          <a:ln>
            <a:solidFill>
              <a:srgbClr val="0070C0"/>
            </a:solidFill>
          </a:ln>
        </p:spPr>
      </p:pic>
      <p:cxnSp>
        <p:nvCxnSpPr>
          <p:cNvPr id="49" name="Straight Arrow Connector 48">
            <a:extLst>
              <a:ext uri="{FF2B5EF4-FFF2-40B4-BE49-F238E27FC236}">
                <a16:creationId xmlns:a16="http://schemas.microsoft.com/office/drawing/2014/main" id="{7BD40732-DD8B-FF39-F94A-F0A1F8854617}"/>
              </a:ext>
            </a:extLst>
          </p:cNvPr>
          <p:cNvCxnSpPr>
            <a:cxnSpLocks/>
          </p:cNvCxnSpPr>
          <p:nvPr/>
        </p:nvCxnSpPr>
        <p:spPr>
          <a:xfrm>
            <a:off x="9147349" y="5680668"/>
            <a:ext cx="2729803" cy="0"/>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F15D00E-02EF-86CA-7648-DEAB07B88341}"/>
              </a:ext>
            </a:extLst>
          </p:cNvPr>
          <p:cNvCxnSpPr>
            <a:cxnSpLocks/>
          </p:cNvCxnSpPr>
          <p:nvPr/>
        </p:nvCxnSpPr>
        <p:spPr>
          <a:xfrm>
            <a:off x="1577591" y="2914022"/>
            <a:ext cx="584479" cy="162449"/>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670B1301-3AC7-34BB-9F94-D4F9ABEFA65F}"/>
              </a:ext>
            </a:extLst>
          </p:cNvPr>
          <p:cNvPicPr>
            <a:picLocks noChangeAspect="1"/>
          </p:cNvPicPr>
          <p:nvPr/>
        </p:nvPicPr>
        <p:blipFill>
          <a:blip r:embed="rId8"/>
          <a:stretch>
            <a:fillRect/>
          </a:stretch>
        </p:blipFill>
        <p:spPr>
          <a:xfrm>
            <a:off x="5604288" y="6071000"/>
            <a:ext cx="1208495" cy="244365"/>
          </a:xfrm>
          <a:prstGeom prst="rect">
            <a:avLst/>
          </a:prstGeom>
          <a:ln>
            <a:solidFill>
              <a:srgbClr val="FF0000"/>
            </a:solidFill>
          </a:ln>
        </p:spPr>
      </p:pic>
      <p:sp>
        <p:nvSpPr>
          <p:cNvPr id="60" name="TextBox 59">
            <a:extLst>
              <a:ext uri="{FF2B5EF4-FFF2-40B4-BE49-F238E27FC236}">
                <a16:creationId xmlns:a16="http://schemas.microsoft.com/office/drawing/2014/main" id="{CF948771-CFB2-478A-B4DA-FC87558BAC99}"/>
              </a:ext>
            </a:extLst>
          </p:cNvPr>
          <p:cNvSpPr txBox="1"/>
          <p:nvPr/>
        </p:nvSpPr>
        <p:spPr>
          <a:xfrm>
            <a:off x="4544368" y="4904824"/>
            <a:ext cx="4057021" cy="1200329"/>
          </a:xfrm>
          <a:prstGeom prst="rect">
            <a:avLst/>
          </a:prstGeom>
          <a:noFill/>
        </p:spPr>
        <p:txBody>
          <a:bodyPr wrap="square">
            <a:spAutoFit/>
          </a:bodyPr>
          <a:lstStyle/>
          <a:p>
            <a:r>
              <a:rPr lang="en-US" sz="1200" dirty="0"/>
              <a:t>	Visit</a:t>
            </a:r>
          </a:p>
          <a:p>
            <a:r>
              <a:rPr lang="en-US" sz="1200" dirty="0">
                <a:hlinkClick r:id="rId9"/>
              </a:rPr>
              <a:t>https://demo.mdi.ruhr-uni-bochum.de/object/ag2s-4870</a:t>
            </a: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User =&gt; </a:t>
            </a:r>
            <a:r>
              <a:rPr lang="en-US" sz="1200" dirty="0">
                <a:solidFill>
                  <a:srgbClr val="00B050"/>
                </a:solidFill>
              </a:rPr>
              <a:t>access granted</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Anonymous =&gt; </a:t>
            </a:r>
            <a:r>
              <a:rPr lang="en-US" sz="1200" dirty="0">
                <a:solidFill>
                  <a:srgbClr val="FF0000"/>
                </a:solidFill>
              </a:rPr>
              <a:t>access denied</a:t>
            </a:r>
          </a:p>
        </p:txBody>
      </p:sp>
      <p:pic>
        <p:nvPicPr>
          <p:cNvPr id="61" name="Picture 60">
            <a:extLst>
              <a:ext uri="{FF2B5EF4-FFF2-40B4-BE49-F238E27FC236}">
                <a16:creationId xmlns:a16="http://schemas.microsoft.com/office/drawing/2014/main" id="{4CDCFBC5-3AA9-AF92-99EE-D0BCD6E9AA60}"/>
              </a:ext>
            </a:extLst>
          </p:cNvPr>
          <p:cNvPicPr>
            <a:picLocks noChangeAspect="1"/>
          </p:cNvPicPr>
          <p:nvPr/>
        </p:nvPicPr>
        <p:blipFill>
          <a:blip r:embed="rId7"/>
          <a:stretch>
            <a:fillRect/>
          </a:stretch>
        </p:blipFill>
        <p:spPr>
          <a:xfrm>
            <a:off x="6305705" y="5315099"/>
            <a:ext cx="808528" cy="524599"/>
          </a:xfrm>
          <a:prstGeom prst="rect">
            <a:avLst/>
          </a:prstGeom>
          <a:ln>
            <a:solidFill>
              <a:srgbClr val="0070C0"/>
            </a:solidFill>
          </a:ln>
        </p:spPr>
      </p:pic>
      <p:sp>
        <p:nvSpPr>
          <p:cNvPr id="66" name="TextBox 65">
            <a:extLst>
              <a:ext uri="{FF2B5EF4-FFF2-40B4-BE49-F238E27FC236}">
                <a16:creationId xmlns:a16="http://schemas.microsoft.com/office/drawing/2014/main" id="{7F06DC77-D5FD-CC22-0033-1E89DEDE3D83}"/>
              </a:ext>
            </a:extLst>
          </p:cNvPr>
          <p:cNvSpPr txBox="1"/>
          <p:nvPr/>
        </p:nvSpPr>
        <p:spPr>
          <a:xfrm>
            <a:off x="6626052" y="3811228"/>
            <a:ext cx="2538045" cy="276999"/>
          </a:xfrm>
          <a:prstGeom prst="rect">
            <a:avLst/>
          </a:prstGeom>
          <a:noFill/>
        </p:spPr>
        <p:txBody>
          <a:bodyPr wrap="square">
            <a:spAutoFit/>
          </a:bodyPr>
          <a:lstStyle/>
          <a:p>
            <a:r>
              <a:rPr lang="en-US" sz="1200" b="1" dirty="0"/>
              <a:t>Authorized CRC Community </a:t>
            </a:r>
            <a:endParaRPr lang="en-US" sz="1200" b="1" dirty="0">
              <a:solidFill>
                <a:srgbClr val="FF0000"/>
              </a:solidFill>
            </a:endParaRPr>
          </a:p>
        </p:txBody>
      </p:sp>
      <p:pic>
        <p:nvPicPr>
          <p:cNvPr id="5" name="Picture 4">
            <a:extLst>
              <a:ext uri="{FF2B5EF4-FFF2-40B4-BE49-F238E27FC236}">
                <a16:creationId xmlns:a16="http://schemas.microsoft.com/office/drawing/2014/main" id="{771FD1DE-E677-F7BF-4C7F-C6CE9D0577A8}"/>
              </a:ext>
            </a:extLst>
          </p:cNvPr>
          <p:cNvPicPr>
            <a:picLocks noChangeAspect="1"/>
          </p:cNvPicPr>
          <p:nvPr/>
        </p:nvPicPr>
        <p:blipFill>
          <a:blip r:embed="rId10"/>
          <a:stretch>
            <a:fillRect/>
          </a:stretch>
        </p:blipFill>
        <p:spPr>
          <a:xfrm>
            <a:off x="8420518" y="1818753"/>
            <a:ext cx="3520391" cy="2051740"/>
          </a:xfrm>
          <a:prstGeom prst="rect">
            <a:avLst/>
          </a:prstGeom>
          <a:ln>
            <a:solidFill>
              <a:schemeClr val="accent1"/>
            </a:solidFill>
          </a:ln>
        </p:spPr>
      </p:pic>
    </p:spTree>
    <p:extLst>
      <p:ext uri="{BB962C8B-B14F-4D97-AF65-F5344CB8AC3E}">
        <p14:creationId xmlns:p14="http://schemas.microsoft.com/office/powerpoint/2010/main" val="321660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Tree Types: control and display</a:t>
            </a:r>
            <a:endParaRPr lang="de-DE" sz="1600" dirty="0"/>
          </a:p>
        </p:txBody>
      </p:sp>
      <p:sp>
        <p:nvSpPr>
          <p:cNvPr id="3" name="Text Placeholder 2">
            <a:extLst>
              <a:ext uri="{FF2B5EF4-FFF2-40B4-BE49-F238E27FC236}">
                <a16:creationId xmlns:a16="http://schemas.microsoft.com/office/drawing/2014/main" id="{E6956C4B-1546-7F14-EB69-01B88422E931}"/>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3"/>
              </a:rPr>
              <a:t>https://demo.mdi.ruhr-uni-bochum.de/</a:t>
            </a:r>
            <a:endParaRPr lang="en-US" dirty="0">
              <a:solidFill>
                <a:prstClr val="black"/>
              </a:solidFill>
              <a:latin typeface="Arial" panose="020B0604020202020204"/>
            </a:endParaRPr>
          </a:p>
          <a:p>
            <a:pPr indent="0">
              <a:buNone/>
            </a:pPr>
            <a:endParaRPr lang="en-US" dirty="0"/>
          </a:p>
        </p:txBody>
      </p:sp>
      <p:pic>
        <p:nvPicPr>
          <p:cNvPr id="7" name="Picture 6">
            <a:extLst>
              <a:ext uri="{FF2B5EF4-FFF2-40B4-BE49-F238E27FC236}">
                <a16:creationId xmlns:a16="http://schemas.microsoft.com/office/drawing/2014/main" id="{8ACE9D6E-FDB3-CA88-516C-F6D31458E11F}"/>
              </a:ext>
            </a:extLst>
          </p:cNvPr>
          <p:cNvPicPr>
            <a:picLocks noChangeAspect="1"/>
          </p:cNvPicPr>
          <p:nvPr/>
        </p:nvPicPr>
        <p:blipFill>
          <a:blip r:embed="rId4"/>
          <a:stretch>
            <a:fillRect/>
          </a:stretch>
        </p:blipFill>
        <p:spPr>
          <a:xfrm>
            <a:off x="126568" y="783828"/>
            <a:ext cx="11901309" cy="1980942"/>
          </a:xfrm>
          <a:prstGeom prst="rect">
            <a:avLst/>
          </a:prstGeom>
          <a:ln>
            <a:solidFill>
              <a:srgbClr val="0070C0"/>
            </a:solidFill>
          </a:ln>
        </p:spPr>
      </p:pic>
      <p:pic>
        <p:nvPicPr>
          <p:cNvPr id="11" name="Picture 10">
            <a:extLst>
              <a:ext uri="{FF2B5EF4-FFF2-40B4-BE49-F238E27FC236}">
                <a16:creationId xmlns:a16="http://schemas.microsoft.com/office/drawing/2014/main" id="{3384151E-0DAF-CF83-297A-A6E59D4DD337}"/>
              </a:ext>
            </a:extLst>
          </p:cNvPr>
          <p:cNvPicPr>
            <a:picLocks noChangeAspect="1"/>
          </p:cNvPicPr>
          <p:nvPr/>
        </p:nvPicPr>
        <p:blipFill>
          <a:blip r:embed="rId5"/>
          <a:stretch>
            <a:fillRect/>
          </a:stretch>
        </p:blipFill>
        <p:spPr>
          <a:xfrm>
            <a:off x="133291" y="4817022"/>
            <a:ext cx="5804251" cy="1894807"/>
          </a:xfrm>
          <a:prstGeom prst="rect">
            <a:avLst/>
          </a:prstGeom>
          <a:ln>
            <a:solidFill>
              <a:srgbClr val="0070C0"/>
            </a:solidFill>
          </a:ln>
        </p:spPr>
      </p:pic>
      <p:pic>
        <p:nvPicPr>
          <p:cNvPr id="24" name="Picture 23">
            <a:extLst>
              <a:ext uri="{FF2B5EF4-FFF2-40B4-BE49-F238E27FC236}">
                <a16:creationId xmlns:a16="http://schemas.microsoft.com/office/drawing/2014/main" id="{0834AFFA-41C1-53D5-B820-1BB4BF8239C4}"/>
              </a:ext>
            </a:extLst>
          </p:cNvPr>
          <p:cNvPicPr>
            <a:picLocks noChangeAspect="1"/>
          </p:cNvPicPr>
          <p:nvPr/>
        </p:nvPicPr>
        <p:blipFill>
          <a:blip r:embed="rId6"/>
          <a:stretch>
            <a:fillRect/>
          </a:stretch>
        </p:blipFill>
        <p:spPr>
          <a:xfrm>
            <a:off x="4970363" y="3123163"/>
            <a:ext cx="4313645" cy="3734837"/>
          </a:xfrm>
          <a:prstGeom prst="rect">
            <a:avLst/>
          </a:prstGeom>
          <a:ln>
            <a:solidFill>
              <a:srgbClr val="0070C0"/>
            </a:solidFill>
          </a:ln>
        </p:spPr>
      </p:pic>
      <p:pic>
        <p:nvPicPr>
          <p:cNvPr id="33" name="Picture 32">
            <a:extLst>
              <a:ext uri="{FF2B5EF4-FFF2-40B4-BE49-F238E27FC236}">
                <a16:creationId xmlns:a16="http://schemas.microsoft.com/office/drawing/2014/main" id="{9E237251-91EB-F7A5-FD35-24A75146CE97}"/>
              </a:ext>
            </a:extLst>
          </p:cNvPr>
          <p:cNvPicPr>
            <a:picLocks noChangeAspect="1"/>
          </p:cNvPicPr>
          <p:nvPr/>
        </p:nvPicPr>
        <p:blipFill>
          <a:blip r:embed="rId7"/>
          <a:stretch>
            <a:fillRect/>
          </a:stretch>
        </p:blipFill>
        <p:spPr>
          <a:xfrm>
            <a:off x="130628" y="2821087"/>
            <a:ext cx="2925915" cy="1921735"/>
          </a:xfrm>
          <a:prstGeom prst="rect">
            <a:avLst/>
          </a:prstGeom>
          <a:ln>
            <a:solidFill>
              <a:srgbClr val="0070C0"/>
            </a:solidFill>
          </a:ln>
        </p:spPr>
      </p:pic>
      <p:cxnSp>
        <p:nvCxnSpPr>
          <p:cNvPr id="34" name="Straight Arrow Connector 33">
            <a:extLst>
              <a:ext uri="{FF2B5EF4-FFF2-40B4-BE49-F238E27FC236}">
                <a16:creationId xmlns:a16="http://schemas.microsoft.com/office/drawing/2014/main" id="{345935B0-656D-8C30-579B-C10604EC6A7B}"/>
              </a:ext>
            </a:extLst>
          </p:cNvPr>
          <p:cNvCxnSpPr>
            <a:cxnSpLocks/>
          </p:cNvCxnSpPr>
          <p:nvPr/>
        </p:nvCxnSpPr>
        <p:spPr>
          <a:xfrm flipH="1">
            <a:off x="1095270" y="1738737"/>
            <a:ext cx="6228773" cy="195905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947647A-87B9-AEC5-A361-7AD6D1076C67}"/>
              </a:ext>
            </a:extLst>
          </p:cNvPr>
          <p:cNvCxnSpPr>
            <a:cxnSpLocks/>
          </p:cNvCxnSpPr>
          <p:nvPr/>
        </p:nvCxnSpPr>
        <p:spPr>
          <a:xfrm flipV="1">
            <a:off x="8752114" y="4230356"/>
            <a:ext cx="783772" cy="1145512"/>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F41715-F2A9-A082-CED0-D925081F7D59}"/>
              </a:ext>
            </a:extLst>
          </p:cNvPr>
          <p:cNvCxnSpPr>
            <a:cxnSpLocks/>
          </p:cNvCxnSpPr>
          <p:nvPr/>
        </p:nvCxnSpPr>
        <p:spPr>
          <a:xfrm flipV="1">
            <a:off x="6114140" y="1738365"/>
            <a:ext cx="3572471" cy="420720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9894643" y="2706081"/>
            <a:ext cx="2297357" cy="140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Control </a:t>
            </a:r>
            <a:r>
              <a:rPr lang="en-US" altLang="ru-RU" sz="2133" dirty="0">
                <a:solidFill>
                  <a:prstClr val="black"/>
                </a:solidFill>
                <a:latin typeface="+mn-lt"/>
              </a:rPr>
              <a:t>(admin):</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Parent Id</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Access</a:t>
            </a:r>
            <a:endParaRPr lang="ru-RU" altLang="ru-RU" sz="1600" dirty="0">
              <a:solidFill>
                <a:prstClr val="black"/>
              </a:solidFill>
              <a:latin typeface="+mn-lt"/>
            </a:endParaRPr>
          </a:p>
        </p:txBody>
      </p:sp>
      <p:sp>
        <p:nvSpPr>
          <p:cNvPr id="49" name="Text Box 52">
            <a:extLst>
              <a:ext uri="{FF2B5EF4-FFF2-40B4-BE49-F238E27FC236}">
                <a16:creationId xmlns:a16="http://schemas.microsoft.com/office/drawing/2014/main" id="{19DD3A58-7E71-8F51-27B2-53BFD59123F7}"/>
              </a:ext>
            </a:extLst>
          </p:cNvPr>
          <p:cNvSpPr txBox="1">
            <a:spLocks noChangeArrowheads="1"/>
          </p:cNvSpPr>
          <p:nvPr/>
        </p:nvSpPr>
        <p:spPr bwMode="auto">
          <a:xfrm>
            <a:off x="3029779" y="2789381"/>
            <a:ext cx="2212120"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Display </a:t>
            </a:r>
            <a:r>
              <a:rPr lang="en-US" altLang="ru-RU" sz="2133" dirty="0">
                <a:solidFill>
                  <a:prstClr val="black"/>
                </a:solidFill>
                <a:latin typeface="+mn-lt"/>
              </a:rPr>
              <a:t>for users in Web Application</a:t>
            </a:r>
            <a:endParaRPr lang="ru-RU" altLang="ru-RU" sz="2133" dirty="0">
              <a:solidFill>
                <a:prstClr val="black"/>
              </a:solidFill>
              <a:latin typeface="+mn-lt"/>
            </a:endParaRPr>
          </a:p>
        </p:txBody>
      </p:sp>
      <p:cxnSp>
        <p:nvCxnSpPr>
          <p:cNvPr id="50" name="Straight Arrow Connector 49">
            <a:extLst>
              <a:ext uri="{FF2B5EF4-FFF2-40B4-BE49-F238E27FC236}">
                <a16:creationId xmlns:a16="http://schemas.microsoft.com/office/drawing/2014/main" id="{46D593B7-10C8-3344-5681-C1B9C7C77CCC}"/>
              </a:ext>
            </a:extLst>
          </p:cNvPr>
          <p:cNvCxnSpPr>
            <a:cxnSpLocks/>
          </p:cNvCxnSpPr>
          <p:nvPr/>
        </p:nvCxnSpPr>
        <p:spPr>
          <a:xfrm flipH="1" flipV="1">
            <a:off x="1517301" y="1034980"/>
            <a:ext cx="1527350" cy="1879042"/>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1C78772-BDAA-1999-08B0-86910C51BE1C}"/>
              </a:ext>
            </a:extLst>
          </p:cNvPr>
          <p:cNvCxnSpPr>
            <a:cxnSpLocks/>
          </p:cNvCxnSpPr>
          <p:nvPr/>
        </p:nvCxnSpPr>
        <p:spPr>
          <a:xfrm flipH="1">
            <a:off x="1105319" y="3719780"/>
            <a:ext cx="1904363" cy="219174"/>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B101942-7752-9CA9-D700-CA8BA1B214E3}"/>
              </a:ext>
            </a:extLst>
          </p:cNvPr>
          <p:cNvCxnSpPr>
            <a:cxnSpLocks/>
          </p:cNvCxnSpPr>
          <p:nvPr/>
        </p:nvCxnSpPr>
        <p:spPr>
          <a:xfrm flipV="1">
            <a:off x="1617785" y="3466682"/>
            <a:ext cx="3567164" cy="28738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DC762B9-8F5D-F703-B050-CF45E3F55ECE}"/>
              </a:ext>
            </a:extLst>
          </p:cNvPr>
          <p:cNvPicPr>
            <a:picLocks noChangeAspect="1"/>
          </p:cNvPicPr>
          <p:nvPr/>
        </p:nvPicPr>
        <p:blipFill>
          <a:blip r:embed="rId8"/>
          <a:stretch>
            <a:fillRect/>
          </a:stretch>
        </p:blipFill>
        <p:spPr>
          <a:xfrm>
            <a:off x="9491928" y="4069582"/>
            <a:ext cx="2700072" cy="2788418"/>
          </a:xfrm>
          <a:prstGeom prst="rect">
            <a:avLst/>
          </a:prstGeom>
          <a:ln>
            <a:solidFill>
              <a:srgbClr val="0070C0"/>
            </a:solidFill>
          </a:ln>
        </p:spPr>
      </p:pic>
    </p:spTree>
    <p:extLst>
      <p:ext uri="{BB962C8B-B14F-4D97-AF65-F5344CB8AC3E}">
        <p14:creationId xmlns:p14="http://schemas.microsoft.com/office/powerpoint/2010/main" val="298169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2C0EC0-D62D-71F7-E54D-25890B3D9FF0}"/>
              </a:ext>
            </a:extLst>
          </p:cNvPr>
          <p:cNvPicPr>
            <a:picLocks noChangeAspect="1"/>
          </p:cNvPicPr>
          <p:nvPr/>
        </p:nvPicPr>
        <p:blipFill>
          <a:blip r:embed="rId3"/>
          <a:stretch>
            <a:fillRect/>
          </a:stretch>
        </p:blipFill>
        <p:spPr>
          <a:xfrm>
            <a:off x="125332" y="681826"/>
            <a:ext cx="3746029" cy="5272589"/>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Upload and Store Documents</a:t>
            </a:r>
            <a:r>
              <a:rPr lang="ru-RU" dirty="0"/>
              <a:t> </a:t>
            </a:r>
            <a:r>
              <a:rPr lang="en-US" sz="1600" dirty="0"/>
              <a:t>(with minimalistic mandatory metadata)</a:t>
            </a:r>
            <a:br>
              <a:rPr lang="en-US" sz="1600" dirty="0"/>
            </a:br>
            <a:endParaRPr lang="de-DE"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p:txBody>
          <a:bodyPr/>
          <a:lstStyle/>
          <a:p>
            <a:endParaRPr lang="en-US"/>
          </a:p>
        </p:txBody>
      </p:sp>
      <p:cxnSp>
        <p:nvCxnSpPr>
          <p:cNvPr id="10" name="Straight Arrow Connector 9">
            <a:extLst>
              <a:ext uri="{FF2B5EF4-FFF2-40B4-BE49-F238E27FC236}">
                <a16:creationId xmlns:a16="http://schemas.microsoft.com/office/drawing/2014/main" id="{3AE32D06-BE9C-D876-BBFF-2743CABDABB0}"/>
              </a:ext>
            </a:extLst>
          </p:cNvPr>
          <p:cNvCxnSpPr>
            <a:cxnSpLocks/>
          </p:cNvCxnSpPr>
          <p:nvPr/>
        </p:nvCxnSpPr>
        <p:spPr>
          <a:xfrm flipV="1">
            <a:off x="2639616" y="1013962"/>
            <a:ext cx="1824203" cy="34127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9C2457B-D10B-DB97-7508-6338A564BB0D}"/>
              </a:ext>
            </a:extLst>
          </p:cNvPr>
          <p:cNvSpPr txBox="1"/>
          <p:nvPr/>
        </p:nvSpPr>
        <p:spPr>
          <a:xfrm>
            <a:off x="4463819" y="799049"/>
            <a:ext cx="7728181" cy="4976747"/>
          </a:xfrm>
          <a:prstGeom prst="rect">
            <a:avLst/>
          </a:prstGeom>
          <a:noFill/>
        </p:spPr>
        <p:txBody>
          <a:bodyPr wrap="square">
            <a:spAutoFit/>
          </a:bodyPr>
          <a:lstStyle/>
          <a:p>
            <a:pPr defTabSz="914377"/>
            <a:r>
              <a:rPr lang="en-US" sz="1867" dirty="0">
                <a:solidFill>
                  <a:prstClr val="black"/>
                </a:solidFill>
              </a:rPr>
              <a:t>Unique Object Identifier (</a:t>
            </a:r>
            <a:r>
              <a:rPr lang="en-US" sz="1867" dirty="0">
                <a:solidFill>
                  <a:srgbClr val="0070C0"/>
                </a:solidFill>
              </a:rPr>
              <a:t>assigned automatically</a:t>
            </a:r>
            <a:r>
              <a:rPr lang="en-US" sz="1867" dirty="0">
                <a:solidFill>
                  <a:prstClr val="black"/>
                </a:solidFill>
              </a:rPr>
              <a:t>), primary key</a:t>
            </a:r>
          </a:p>
          <a:p>
            <a:pPr defTabSz="914377"/>
            <a:endParaRPr lang="en-US" sz="1867" dirty="0">
              <a:solidFill>
                <a:prstClr val="black"/>
              </a:solidFill>
            </a:endParaRPr>
          </a:p>
          <a:p>
            <a:pPr defTabSz="914377"/>
            <a:r>
              <a:rPr lang="en-US" sz="1867" dirty="0">
                <a:solidFill>
                  <a:prstClr val="black"/>
                </a:solidFill>
              </a:rPr>
              <a:t>Tenant Identifier (</a:t>
            </a:r>
            <a:r>
              <a:rPr lang="en-US" sz="1867" dirty="0">
                <a:solidFill>
                  <a:srgbClr val="0070C0"/>
                </a:solidFill>
              </a:rPr>
              <a:t>assigned automatically </a:t>
            </a:r>
            <a:r>
              <a:rPr lang="en-US" sz="1867" dirty="0">
                <a:solidFill>
                  <a:prstClr val="black"/>
                </a:solidFill>
              </a:rPr>
              <a:t>based on URL address)</a:t>
            </a:r>
          </a:p>
          <a:p>
            <a:pPr defTabSz="914377"/>
            <a:endParaRPr lang="en-US" sz="1867" dirty="0">
              <a:solidFill>
                <a:prstClr val="black"/>
              </a:solidFill>
            </a:endParaRPr>
          </a:p>
          <a:p>
            <a:pPr defTabSz="914377"/>
            <a:r>
              <a:rPr lang="en-US" sz="1867" dirty="0">
                <a:solidFill>
                  <a:prstClr val="black"/>
                </a:solidFill>
              </a:rPr>
              <a:t>User who created the object</a:t>
            </a:r>
            <a:r>
              <a:rPr lang="ru-RU" sz="1867" dirty="0">
                <a:solidFill>
                  <a:prstClr val="black"/>
                </a:solidFill>
              </a:rPr>
              <a:t> </a:t>
            </a:r>
            <a:r>
              <a:rPr lang="en-US" sz="1867" dirty="0">
                <a:solidFill>
                  <a:prstClr val="black"/>
                </a:solidFill>
              </a:rPr>
              <a:t>and date with time (</a:t>
            </a:r>
            <a:r>
              <a:rPr lang="en-US" sz="1867" dirty="0">
                <a:solidFill>
                  <a:srgbClr val="0070C0"/>
                </a:solidFill>
              </a:rPr>
              <a:t>automatically</a:t>
            </a:r>
            <a:r>
              <a:rPr lang="en-US" sz="1867" dirty="0">
                <a:solidFill>
                  <a:prstClr val="black"/>
                </a:solidFill>
              </a:rPr>
              <a:t>)</a:t>
            </a:r>
          </a:p>
          <a:p>
            <a:pPr defTabSz="914377"/>
            <a:endParaRPr lang="en-US" sz="1200" dirty="0">
              <a:solidFill>
                <a:prstClr val="black"/>
              </a:solidFill>
            </a:endParaRPr>
          </a:p>
          <a:p>
            <a:pPr defTabSz="914377"/>
            <a:r>
              <a:rPr lang="en-US" sz="1867" dirty="0">
                <a:solidFill>
                  <a:prstClr val="black"/>
                </a:solidFill>
              </a:rPr>
              <a:t>User who modified the object</a:t>
            </a:r>
            <a:r>
              <a:rPr lang="ru-RU" sz="1867" dirty="0">
                <a:solidFill>
                  <a:prstClr val="black"/>
                </a:solidFill>
              </a:rPr>
              <a:t> </a:t>
            </a:r>
            <a:r>
              <a:rPr lang="en-US" sz="1867" dirty="0">
                <a:solidFill>
                  <a:prstClr val="black"/>
                </a:solidFill>
              </a:rPr>
              <a:t>and modification date and time (</a:t>
            </a:r>
            <a:r>
              <a:rPr lang="en-US" sz="1867" dirty="0">
                <a:solidFill>
                  <a:srgbClr val="0070C0"/>
                </a:solidFill>
              </a:rPr>
              <a:t>auto</a:t>
            </a:r>
            <a:r>
              <a:rPr lang="en-US" sz="1867" dirty="0">
                <a:solidFill>
                  <a:prstClr val="black"/>
                </a:solidFill>
              </a:rPr>
              <a:t>)</a:t>
            </a:r>
          </a:p>
          <a:p>
            <a:pPr defTabSz="914377">
              <a:spcBef>
                <a:spcPts val="600"/>
              </a:spcBef>
            </a:pPr>
            <a:r>
              <a:rPr lang="en-US" sz="1867" dirty="0">
                <a:solidFill>
                  <a:prstClr val="black"/>
                </a:solidFill>
              </a:rPr>
              <a:t>Object type reference (determined by user on object creation)</a:t>
            </a:r>
          </a:p>
          <a:p>
            <a:pPr defTabSz="914377">
              <a:spcBef>
                <a:spcPts val="133"/>
              </a:spcBef>
            </a:pPr>
            <a:r>
              <a:rPr lang="en-US" sz="1867" dirty="0">
                <a:solidFill>
                  <a:prstClr val="black"/>
                </a:solidFill>
              </a:rPr>
              <a:t>Project </a:t>
            </a:r>
            <a:r>
              <a:rPr lang="en-US" sz="1333" dirty="0">
                <a:solidFill>
                  <a:prstClr val="black"/>
                </a:solidFill>
              </a:rPr>
              <a:t>(tree-structure)</a:t>
            </a:r>
            <a:r>
              <a:rPr lang="en-US" sz="1867" dirty="0">
                <a:solidFill>
                  <a:prstClr val="black"/>
                </a:solidFill>
              </a:rPr>
              <a:t> reference (can specified by user on object creation)</a:t>
            </a:r>
          </a:p>
          <a:p>
            <a:pPr defTabSz="914377">
              <a:spcBef>
                <a:spcPts val="133"/>
              </a:spcBef>
            </a:pPr>
            <a:r>
              <a:rPr lang="en-US" sz="1867" dirty="0">
                <a:solidFill>
                  <a:prstClr val="black"/>
                </a:solidFill>
              </a:rPr>
              <a:t>Code to define a certain order in list of objects (</a:t>
            </a:r>
            <a:r>
              <a:rPr lang="en-US" sz="1867" dirty="0">
                <a:solidFill>
                  <a:srgbClr val="0070C0"/>
                </a:solidFill>
              </a:rPr>
              <a:t>auto</a:t>
            </a:r>
            <a:r>
              <a:rPr lang="ru-RU" sz="1867" dirty="0">
                <a:solidFill>
                  <a:prstClr val="black"/>
                </a:solidFill>
              </a:rPr>
              <a:t>,</a:t>
            </a:r>
            <a:r>
              <a:rPr lang="en-US" sz="1867" dirty="0">
                <a:solidFill>
                  <a:srgbClr val="0070C0"/>
                </a:solidFill>
              </a:rPr>
              <a:t> </a:t>
            </a:r>
            <a:r>
              <a:rPr lang="en-US" sz="1867" dirty="0">
                <a:solidFill>
                  <a:prstClr val="black"/>
                </a:solidFill>
              </a:rPr>
              <a:t>can be changed)</a:t>
            </a:r>
          </a:p>
          <a:p>
            <a:pPr defTabSz="914377"/>
            <a:r>
              <a:rPr lang="en-US" sz="1867" dirty="0">
                <a:solidFill>
                  <a:prstClr val="black"/>
                </a:solidFill>
              </a:rPr>
              <a:t>One of predefined Object Access Levels: public</a:t>
            </a:r>
            <a:r>
              <a:rPr lang="en-US" sz="1067" b="1" dirty="0">
                <a:solidFill>
                  <a:prstClr val="black"/>
                </a:solidFill>
              </a:rPr>
              <a:t> </a:t>
            </a:r>
            <a:r>
              <a:rPr lang="en-US" sz="1867" dirty="0">
                <a:solidFill>
                  <a:prstClr val="black"/>
                </a:solidFill>
              </a:rPr>
              <a:t>/ protected / </a:t>
            </a:r>
            <a:r>
              <a:rPr lang="en-US" sz="1867" dirty="0" err="1">
                <a:solidFill>
                  <a:prstClr val="black"/>
                </a:solidFill>
              </a:rPr>
              <a:t>protectedNDA</a:t>
            </a:r>
            <a:r>
              <a:rPr lang="en-US" sz="1867" dirty="0">
                <a:solidFill>
                  <a:prstClr val="black"/>
                </a:solidFill>
              </a:rPr>
              <a:t> / 							private</a:t>
            </a:r>
          </a:p>
          <a:p>
            <a:pPr defTabSz="914377"/>
            <a:r>
              <a:rPr lang="en-US" sz="1867" b="1" dirty="0">
                <a:solidFill>
                  <a:prstClr val="black"/>
                </a:solidFill>
              </a:rPr>
              <a:t>Name of the object </a:t>
            </a:r>
            <a:r>
              <a:rPr lang="en-US" sz="1867" dirty="0">
                <a:solidFill>
                  <a:prstClr val="black"/>
                </a:solidFill>
              </a:rPr>
              <a:t>(</a:t>
            </a:r>
            <a:r>
              <a:rPr lang="en-US" sz="1867" b="1" dirty="0">
                <a:solidFill>
                  <a:srgbClr val="E6332A"/>
                </a:solidFill>
              </a:rPr>
              <a:t>must be specified</a:t>
            </a:r>
            <a:r>
              <a:rPr lang="en-US" sz="1867" dirty="0">
                <a:solidFill>
                  <a:prstClr val="black"/>
                </a:solidFill>
              </a:rPr>
              <a:t>), </a:t>
            </a:r>
            <a:r>
              <a:rPr lang="en-US" sz="1867" dirty="0">
                <a:solidFill>
                  <a:srgbClr val="0070C0"/>
                </a:solidFill>
              </a:rPr>
              <a:t>unique</a:t>
            </a:r>
            <a:r>
              <a:rPr lang="en-US" sz="1867" dirty="0">
                <a:solidFill>
                  <a:prstClr val="black"/>
                </a:solidFill>
              </a:rPr>
              <a:t> within object type in tenant</a:t>
            </a:r>
          </a:p>
          <a:p>
            <a:pPr defTabSz="914377"/>
            <a:r>
              <a:rPr lang="en-US" sz="1867" dirty="0">
                <a:solidFill>
                  <a:prstClr val="black"/>
                </a:solidFill>
              </a:rPr>
              <a:t>Relative URL for page to access object (</a:t>
            </a:r>
            <a:r>
              <a:rPr lang="en-US" sz="1867" dirty="0">
                <a:solidFill>
                  <a:srgbClr val="0070C0"/>
                </a:solidFill>
              </a:rPr>
              <a:t>auto formed</a:t>
            </a:r>
            <a:r>
              <a:rPr lang="en-US" sz="1867" dirty="0">
                <a:solidFill>
                  <a:prstClr val="black"/>
                </a:solidFill>
              </a:rPr>
              <a:t>; can be changed)</a:t>
            </a:r>
          </a:p>
          <a:p>
            <a:pPr defTabSz="914377"/>
            <a:r>
              <a:rPr lang="en-US" sz="1867" dirty="0">
                <a:solidFill>
                  <a:prstClr val="black"/>
                </a:solidFill>
              </a:rPr>
              <a:t>Reference to Data File uploaded to system (uploading by choice)</a:t>
            </a:r>
          </a:p>
          <a:p>
            <a:pPr defTabSz="914377"/>
            <a:r>
              <a:rPr lang="en-US" sz="1867" dirty="0">
                <a:solidFill>
                  <a:prstClr val="black"/>
                </a:solidFill>
              </a:rPr>
              <a:t>SHA-256 file hash (must be </a:t>
            </a:r>
            <a:r>
              <a:rPr lang="en-US" sz="1867" dirty="0">
                <a:solidFill>
                  <a:srgbClr val="0070C0"/>
                </a:solidFill>
              </a:rPr>
              <a:t>unique</a:t>
            </a:r>
            <a:r>
              <a:rPr lang="en-US" sz="1867" dirty="0">
                <a:solidFill>
                  <a:prstClr val="black"/>
                </a:solidFill>
              </a:rPr>
              <a:t> within every tenant)</a:t>
            </a:r>
          </a:p>
          <a:p>
            <a:pPr defTabSz="914377"/>
            <a:r>
              <a:rPr lang="en-US" sz="1867" dirty="0">
                <a:solidFill>
                  <a:prstClr val="black"/>
                </a:solidFill>
              </a:rPr>
              <a:t>Object Description (can be empty, as all nullable attributes above)</a:t>
            </a:r>
          </a:p>
        </p:txBody>
      </p:sp>
      <p:cxnSp>
        <p:nvCxnSpPr>
          <p:cNvPr id="14" name="Straight Arrow Connector 13">
            <a:extLst>
              <a:ext uri="{FF2B5EF4-FFF2-40B4-BE49-F238E27FC236}">
                <a16:creationId xmlns:a16="http://schemas.microsoft.com/office/drawing/2014/main" id="{79F371A4-6A34-BCF5-C910-8E73A9A07F0C}"/>
              </a:ext>
            </a:extLst>
          </p:cNvPr>
          <p:cNvCxnSpPr>
            <a:cxnSpLocks/>
          </p:cNvCxnSpPr>
          <p:nvPr/>
        </p:nvCxnSpPr>
        <p:spPr>
          <a:xfrm flipV="1">
            <a:off x="2660073" y="1535415"/>
            <a:ext cx="1803746" cy="9150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7597CC-1D26-F228-301A-6B6AC0DA328C}"/>
              </a:ext>
            </a:extLst>
          </p:cNvPr>
          <p:cNvCxnSpPr>
            <a:cxnSpLocks/>
          </p:cNvCxnSpPr>
          <p:nvPr/>
        </p:nvCxnSpPr>
        <p:spPr>
          <a:xfrm>
            <a:off x="2651133" y="2128761"/>
            <a:ext cx="1824203"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E6FC7A-C3F3-DC4C-F196-1508518B152B}"/>
              </a:ext>
            </a:extLst>
          </p:cNvPr>
          <p:cNvCxnSpPr>
            <a:cxnSpLocks/>
          </p:cNvCxnSpPr>
          <p:nvPr/>
        </p:nvCxnSpPr>
        <p:spPr>
          <a:xfrm>
            <a:off x="2645923" y="2617219"/>
            <a:ext cx="1824203"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44CAC95-E4A2-A0DF-D40A-40EE060C96CD}"/>
              </a:ext>
            </a:extLst>
          </p:cNvPr>
          <p:cNvCxnSpPr>
            <a:cxnSpLocks/>
          </p:cNvCxnSpPr>
          <p:nvPr/>
        </p:nvCxnSpPr>
        <p:spPr>
          <a:xfrm>
            <a:off x="2639616" y="2906378"/>
            <a:ext cx="1824203"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A0E3294-9FD1-EDF8-260F-EB94841305D7}"/>
              </a:ext>
            </a:extLst>
          </p:cNvPr>
          <p:cNvCxnSpPr>
            <a:cxnSpLocks/>
          </p:cNvCxnSpPr>
          <p:nvPr/>
        </p:nvCxnSpPr>
        <p:spPr>
          <a:xfrm>
            <a:off x="2662813" y="3227804"/>
            <a:ext cx="1801006"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401E66D-0D4F-8B99-EBAE-39B0CF162C20}"/>
              </a:ext>
            </a:extLst>
          </p:cNvPr>
          <p:cNvCxnSpPr>
            <a:cxnSpLocks/>
          </p:cNvCxnSpPr>
          <p:nvPr/>
        </p:nvCxnSpPr>
        <p:spPr>
          <a:xfrm>
            <a:off x="2642716" y="3456633"/>
            <a:ext cx="1821103" cy="10670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DBB59BC-36A3-D266-F281-1FDF660C07EC}"/>
              </a:ext>
            </a:extLst>
          </p:cNvPr>
          <p:cNvCxnSpPr>
            <a:cxnSpLocks/>
          </p:cNvCxnSpPr>
          <p:nvPr/>
        </p:nvCxnSpPr>
        <p:spPr>
          <a:xfrm>
            <a:off x="2927648" y="4439340"/>
            <a:ext cx="154247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72E2F7-B137-7366-BACE-2E6AA5620BC6}"/>
              </a:ext>
            </a:extLst>
          </p:cNvPr>
          <p:cNvCxnSpPr>
            <a:cxnSpLocks/>
          </p:cNvCxnSpPr>
          <p:nvPr/>
        </p:nvCxnSpPr>
        <p:spPr>
          <a:xfrm>
            <a:off x="2927648" y="4735563"/>
            <a:ext cx="154247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3CCD76A-6B57-2EC5-9A22-8CE7C9B68137}"/>
              </a:ext>
            </a:extLst>
          </p:cNvPr>
          <p:cNvCxnSpPr>
            <a:cxnSpLocks/>
          </p:cNvCxnSpPr>
          <p:nvPr/>
        </p:nvCxnSpPr>
        <p:spPr>
          <a:xfrm>
            <a:off x="2921342" y="5002753"/>
            <a:ext cx="154247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0B3073E-3834-AEDB-8BB4-1370C086F034}"/>
              </a:ext>
            </a:extLst>
          </p:cNvPr>
          <p:cNvCxnSpPr>
            <a:cxnSpLocks/>
          </p:cNvCxnSpPr>
          <p:nvPr/>
        </p:nvCxnSpPr>
        <p:spPr>
          <a:xfrm>
            <a:off x="2927648" y="5290785"/>
            <a:ext cx="154247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F32EB0F-81EC-EDEC-3684-CA884AF133ED}"/>
              </a:ext>
            </a:extLst>
          </p:cNvPr>
          <p:cNvCxnSpPr>
            <a:cxnSpLocks/>
          </p:cNvCxnSpPr>
          <p:nvPr/>
        </p:nvCxnSpPr>
        <p:spPr>
          <a:xfrm>
            <a:off x="2652765" y="3717890"/>
            <a:ext cx="1811054" cy="15357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852EDCE-C340-7AC7-8C15-CD1DAAD02326}"/>
              </a:ext>
            </a:extLst>
          </p:cNvPr>
          <p:cNvCxnSpPr>
            <a:cxnSpLocks/>
          </p:cNvCxnSpPr>
          <p:nvPr/>
        </p:nvCxnSpPr>
        <p:spPr>
          <a:xfrm>
            <a:off x="2929323" y="5553717"/>
            <a:ext cx="154247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203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Support for Chemical Entities</a:t>
            </a:r>
            <a:br>
              <a:rPr lang="en-US" sz="1600" dirty="0"/>
            </a:br>
            <a:endParaRPr lang="de-DE"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p:txBody>
          <a:bodyPr/>
          <a:lstStyle/>
          <a:p>
            <a:endParaRPr lang="en-US"/>
          </a:p>
        </p:txBody>
      </p:sp>
      <p:sp>
        <p:nvSpPr>
          <p:cNvPr id="4" name="Text Box 10">
            <a:extLst>
              <a:ext uri="{FF2B5EF4-FFF2-40B4-BE49-F238E27FC236}">
                <a16:creationId xmlns:a16="http://schemas.microsoft.com/office/drawing/2014/main" id="{32B580AD-2286-D932-52F2-314B03C0E8B4}"/>
              </a:ext>
            </a:extLst>
          </p:cNvPr>
          <p:cNvSpPr txBox="1">
            <a:spLocks noChangeArrowheads="1"/>
          </p:cNvSpPr>
          <p:nvPr/>
        </p:nvSpPr>
        <p:spPr bwMode="auto">
          <a:xfrm>
            <a:off x="480927" y="1752121"/>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System</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qualitative composition</a:t>
            </a:r>
            <a:r>
              <a:rPr lang="ru-RU" altLang="ru-RU" sz="1200" dirty="0">
                <a:solidFill>
                  <a:schemeClr val="tx1"/>
                </a:solidFill>
                <a:latin typeface="Arial" panose="020B0604020202020204" pitchFamily="34" charset="0"/>
              </a:rPr>
              <a:t>)</a:t>
            </a:r>
          </a:p>
        </p:txBody>
      </p:sp>
      <p:sp>
        <p:nvSpPr>
          <p:cNvPr id="6" name="Line 11">
            <a:extLst>
              <a:ext uri="{FF2B5EF4-FFF2-40B4-BE49-F238E27FC236}">
                <a16:creationId xmlns:a16="http://schemas.microsoft.com/office/drawing/2014/main" id="{D2DE8A0A-AE9A-A924-5749-6617C8671222}"/>
              </a:ext>
            </a:extLst>
          </p:cNvPr>
          <p:cNvSpPr>
            <a:spLocks noChangeShapeType="1"/>
          </p:cNvSpPr>
          <p:nvPr/>
        </p:nvSpPr>
        <p:spPr bwMode="auto">
          <a:xfrm flipH="1">
            <a:off x="1557494" y="2399821"/>
            <a:ext cx="2932" cy="187072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 name="Text Box 13">
            <a:extLst>
              <a:ext uri="{FF2B5EF4-FFF2-40B4-BE49-F238E27FC236}">
                <a16:creationId xmlns:a16="http://schemas.microsoft.com/office/drawing/2014/main" id="{07AFE0A3-4115-20BF-AEDD-82FE0129D7DF}"/>
              </a:ext>
            </a:extLst>
          </p:cNvPr>
          <p:cNvSpPr txBox="1">
            <a:spLocks noChangeArrowheads="1"/>
          </p:cNvSpPr>
          <p:nvPr/>
        </p:nvSpPr>
        <p:spPr bwMode="auto">
          <a:xfrm>
            <a:off x="479340" y="4254317"/>
            <a:ext cx="2160587" cy="554037"/>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Substance</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quantitative </a:t>
            </a:r>
            <a:r>
              <a:rPr lang="en-US" altLang="ru-RU" sz="1200" dirty="0">
                <a:solidFill>
                  <a:schemeClr val="tx1"/>
                </a:solidFill>
                <a:latin typeface="Arial" panose="020B0604020202020204" pitchFamily="34" charset="0"/>
              </a:rPr>
              <a:t>composition</a:t>
            </a:r>
            <a:r>
              <a:rPr lang="ru-RU" altLang="ru-RU" sz="1200" dirty="0">
                <a:solidFill>
                  <a:schemeClr val="tx1"/>
                </a:solidFill>
                <a:latin typeface="Arial" panose="020B0604020202020204" pitchFamily="34" charset="0"/>
              </a:rPr>
              <a:t>)</a:t>
            </a:r>
          </a:p>
        </p:txBody>
      </p:sp>
      <p:sp>
        <p:nvSpPr>
          <p:cNvPr id="8" name="Line 36">
            <a:extLst>
              <a:ext uri="{FF2B5EF4-FFF2-40B4-BE49-F238E27FC236}">
                <a16:creationId xmlns:a16="http://schemas.microsoft.com/office/drawing/2014/main" id="{97B409E4-5E6A-EA9E-E69A-F9B86B5E5512}"/>
              </a:ext>
            </a:extLst>
          </p:cNvPr>
          <p:cNvSpPr>
            <a:spLocks noChangeShapeType="1"/>
          </p:cNvSpPr>
          <p:nvPr/>
        </p:nvSpPr>
        <p:spPr bwMode="auto">
          <a:xfrm>
            <a:off x="1565190" y="4817879"/>
            <a:ext cx="1587" cy="593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 name="Text Box 52">
            <a:extLst>
              <a:ext uri="{FF2B5EF4-FFF2-40B4-BE49-F238E27FC236}">
                <a16:creationId xmlns:a16="http://schemas.microsoft.com/office/drawing/2014/main" id="{3E1339E9-5BDD-EED2-E83B-985F8FD26161}"/>
              </a:ext>
            </a:extLst>
          </p:cNvPr>
          <p:cNvSpPr txBox="1">
            <a:spLocks noChangeArrowheads="1"/>
          </p:cNvSpPr>
          <p:nvPr/>
        </p:nvSpPr>
        <p:spPr bwMode="auto">
          <a:xfrm>
            <a:off x="480927" y="2399821"/>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Co-O</a:t>
            </a:r>
            <a:endParaRPr lang="ru-RU" altLang="ru-RU" sz="2000" dirty="0">
              <a:solidFill>
                <a:schemeClr val="tx1"/>
              </a:solidFill>
              <a:latin typeface="Arial" panose="020B0604020202020204" pitchFamily="34" charset="0"/>
            </a:endParaRPr>
          </a:p>
        </p:txBody>
      </p:sp>
      <p:sp>
        <p:nvSpPr>
          <p:cNvPr id="11" name="Rectangle 53">
            <a:extLst>
              <a:ext uri="{FF2B5EF4-FFF2-40B4-BE49-F238E27FC236}">
                <a16:creationId xmlns:a16="http://schemas.microsoft.com/office/drawing/2014/main" id="{44D609C5-A4F3-46F2-2849-635976D34BD8}"/>
              </a:ext>
            </a:extLst>
          </p:cNvPr>
          <p:cNvSpPr>
            <a:spLocks noChangeArrowheads="1"/>
          </p:cNvSpPr>
          <p:nvPr/>
        </p:nvSpPr>
        <p:spPr bwMode="auto">
          <a:xfrm>
            <a:off x="407902" y="4867092"/>
            <a:ext cx="10390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000" dirty="0">
                <a:solidFill>
                  <a:schemeClr val="tx1"/>
                </a:solidFill>
                <a:latin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pic>
        <p:nvPicPr>
          <p:cNvPr id="16" name="Picture 15">
            <a:extLst>
              <a:ext uri="{FF2B5EF4-FFF2-40B4-BE49-F238E27FC236}">
                <a16:creationId xmlns:a16="http://schemas.microsoft.com/office/drawing/2014/main" id="{84ED86EB-0E38-C5C4-9616-312C9EFE6701}"/>
              </a:ext>
            </a:extLst>
          </p:cNvPr>
          <p:cNvPicPr>
            <a:picLocks noChangeAspect="1"/>
          </p:cNvPicPr>
          <p:nvPr/>
        </p:nvPicPr>
        <p:blipFill>
          <a:blip r:embed="rId3"/>
          <a:stretch>
            <a:fillRect/>
          </a:stretch>
        </p:blipFill>
        <p:spPr>
          <a:xfrm>
            <a:off x="2952904" y="673238"/>
            <a:ext cx="3709153" cy="2535173"/>
          </a:xfrm>
          <a:prstGeom prst="rect">
            <a:avLst/>
          </a:prstGeom>
          <a:ln>
            <a:solidFill>
              <a:schemeClr val="accent1"/>
            </a:solidFill>
          </a:ln>
        </p:spPr>
      </p:pic>
      <p:pic>
        <p:nvPicPr>
          <p:cNvPr id="19" name="Picture 18">
            <a:extLst>
              <a:ext uri="{FF2B5EF4-FFF2-40B4-BE49-F238E27FC236}">
                <a16:creationId xmlns:a16="http://schemas.microsoft.com/office/drawing/2014/main" id="{079D3776-ABF6-074E-DC02-FAB16CD35198}"/>
              </a:ext>
            </a:extLst>
          </p:cNvPr>
          <p:cNvPicPr>
            <a:picLocks noChangeAspect="1"/>
          </p:cNvPicPr>
          <p:nvPr/>
        </p:nvPicPr>
        <p:blipFill>
          <a:blip r:embed="rId4"/>
          <a:stretch>
            <a:fillRect/>
          </a:stretch>
        </p:blipFill>
        <p:spPr>
          <a:xfrm>
            <a:off x="5712543" y="1879040"/>
            <a:ext cx="1390572" cy="882649"/>
          </a:xfrm>
          <a:prstGeom prst="rect">
            <a:avLst/>
          </a:prstGeom>
          <a:ln>
            <a:solidFill>
              <a:schemeClr val="accent1"/>
            </a:solidFill>
          </a:ln>
        </p:spPr>
      </p:pic>
      <p:pic>
        <p:nvPicPr>
          <p:cNvPr id="26" name="Picture 25">
            <a:extLst>
              <a:ext uri="{FF2B5EF4-FFF2-40B4-BE49-F238E27FC236}">
                <a16:creationId xmlns:a16="http://schemas.microsoft.com/office/drawing/2014/main" id="{6832C680-310E-98B9-FECB-1E434A6A8602}"/>
              </a:ext>
            </a:extLst>
          </p:cNvPr>
          <p:cNvPicPr>
            <a:picLocks noChangeAspect="1"/>
          </p:cNvPicPr>
          <p:nvPr/>
        </p:nvPicPr>
        <p:blipFill>
          <a:blip r:embed="rId5"/>
          <a:stretch>
            <a:fillRect/>
          </a:stretch>
        </p:blipFill>
        <p:spPr>
          <a:xfrm>
            <a:off x="2950867" y="3456634"/>
            <a:ext cx="3704491" cy="2778368"/>
          </a:xfrm>
          <a:prstGeom prst="rect">
            <a:avLst/>
          </a:prstGeom>
          <a:ln>
            <a:solidFill>
              <a:schemeClr val="accent1"/>
            </a:solidFill>
          </a:ln>
        </p:spPr>
      </p:pic>
      <p:pic>
        <p:nvPicPr>
          <p:cNvPr id="33" name="Picture 32">
            <a:extLst>
              <a:ext uri="{FF2B5EF4-FFF2-40B4-BE49-F238E27FC236}">
                <a16:creationId xmlns:a16="http://schemas.microsoft.com/office/drawing/2014/main" id="{2384E5C7-CBA5-3842-F0CE-BC18B7B76034}"/>
              </a:ext>
            </a:extLst>
          </p:cNvPr>
          <p:cNvPicPr>
            <a:picLocks noChangeAspect="1"/>
          </p:cNvPicPr>
          <p:nvPr/>
        </p:nvPicPr>
        <p:blipFill>
          <a:blip r:embed="rId6"/>
          <a:stretch>
            <a:fillRect/>
          </a:stretch>
        </p:blipFill>
        <p:spPr>
          <a:xfrm>
            <a:off x="5716262" y="4685650"/>
            <a:ext cx="1397971" cy="885861"/>
          </a:xfrm>
          <a:prstGeom prst="rect">
            <a:avLst/>
          </a:prstGeom>
          <a:ln>
            <a:solidFill>
              <a:schemeClr val="accent1"/>
            </a:solidFill>
          </a:ln>
        </p:spPr>
      </p:pic>
      <p:sp>
        <p:nvSpPr>
          <p:cNvPr id="34" name="TextBox 33">
            <a:extLst>
              <a:ext uri="{FF2B5EF4-FFF2-40B4-BE49-F238E27FC236}">
                <a16:creationId xmlns:a16="http://schemas.microsoft.com/office/drawing/2014/main" id="{1DA439CA-38C2-FBDC-1CCA-C11960E7B79B}"/>
              </a:ext>
            </a:extLst>
          </p:cNvPr>
          <p:cNvSpPr txBox="1"/>
          <p:nvPr/>
        </p:nvSpPr>
        <p:spPr>
          <a:xfrm>
            <a:off x="7769728" y="1100498"/>
            <a:ext cx="3574862" cy="1200329"/>
          </a:xfrm>
          <a:prstGeom prst="rect">
            <a:avLst/>
          </a:prstGeom>
          <a:noFill/>
        </p:spPr>
        <p:txBody>
          <a:bodyPr wrap="square">
            <a:spAutoFit/>
          </a:bodyPr>
          <a:lstStyle/>
          <a:p>
            <a:pPr algn="ctr" defTabSz="914377"/>
            <a:r>
              <a:rPr lang="en-US" sz="2400" dirty="0">
                <a:solidFill>
                  <a:prstClr val="black"/>
                </a:solidFill>
              </a:rPr>
              <a:t>Metadata </a:t>
            </a:r>
          </a:p>
          <a:p>
            <a:pPr algn="ctr" defTabSz="914377"/>
            <a:r>
              <a:rPr lang="en-US" sz="2400" dirty="0">
                <a:solidFill>
                  <a:prstClr val="black"/>
                </a:solidFill>
              </a:rPr>
              <a:t>+ </a:t>
            </a:r>
          </a:p>
          <a:p>
            <a:pPr algn="ctr" defTabSz="914377"/>
            <a:r>
              <a:rPr lang="en-US" sz="2400" dirty="0">
                <a:solidFill>
                  <a:prstClr val="black"/>
                </a:solidFill>
              </a:rPr>
              <a:t>chemical elements</a:t>
            </a:r>
          </a:p>
        </p:txBody>
      </p:sp>
      <p:sp>
        <p:nvSpPr>
          <p:cNvPr id="35" name="TextBox 34">
            <a:extLst>
              <a:ext uri="{FF2B5EF4-FFF2-40B4-BE49-F238E27FC236}">
                <a16:creationId xmlns:a16="http://schemas.microsoft.com/office/drawing/2014/main" id="{6E00E76D-25DE-67FF-6A4C-69CF1949F3F1}"/>
              </a:ext>
            </a:extLst>
          </p:cNvPr>
          <p:cNvSpPr txBox="1"/>
          <p:nvPr/>
        </p:nvSpPr>
        <p:spPr>
          <a:xfrm>
            <a:off x="7339324" y="4126726"/>
            <a:ext cx="4430646" cy="1200329"/>
          </a:xfrm>
          <a:prstGeom prst="rect">
            <a:avLst/>
          </a:prstGeom>
          <a:noFill/>
        </p:spPr>
        <p:txBody>
          <a:bodyPr wrap="square">
            <a:spAutoFit/>
          </a:bodyPr>
          <a:lstStyle/>
          <a:p>
            <a:pPr algn="ctr" defTabSz="914377"/>
            <a:r>
              <a:rPr lang="en-US" sz="2400" dirty="0">
                <a:solidFill>
                  <a:prstClr val="black"/>
                </a:solidFill>
              </a:rPr>
              <a:t>Metadata </a:t>
            </a:r>
          </a:p>
          <a:p>
            <a:pPr algn="ctr" defTabSz="914377"/>
            <a:r>
              <a:rPr lang="en-US" sz="2400" dirty="0">
                <a:solidFill>
                  <a:prstClr val="black"/>
                </a:solidFill>
              </a:rPr>
              <a:t>+ </a:t>
            </a:r>
          </a:p>
          <a:p>
            <a:pPr algn="ctr" defTabSz="914377"/>
            <a:r>
              <a:rPr lang="en-US" sz="2400" dirty="0">
                <a:solidFill>
                  <a:prstClr val="black"/>
                </a:solidFill>
              </a:rPr>
              <a:t>chemical elements with indices</a:t>
            </a:r>
          </a:p>
        </p:txBody>
      </p:sp>
    </p:spTree>
    <p:extLst>
      <p:ext uri="{BB962C8B-B14F-4D97-AF65-F5344CB8AC3E}">
        <p14:creationId xmlns:p14="http://schemas.microsoft.com/office/powerpoint/2010/main" val="7552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List Types: add composition</a:t>
            </a:r>
            <a:endParaRPr lang="de-DE" sz="1600" dirty="0"/>
          </a:p>
        </p:txBody>
      </p:sp>
      <p:sp>
        <p:nvSpPr>
          <p:cNvPr id="3" name="Text Placeholder 2">
            <a:extLst>
              <a:ext uri="{FF2B5EF4-FFF2-40B4-BE49-F238E27FC236}">
                <a16:creationId xmlns:a16="http://schemas.microsoft.com/office/drawing/2014/main" id="{7D4A4A5D-7A44-DAB2-4D83-8A56C59DF9D8}"/>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3"/>
              </a:rPr>
              <a:t>https://demo.mdi.ruhr-uni-bochum.de/object/k3bi2i9-3789</a:t>
            </a:r>
            <a:endParaRPr lang="en-US" dirty="0">
              <a:solidFill>
                <a:prstClr val="black"/>
              </a:solidFill>
              <a:latin typeface="Arial" panose="020B0604020202020204"/>
            </a:endParaRPr>
          </a:p>
          <a:p>
            <a:pPr indent="0">
              <a:buNone/>
            </a:pPr>
            <a:r>
              <a:rPr lang="en-US" dirty="0">
                <a:solidFill>
                  <a:prstClr val="black"/>
                </a:solidFill>
                <a:latin typeface="Arial" panose="020B0604020202020204"/>
                <a:hlinkClick r:id="rId4"/>
              </a:rPr>
              <a:t>https://demo.mdi.ruhr-uni-bochum.de/adminobject/edititem/3789</a:t>
            </a:r>
            <a:endParaRPr lang="en-US" dirty="0">
              <a:solidFill>
                <a:prstClr val="black"/>
              </a:solidFill>
              <a:latin typeface="Arial" panose="020B0604020202020204"/>
            </a:endParaRPr>
          </a:p>
          <a:p>
            <a:pPr indent="0">
              <a:buNone/>
            </a:pPr>
            <a:endParaRPr lang="en-US" dirty="0"/>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31552" y="4225673"/>
            <a:ext cx="3072341" cy="173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333" b="1" dirty="0">
                <a:solidFill>
                  <a:prstClr val="black"/>
                </a:solidFill>
                <a:latin typeface="+mn-lt"/>
              </a:rPr>
              <a:t>Control </a:t>
            </a:r>
            <a:r>
              <a:rPr lang="en-US" altLang="ru-RU" sz="1333" dirty="0">
                <a:solidFill>
                  <a:prstClr val="black"/>
                </a:solidFill>
                <a:latin typeface="+mn-lt"/>
              </a:rPr>
              <a:t>(</a:t>
            </a:r>
            <a:r>
              <a:rPr lang="en-US" altLang="ru-RU" sz="1333" u="sng" dirty="0">
                <a:solidFill>
                  <a:prstClr val="black"/>
                </a:solidFill>
                <a:latin typeface="+mn-lt"/>
              </a:rPr>
              <a:t>common to all objects</a:t>
            </a:r>
            <a:r>
              <a:rPr lang="en-US" altLang="ru-RU" sz="1333" dirty="0">
                <a:solidFill>
                  <a:prstClr val="black"/>
                </a:solidFill>
                <a:latin typeface="+mn-lt"/>
              </a:rPr>
              <a: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Rubric Id;</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Access;</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URL (adjustable*);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Attach File (document);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Description.</a:t>
            </a:r>
            <a:endParaRPr lang="ru-RU" altLang="ru-RU" sz="1333" dirty="0">
              <a:solidFill>
                <a:prstClr val="black"/>
              </a:solidFill>
              <a:latin typeface="+mn-lt"/>
            </a:endParaRPr>
          </a:p>
        </p:txBody>
      </p:sp>
      <p:pic>
        <p:nvPicPr>
          <p:cNvPr id="4" name="Picture 3">
            <a:extLst>
              <a:ext uri="{FF2B5EF4-FFF2-40B4-BE49-F238E27FC236}">
                <a16:creationId xmlns:a16="http://schemas.microsoft.com/office/drawing/2014/main" id="{17665A19-B039-C356-84F5-B8A8B8844D98}"/>
              </a:ext>
            </a:extLst>
          </p:cNvPr>
          <p:cNvPicPr>
            <a:picLocks noChangeAspect="1"/>
          </p:cNvPicPr>
          <p:nvPr/>
        </p:nvPicPr>
        <p:blipFill>
          <a:blip r:embed="rId5"/>
          <a:stretch>
            <a:fillRect/>
          </a:stretch>
        </p:blipFill>
        <p:spPr>
          <a:xfrm>
            <a:off x="143339" y="737388"/>
            <a:ext cx="6221504" cy="3453763"/>
          </a:xfrm>
          <a:prstGeom prst="rect">
            <a:avLst/>
          </a:prstGeom>
          <a:ln>
            <a:solidFill>
              <a:srgbClr val="0070C0"/>
            </a:solidFill>
          </a:ln>
        </p:spPr>
      </p:pic>
      <p:pic>
        <p:nvPicPr>
          <p:cNvPr id="8" name="Picture 7">
            <a:extLst>
              <a:ext uri="{FF2B5EF4-FFF2-40B4-BE49-F238E27FC236}">
                <a16:creationId xmlns:a16="http://schemas.microsoft.com/office/drawing/2014/main" id="{102C756A-3F89-5270-E349-BF41A4EBE6AD}"/>
              </a:ext>
            </a:extLst>
          </p:cNvPr>
          <p:cNvPicPr>
            <a:picLocks noChangeAspect="1"/>
          </p:cNvPicPr>
          <p:nvPr/>
        </p:nvPicPr>
        <p:blipFill>
          <a:blip r:embed="rId6"/>
          <a:stretch>
            <a:fillRect/>
          </a:stretch>
        </p:blipFill>
        <p:spPr>
          <a:xfrm>
            <a:off x="6480043" y="1988840"/>
            <a:ext cx="5568619" cy="3956984"/>
          </a:xfrm>
          <a:prstGeom prst="rect">
            <a:avLst/>
          </a:prstGeom>
          <a:ln>
            <a:solidFill>
              <a:srgbClr val="0070C0"/>
            </a:solidFill>
          </a:ln>
        </p:spPr>
      </p:pic>
      <p:pic>
        <p:nvPicPr>
          <p:cNvPr id="10" name="Picture 9">
            <a:extLst>
              <a:ext uri="{FF2B5EF4-FFF2-40B4-BE49-F238E27FC236}">
                <a16:creationId xmlns:a16="http://schemas.microsoft.com/office/drawing/2014/main" id="{C1A5A2D6-0D53-BA6C-BACC-03AA2758993C}"/>
              </a:ext>
            </a:extLst>
          </p:cNvPr>
          <p:cNvPicPr>
            <a:picLocks noChangeAspect="1"/>
          </p:cNvPicPr>
          <p:nvPr/>
        </p:nvPicPr>
        <p:blipFill>
          <a:blip r:embed="rId7"/>
          <a:stretch>
            <a:fillRect/>
          </a:stretch>
        </p:blipFill>
        <p:spPr>
          <a:xfrm>
            <a:off x="9734011" y="5567941"/>
            <a:ext cx="2302424" cy="1250808"/>
          </a:xfrm>
          <a:prstGeom prst="rect">
            <a:avLst/>
          </a:prstGeom>
          <a:ln>
            <a:solidFill>
              <a:srgbClr val="0070C0"/>
            </a:solidFill>
          </a:ln>
        </p:spPr>
      </p:pic>
      <p:cxnSp>
        <p:nvCxnSpPr>
          <p:cNvPr id="12" name="Straight Arrow Connector 11">
            <a:extLst>
              <a:ext uri="{FF2B5EF4-FFF2-40B4-BE49-F238E27FC236}">
                <a16:creationId xmlns:a16="http://schemas.microsoft.com/office/drawing/2014/main" id="{B85B1EC1-871F-9A35-D156-6C6F8EBB0C83}"/>
              </a:ext>
            </a:extLst>
          </p:cNvPr>
          <p:cNvCxnSpPr>
            <a:cxnSpLocks/>
          </p:cNvCxnSpPr>
          <p:nvPr/>
        </p:nvCxnSpPr>
        <p:spPr>
          <a:xfrm>
            <a:off x="11856640" y="4869161"/>
            <a:ext cx="0" cy="132418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676201-FBAF-3303-DDDF-849FFD332ADB}"/>
              </a:ext>
            </a:extLst>
          </p:cNvPr>
          <p:cNvCxnSpPr>
            <a:cxnSpLocks/>
          </p:cNvCxnSpPr>
          <p:nvPr/>
        </p:nvCxnSpPr>
        <p:spPr>
          <a:xfrm flipH="1" flipV="1">
            <a:off x="9264352" y="5531252"/>
            <a:ext cx="2495648" cy="662093"/>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84CB11C-2FCC-B88B-A481-A15DF270A991}"/>
              </a:ext>
            </a:extLst>
          </p:cNvPr>
          <p:cNvPicPr>
            <a:picLocks noChangeAspect="1"/>
          </p:cNvPicPr>
          <p:nvPr/>
        </p:nvPicPr>
        <p:blipFill>
          <a:blip r:embed="rId8"/>
          <a:stretch>
            <a:fillRect/>
          </a:stretch>
        </p:blipFill>
        <p:spPr>
          <a:xfrm>
            <a:off x="6318806" y="835192"/>
            <a:ext cx="4982085" cy="1156064"/>
          </a:xfrm>
          <a:prstGeom prst="rect">
            <a:avLst/>
          </a:prstGeom>
          <a:ln>
            <a:solidFill>
              <a:srgbClr val="0070C0"/>
            </a:solidFill>
          </a:ln>
        </p:spPr>
      </p:pic>
      <p:cxnSp>
        <p:nvCxnSpPr>
          <p:cNvPr id="25" name="Straight Arrow Connector 24">
            <a:extLst>
              <a:ext uri="{FF2B5EF4-FFF2-40B4-BE49-F238E27FC236}">
                <a16:creationId xmlns:a16="http://schemas.microsoft.com/office/drawing/2014/main" id="{8F919BCB-049E-827D-E784-4EB924D2EB29}"/>
              </a:ext>
            </a:extLst>
          </p:cNvPr>
          <p:cNvCxnSpPr>
            <a:cxnSpLocks/>
          </p:cNvCxnSpPr>
          <p:nvPr/>
        </p:nvCxnSpPr>
        <p:spPr>
          <a:xfrm flipV="1">
            <a:off x="2063552" y="1505983"/>
            <a:ext cx="4301291" cy="20190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52">
            <a:extLst>
              <a:ext uri="{FF2B5EF4-FFF2-40B4-BE49-F238E27FC236}">
                <a16:creationId xmlns:a16="http://schemas.microsoft.com/office/drawing/2014/main" id="{E4CEC9A5-A5F6-E2DD-4FDB-71E45A7D0792}"/>
              </a:ext>
            </a:extLst>
          </p:cNvPr>
          <p:cNvSpPr txBox="1">
            <a:spLocks noChangeArrowheads="1"/>
          </p:cNvSpPr>
          <p:nvPr/>
        </p:nvSpPr>
        <p:spPr bwMode="auto">
          <a:xfrm>
            <a:off x="6740837" y="423982"/>
            <a:ext cx="566535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List of all objects (of type Composition):</a:t>
            </a:r>
            <a:endParaRPr lang="ru-RU" altLang="ru-RU" sz="1600" dirty="0">
              <a:solidFill>
                <a:prstClr val="black"/>
              </a:solidFill>
              <a:latin typeface="+mn-lt"/>
            </a:endParaRPr>
          </a:p>
        </p:txBody>
      </p:sp>
      <p:cxnSp>
        <p:nvCxnSpPr>
          <p:cNvPr id="32" name="Straight Arrow Connector 31">
            <a:extLst>
              <a:ext uri="{FF2B5EF4-FFF2-40B4-BE49-F238E27FC236}">
                <a16:creationId xmlns:a16="http://schemas.microsoft.com/office/drawing/2014/main" id="{58D967E3-2FF4-7768-4E68-2238757D5929}"/>
              </a:ext>
            </a:extLst>
          </p:cNvPr>
          <p:cNvCxnSpPr>
            <a:cxnSpLocks/>
          </p:cNvCxnSpPr>
          <p:nvPr/>
        </p:nvCxnSpPr>
        <p:spPr>
          <a:xfrm flipH="1">
            <a:off x="8563328" y="1405511"/>
            <a:ext cx="1853152" cy="70950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52">
            <a:extLst>
              <a:ext uri="{FF2B5EF4-FFF2-40B4-BE49-F238E27FC236}">
                <a16:creationId xmlns:a16="http://schemas.microsoft.com/office/drawing/2014/main" id="{C9C65E06-F347-E0CB-778E-E495C999BD02}"/>
              </a:ext>
            </a:extLst>
          </p:cNvPr>
          <p:cNvSpPr txBox="1">
            <a:spLocks noChangeArrowheads="1"/>
          </p:cNvSpPr>
          <p:nvPr/>
        </p:nvSpPr>
        <p:spPr bwMode="auto">
          <a:xfrm>
            <a:off x="3030583" y="4091524"/>
            <a:ext cx="3432967"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ts val="0"/>
              </a:spcBef>
            </a:pPr>
            <a:r>
              <a:rPr lang="en-US" altLang="ru-RU" sz="5867" dirty="0">
                <a:solidFill>
                  <a:srgbClr val="0070C0"/>
                </a:solidFill>
                <a:latin typeface="+mn-lt"/>
              </a:rPr>
              <a:t>2</a:t>
            </a:r>
          </a:p>
          <a:p>
            <a:pPr defTabSz="914377">
              <a:spcBef>
                <a:spcPts val="0"/>
              </a:spcBef>
            </a:pPr>
            <a:endParaRPr lang="en-US" altLang="ru-RU" sz="1333" b="1" dirty="0">
              <a:solidFill>
                <a:prstClr val="black"/>
              </a:solidFill>
              <a:latin typeface="+mn-lt"/>
            </a:endParaRPr>
          </a:p>
          <a:p>
            <a:pPr defTabSz="914377">
              <a:spcBef>
                <a:spcPts val="0"/>
              </a:spcBef>
            </a:pPr>
            <a:r>
              <a:rPr lang="en-US" altLang="ru-RU" sz="1333" b="1" dirty="0">
                <a:solidFill>
                  <a:prstClr val="black"/>
                </a:solidFill>
                <a:latin typeface="+mn-lt"/>
              </a:rPr>
              <a:t>Type specific control</a:t>
            </a:r>
            <a:r>
              <a:rPr lang="en-US" altLang="ru-RU" sz="1333" dirty="0">
                <a:solidFill>
                  <a:prstClr val="black"/>
                </a:solidFill>
                <a:latin typeface="+mn-lt"/>
              </a:rPr>
              <a:t> (e.g. Composition)</a:t>
            </a:r>
            <a:r>
              <a:rPr lang="en-US" altLang="ru-RU" sz="1333" b="1" dirty="0">
                <a:solidFill>
                  <a:prstClr val="black"/>
                </a:solidFill>
                <a:latin typeface="+mn-lt"/>
              </a:rPr>
              <a:t>:</a:t>
            </a:r>
            <a:endParaRPr lang="en-US" altLang="ru-RU" sz="1333" dirty="0">
              <a:solidFill>
                <a:prstClr val="black"/>
              </a:solidFill>
              <a:latin typeface="+mn-lt"/>
            </a:endParaRP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Chemical System;</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Composition (elements containment).</a:t>
            </a:r>
            <a:endParaRPr lang="ru-RU" altLang="ru-RU" sz="1333" dirty="0">
              <a:solidFill>
                <a:prstClr val="black"/>
              </a:solidFill>
              <a:latin typeface="+mn-lt"/>
            </a:endParaRPr>
          </a:p>
        </p:txBody>
      </p:sp>
      <p:sp>
        <p:nvSpPr>
          <p:cNvPr id="43" name="TextBox 42">
            <a:extLst>
              <a:ext uri="{FF2B5EF4-FFF2-40B4-BE49-F238E27FC236}">
                <a16:creationId xmlns:a16="http://schemas.microsoft.com/office/drawing/2014/main" id="{D060FE36-97FA-3F7D-337A-E6A7DEF69FAB}"/>
              </a:ext>
            </a:extLst>
          </p:cNvPr>
          <p:cNvSpPr txBox="1"/>
          <p:nvPr/>
        </p:nvSpPr>
        <p:spPr>
          <a:xfrm>
            <a:off x="1072248" y="4326097"/>
            <a:ext cx="1304653" cy="995209"/>
          </a:xfrm>
          <a:prstGeom prst="rect">
            <a:avLst/>
          </a:prstGeom>
          <a:noFill/>
        </p:spPr>
        <p:txBody>
          <a:bodyPr wrap="square">
            <a:spAutoFit/>
          </a:bodyPr>
          <a:lstStyle/>
          <a:p>
            <a:pPr algn="ctr" defTabSz="914377"/>
            <a:r>
              <a:rPr lang="en-US" altLang="ru-RU" sz="5867" dirty="0">
                <a:solidFill>
                  <a:srgbClr val="0070C0"/>
                </a:solidFill>
                <a:latin typeface="Arial" panose="020B0604020202020204" pitchFamily="34" charset="0"/>
              </a:rPr>
              <a:t>1</a:t>
            </a:r>
          </a:p>
        </p:txBody>
      </p:sp>
    </p:spTree>
    <p:extLst>
      <p:ext uri="{BB962C8B-B14F-4D97-AF65-F5344CB8AC3E}">
        <p14:creationId xmlns:p14="http://schemas.microsoft.com/office/powerpoint/2010/main" val="164002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4339A4-AC4E-1661-D4FC-ABA43A7135FC}"/>
              </a:ext>
            </a:extLst>
          </p:cNvPr>
          <p:cNvPicPr>
            <a:picLocks noChangeAspect="1"/>
          </p:cNvPicPr>
          <p:nvPr/>
        </p:nvPicPr>
        <p:blipFill>
          <a:blip r:embed="rId3"/>
          <a:stretch>
            <a:fillRect/>
          </a:stretch>
        </p:blipFill>
        <p:spPr>
          <a:xfrm>
            <a:off x="190769" y="878775"/>
            <a:ext cx="6423787" cy="2646492"/>
          </a:xfrm>
          <a:prstGeom prst="rect">
            <a:avLst/>
          </a:prstGeom>
          <a:ln>
            <a:solidFill>
              <a:schemeClr val="accent1"/>
            </a:solidFill>
          </a:ln>
        </p:spPr>
      </p:pic>
      <p:pic>
        <p:nvPicPr>
          <p:cNvPr id="6" name="Picture 5">
            <a:extLst>
              <a:ext uri="{FF2B5EF4-FFF2-40B4-BE49-F238E27FC236}">
                <a16:creationId xmlns:a16="http://schemas.microsoft.com/office/drawing/2014/main" id="{71939952-398E-0604-1E6F-B8FA1F6271D5}"/>
              </a:ext>
            </a:extLst>
          </p:cNvPr>
          <p:cNvPicPr>
            <a:picLocks noChangeAspect="1"/>
          </p:cNvPicPr>
          <p:nvPr/>
        </p:nvPicPr>
        <p:blipFill>
          <a:blip r:embed="rId4"/>
          <a:stretch>
            <a:fillRect/>
          </a:stretch>
        </p:blipFill>
        <p:spPr>
          <a:xfrm>
            <a:off x="6772589" y="3402710"/>
            <a:ext cx="5261532" cy="2249573"/>
          </a:xfrm>
          <a:prstGeom prst="rect">
            <a:avLst/>
          </a:prstGeom>
          <a:ln>
            <a:solidFill>
              <a:srgbClr val="0070C0"/>
            </a:solidFill>
          </a:ln>
        </p:spPr>
      </p:pic>
      <p:pic>
        <p:nvPicPr>
          <p:cNvPr id="16" name="Picture 15">
            <a:extLst>
              <a:ext uri="{FF2B5EF4-FFF2-40B4-BE49-F238E27FC236}">
                <a16:creationId xmlns:a16="http://schemas.microsoft.com/office/drawing/2014/main" id="{6D4D17EC-53DE-8FED-69BB-E0CEE331C08C}"/>
              </a:ext>
            </a:extLst>
          </p:cNvPr>
          <p:cNvPicPr>
            <a:picLocks noChangeAspect="1"/>
          </p:cNvPicPr>
          <p:nvPr/>
        </p:nvPicPr>
        <p:blipFill>
          <a:blip r:embed="rId5"/>
          <a:stretch>
            <a:fillRect/>
          </a:stretch>
        </p:blipFill>
        <p:spPr>
          <a:xfrm>
            <a:off x="6772876" y="878775"/>
            <a:ext cx="5275064" cy="2403862"/>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normAutofit/>
          </a:bodyPr>
          <a:lstStyle/>
          <a:p>
            <a:r>
              <a:rPr lang="de-DE" dirty="0"/>
              <a:t>RDMS </a:t>
            </a:r>
            <a:r>
              <a:rPr lang="en-US" dirty="0"/>
              <a:t>List Types: display composition</a:t>
            </a:r>
            <a:endParaRPr lang="de-DE" sz="1600" dirty="0"/>
          </a:p>
        </p:txBody>
      </p:sp>
      <p:sp>
        <p:nvSpPr>
          <p:cNvPr id="3" name="Text Placeholder 2">
            <a:extLst>
              <a:ext uri="{FF2B5EF4-FFF2-40B4-BE49-F238E27FC236}">
                <a16:creationId xmlns:a16="http://schemas.microsoft.com/office/drawing/2014/main" id="{19FC86C7-6C4F-80B1-971B-7D821763A61A}"/>
              </a:ext>
            </a:extLst>
          </p:cNvPr>
          <p:cNvSpPr>
            <a:spLocks noGrp="1"/>
          </p:cNvSpPr>
          <p:nvPr>
            <p:ph type="body" sz="quarter" idx="13"/>
          </p:nvPr>
        </p:nvSpPr>
        <p:spPr/>
        <p:txBody>
          <a:bodyPr/>
          <a:lstStyle/>
          <a:p>
            <a:pPr indent="0">
              <a:buNone/>
            </a:pPr>
            <a:r>
              <a:rPr lang="en-US" sz="1000" dirty="0">
                <a:hlinkClick r:id="rId6"/>
              </a:rPr>
              <a:t>https://demo.mdi.ruhr-uni-bochum.de/object/ag2o-4605</a:t>
            </a:r>
            <a:endParaRPr lang="en-US" sz="10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4294967295"/>
          </p:nvPr>
        </p:nvSpPr>
        <p:spPr>
          <a:xfrm>
            <a:off x="9448800" y="6356350"/>
            <a:ext cx="2743200" cy="365125"/>
          </a:xfrm>
        </p:spPr>
        <p:txBody>
          <a:bodyPr/>
          <a:lstStyle/>
          <a:p>
            <a:fld id="{6C8FC03C-C266-4645-ABC5-645062898383}" type="slidenum">
              <a:rPr lang="de-DE" smtClean="0"/>
              <a:pPr/>
              <a:t>17</a:t>
            </a:fld>
            <a:r>
              <a:rPr lang="de-DE"/>
              <a:t> </a:t>
            </a:r>
            <a:endParaRPr lang="de-DE" dirty="0"/>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380500" y="4163930"/>
            <a:ext cx="58097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ts val="0"/>
              </a:spcBef>
            </a:pPr>
            <a:r>
              <a:rPr lang="en-US" altLang="ru-RU" sz="1800" b="1" dirty="0">
                <a:solidFill>
                  <a:schemeClr val="tx1"/>
                </a:solidFill>
                <a:latin typeface="+mn-lt"/>
              </a:rPr>
              <a:t>UI Experience</a:t>
            </a:r>
            <a:r>
              <a:rPr lang="en-US" altLang="ru-RU" sz="1800" dirty="0">
                <a:solidFill>
                  <a:schemeClr val="tx1"/>
                </a:solidFill>
                <a:latin typeface="+mn-lt"/>
              </a:rPr>
              <a:t>:</a:t>
            </a:r>
          </a:p>
          <a:p>
            <a:pPr marL="380990" indent="-380990">
              <a:spcBef>
                <a:spcPts val="0"/>
              </a:spcBef>
              <a:buFont typeface="Arial" panose="020B0604020202020204" pitchFamily="34" charset="0"/>
              <a:buChar char="•"/>
            </a:pPr>
            <a:r>
              <a:rPr lang="en-US" altLang="ru-RU" sz="1800" dirty="0">
                <a:solidFill>
                  <a:schemeClr val="tx1"/>
                </a:solidFill>
                <a:latin typeface="+mn-lt"/>
              </a:rPr>
              <a:t>Select project (rubric with objects)</a:t>
            </a:r>
          </a:p>
          <a:p>
            <a:pPr marL="380990" indent="-380990">
              <a:spcBef>
                <a:spcPts val="0"/>
              </a:spcBef>
              <a:buFont typeface="Arial" panose="020B0604020202020204" pitchFamily="34" charset="0"/>
              <a:buChar char="•"/>
            </a:pPr>
            <a:r>
              <a:rPr lang="en-US" altLang="ru-RU" sz="1800" dirty="0">
                <a:solidFill>
                  <a:schemeClr val="tx1"/>
                </a:solidFill>
                <a:latin typeface="+mn-lt"/>
              </a:rPr>
              <a:t>Select object of interest</a:t>
            </a:r>
          </a:p>
          <a:p>
            <a:pPr marL="380990" indent="-380990">
              <a:spcBef>
                <a:spcPts val="0"/>
              </a:spcBef>
              <a:buFont typeface="Arial" panose="020B0604020202020204" pitchFamily="34" charset="0"/>
              <a:buChar char="•"/>
            </a:pPr>
            <a:r>
              <a:rPr lang="en-US" altLang="ru-RU" sz="1800" dirty="0">
                <a:solidFill>
                  <a:schemeClr val="tx1"/>
                </a:solidFill>
                <a:latin typeface="+mn-lt"/>
              </a:rPr>
              <a:t>Follow the link and explore object data and properties</a:t>
            </a:r>
            <a:endParaRPr lang="ru-RU" altLang="ru-RU" sz="1800" dirty="0">
              <a:solidFill>
                <a:schemeClr val="tx1"/>
              </a:solidFill>
              <a:latin typeface="+mn-lt"/>
            </a:endParaRPr>
          </a:p>
        </p:txBody>
      </p:sp>
      <p:sp>
        <p:nvSpPr>
          <p:cNvPr id="38" name="TextBox 37">
            <a:extLst>
              <a:ext uri="{FF2B5EF4-FFF2-40B4-BE49-F238E27FC236}">
                <a16:creationId xmlns:a16="http://schemas.microsoft.com/office/drawing/2014/main" id="{E2355FA9-6262-DACD-C01E-4076CC8B9987}"/>
              </a:ext>
            </a:extLst>
          </p:cNvPr>
          <p:cNvSpPr txBox="1"/>
          <p:nvPr/>
        </p:nvSpPr>
        <p:spPr>
          <a:xfrm>
            <a:off x="427902" y="6038613"/>
            <a:ext cx="5397166" cy="338554"/>
          </a:xfrm>
          <a:prstGeom prst="rect">
            <a:avLst/>
          </a:prstGeom>
          <a:noFill/>
        </p:spPr>
        <p:txBody>
          <a:bodyPr wrap="square">
            <a:spAutoFit/>
          </a:bodyPr>
          <a:lstStyle/>
          <a:p>
            <a:r>
              <a:rPr lang="en-US" sz="1600" dirty="0">
                <a:hlinkClick r:id="rId6"/>
              </a:rPr>
              <a:t>https://demo.mdi.ruhr-uni-bochum.de/object/ag2o-4605</a:t>
            </a:r>
            <a:endParaRPr lang="en-US" sz="1600" dirty="0"/>
          </a:p>
        </p:txBody>
      </p:sp>
      <p:cxnSp>
        <p:nvCxnSpPr>
          <p:cNvPr id="7" name="Straight Arrow Connector 6">
            <a:extLst>
              <a:ext uri="{FF2B5EF4-FFF2-40B4-BE49-F238E27FC236}">
                <a16:creationId xmlns:a16="http://schemas.microsoft.com/office/drawing/2014/main" id="{F9ECC49D-0DC6-373A-9AFE-256AAC30C37F}"/>
              </a:ext>
            </a:extLst>
          </p:cNvPr>
          <p:cNvCxnSpPr>
            <a:cxnSpLocks/>
          </p:cNvCxnSpPr>
          <p:nvPr/>
        </p:nvCxnSpPr>
        <p:spPr>
          <a:xfrm>
            <a:off x="398659" y="932723"/>
            <a:ext cx="266359" cy="42106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5EDE51-4C4E-F105-D9C2-D9D19424B9BA}"/>
              </a:ext>
            </a:extLst>
          </p:cNvPr>
          <p:cNvCxnSpPr>
            <a:cxnSpLocks/>
          </p:cNvCxnSpPr>
          <p:nvPr/>
        </p:nvCxnSpPr>
        <p:spPr>
          <a:xfrm>
            <a:off x="810484" y="1736593"/>
            <a:ext cx="1243947" cy="412841"/>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51AAC0-609C-B77E-32AA-643872902D52}"/>
              </a:ext>
            </a:extLst>
          </p:cNvPr>
          <p:cNvCxnSpPr>
            <a:cxnSpLocks/>
          </p:cNvCxnSpPr>
          <p:nvPr/>
        </p:nvCxnSpPr>
        <p:spPr>
          <a:xfrm flipV="1">
            <a:off x="2410691" y="932723"/>
            <a:ext cx="4593918" cy="122858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618520F-667D-C00F-A910-7E8CF1D371C4}"/>
              </a:ext>
            </a:extLst>
          </p:cNvPr>
          <p:cNvCxnSpPr>
            <a:cxnSpLocks/>
          </p:cNvCxnSpPr>
          <p:nvPr/>
        </p:nvCxnSpPr>
        <p:spPr>
          <a:xfrm>
            <a:off x="675993" y="1297165"/>
            <a:ext cx="50756" cy="44072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1388A56-4046-D8AC-B24B-FA52C0B21FE4}"/>
              </a:ext>
            </a:extLst>
          </p:cNvPr>
          <p:cNvCxnSpPr>
            <a:cxnSpLocks/>
          </p:cNvCxnSpPr>
          <p:nvPr/>
        </p:nvCxnSpPr>
        <p:spPr>
          <a:xfrm>
            <a:off x="7850213" y="3026409"/>
            <a:ext cx="0" cy="70190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52">
            <a:extLst>
              <a:ext uri="{FF2B5EF4-FFF2-40B4-BE49-F238E27FC236}">
                <a16:creationId xmlns:a16="http://schemas.microsoft.com/office/drawing/2014/main" id="{6466592C-EF21-5A10-5890-470B3ED4D5BD}"/>
              </a:ext>
            </a:extLst>
          </p:cNvPr>
          <p:cNvSpPr txBox="1">
            <a:spLocks noChangeArrowheads="1"/>
          </p:cNvSpPr>
          <p:nvPr/>
        </p:nvSpPr>
        <p:spPr bwMode="auto">
          <a:xfrm>
            <a:off x="9623835" y="1858774"/>
            <a:ext cx="24248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ts val="0"/>
              </a:spcBef>
            </a:pPr>
            <a:r>
              <a:rPr lang="en-US" altLang="ru-RU" sz="1600" b="1" dirty="0">
                <a:solidFill>
                  <a:schemeClr val="tx1"/>
                </a:solidFill>
                <a:latin typeface="Arial" panose="020B0604020202020204" pitchFamily="34" charset="0"/>
              </a:rPr>
              <a:t>Visibility depends on user privileges </a:t>
            </a:r>
            <a:endParaRPr lang="ru-RU" altLang="ru-RU" sz="1600" dirty="0">
              <a:solidFill>
                <a:schemeClr val="tx1"/>
              </a:solidFill>
              <a:latin typeface="Arial" panose="020B0604020202020204" pitchFamily="34" charset="0"/>
            </a:endParaRPr>
          </a:p>
        </p:txBody>
      </p:sp>
      <p:cxnSp>
        <p:nvCxnSpPr>
          <p:cNvPr id="36" name="Straight Arrow Connector 35">
            <a:extLst>
              <a:ext uri="{FF2B5EF4-FFF2-40B4-BE49-F238E27FC236}">
                <a16:creationId xmlns:a16="http://schemas.microsoft.com/office/drawing/2014/main" id="{3DBE0C00-8322-7986-AB39-E7F21D5716B3}"/>
              </a:ext>
            </a:extLst>
          </p:cNvPr>
          <p:cNvCxnSpPr>
            <a:cxnSpLocks/>
          </p:cNvCxnSpPr>
          <p:nvPr/>
        </p:nvCxnSpPr>
        <p:spPr>
          <a:xfrm flipH="1">
            <a:off x="9583387" y="2402686"/>
            <a:ext cx="342528" cy="1207413"/>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1D0753E-A80D-6A87-9FA0-4999F57DA8BF}"/>
              </a:ext>
            </a:extLst>
          </p:cNvPr>
          <p:cNvCxnSpPr>
            <a:cxnSpLocks/>
          </p:cNvCxnSpPr>
          <p:nvPr/>
        </p:nvCxnSpPr>
        <p:spPr>
          <a:xfrm>
            <a:off x="11133718" y="2402686"/>
            <a:ext cx="230968" cy="129054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19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6FA17-D9AD-A98A-E709-2D26D829CAA2}"/>
              </a:ext>
            </a:extLst>
          </p:cNvPr>
          <p:cNvPicPr>
            <a:picLocks noChangeAspect="1"/>
          </p:cNvPicPr>
          <p:nvPr/>
        </p:nvPicPr>
        <p:blipFill>
          <a:blip r:embed="rId3"/>
          <a:stretch>
            <a:fillRect/>
          </a:stretch>
        </p:blipFill>
        <p:spPr>
          <a:xfrm>
            <a:off x="143339" y="1211999"/>
            <a:ext cx="6432715" cy="1103520"/>
          </a:xfrm>
          <a:prstGeom prst="rect">
            <a:avLst/>
          </a:prstGeom>
          <a:ln>
            <a:solidFill>
              <a:schemeClr val="tx2">
                <a:lumMod val="90000"/>
                <a:lumOff val="10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dirty="0"/>
              <a:t>: Interlink Objects</a:t>
            </a:r>
            <a:endParaRPr lang="de-DE" sz="1600" dirty="0"/>
          </a:p>
        </p:txBody>
      </p:sp>
      <p:sp>
        <p:nvSpPr>
          <p:cNvPr id="3" name="Text Placeholder 2">
            <a:extLst>
              <a:ext uri="{FF2B5EF4-FFF2-40B4-BE49-F238E27FC236}">
                <a16:creationId xmlns:a16="http://schemas.microsoft.com/office/drawing/2014/main" id="{3A4398E6-55F5-F189-C03C-8DF3E9FC444B}"/>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rPr>
              <a:t>User view: </a:t>
            </a:r>
            <a:r>
              <a:rPr lang="en-US" altLang="ru-RU" sz="1000" dirty="0">
                <a:solidFill>
                  <a:prstClr val="black"/>
                </a:solidFill>
                <a:latin typeface="Arial" panose="020B0604020202020204" pitchFamily="34" charset="0"/>
                <a:hlinkClick r:id="rId4"/>
              </a:rPr>
              <a:t>https://demo.mdi.ruhr-uni-bochum.de/object/ag2s-4870</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rPr>
              <a:t>Admin view: </a:t>
            </a:r>
            <a:r>
              <a:rPr lang="en-US" altLang="ru-RU" sz="1000" dirty="0">
                <a:solidFill>
                  <a:prstClr val="black"/>
                </a:solidFill>
                <a:latin typeface="Arial" panose="020B0604020202020204" pitchFamily="34" charset="0"/>
                <a:hlinkClick r:id="rId5"/>
              </a:rPr>
              <a:t>https://demo.mdi.ruhr-uni-bochum.de/adminobject/edititem/4870</a:t>
            </a:r>
            <a:endParaRPr lang="en-US" sz="1000" dirty="0">
              <a:solidFill>
                <a:prstClr val="black"/>
              </a:solidFill>
              <a:latin typeface="Arial" panose="020B0604020202020204"/>
            </a:endParaRPr>
          </a:p>
          <a:p>
            <a:pPr indent="0">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109141" y="866675"/>
            <a:ext cx="87711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Example: literature reference for published data on composition</a:t>
            </a:r>
            <a:r>
              <a:rPr lang="en-US" altLang="ru-RU" sz="1600" dirty="0">
                <a:solidFill>
                  <a:prstClr val="black"/>
                </a:solidFill>
                <a:latin typeface="+mn-lt"/>
              </a:rPr>
              <a:t>:</a:t>
            </a:r>
            <a:endParaRPr lang="ru-RU" altLang="ru-RU" sz="1600" dirty="0">
              <a:solidFill>
                <a:prstClr val="black"/>
              </a:solidFill>
              <a:latin typeface="+mn-lt"/>
            </a:endParaRPr>
          </a:p>
        </p:txBody>
      </p:sp>
      <p:pic>
        <p:nvPicPr>
          <p:cNvPr id="1030" name="Picture 6" descr="Directed graph - Wikipedia">
            <a:extLst>
              <a:ext uri="{FF2B5EF4-FFF2-40B4-BE49-F238E27FC236}">
                <a16:creationId xmlns:a16="http://schemas.microsoft.com/office/drawing/2014/main" id="{A83AF66D-4037-98B4-A945-1FFCD0BC09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3451" y="0"/>
            <a:ext cx="2989861" cy="1980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69F59F-CCDA-4A23-650A-8D1A1034CEB1}"/>
              </a:ext>
            </a:extLst>
          </p:cNvPr>
          <p:cNvPicPr>
            <a:picLocks noChangeAspect="1"/>
          </p:cNvPicPr>
          <p:nvPr/>
        </p:nvPicPr>
        <p:blipFill>
          <a:blip r:embed="rId7"/>
          <a:stretch>
            <a:fillRect/>
          </a:stretch>
        </p:blipFill>
        <p:spPr>
          <a:xfrm>
            <a:off x="5731474" y="2027505"/>
            <a:ext cx="6432716" cy="4022113"/>
          </a:xfrm>
          <a:prstGeom prst="rect">
            <a:avLst/>
          </a:prstGeom>
          <a:ln>
            <a:solidFill>
              <a:srgbClr val="0070C0"/>
            </a:solidFill>
          </a:ln>
        </p:spPr>
      </p:pic>
      <p:sp>
        <p:nvSpPr>
          <p:cNvPr id="7" name="Text Box 52">
            <a:extLst>
              <a:ext uri="{FF2B5EF4-FFF2-40B4-BE49-F238E27FC236}">
                <a16:creationId xmlns:a16="http://schemas.microsoft.com/office/drawing/2014/main" id="{1CC26477-7D6C-B4BB-92B9-D77469937E31}"/>
              </a:ext>
            </a:extLst>
          </p:cNvPr>
          <p:cNvSpPr txBox="1">
            <a:spLocks noChangeArrowheads="1"/>
          </p:cNvSpPr>
          <p:nvPr/>
        </p:nvSpPr>
        <p:spPr bwMode="auto">
          <a:xfrm>
            <a:off x="44394" y="2440519"/>
            <a:ext cx="5538583" cy="349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To add associated objects:</a:t>
            </a:r>
          </a:p>
          <a:p>
            <a:pPr defTabSz="914377">
              <a:spcBef>
                <a:spcPts val="800"/>
              </a:spcBef>
            </a:pPr>
            <a:r>
              <a:rPr lang="en-US" altLang="ru-RU" sz="1600" dirty="0">
                <a:solidFill>
                  <a:prstClr val="black"/>
                </a:solidFill>
                <a:latin typeface="+mn-lt"/>
              </a:rPr>
              <a:t>0) Go to “List edit” or select object to edit</a:t>
            </a:r>
          </a:p>
          <a:p>
            <a:pPr defTabSz="914377">
              <a:spcBef>
                <a:spcPts val="800"/>
              </a:spcBef>
            </a:pPr>
            <a:r>
              <a:rPr lang="en-US" altLang="ru-RU" sz="1600" dirty="0">
                <a:solidFill>
                  <a:prstClr val="black"/>
                </a:solidFill>
                <a:latin typeface="+mn-lt"/>
              </a:rPr>
              <a:t>1) Select associated object type (optional filter)</a:t>
            </a:r>
          </a:p>
          <a:p>
            <a:pPr defTabSz="914377">
              <a:spcBef>
                <a:spcPts val="800"/>
              </a:spcBef>
            </a:pPr>
            <a:r>
              <a:rPr lang="en-US" altLang="ru-RU" sz="1600" dirty="0">
                <a:solidFill>
                  <a:prstClr val="black"/>
                </a:solidFill>
                <a:latin typeface="+mn-lt"/>
              </a:rPr>
              <a:t>2) Input search phrase, contained in the </a:t>
            </a:r>
            <a:r>
              <a:rPr lang="en-US" altLang="ru-RU" sz="1600" u="sng" dirty="0">
                <a:solidFill>
                  <a:prstClr val="black"/>
                </a:solidFill>
                <a:latin typeface="+mn-lt"/>
              </a:rPr>
              <a:t>Name</a:t>
            </a:r>
            <a:r>
              <a:rPr lang="en-US" altLang="ru-RU" sz="1600" dirty="0">
                <a:solidFill>
                  <a:prstClr val="black"/>
                </a:solidFill>
                <a:latin typeface="+mn-lt"/>
              </a:rPr>
              <a:t> of desired object to be associated</a:t>
            </a:r>
          </a:p>
          <a:p>
            <a:pPr defTabSz="914377">
              <a:spcBef>
                <a:spcPts val="800"/>
              </a:spcBef>
            </a:pPr>
            <a:r>
              <a:rPr lang="en-US" altLang="ru-RU" sz="1600" dirty="0">
                <a:solidFill>
                  <a:prstClr val="black"/>
                </a:solidFill>
                <a:latin typeface="+mn-lt"/>
              </a:rPr>
              <a:t>3) Drag &amp; Drop desired object(s) from search result list to the area / adjust list</a:t>
            </a:r>
          </a:p>
          <a:p>
            <a:pPr defTabSz="914377">
              <a:spcBef>
                <a:spcPts val="800"/>
              </a:spcBef>
            </a:pPr>
            <a:r>
              <a:rPr lang="en-US" altLang="ru-RU" sz="1600" dirty="0">
                <a:solidFill>
                  <a:prstClr val="black"/>
                </a:solidFill>
                <a:latin typeface="+mn-lt"/>
              </a:rPr>
              <a:t>4) Save changes</a:t>
            </a:r>
          </a:p>
          <a:p>
            <a:pPr defTabSz="914377">
              <a:spcBef>
                <a:spcPts val="800"/>
              </a:spcBef>
            </a:pPr>
            <a:r>
              <a:rPr lang="en-US" altLang="ru-RU" sz="1600" b="1" dirty="0">
                <a:solidFill>
                  <a:srgbClr val="0070C0"/>
                </a:solidFill>
                <a:latin typeface="+mn-lt"/>
              </a:rPr>
              <a:t>Important</a:t>
            </a:r>
            <a:r>
              <a:rPr lang="en-US" altLang="ru-RU" sz="1600" dirty="0">
                <a:solidFill>
                  <a:prstClr val="black"/>
                </a:solidFill>
                <a:latin typeface="+mn-lt"/>
              </a:rPr>
              <a:t>: </a:t>
            </a:r>
            <a:r>
              <a:rPr lang="en-US" altLang="ru-RU" sz="1600" b="1" dirty="0">
                <a:solidFill>
                  <a:prstClr val="black"/>
                </a:solidFill>
                <a:latin typeface="+mn-lt"/>
              </a:rPr>
              <a:t>Reverse associations </a:t>
            </a:r>
            <a:r>
              <a:rPr lang="en-US" altLang="ru-RU" sz="1600" dirty="0">
                <a:solidFill>
                  <a:prstClr val="black"/>
                </a:solidFill>
                <a:latin typeface="+mn-lt"/>
              </a:rPr>
              <a:t>allow to browse reverse- directional associations, such as finding all compounds mentioned in a particular literature reference.</a:t>
            </a:r>
            <a:endParaRPr lang="ru-RU" altLang="ru-RU" sz="1600" dirty="0">
              <a:solidFill>
                <a:prstClr val="black"/>
              </a:solidFill>
              <a:latin typeface="+mn-lt"/>
            </a:endParaRPr>
          </a:p>
        </p:txBody>
      </p:sp>
    </p:spTree>
    <p:extLst>
      <p:ext uri="{BB962C8B-B14F-4D97-AF65-F5344CB8AC3E}">
        <p14:creationId xmlns:p14="http://schemas.microsoft.com/office/powerpoint/2010/main" val="358797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sz="3733" dirty="0"/>
              <a:t>: Extended Properties (the basics)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hlinkClick r:id="rId3"/>
              </a:rPr>
              <a:t>https://en.wikipedia.org/wiki/Data_type</a:t>
            </a:r>
            <a:endParaRPr lang="en-US" altLang="ru-RU" sz="1000" dirty="0">
              <a:solidFill>
                <a:prstClr val="black"/>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All values are to be stored using appropriate data types!</a:t>
            </a:r>
            <a:endParaRPr lang="en-US" altLang="ru-RU" sz="2800" dirty="0">
              <a:solidFill>
                <a:prstClr val="black"/>
              </a:solidFill>
              <a:latin typeface="+mn-lt"/>
            </a:endParaRPr>
          </a:p>
          <a:p>
            <a:pPr defTabSz="914377">
              <a:spcBef>
                <a:spcPts val="1200"/>
              </a:spcBef>
            </a:pPr>
            <a:r>
              <a:rPr lang="en-US" altLang="ru-RU" sz="1800" b="1" dirty="0">
                <a:solidFill>
                  <a:prstClr val="black"/>
                </a:solidFill>
                <a:latin typeface="+mn-lt"/>
              </a:rPr>
              <a:t>DEFINITION: </a:t>
            </a:r>
            <a:r>
              <a:rPr lang="en-US" altLang="ru-RU" sz="1800" dirty="0">
                <a:solidFill>
                  <a:prstClr val="black"/>
                </a:solidFill>
                <a:latin typeface="+mn-lt"/>
              </a:rPr>
              <a:t>Data type is a collection or grouping of data values, usually specified by a </a:t>
            </a:r>
            <a:r>
              <a:rPr lang="en-US" altLang="ru-RU" sz="1800" b="1" dirty="0">
                <a:solidFill>
                  <a:prstClr val="black"/>
                </a:solidFill>
                <a:latin typeface="+mn-lt"/>
              </a:rPr>
              <a:t>set of possible values</a:t>
            </a:r>
            <a:r>
              <a:rPr lang="en-US" altLang="ru-RU" sz="1800" dirty="0">
                <a:solidFill>
                  <a:prstClr val="black"/>
                </a:solidFill>
                <a:latin typeface="+mn-lt"/>
              </a:rPr>
              <a:t>, a </a:t>
            </a:r>
            <a:r>
              <a:rPr lang="en-US" altLang="ru-RU" sz="1800" b="1" dirty="0">
                <a:solidFill>
                  <a:prstClr val="black"/>
                </a:solidFill>
                <a:latin typeface="+mn-lt"/>
              </a:rPr>
              <a:t>set of allowed operations</a:t>
            </a:r>
            <a:r>
              <a:rPr lang="en-US" altLang="ru-RU" sz="1800" dirty="0">
                <a:solidFill>
                  <a:prstClr val="black"/>
                </a:solidFill>
                <a:latin typeface="+mn-lt"/>
              </a:rPr>
              <a:t> on these values</a:t>
            </a:r>
            <a:r>
              <a:rPr lang="en-US" altLang="ru-RU" sz="1800" dirty="0">
                <a:solidFill>
                  <a:schemeClr val="bg1">
                    <a:lumMod val="50000"/>
                  </a:schemeClr>
                </a:solidFill>
                <a:latin typeface="+mn-lt"/>
              </a:rPr>
              <a:t>, and/or a representation of these values as machine types.</a:t>
            </a:r>
            <a:endParaRPr lang="ru-RU" altLang="ru-RU" sz="1800" i="1" dirty="0">
              <a:solidFill>
                <a:schemeClr val="bg1">
                  <a:lumMod val="50000"/>
                </a:schemeClr>
              </a:solidFill>
              <a:latin typeface="+mn-lt"/>
            </a:endParaRPr>
          </a:p>
        </p:txBody>
      </p: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136952" y="2067851"/>
            <a:ext cx="1205504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u="sng" dirty="0">
                <a:solidFill>
                  <a:prstClr val="black"/>
                </a:solidFill>
                <a:latin typeface="+mn-lt"/>
              </a:rPr>
              <a:t>Supported data types</a:t>
            </a:r>
            <a:r>
              <a:rPr lang="en-US" altLang="ru-RU" sz="1800" dirty="0">
                <a:solidFill>
                  <a:prstClr val="black"/>
                </a:solidFill>
                <a:latin typeface="+mn-lt"/>
              </a:rPr>
              <a:t> (and their visualization in the search form):</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Int</a:t>
            </a:r>
            <a:r>
              <a:rPr lang="en-US" altLang="ru-RU" sz="1800" dirty="0">
                <a:solidFill>
                  <a:prstClr val="black"/>
                </a:solidFill>
                <a:latin typeface="+mn-lt"/>
              </a:rPr>
              <a:t> – integer values (64-bit signed integer) in range [-9 223 372 036 854 775 808; 9 223 372 036 854 775 807].</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Float</a:t>
            </a:r>
            <a:r>
              <a:rPr lang="en-US" altLang="ru-RU" sz="1800" dirty="0">
                <a:solidFill>
                  <a:prstClr val="black"/>
                </a:solidFill>
                <a:latin typeface="+mn-lt"/>
              </a:rPr>
              <a:t> – double-precision floating-point (8 bytes, IEEE-754), ±5.0×10</a:t>
            </a:r>
            <a:r>
              <a:rPr lang="en-US" altLang="ru-RU" sz="1800" baseline="30000" dirty="0">
                <a:solidFill>
                  <a:prstClr val="black"/>
                </a:solidFill>
                <a:latin typeface="+mn-lt"/>
              </a:rPr>
              <a:t>−324</a:t>
            </a:r>
            <a:r>
              <a:rPr lang="en-US" altLang="ru-RU" sz="1800" dirty="0">
                <a:solidFill>
                  <a:prstClr val="black"/>
                </a:solidFill>
                <a:latin typeface="+mn-lt"/>
              </a:rPr>
              <a:t> to ±1.7 × 10</a:t>
            </a:r>
            <a:r>
              <a:rPr lang="en-US" altLang="ru-RU" sz="1800" baseline="30000" dirty="0">
                <a:solidFill>
                  <a:prstClr val="black"/>
                </a:solidFill>
                <a:latin typeface="+mn-lt"/>
              </a:rPr>
              <a:t>308</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String </a:t>
            </a:r>
            <a:r>
              <a:rPr lang="en-US" altLang="ru-RU" sz="1800" dirty="0">
                <a:solidFill>
                  <a:prstClr val="black"/>
                </a:solidFill>
                <a:latin typeface="+mn-lt"/>
              </a:rPr>
              <a:t>– any characters sequence no longer than 4096 symbols.</a:t>
            </a:r>
          </a:p>
          <a:p>
            <a:pPr marL="228594" indent="-228594" defTabSz="914377">
              <a:spcBef>
                <a:spcPts val="0"/>
              </a:spcBef>
              <a:buFont typeface="Arial" panose="020B0604020202020204" pitchFamily="34" charset="0"/>
              <a:buChar char="•"/>
            </a:pPr>
            <a:r>
              <a:rPr lang="en-US" altLang="ru-RU" sz="1800" b="1" dirty="0" err="1">
                <a:solidFill>
                  <a:prstClr val="black"/>
                </a:solidFill>
                <a:latin typeface="+mn-lt"/>
              </a:rPr>
              <a:t>BigString</a:t>
            </a:r>
            <a:r>
              <a:rPr lang="en-US" altLang="ru-RU" sz="1800" dirty="0">
                <a:solidFill>
                  <a:prstClr val="black"/>
                </a:solidFill>
                <a:latin typeface="+mn-lt"/>
              </a:rPr>
              <a:t> – any characters sequence no longer than 2 147 483 647 symbols (2 Gb).</a:t>
            </a:r>
          </a:p>
        </p:txBody>
      </p:sp>
      <p:pic>
        <p:nvPicPr>
          <p:cNvPr id="5" name="Picture 4">
            <a:extLst>
              <a:ext uri="{FF2B5EF4-FFF2-40B4-BE49-F238E27FC236}">
                <a16:creationId xmlns:a16="http://schemas.microsoft.com/office/drawing/2014/main" id="{831E7AB6-4DA6-FB6C-02D2-EA508C7D853D}"/>
              </a:ext>
            </a:extLst>
          </p:cNvPr>
          <p:cNvPicPr>
            <a:picLocks noChangeAspect="1"/>
          </p:cNvPicPr>
          <p:nvPr/>
        </p:nvPicPr>
        <p:blipFill>
          <a:blip r:embed="rId4"/>
          <a:stretch>
            <a:fillRect/>
          </a:stretch>
        </p:blipFill>
        <p:spPr>
          <a:xfrm>
            <a:off x="1237050" y="2677854"/>
            <a:ext cx="9697803" cy="457264"/>
          </a:xfrm>
          <a:prstGeom prst="rect">
            <a:avLst/>
          </a:prstGeom>
        </p:spPr>
      </p:pic>
      <p:pic>
        <p:nvPicPr>
          <p:cNvPr id="7" name="Picture 6">
            <a:extLst>
              <a:ext uri="{FF2B5EF4-FFF2-40B4-BE49-F238E27FC236}">
                <a16:creationId xmlns:a16="http://schemas.microsoft.com/office/drawing/2014/main" id="{325B5A96-3374-3E36-27E6-9D887E8C0D33}"/>
              </a:ext>
            </a:extLst>
          </p:cNvPr>
          <p:cNvPicPr>
            <a:picLocks noChangeAspect="1"/>
          </p:cNvPicPr>
          <p:nvPr/>
        </p:nvPicPr>
        <p:blipFill>
          <a:blip r:embed="rId5"/>
          <a:stretch>
            <a:fillRect/>
          </a:stretch>
        </p:blipFill>
        <p:spPr>
          <a:xfrm>
            <a:off x="1232287" y="3508147"/>
            <a:ext cx="9707330" cy="504895"/>
          </a:xfrm>
          <a:prstGeom prst="rect">
            <a:avLst/>
          </a:prstGeom>
        </p:spPr>
      </p:pic>
      <p:pic>
        <p:nvPicPr>
          <p:cNvPr id="30" name="Picture 29">
            <a:extLst>
              <a:ext uri="{FF2B5EF4-FFF2-40B4-BE49-F238E27FC236}">
                <a16:creationId xmlns:a16="http://schemas.microsoft.com/office/drawing/2014/main" id="{6FC980C9-F13F-C058-4638-1DBF42AC7A1B}"/>
              </a:ext>
            </a:extLst>
          </p:cNvPr>
          <p:cNvPicPr>
            <a:picLocks noChangeAspect="1"/>
          </p:cNvPicPr>
          <p:nvPr/>
        </p:nvPicPr>
        <p:blipFill>
          <a:blip r:embed="rId6"/>
          <a:stretch>
            <a:fillRect/>
          </a:stretch>
        </p:blipFill>
        <p:spPr>
          <a:xfrm>
            <a:off x="1202142" y="4743704"/>
            <a:ext cx="9707330" cy="1590897"/>
          </a:xfrm>
          <a:prstGeom prst="rect">
            <a:avLst/>
          </a:prstGeom>
        </p:spPr>
      </p:pic>
      <p:cxnSp>
        <p:nvCxnSpPr>
          <p:cNvPr id="31" name="Straight Arrow Connector 30">
            <a:extLst>
              <a:ext uri="{FF2B5EF4-FFF2-40B4-BE49-F238E27FC236}">
                <a16:creationId xmlns:a16="http://schemas.microsoft.com/office/drawing/2014/main" id="{5EA31A55-EEEB-0810-68FC-C31331CEF22D}"/>
              </a:ext>
            </a:extLst>
          </p:cNvPr>
          <p:cNvCxnSpPr>
            <a:cxnSpLocks/>
          </p:cNvCxnSpPr>
          <p:nvPr/>
        </p:nvCxnSpPr>
        <p:spPr>
          <a:xfrm>
            <a:off x="3184418" y="3156098"/>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67A609-32BD-C1CA-C2A5-470D40F4A773}"/>
              </a:ext>
            </a:extLst>
          </p:cNvPr>
          <p:cNvCxnSpPr>
            <a:cxnSpLocks/>
          </p:cNvCxnSpPr>
          <p:nvPr/>
        </p:nvCxnSpPr>
        <p:spPr>
          <a:xfrm>
            <a:off x="3186093" y="4021929"/>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4FC439-A97E-8A15-24E4-000628C59B43}"/>
              </a:ext>
            </a:extLst>
          </p:cNvPr>
          <p:cNvCxnSpPr>
            <a:cxnSpLocks/>
          </p:cNvCxnSpPr>
          <p:nvPr/>
        </p:nvCxnSpPr>
        <p:spPr>
          <a:xfrm>
            <a:off x="3197816" y="5550948"/>
            <a:ext cx="4338448"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2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IT Infrastructure</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4781263" cy="485999"/>
          </a:xfrm>
        </p:spPr>
        <p:txBody>
          <a:bodyPr/>
          <a:lstStyle/>
          <a:p>
            <a:pPr indent="0">
              <a:buNone/>
            </a:pPr>
            <a:r>
              <a:rPr lang="en-US" dirty="0"/>
              <a:t>Everything runs 24x7 on a dedicated VM within a new server (INF funding).</a:t>
            </a:r>
          </a:p>
          <a:p>
            <a:pPr indent="0">
              <a:buNone/>
            </a:pPr>
            <a:r>
              <a:rPr lang="en-US" dirty="0"/>
              <a:t>All data are backed up weekly on a dedicated external backup device.</a:t>
            </a:r>
          </a:p>
          <a:p>
            <a:pPr indent="0">
              <a:buNone/>
            </a:pPr>
            <a:r>
              <a:rPr lang="en-US" u="sng" dirty="0">
                <a:solidFill>
                  <a:srgbClr val="FF0000"/>
                </a:solidFill>
              </a:rPr>
              <a:t>No disaster tolerance</a:t>
            </a:r>
            <a:r>
              <a:rPr lang="en-US" dirty="0">
                <a:solidFill>
                  <a:srgbClr val="FF0000"/>
                </a:solidFill>
              </a:rPr>
              <a:t>: all devices are physically in a single server room.</a:t>
            </a:r>
          </a:p>
          <a:p>
            <a:pPr indent="0">
              <a:buNone/>
            </a:pPr>
            <a:endParaRPr lang="en-US" dirty="0"/>
          </a:p>
        </p:txBody>
      </p:sp>
      <p:sp>
        <p:nvSpPr>
          <p:cNvPr id="2" name="TextBox 1">
            <a:extLst>
              <a:ext uri="{FF2B5EF4-FFF2-40B4-BE49-F238E27FC236}">
                <a16:creationId xmlns:a16="http://schemas.microsoft.com/office/drawing/2014/main" id="{5C7D48BA-DEA6-8288-123D-6C585513EDA1}"/>
              </a:ext>
            </a:extLst>
          </p:cNvPr>
          <p:cNvSpPr txBox="1"/>
          <p:nvPr/>
        </p:nvSpPr>
        <p:spPr>
          <a:xfrm>
            <a:off x="279331" y="951263"/>
            <a:ext cx="11993056" cy="5262979"/>
          </a:xfrm>
          <a:prstGeom prst="rect">
            <a:avLst/>
          </a:prstGeom>
          <a:noFill/>
        </p:spPr>
        <p:txBody>
          <a:bodyPr wrap="square">
            <a:spAutoFit/>
          </a:bodyPr>
          <a:lstStyle/>
          <a:p>
            <a:r>
              <a:rPr lang="en-US" sz="2400" b="1" dirty="0"/>
              <a:t>Our own </a:t>
            </a:r>
            <a:r>
              <a:rPr lang="en-US" sz="2400" dirty="0"/>
              <a:t>CRC/TRR 247 IT infrastructure:</a:t>
            </a:r>
          </a:p>
          <a:p>
            <a:pPr marL="285750" indent="-285750">
              <a:buFont typeface="Arial" panose="020B0604020202020204" pitchFamily="34" charset="0"/>
              <a:buChar char="•"/>
            </a:pPr>
            <a:r>
              <a:rPr lang="en-US" sz="2400" dirty="0"/>
              <a:t>2U Dell PowerEdge R750 (42 Tb RAID 5)</a:t>
            </a:r>
          </a:p>
          <a:p>
            <a:pPr marL="285750" indent="-285750">
              <a:buFont typeface="Arial" panose="020B0604020202020204" pitchFamily="34" charset="0"/>
              <a:buChar char="•"/>
            </a:pPr>
            <a:r>
              <a:rPr lang="en-US" sz="2400" dirty="0"/>
              <a:t>External Backup: WD My Book Duo (21 Tb)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r>
              <a:rPr lang="en-US" sz="2400" dirty="0">
                <a:solidFill>
                  <a:srgbClr val="00B050"/>
                </a:solidFill>
              </a:rPr>
              <a:t>Currently used (CRC/TRR 247): 9 Gb of 42 Tb</a:t>
            </a:r>
          </a:p>
          <a:p>
            <a:endParaRPr lang="en-US" sz="2400" dirty="0"/>
          </a:p>
          <a:p>
            <a:r>
              <a:rPr lang="en-US" sz="2400" dirty="0"/>
              <a:t>In plans this year (backup server: disaster tolerance):</a:t>
            </a:r>
          </a:p>
          <a:p>
            <a:pPr marL="285750" indent="-285750">
              <a:buFont typeface="Arial" panose="020B0604020202020204" pitchFamily="34" charset="0"/>
              <a:buChar char="•"/>
            </a:pPr>
            <a:r>
              <a:rPr lang="en-US" sz="2400" dirty="0"/>
              <a:t>1U Dell PowerEdge R6515 (22 Tb RAID 1 + ext.)</a:t>
            </a:r>
          </a:p>
        </p:txBody>
      </p:sp>
      <p:pic>
        <p:nvPicPr>
          <p:cNvPr id="16" name="Picture 15" descr="A computer server in a cabinet">
            <a:extLst>
              <a:ext uri="{FF2B5EF4-FFF2-40B4-BE49-F238E27FC236}">
                <a16:creationId xmlns:a16="http://schemas.microsoft.com/office/drawing/2014/main" id="{9B55A305-87EA-E3CA-1A25-89144491B2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447"/>
          <a:stretch/>
        </p:blipFill>
        <p:spPr>
          <a:xfrm>
            <a:off x="6968113" y="984738"/>
            <a:ext cx="5143500" cy="5044273"/>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3FF5775D-B6A7-96EF-37D8-6AE6185B68C2}"/>
                  </a:ext>
                </a:extLst>
              </p14:cNvPr>
              <p14:cNvContentPartPr/>
              <p14:nvPr/>
            </p14:nvContentPartPr>
            <p14:xfrm>
              <a:off x="7484827" y="1285315"/>
              <a:ext cx="4002480" cy="1348560"/>
            </p14:xfrm>
          </p:contentPart>
        </mc:Choice>
        <mc:Fallback xmlns="">
          <p:pic>
            <p:nvPicPr>
              <p:cNvPr id="20" name="Ink 19">
                <a:extLst>
                  <a:ext uri="{FF2B5EF4-FFF2-40B4-BE49-F238E27FC236}">
                    <a16:creationId xmlns:a16="http://schemas.microsoft.com/office/drawing/2014/main" id="{3FF5775D-B6A7-96EF-37D8-6AE6185B68C2}"/>
                  </a:ext>
                </a:extLst>
              </p:cNvPr>
              <p:cNvPicPr/>
              <p:nvPr/>
            </p:nvPicPr>
            <p:blipFill>
              <a:blip r:embed="rId5"/>
              <a:stretch>
                <a:fillRect/>
              </a:stretch>
            </p:blipFill>
            <p:spPr>
              <a:xfrm>
                <a:off x="7467187" y="1267315"/>
                <a:ext cx="4038120" cy="1384200"/>
              </a:xfrm>
              <a:prstGeom prst="rect">
                <a:avLst/>
              </a:prstGeom>
            </p:spPr>
          </p:pic>
        </mc:Fallback>
      </mc:AlternateContent>
      <p:pic>
        <p:nvPicPr>
          <p:cNvPr id="1028" name="Picture 4">
            <a:extLst>
              <a:ext uri="{FF2B5EF4-FFF2-40B4-BE49-F238E27FC236}">
                <a16:creationId xmlns:a16="http://schemas.microsoft.com/office/drawing/2014/main" id="{7910A7C8-DA6F-A9A9-1B8D-E3A5D722C2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3904" y="2210636"/>
            <a:ext cx="2371411" cy="237141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3EE3D246-095A-20A8-DC85-7951441BA7C4}"/>
              </a:ext>
            </a:extLst>
          </p:cNvPr>
          <p:cNvCxnSpPr>
            <a:cxnSpLocks/>
          </p:cNvCxnSpPr>
          <p:nvPr/>
        </p:nvCxnSpPr>
        <p:spPr>
          <a:xfrm>
            <a:off x="5596932" y="1577591"/>
            <a:ext cx="2421653" cy="38183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D5D667-F6B9-FCD2-72FC-6E4B4A2E0C7B}"/>
              </a:ext>
            </a:extLst>
          </p:cNvPr>
          <p:cNvCxnSpPr>
            <a:cxnSpLocks/>
          </p:cNvCxnSpPr>
          <p:nvPr/>
        </p:nvCxnSpPr>
        <p:spPr>
          <a:xfrm>
            <a:off x="1358202" y="2101780"/>
            <a:ext cx="1093596" cy="65146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17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F9B47-009E-6FF3-1DB2-0D354DCCD023}"/>
              </a:ext>
            </a:extLst>
          </p:cNvPr>
          <p:cNvPicPr>
            <a:picLocks noChangeAspect="1"/>
          </p:cNvPicPr>
          <p:nvPr/>
        </p:nvPicPr>
        <p:blipFill>
          <a:blip r:embed="rId3"/>
          <a:stretch>
            <a:fillRect/>
          </a:stretch>
        </p:blipFill>
        <p:spPr>
          <a:xfrm>
            <a:off x="3103295" y="1577592"/>
            <a:ext cx="6211527" cy="4680966"/>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Object‘s</a:t>
            </a:r>
            <a:r>
              <a:rPr lang="de-DE" dirty="0"/>
              <a:t> F</a:t>
            </a:r>
            <a:r>
              <a:rPr lang="en-US" sz="3733" dirty="0" err="1"/>
              <a:t>lexibility</a:t>
            </a:r>
            <a:r>
              <a:rPr lang="en-US" sz="3733" dirty="0"/>
              <a:t>: Extended Properties with Separators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4310743" y="6362393"/>
            <a:ext cx="6671581" cy="485999"/>
          </a:xfrm>
        </p:spPr>
        <p:txBody>
          <a:bodyPr/>
          <a:lstStyle/>
          <a:p>
            <a:pPr indent="0" defTabSz="914377">
              <a:buNone/>
            </a:pPr>
            <a:r>
              <a:rPr lang="en-US" altLang="ru-RU" sz="1000" dirty="0">
                <a:solidFill>
                  <a:prstClr val="black"/>
                </a:solidFill>
                <a:latin typeface="Arial" panose="020B0604020202020204" pitchFamily="34" charset="0"/>
                <a:hlinkClick r:id="rId4"/>
              </a:rPr>
              <a:t>https://crc247.mdi.ruhr-uni-bochum.de/object/synthesis-for-sample-8220-co-deposition-221111-k3-3-1922</a:t>
            </a:r>
            <a:endParaRPr lang="en-US" altLang="ru-RU" sz="1000" dirty="0">
              <a:solidFill>
                <a:prstClr val="black"/>
              </a:solidFill>
              <a:latin typeface="Arial" panose="020B0604020202020204" pitchFamily="34" charset="0"/>
            </a:endParaRPr>
          </a:p>
          <a:p>
            <a:pPr indent="0" defTabSz="914377">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to object and afterward make search on them.</a:t>
            </a:r>
          </a:p>
          <a:p>
            <a:pPr defTabSz="914377">
              <a:spcBef>
                <a:spcPts val="1200"/>
              </a:spcBef>
            </a:pPr>
            <a:r>
              <a:rPr lang="en-US" altLang="ru-RU" sz="1800" b="1" dirty="0">
                <a:solidFill>
                  <a:prstClr val="black"/>
                </a:solidFill>
                <a:latin typeface="+mn-lt"/>
              </a:rPr>
              <a:t>Task: </a:t>
            </a:r>
            <a:r>
              <a:rPr lang="en-US" altLang="ru-RU" sz="1800" b="1">
                <a:solidFill>
                  <a:prstClr val="black"/>
                </a:solidFill>
                <a:latin typeface="+mn-lt"/>
              </a:rPr>
              <a:t>associate typed properties </a:t>
            </a:r>
            <a:r>
              <a:rPr lang="en-US" altLang="ru-RU" sz="1800" b="1" dirty="0">
                <a:solidFill>
                  <a:prstClr val="black"/>
                </a:solidFill>
                <a:latin typeface="+mn-lt"/>
              </a:rPr>
              <a:t>with object		    </a:t>
            </a:r>
            <a:r>
              <a:rPr lang="en-US" altLang="ru-RU" sz="2000" b="1" dirty="0">
                <a:solidFill>
                  <a:prstClr val="black"/>
                </a:solidFill>
                <a:latin typeface="+mn-lt"/>
              </a:rPr>
              <a:t>Synthesis parameters</a:t>
            </a:r>
            <a:endParaRPr lang="ru-RU" altLang="ru-RU" sz="2000" i="1" dirty="0">
              <a:solidFill>
                <a:srgbClr val="0070C0"/>
              </a:solidFill>
              <a:latin typeface="+mn-lt"/>
            </a:endParaRPr>
          </a:p>
        </p:txBody>
      </p:sp>
      <p:sp>
        <p:nvSpPr>
          <p:cNvPr id="10" name="TextBox 9">
            <a:extLst>
              <a:ext uri="{FF2B5EF4-FFF2-40B4-BE49-F238E27FC236}">
                <a16:creationId xmlns:a16="http://schemas.microsoft.com/office/drawing/2014/main" id="{A954B464-8E1A-729E-77FC-02F4DC752E78}"/>
              </a:ext>
            </a:extLst>
          </p:cNvPr>
          <p:cNvSpPr txBox="1"/>
          <p:nvPr/>
        </p:nvSpPr>
        <p:spPr>
          <a:xfrm>
            <a:off x="90435" y="3437763"/>
            <a:ext cx="2753248" cy="646331"/>
          </a:xfrm>
          <a:prstGeom prst="rect">
            <a:avLst/>
          </a:prstGeom>
          <a:noFill/>
        </p:spPr>
        <p:txBody>
          <a:bodyPr wrap="square">
            <a:spAutoFit/>
          </a:bodyPr>
          <a:lstStyle/>
          <a:p>
            <a:r>
              <a:rPr lang="en-US" altLang="ru-RU" sz="1800" b="1" dirty="0">
                <a:solidFill>
                  <a:prstClr val="black"/>
                </a:solidFill>
                <a:latin typeface="+mn-lt"/>
              </a:rPr>
              <a:t>Separators</a:t>
            </a:r>
          </a:p>
          <a:p>
            <a:r>
              <a:rPr lang="en-US" dirty="0">
                <a:solidFill>
                  <a:prstClr val="black"/>
                </a:solidFill>
              </a:rPr>
              <a:t>(logical blocks)</a:t>
            </a:r>
            <a:endParaRPr lang="en-US" dirty="0"/>
          </a:p>
        </p:txBody>
      </p:sp>
      <p:cxnSp>
        <p:nvCxnSpPr>
          <p:cNvPr id="11" name="Straight Arrow Connector 10">
            <a:extLst>
              <a:ext uri="{FF2B5EF4-FFF2-40B4-BE49-F238E27FC236}">
                <a16:creationId xmlns:a16="http://schemas.microsoft.com/office/drawing/2014/main" id="{053F0223-00F4-9526-4A34-585AEDCBEA47}"/>
              </a:ext>
            </a:extLst>
          </p:cNvPr>
          <p:cNvCxnSpPr>
            <a:cxnSpLocks/>
          </p:cNvCxnSpPr>
          <p:nvPr/>
        </p:nvCxnSpPr>
        <p:spPr>
          <a:xfrm>
            <a:off x="3023694" y="5305530"/>
            <a:ext cx="0" cy="98473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F8C9A-A1A1-13F1-6F94-B59C898170D8}"/>
              </a:ext>
            </a:extLst>
          </p:cNvPr>
          <p:cNvCxnSpPr>
            <a:cxnSpLocks/>
          </p:cNvCxnSpPr>
          <p:nvPr/>
        </p:nvCxnSpPr>
        <p:spPr>
          <a:xfrm flipV="1">
            <a:off x="1416818" y="1969477"/>
            <a:ext cx="1718268" cy="161778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DA22022-A4A7-9541-636D-B7A5DA28E314}"/>
              </a:ext>
            </a:extLst>
          </p:cNvPr>
          <p:cNvSpPr txBox="1"/>
          <p:nvPr/>
        </p:nvSpPr>
        <p:spPr>
          <a:xfrm rot="16200000">
            <a:off x="2226548" y="5624120"/>
            <a:ext cx="1086895" cy="369332"/>
          </a:xfrm>
          <a:prstGeom prst="rect">
            <a:avLst/>
          </a:prstGeom>
          <a:noFill/>
        </p:spPr>
        <p:txBody>
          <a:bodyPr wrap="square">
            <a:spAutoFit/>
          </a:bodyPr>
          <a:lstStyle/>
          <a:p>
            <a:r>
              <a:rPr lang="en-US" altLang="ru-RU" sz="1800" b="1" dirty="0" err="1">
                <a:solidFill>
                  <a:prstClr val="black"/>
                </a:solidFill>
                <a:latin typeface="+mn-lt"/>
              </a:rPr>
              <a:t>SortCode</a:t>
            </a:r>
            <a:endParaRPr lang="en-US" dirty="0"/>
          </a:p>
        </p:txBody>
      </p:sp>
      <p:cxnSp>
        <p:nvCxnSpPr>
          <p:cNvPr id="22" name="Straight Arrow Connector 21">
            <a:extLst>
              <a:ext uri="{FF2B5EF4-FFF2-40B4-BE49-F238E27FC236}">
                <a16:creationId xmlns:a16="http://schemas.microsoft.com/office/drawing/2014/main" id="{A9E00067-8C1F-0656-229E-20CEC177DFC9}"/>
              </a:ext>
            </a:extLst>
          </p:cNvPr>
          <p:cNvCxnSpPr>
            <a:cxnSpLocks/>
          </p:cNvCxnSpPr>
          <p:nvPr/>
        </p:nvCxnSpPr>
        <p:spPr>
          <a:xfrm>
            <a:off x="1426866" y="3677697"/>
            <a:ext cx="1688123" cy="146705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4A49D4-1AD9-2F3A-9BF5-B5925A56308A}"/>
              </a:ext>
            </a:extLst>
          </p:cNvPr>
          <p:cNvSpPr txBox="1"/>
          <p:nvPr/>
        </p:nvSpPr>
        <p:spPr>
          <a:xfrm rot="16200000">
            <a:off x="2067028" y="3233026"/>
            <a:ext cx="1625324" cy="369332"/>
          </a:xfrm>
          <a:prstGeom prst="rect">
            <a:avLst/>
          </a:prstGeom>
          <a:noFill/>
        </p:spPr>
        <p:txBody>
          <a:bodyPr wrap="square">
            <a:spAutoFit/>
          </a:bodyPr>
          <a:lstStyle/>
          <a:p>
            <a:r>
              <a:rPr lang="en-US" altLang="ru-RU" sz="1800" b="1" dirty="0">
                <a:solidFill>
                  <a:prstClr val="black"/>
                </a:solidFill>
                <a:latin typeface="+mn-lt"/>
              </a:rPr>
              <a:t>Values Types</a:t>
            </a:r>
          </a:p>
        </p:txBody>
      </p:sp>
      <p:sp>
        <p:nvSpPr>
          <p:cNvPr id="26" name="TextBox 25">
            <a:extLst>
              <a:ext uri="{FF2B5EF4-FFF2-40B4-BE49-F238E27FC236}">
                <a16:creationId xmlns:a16="http://schemas.microsoft.com/office/drawing/2014/main" id="{3C5DE5A0-9079-F170-1892-2A88CF9291DC}"/>
              </a:ext>
            </a:extLst>
          </p:cNvPr>
          <p:cNvSpPr txBox="1"/>
          <p:nvPr/>
        </p:nvSpPr>
        <p:spPr>
          <a:xfrm>
            <a:off x="9338270" y="687861"/>
            <a:ext cx="1805354" cy="646331"/>
          </a:xfrm>
          <a:prstGeom prst="rect">
            <a:avLst/>
          </a:prstGeom>
          <a:noFill/>
        </p:spPr>
        <p:txBody>
          <a:bodyPr wrap="square">
            <a:spAutoFit/>
          </a:bodyPr>
          <a:lstStyle/>
          <a:p>
            <a:pPr algn="ctr"/>
            <a:r>
              <a:rPr lang="en-US" altLang="ru-RU" sz="1800" b="1" dirty="0">
                <a:solidFill>
                  <a:prstClr val="black"/>
                </a:solidFill>
                <a:latin typeface="+mn-lt"/>
              </a:rPr>
              <a:t>Measurement Units</a:t>
            </a:r>
          </a:p>
        </p:txBody>
      </p:sp>
      <p:cxnSp>
        <p:nvCxnSpPr>
          <p:cNvPr id="27" name="Straight Arrow Connector 26">
            <a:extLst>
              <a:ext uri="{FF2B5EF4-FFF2-40B4-BE49-F238E27FC236}">
                <a16:creationId xmlns:a16="http://schemas.microsoft.com/office/drawing/2014/main" id="{F9C92026-EFF6-0D29-DDEC-1000DC5049D4}"/>
              </a:ext>
            </a:extLst>
          </p:cNvPr>
          <p:cNvCxnSpPr>
            <a:cxnSpLocks/>
          </p:cNvCxnSpPr>
          <p:nvPr/>
        </p:nvCxnSpPr>
        <p:spPr>
          <a:xfrm flipH="1">
            <a:off x="8902842" y="1075170"/>
            <a:ext cx="964642" cy="62299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454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A85EEB-D489-8EB6-3290-7F9459435311}"/>
              </a:ext>
            </a:extLst>
          </p:cNvPr>
          <p:cNvPicPr>
            <a:picLocks noChangeAspect="1"/>
          </p:cNvPicPr>
          <p:nvPr/>
        </p:nvPicPr>
        <p:blipFill>
          <a:blip r:embed="rId3"/>
          <a:stretch>
            <a:fillRect/>
          </a:stretch>
        </p:blipFill>
        <p:spPr>
          <a:xfrm>
            <a:off x="261257" y="2218216"/>
            <a:ext cx="6639854" cy="1318805"/>
          </a:xfrm>
          <a:prstGeom prst="rect">
            <a:avLst/>
          </a:prstGeom>
          <a:ln>
            <a:solidFill>
              <a:schemeClr val="accent1"/>
            </a:solidFill>
          </a:ln>
        </p:spPr>
      </p:pic>
      <p:pic>
        <p:nvPicPr>
          <p:cNvPr id="6" name="Picture 5">
            <a:extLst>
              <a:ext uri="{FF2B5EF4-FFF2-40B4-BE49-F238E27FC236}">
                <a16:creationId xmlns:a16="http://schemas.microsoft.com/office/drawing/2014/main" id="{0C44B7E8-585E-C925-8522-A19FA253332C}"/>
              </a:ext>
            </a:extLst>
          </p:cNvPr>
          <p:cNvPicPr>
            <a:picLocks noChangeAspect="1"/>
          </p:cNvPicPr>
          <p:nvPr/>
        </p:nvPicPr>
        <p:blipFill>
          <a:blip r:embed="rId4"/>
          <a:stretch>
            <a:fillRect/>
          </a:stretch>
        </p:blipFill>
        <p:spPr>
          <a:xfrm>
            <a:off x="7211372" y="1798655"/>
            <a:ext cx="4980628" cy="4170065"/>
          </a:xfrm>
          <a:prstGeom prst="rect">
            <a:avLst/>
          </a:prstGeom>
          <a:ln>
            <a:solidFill>
              <a:schemeClr val="accent1"/>
            </a:solidFill>
          </a:ln>
        </p:spPr>
      </p:pic>
      <p:pic>
        <p:nvPicPr>
          <p:cNvPr id="21" name="Picture 20">
            <a:extLst>
              <a:ext uri="{FF2B5EF4-FFF2-40B4-BE49-F238E27FC236}">
                <a16:creationId xmlns:a16="http://schemas.microsoft.com/office/drawing/2014/main" id="{2200786C-8958-A0F8-6F02-E02D6FD3D986}"/>
              </a:ext>
            </a:extLst>
          </p:cNvPr>
          <p:cNvPicPr>
            <a:picLocks noChangeAspect="1"/>
          </p:cNvPicPr>
          <p:nvPr/>
        </p:nvPicPr>
        <p:blipFill>
          <a:blip r:embed="rId5"/>
          <a:stretch>
            <a:fillRect/>
          </a:stretch>
        </p:blipFill>
        <p:spPr>
          <a:xfrm>
            <a:off x="934495" y="4153355"/>
            <a:ext cx="4642340" cy="2106908"/>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600" dirty="0"/>
              <a:t>Extended Properties</a:t>
            </a:r>
            <a:r>
              <a:rPr lang="en-US" sz="3733" dirty="0"/>
              <a:t>: Defining a Template</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4310743" y="6362393"/>
            <a:ext cx="6671581" cy="485999"/>
          </a:xfrm>
        </p:spPr>
        <p:txBody>
          <a:bodyPr/>
          <a:lstStyle/>
          <a:p>
            <a:pPr indent="0" defTabSz="914377">
              <a:buNone/>
            </a:pPr>
            <a:r>
              <a:rPr lang="en-US" dirty="0">
                <a:hlinkClick r:id="rId6"/>
              </a:rPr>
              <a:t>https://crc247.mdi.ruhr-uni-bochum.de/adminobject/edititem/1956/?returl=%2Fobject%2F_template-1956</a:t>
            </a:r>
          </a:p>
          <a:p>
            <a:pPr indent="0" defTabSz="914377">
              <a:buNone/>
            </a:pPr>
            <a:r>
              <a:rPr lang="en-US" dirty="0">
                <a:hlinkClick r:id="rId6"/>
              </a:rPr>
              <a:t>https://crc247.mdi.ruhr-uni-bochum.de/object/_template-1956</a:t>
            </a:r>
            <a:endParaRPr lang="en-US" dirty="0"/>
          </a:p>
          <a:p>
            <a:pPr indent="0" defTabSz="914377">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to facilitated data edit we need to template extended properties for specified.</a:t>
            </a:r>
          </a:p>
          <a:p>
            <a:pPr defTabSz="914377">
              <a:spcBef>
                <a:spcPts val="1200"/>
              </a:spcBef>
            </a:pPr>
            <a:r>
              <a:rPr lang="en-US" altLang="ru-RU" sz="1800" b="1" dirty="0">
                <a:solidFill>
                  <a:prstClr val="black"/>
                </a:solidFill>
                <a:latin typeface="+mn-lt"/>
              </a:rPr>
              <a:t>Task: create template for synthesis parameters =&gt; </a:t>
            </a:r>
            <a:r>
              <a:rPr lang="en-US" altLang="ru-RU" sz="1800" dirty="0">
                <a:solidFill>
                  <a:prstClr val="black"/>
                </a:solidFill>
                <a:latin typeface="+mn-lt"/>
              </a:rPr>
              <a:t>create object with </a:t>
            </a:r>
            <a:r>
              <a:rPr lang="en-US" altLang="ru-RU" sz="1800" b="1" dirty="0">
                <a:solidFill>
                  <a:prstClr val="black"/>
                </a:solidFill>
                <a:latin typeface="+mn-lt"/>
              </a:rPr>
              <a:t>“_Template” </a:t>
            </a:r>
            <a:r>
              <a:rPr lang="en-US" altLang="ru-RU" sz="1800" dirty="0">
                <a:solidFill>
                  <a:prstClr val="black"/>
                </a:solidFill>
                <a:latin typeface="+mn-lt"/>
              </a:rPr>
              <a:t>name.</a:t>
            </a:r>
          </a:p>
          <a:p>
            <a:pPr defTabSz="914377">
              <a:spcBef>
                <a:spcPts val="1200"/>
              </a:spcBef>
            </a:pPr>
            <a:r>
              <a:rPr lang="en-US" altLang="ru-RU" sz="1800" b="1" dirty="0">
                <a:solidFill>
                  <a:prstClr val="black"/>
                </a:solidFill>
                <a:latin typeface="+mn-lt"/>
              </a:rPr>
              <a:t>1) Create separators</a:t>
            </a:r>
            <a:r>
              <a:rPr lang="en-US" altLang="ru-RU" sz="1800" dirty="0">
                <a:solidFill>
                  <a:prstClr val="black"/>
                </a:solidFill>
                <a:latin typeface="+mn-lt"/>
              </a:rPr>
              <a:t>, blue captions to create named sections (if required)</a:t>
            </a:r>
          </a:p>
          <a:p>
            <a:pPr marL="457200" indent="-457200" defTabSz="914377">
              <a:spcBef>
                <a:spcPts val="1200"/>
              </a:spcBef>
              <a:buAutoNum type="arabicParenR"/>
            </a:pPr>
            <a:endParaRPr lang="en-US" altLang="ru-RU" sz="1800" dirty="0">
              <a:solidFill>
                <a:prstClr val="black"/>
              </a:solidFill>
              <a:latin typeface="+mn-lt"/>
            </a:endParaRPr>
          </a:p>
          <a:p>
            <a:pPr marL="457200" indent="-457200" defTabSz="914377">
              <a:spcBef>
                <a:spcPts val="1200"/>
              </a:spcBef>
              <a:buAutoNum type="arabicParenR"/>
            </a:pPr>
            <a:endParaRPr lang="en-US" altLang="ru-RU" sz="1800" dirty="0">
              <a:solidFill>
                <a:prstClr val="black"/>
              </a:solidFill>
              <a:latin typeface="+mn-lt"/>
            </a:endParaRPr>
          </a:p>
          <a:p>
            <a:pPr marL="457200" indent="-457200" defTabSz="914377">
              <a:spcBef>
                <a:spcPts val="1200"/>
              </a:spcBef>
              <a:buAutoNum type="arabicParenR"/>
            </a:pPr>
            <a:endParaRPr lang="en-US" altLang="ru-RU" sz="1800" dirty="0">
              <a:solidFill>
                <a:prstClr val="black"/>
              </a:solidFill>
              <a:latin typeface="+mn-lt"/>
            </a:endParaRPr>
          </a:p>
          <a:p>
            <a:pPr marL="457200" indent="-457200" defTabSz="914377">
              <a:spcBef>
                <a:spcPts val="1200"/>
              </a:spcBef>
              <a:buAutoNum type="arabicParenR"/>
            </a:pPr>
            <a:endParaRPr lang="en-US" altLang="ru-RU" sz="1800" dirty="0">
              <a:solidFill>
                <a:prstClr val="black"/>
              </a:solidFill>
              <a:latin typeface="+mn-lt"/>
            </a:endParaRPr>
          </a:p>
          <a:p>
            <a:pPr defTabSz="914377">
              <a:spcBef>
                <a:spcPts val="1200"/>
              </a:spcBef>
            </a:pPr>
            <a:r>
              <a:rPr lang="en-US" altLang="ru-RU" sz="1800" b="1" dirty="0">
                <a:solidFill>
                  <a:prstClr val="black"/>
                </a:solidFill>
                <a:latin typeface="+mn-lt"/>
              </a:rPr>
              <a:t>2) Create placeholders </a:t>
            </a:r>
            <a:r>
              <a:rPr lang="en-US" altLang="ru-RU" sz="1800" dirty="0">
                <a:solidFill>
                  <a:prstClr val="black"/>
                </a:solidFill>
                <a:latin typeface="+mn-lt"/>
              </a:rPr>
              <a:t>(float, int, string)</a:t>
            </a:r>
            <a:endParaRPr lang="ru-RU" altLang="ru-RU" sz="2000" dirty="0">
              <a:solidFill>
                <a:srgbClr val="0070C0"/>
              </a:solidFill>
              <a:latin typeface="+mn-lt"/>
            </a:endParaRPr>
          </a:p>
        </p:txBody>
      </p:sp>
      <p:cxnSp>
        <p:nvCxnSpPr>
          <p:cNvPr id="12" name="Straight Arrow Connector 11">
            <a:extLst>
              <a:ext uri="{FF2B5EF4-FFF2-40B4-BE49-F238E27FC236}">
                <a16:creationId xmlns:a16="http://schemas.microsoft.com/office/drawing/2014/main" id="{D5FC997F-010A-C030-87BC-818A4B492FE9}"/>
              </a:ext>
            </a:extLst>
          </p:cNvPr>
          <p:cNvCxnSpPr>
            <a:cxnSpLocks/>
          </p:cNvCxnSpPr>
          <p:nvPr/>
        </p:nvCxnSpPr>
        <p:spPr>
          <a:xfrm flipV="1">
            <a:off x="954593" y="2200588"/>
            <a:ext cx="6290269" cy="763676"/>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02B2CA-C0A7-6CF3-153D-C7897436AD89}"/>
              </a:ext>
            </a:extLst>
          </p:cNvPr>
          <p:cNvCxnSpPr>
            <a:cxnSpLocks/>
          </p:cNvCxnSpPr>
          <p:nvPr/>
        </p:nvCxnSpPr>
        <p:spPr>
          <a:xfrm>
            <a:off x="974690" y="3486778"/>
            <a:ext cx="6260123" cy="90435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1697138-8799-E1A5-593C-E1AB4C5934DD}"/>
              </a:ext>
            </a:extLst>
          </p:cNvPr>
          <p:cNvCxnSpPr>
            <a:cxnSpLocks/>
          </p:cNvCxnSpPr>
          <p:nvPr/>
        </p:nvCxnSpPr>
        <p:spPr>
          <a:xfrm flipV="1">
            <a:off x="1358203" y="3165231"/>
            <a:ext cx="6087626" cy="196110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788A53A-EEC9-5077-5BFB-822E37FB1A03}"/>
              </a:ext>
            </a:extLst>
          </p:cNvPr>
          <p:cNvSpPr txBox="1"/>
          <p:nvPr/>
        </p:nvSpPr>
        <p:spPr>
          <a:xfrm>
            <a:off x="9810540" y="758203"/>
            <a:ext cx="1805354" cy="646331"/>
          </a:xfrm>
          <a:prstGeom prst="rect">
            <a:avLst/>
          </a:prstGeom>
          <a:noFill/>
        </p:spPr>
        <p:txBody>
          <a:bodyPr wrap="square">
            <a:spAutoFit/>
          </a:bodyPr>
          <a:lstStyle/>
          <a:p>
            <a:pPr algn="ctr"/>
            <a:r>
              <a:rPr lang="en-US" altLang="ru-RU" sz="1800" b="1" dirty="0">
                <a:solidFill>
                  <a:prstClr val="black"/>
                </a:solidFill>
                <a:latin typeface="+mn-lt"/>
              </a:rPr>
              <a:t>Measurement Units</a:t>
            </a:r>
          </a:p>
        </p:txBody>
      </p:sp>
      <p:cxnSp>
        <p:nvCxnSpPr>
          <p:cNvPr id="33" name="Straight Arrow Connector 32">
            <a:extLst>
              <a:ext uri="{FF2B5EF4-FFF2-40B4-BE49-F238E27FC236}">
                <a16:creationId xmlns:a16="http://schemas.microsoft.com/office/drawing/2014/main" id="{DD33D3B8-EF22-B717-C9E2-5D417FB4A7A8}"/>
              </a:ext>
            </a:extLst>
          </p:cNvPr>
          <p:cNvCxnSpPr>
            <a:cxnSpLocks/>
          </p:cNvCxnSpPr>
          <p:nvPr/>
        </p:nvCxnSpPr>
        <p:spPr>
          <a:xfrm>
            <a:off x="11193864" y="1195753"/>
            <a:ext cx="321547" cy="153739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801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5ED6A2-01E4-4A10-5DBA-5D2867DAE6AE}"/>
              </a:ext>
            </a:extLst>
          </p:cNvPr>
          <p:cNvPicPr>
            <a:picLocks noChangeAspect="1"/>
          </p:cNvPicPr>
          <p:nvPr/>
        </p:nvPicPr>
        <p:blipFill>
          <a:blip r:embed="rId3"/>
          <a:stretch>
            <a:fillRect/>
          </a:stretch>
        </p:blipFill>
        <p:spPr>
          <a:xfrm>
            <a:off x="3140579" y="1699794"/>
            <a:ext cx="6797241" cy="4547084"/>
          </a:xfrm>
          <a:prstGeom prst="rect">
            <a:avLst/>
          </a:prstGeom>
          <a:ln>
            <a:solidFill>
              <a:schemeClr val="tx2">
                <a:lumMod val="90000"/>
                <a:lumOff val="10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600" dirty="0"/>
              <a:t>Extended Properties</a:t>
            </a:r>
            <a:r>
              <a:rPr lang="en-US" sz="3733" dirty="0"/>
              <a:t>: Using Template</a:t>
            </a:r>
            <a:r>
              <a:rPr lang="ru-RU" sz="3733" dirty="0"/>
              <a:t> </a:t>
            </a:r>
            <a:r>
              <a:rPr lang="en-US" sz="3733" dirty="0"/>
              <a:t>to fill in data</a:t>
            </a: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4310743" y="6362393"/>
            <a:ext cx="6671581" cy="485999"/>
          </a:xfrm>
        </p:spPr>
        <p:txBody>
          <a:bodyPr/>
          <a:lstStyle/>
          <a:p>
            <a:pPr indent="0" defTabSz="914377">
              <a:buNone/>
            </a:pPr>
            <a:r>
              <a:rPr lang="en-US" dirty="0">
                <a:hlinkClick r:id="rId4"/>
              </a:rPr>
              <a:t>https://crc247.mdi.ruhr-uni-bochum.de/object/synthesis-for-sample-8220-co-deposition-221111-k3-3-1922</a:t>
            </a:r>
            <a:endParaRPr lang="en-US" dirty="0"/>
          </a:p>
          <a:p>
            <a:pPr indent="0" defTabSz="914377">
              <a:buNone/>
            </a:pPr>
            <a:r>
              <a:rPr lang="en-US" dirty="0">
                <a:hlinkClick r:id="rId5"/>
              </a:rPr>
              <a:t>https://crc247.mdi.ruhr-uni-bochum.de/properties/edititem/1922</a:t>
            </a:r>
            <a:endParaRPr lang="en-US" dirty="0"/>
          </a:p>
          <a:p>
            <a:pPr indent="0" defTabSz="914377">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take advantage of created template during data input.</a:t>
            </a:r>
          </a:p>
          <a:p>
            <a:pPr defTabSz="914377">
              <a:spcBef>
                <a:spcPts val="1200"/>
              </a:spcBef>
            </a:pPr>
            <a:r>
              <a:rPr lang="en-US" altLang="ru-RU" sz="1800" b="1" dirty="0">
                <a:solidFill>
                  <a:prstClr val="black"/>
                </a:solidFill>
                <a:latin typeface="+mn-lt"/>
              </a:rPr>
              <a:t>Task: </a:t>
            </a:r>
            <a:r>
              <a:rPr lang="en-US" altLang="ru-RU" sz="1800" dirty="0">
                <a:solidFill>
                  <a:prstClr val="black"/>
                </a:solidFill>
                <a:latin typeface="+mn-lt"/>
              </a:rPr>
              <a:t>edit synthesis properties.</a:t>
            </a:r>
          </a:p>
        </p:txBody>
      </p:sp>
      <p:pic>
        <p:nvPicPr>
          <p:cNvPr id="6" name="Picture 5">
            <a:extLst>
              <a:ext uri="{FF2B5EF4-FFF2-40B4-BE49-F238E27FC236}">
                <a16:creationId xmlns:a16="http://schemas.microsoft.com/office/drawing/2014/main" id="{6A7A199D-88FD-94D7-3D2B-506EB8584642}"/>
              </a:ext>
            </a:extLst>
          </p:cNvPr>
          <p:cNvPicPr>
            <a:picLocks noChangeAspect="1"/>
          </p:cNvPicPr>
          <p:nvPr/>
        </p:nvPicPr>
        <p:blipFill>
          <a:blip r:embed="rId6"/>
          <a:stretch>
            <a:fillRect/>
          </a:stretch>
        </p:blipFill>
        <p:spPr>
          <a:xfrm>
            <a:off x="6481188" y="904351"/>
            <a:ext cx="5596932" cy="754516"/>
          </a:xfrm>
          <a:prstGeom prst="rect">
            <a:avLst/>
          </a:prstGeom>
          <a:ln>
            <a:solidFill>
              <a:schemeClr val="accent1"/>
            </a:solidFill>
          </a:ln>
        </p:spPr>
      </p:pic>
      <p:sp>
        <p:nvSpPr>
          <p:cNvPr id="10" name="TextBox 9">
            <a:extLst>
              <a:ext uri="{FF2B5EF4-FFF2-40B4-BE49-F238E27FC236}">
                <a16:creationId xmlns:a16="http://schemas.microsoft.com/office/drawing/2014/main" id="{7251A50B-B62B-7DCC-C118-25DB737DA7E4}"/>
              </a:ext>
            </a:extLst>
          </p:cNvPr>
          <p:cNvSpPr txBox="1"/>
          <p:nvPr/>
        </p:nvSpPr>
        <p:spPr>
          <a:xfrm>
            <a:off x="90435" y="3437763"/>
            <a:ext cx="2753248" cy="646331"/>
          </a:xfrm>
          <a:prstGeom prst="rect">
            <a:avLst/>
          </a:prstGeom>
          <a:noFill/>
        </p:spPr>
        <p:txBody>
          <a:bodyPr wrap="square">
            <a:spAutoFit/>
          </a:bodyPr>
          <a:lstStyle/>
          <a:p>
            <a:r>
              <a:rPr lang="en-US" altLang="ru-RU" sz="1800" b="1" dirty="0">
                <a:solidFill>
                  <a:prstClr val="black"/>
                </a:solidFill>
                <a:latin typeface="+mn-lt"/>
              </a:rPr>
              <a:t>Separators</a:t>
            </a:r>
          </a:p>
          <a:p>
            <a:r>
              <a:rPr lang="en-US" dirty="0">
                <a:solidFill>
                  <a:prstClr val="black"/>
                </a:solidFill>
              </a:rPr>
              <a:t>(logical blocks)</a:t>
            </a:r>
            <a:endParaRPr lang="en-US" dirty="0"/>
          </a:p>
        </p:txBody>
      </p:sp>
      <p:cxnSp>
        <p:nvCxnSpPr>
          <p:cNvPr id="11" name="Straight Arrow Connector 10">
            <a:extLst>
              <a:ext uri="{FF2B5EF4-FFF2-40B4-BE49-F238E27FC236}">
                <a16:creationId xmlns:a16="http://schemas.microsoft.com/office/drawing/2014/main" id="{598A2B70-3862-19B0-C394-5D3B9E04ACFB}"/>
              </a:ext>
            </a:extLst>
          </p:cNvPr>
          <p:cNvCxnSpPr>
            <a:cxnSpLocks/>
          </p:cNvCxnSpPr>
          <p:nvPr/>
        </p:nvCxnSpPr>
        <p:spPr>
          <a:xfrm>
            <a:off x="2772486" y="3094893"/>
            <a:ext cx="0" cy="98473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12DCB14-891D-C454-9A36-0A84738C17C7}"/>
              </a:ext>
            </a:extLst>
          </p:cNvPr>
          <p:cNvCxnSpPr>
            <a:cxnSpLocks/>
          </p:cNvCxnSpPr>
          <p:nvPr/>
        </p:nvCxnSpPr>
        <p:spPr>
          <a:xfrm flipV="1">
            <a:off x="1416818" y="2049864"/>
            <a:ext cx="1758461" cy="153739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DFBBF2-F074-F1DB-6DF0-4BF8007B260B}"/>
              </a:ext>
            </a:extLst>
          </p:cNvPr>
          <p:cNvSpPr txBox="1"/>
          <p:nvPr/>
        </p:nvSpPr>
        <p:spPr>
          <a:xfrm rot="16200000">
            <a:off x="1975340" y="3413483"/>
            <a:ext cx="1086895" cy="369332"/>
          </a:xfrm>
          <a:prstGeom prst="rect">
            <a:avLst/>
          </a:prstGeom>
          <a:noFill/>
        </p:spPr>
        <p:txBody>
          <a:bodyPr wrap="square">
            <a:spAutoFit/>
          </a:bodyPr>
          <a:lstStyle/>
          <a:p>
            <a:r>
              <a:rPr lang="en-US" altLang="ru-RU" sz="1800" b="1" dirty="0" err="1">
                <a:solidFill>
                  <a:prstClr val="black"/>
                </a:solidFill>
                <a:latin typeface="+mn-lt"/>
              </a:rPr>
              <a:t>SortCode</a:t>
            </a:r>
            <a:endParaRPr lang="en-US" dirty="0"/>
          </a:p>
        </p:txBody>
      </p:sp>
      <p:cxnSp>
        <p:nvCxnSpPr>
          <p:cNvPr id="15" name="Straight Arrow Connector 14">
            <a:extLst>
              <a:ext uri="{FF2B5EF4-FFF2-40B4-BE49-F238E27FC236}">
                <a16:creationId xmlns:a16="http://schemas.microsoft.com/office/drawing/2014/main" id="{F8C8424F-BED8-06F3-D022-D62E74B851A7}"/>
              </a:ext>
            </a:extLst>
          </p:cNvPr>
          <p:cNvCxnSpPr>
            <a:cxnSpLocks/>
          </p:cNvCxnSpPr>
          <p:nvPr/>
        </p:nvCxnSpPr>
        <p:spPr>
          <a:xfrm>
            <a:off x="1426866" y="3677697"/>
            <a:ext cx="1788607" cy="128618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EF5128-9BEC-6C7A-90EC-080B6CBFA818}"/>
              </a:ext>
            </a:extLst>
          </p:cNvPr>
          <p:cNvSpPr txBox="1"/>
          <p:nvPr/>
        </p:nvSpPr>
        <p:spPr>
          <a:xfrm rot="16200000">
            <a:off x="2197656" y="3233026"/>
            <a:ext cx="1625324" cy="369332"/>
          </a:xfrm>
          <a:prstGeom prst="rect">
            <a:avLst/>
          </a:prstGeom>
          <a:noFill/>
        </p:spPr>
        <p:txBody>
          <a:bodyPr wrap="square">
            <a:spAutoFit/>
          </a:bodyPr>
          <a:lstStyle/>
          <a:p>
            <a:r>
              <a:rPr lang="en-US" altLang="ru-RU" sz="1800" b="1" dirty="0">
                <a:solidFill>
                  <a:prstClr val="black"/>
                </a:solidFill>
                <a:latin typeface="+mn-lt"/>
              </a:rPr>
              <a:t>Values Types</a:t>
            </a:r>
          </a:p>
        </p:txBody>
      </p:sp>
      <p:sp>
        <p:nvSpPr>
          <p:cNvPr id="24" name="TextBox 23">
            <a:extLst>
              <a:ext uri="{FF2B5EF4-FFF2-40B4-BE49-F238E27FC236}">
                <a16:creationId xmlns:a16="http://schemas.microsoft.com/office/drawing/2014/main" id="{524078FA-CFA2-5B0A-2610-BFD13742E758}"/>
              </a:ext>
            </a:extLst>
          </p:cNvPr>
          <p:cNvSpPr txBox="1"/>
          <p:nvPr/>
        </p:nvSpPr>
        <p:spPr>
          <a:xfrm>
            <a:off x="10482106" y="2766196"/>
            <a:ext cx="1535723" cy="646331"/>
          </a:xfrm>
          <a:prstGeom prst="rect">
            <a:avLst/>
          </a:prstGeom>
          <a:noFill/>
        </p:spPr>
        <p:txBody>
          <a:bodyPr wrap="square">
            <a:spAutoFit/>
          </a:bodyPr>
          <a:lstStyle/>
          <a:p>
            <a:r>
              <a:rPr lang="en-US" altLang="ru-RU" sz="1800" b="1" dirty="0">
                <a:solidFill>
                  <a:prstClr val="black"/>
                </a:solidFill>
                <a:latin typeface="+mn-lt"/>
              </a:rPr>
              <a:t>Empty values</a:t>
            </a:r>
          </a:p>
          <a:p>
            <a:r>
              <a:rPr lang="en-US" dirty="0">
                <a:solidFill>
                  <a:prstClr val="black"/>
                </a:solidFill>
              </a:rPr>
              <a:t>(white)</a:t>
            </a:r>
            <a:endParaRPr lang="en-US" dirty="0"/>
          </a:p>
        </p:txBody>
      </p:sp>
      <p:cxnSp>
        <p:nvCxnSpPr>
          <p:cNvPr id="25" name="Straight Arrow Connector 24">
            <a:extLst>
              <a:ext uri="{FF2B5EF4-FFF2-40B4-BE49-F238E27FC236}">
                <a16:creationId xmlns:a16="http://schemas.microsoft.com/office/drawing/2014/main" id="{7BD58DD8-EA68-1122-4BB2-4FFC96B05C6B}"/>
              </a:ext>
            </a:extLst>
          </p:cNvPr>
          <p:cNvCxnSpPr>
            <a:cxnSpLocks/>
          </p:cNvCxnSpPr>
          <p:nvPr/>
        </p:nvCxnSpPr>
        <p:spPr>
          <a:xfrm flipH="1">
            <a:off x="7676941" y="3096565"/>
            <a:ext cx="2835310"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2C70C29-2B20-CCA8-FAE7-EF55012FB500}"/>
              </a:ext>
            </a:extLst>
          </p:cNvPr>
          <p:cNvSpPr txBox="1"/>
          <p:nvPr/>
        </p:nvSpPr>
        <p:spPr>
          <a:xfrm>
            <a:off x="10544070" y="4114353"/>
            <a:ext cx="1535723" cy="646331"/>
          </a:xfrm>
          <a:prstGeom prst="rect">
            <a:avLst/>
          </a:prstGeom>
          <a:noFill/>
        </p:spPr>
        <p:txBody>
          <a:bodyPr wrap="square">
            <a:spAutoFit/>
          </a:bodyPr>
          <a:lstStyle/>
          <a:p>
            <a:r>
              <a:rPr lang="en-US" altLang="ru-RU" sz="1800" b="1" dirty="0">
                <a:solidFill>
                  <a:prstClr val="black"/>
                </a:solidFill>
                <a:latin typeface="+mn-lt"/>
              </a:rPr>
              <a:t>Filled values</a:t>
            </a:r>
          </a:p>
          <a:p>
            <a:r>
              <a:rPr lang="en-US" dirty="0">
                <a:solidFill>
                  <a:prstClr val="black"/>
                </a:solidFill>
              </a:rPr>
              <a:t>(green)</a:t>
            </a:r>
            <a:endParaRPr lang="en-US" dirty="0"/>
          </a:p>
        </p:txBody>
      </p:sp>
      <p:cxnSp>
        <p:nvCxnSpPr>
          <p:cNvPr id="28" name="Straight Arrow Connector 27">
            <a:extLst>
              <a:ext uri="{FF2B5EF4-FFF2-40B4-BE49-F238E27FC236}">
                <a16:creationId xmlns:a16="http://schemas.microsoft.com/office/drawing/2014/main" id="{8EA55790-6E97-5EAE-C3BB-600606937D99}"/>
              </a:ext>
            </a:extLst>
          </p:cNvPr>
          <p:cNvCxnSpPr>
            <a:cxnSpLocks/>
          </p:cNvCxnSpPr>
          <p:nvPr/>
        </p:nvCxnSpPr>
        <p:spPr>
          <a:xfrm flipH="1">
            <a:off x="7717134" y="4454770"/>
            <a:ext cx="2796792" cy="85076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00B09F8-4A95-3CFD-536F-2DC5898A7D00}"/>
              </a:ext>
            </a:extLst>
          </p:cNvPr>
          <p:cNvSpPr txBox="1"/>
          <p:nvPr/>
        </p:nvSpPr>
        <p:spPr>
          <a:xfrm>
            <a:off x="10420138" y="5080670"/>
            <a:ext cx="1741714" cy="923330"/>
          </a:xfrm>
          <a:prstGeom prst="rect">
            <a:avLst/>
          </a:prstGeom>
          <a:noFill/>
        </p:spPr>
        <p:txBody>
          <a:bodyPr wrap="square">
            <a:spAutoFit/>
          </a:bodyPr>
          <a:lstStyle/>
          <a:p>
            <a:r>
              <a:rPr lang="en-US" altLang="ru-RU" b="1" dirty="0">
                <a:solidFill>
                  <a:prstClr val="black"/>
                </a:solidFill>
              </a:rPr>
              <a:t>Out of template </a:t>
            </a:r>
            <a:r>
              <a:rPr lang="en-US" altLang="ru-RU" sz="1800" b="1" dirty="0">
                <a:solidFill>
                  <a:prstClr val="black"/>
                </a:solidFill>
                <a:latin typeface="+mn-lt"/>
              </a:rPr>
              <a:t>values</a:t>
            </a:r>
          </a:p>
          <a:p>
            <a:r>
              <a:rPr lang="en-US" dirty="0">
                <a:solidFill>
                  <a:prstClr val="black"/>
                </a:solidFill>
              </a:rPr>
              <a:t>(yellow)</a:t>
            </a:r>
            <a:endParaRPr lang="en-US" dirty="0"/>
          </a:p>
        </p:txBody>
      </p:sp>
      <p:cxnSp>
        <p:nvCxnSpPr>
          <p:cNvPr id="35" name="Straight Arrow Connector 34">
            <a:extLst>
              <a:ext uri="{FF2B5EF4-FFF2-40B4-BE49-F238E27FC236}">
                <a16:creationId xmlns:a16="http://schemas.microsoft.com/office/drawing/2014/main" id="{FF1B40ED-02E0-34E4-C6D5-DFA7A0008A66}"/>
              </a:ext>
            </a:extLst>
          </p:cNvPr>
          <p:cNvCxnSpPr>
            <a:cxnSpLocks/>
          </p:cNvCxnSpPr>
          <p:nvPr/>
        </p:nvCxnSpPr>
        <p:spPr>
          <a:xfrm flipH="1">
            <a:off x="9696659" y="5551716"/>
            <a:ext cx="678265"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264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Object‘s</a:t>
            </a:r>
            <a:r>
              <a:rPr lang="de-DE" dirty="0"/>
              <a:t> F</a:t>
            </a:r>
            <a:r>
              <a:rPr lang="en-US" sz="3733" dirty="0" err="1"/>
              <a:t>lexibility</a:t>
            </a:r>
            <a:r>
              <a:rPr lang="en-US" sz="3733" dirty="0"/>
              <a:t>: Extended Properties (table data)</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rPr>
              <a:t>User view: </a:t>
            </a:r>
            <a:r>
              <a:rPr lang="en-US" altLang="ru-RU" sz="1000" dirty="0">
                <a:solidFill>
                  <a:prstClr val="black"/>
                </a:solidFill>
                <a:latin typeface="Arial" panose="020B0604020202020204" pitchFamily="34" charset="0"/>
                <a:hlinkClick r:id="rId3"/>
              </a:rPr>
              <a:t>https://demo.mdi.ruhr-uni-bochum.de/object/ag2s-4870</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rPr>
              <a:t>Admin view: </a:t>
            </a:r>
            <a:r>
              <a:rPr lang="en-US" altLang="ru-RU" sz="1000" dirty="0">
                <a:solidFill>
                  <a:prstClr val="black"/>
                </a:solidFill>
                <a:latin typeface="Arial" panose="020B0604020202020204" pitchFamily="34" charset="0"/>
                <a:hlinkClick r:id="rId4"/>
              </a:rPr>
              <a:t>https://demo.mdi.ruhr-uni-bochum.de/adminobject/edititem/4870</a:t>
            </a: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(or even a table) to object and afterward make search on them.</a:t>
            </a:r>
          </a:p>
          <a:p>
            <a:pPr defTabSz="914377">
              <a:spcBef>
                <a:spcPts val="0"/>
              </a:spcBef>
            </a:pPr>
            <a:r>
              <a:rPr lang="en-US" altLang="ru-RU" sz="1800" b="1" dirty="0">
                <a:solidFill>
                  <a:prstClr val="white">
                    <a:lumMod val="50000"/>
                  </a:prstClr>
                </a:solidFill>
                <a:latin typeface="+mn-lt"/>
              </a:rPr>
              <a:t>OR</a:t>
            </a:r>
          </a:p>
          <a:p>
            <a:pPr defTabSz="914377">
              <a:spcBef>
                <a:spcPts val="0"/>
              </a:spcBef>
            </a:pPr>
            <a:r>
              <a:rPr lang="en-US" altLang="ru-RU" sz="1800" b="1" i="1" dirty="0">
                <a:solidFill>
                  <a:srgbClr val="0070C0"/>
                </a:solidFill>
                <a:latin typeface="+mn-lt"/>
              </a:rPr>
              <a:t>When the existing fields set is not enough…</a:t>
            </a:r>
          </a:p>
          <a:p>
            <a:pPr defTabSz="914377">
              <a:spcBef>
                <a:spcPts val="1200"/>
              </a:spcBef>
            </a:pPr>
            <a:r>
              <a:rPr lang="en-US" altLang="ru-RU" sz="1800" b="1" dirty="0">
                <a:solidFill>
                  <a:prstClr val="black"/>
                </a:solidFill>
                <a:latin typeface="+mn-lt"/>
              </a:rPr>
              <a:t>Task: associate table with object</a:t>
            </a:r>
            <a:endParaRPr lang="ru-RU" altLang="ru-RU" sz="1800" i="1" dirty="0">
              <a:solidFill>
                <a:srgbClr val="0070C0"/>
              </a:solidFill>
              <a:latin typeface="+mn-lt"/>
            </a:endParaRPr>
          </a:p>
        </p:txBody>
      </p:sp>
      <p:pic>
        <p:nvPicPr>
          <p:cNvPr id="9" name="Picture 8">
            <a:extLst>
              <a:ext uri="{FF2B5EF4-FFF2-40B4-BE49-F238E27FC236}">
                <a16:creationId xmlns:a16="http://schemas.microsoft.com/office/drawing/2014/main" id="{77D69669-67FF-4210-B4A7-FF1111287D0B}"/>
              </a:ext>
            </a:extLst>
          </p:cNvPr>
          <p:cNvPicPr>
            <a:picLocks noChangeAspect="1"/>
          </p:cNvPicPr>
          <p:nvPr/>
        </p:nvPicPr>
        <p:blipFill>
          <a:blip r:embed="rId5"/>
          <a:stretch>
            <a:fillRect/>
          </a:stretch>
        </p:blipFill>
        <p:spPr>
          <a:xfrm>
            <a:off x="93256" y="2082922"/>
            <a:ext cx="5240851" cy="2060049"/>
          </a:xfrm>
          <a:prstGeom prst="rect">
            <a:avLst/>
          </a:prstGeom>
          <a:ln>
            <a:solidFill>
              <a:srgbClr val="0070C0"/>
            </a:solidFill>
          </a:ln>
        </p:spPr>
      </p:pic>
      <p:pic>
        <p:nvPicPr>
          <p:cNvPr id="11" name="Picture 10">
            <a:extLst>
              <a:ext uri="{FF2B5EF4-FFF2-40B4-BE49-F238E27FC236}">
                <a16:creationId xmlns:a16="http://schemas.microsoft.com/office/drawing/2014/main" id="{CF85AF0E-1328-7380-BA0D-9445801EDE66}"/>
              </a:ext>
            </a:extLst>
          </p:cNvPr>
          <p:cNvPicPr>
            <a:picLocks noChangeAspect="1"/>
          </p:cNvPicPr>
          <p:nvPr/>
        </p:nvPicPr>
        <p:blipFill>
          <a:blip r:embed="rId6"/>
          <a:stretch>
            <a:fillRect/>
          </a:stretch>
        </p:blipFill>
        <p:spPr>
          <a:xfrm>
            <a:off x="5454384" y="1200504"/>
            <a:ext cx="6625648" cy="2942467"/>
          </a:xfrm>
          <a:prstGeom prst="rect">
            <a:avLst/>
          </a:prstGeom>
          <a:ln>
            <a:solidFill>
              <a:srgbClr val="0070C0"/>
            </a:solidFill>
          </a:ln>
        </p:spPr>
      </p:pic>
      <p:sp>
        <p:nvSpPr>
          <p:cNvPr id="12" name="Arrow: Curved Down 11">
            <a:extLst>
              <a:ext uri="{FF2B5EF4-FFF2-40B4-BE49-F238E27FC236}">
                <a16:creationId xmlns:a16="http://schemas.microsoft.com/office/drawing/2014/main" id="{F353C0BD-3099-590D-58F0-3B1D203EF447}"/>
              </a:ext>
            </a:extLst>
          </p:cNvPr>
          <p:cNvSpPr/>
          <p:nvPr/>
        </p:nvSpPr>
        <p:spPr>
          <a:xfrm>
            <a:off x="4751851" y="1041234"/>
            <a:ext cx="3456384" cy="1048265"/>
          </a:xfrm>
          <a:prstGeom prst="curved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Rectangle: Rounded Corners 13">
            <a:extLst>
              <a:ext uri="{FF2B5EF4-FFF2-40B4-BE49-F238E27FC236}">
                <a16:creationId xmlns:a16="http://schemas.microsoft.com/office/drawing/2014/main" id="{400C6037-F7E3-EC3E-B182-5B219AB2811E}"/>
              </a:ext>
            </a:extLst>
          </p:cNvPr>
          <p:cNvSpPr/>
          <p:nvPr/>
        </p:nvSpPr>
        <p:spPr>
          <a:xfrm>
            <a:off x="111968" y="3421109"/>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Row=2</a:t>
            </a:r>
          </a:p>
        </p:txBody>
      </p:sp>
      <p:sp>
        <p:nvSpPr>
          <p:cNvPr id="15" name="Rectangle: Rounded Corners 14">
            <a:extLst>
              <a:ext uri="{FF2B5EF4-FFF2-40B4-BE49-F238E27FC236}">
                <a16:creationId xmlns:a16="http://schemas.microsoft.com/office/drawing/2014/main" id="{4578545E-166A-FD60-0E40-71E20CF3A222}"/>
              </a:ext>
            </a:extLst>
          </p:cNvPr>
          <p:cNvSpPr/>
          <p:nvPr/>
        </p:nvSpPr>
        <p:spPr>
          <a:xfrm>
            <a:off x="105776" y="3909054"/>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Row=3</a:t>
            </a:r>
          </a:p>
        </p:txBody>
      </p:sp>
      <p:sp>
        <p:nvSpPr>
          <p:cNvPr id="16" name="Rectangle: Rounded Corners 15">
            <a:extLst>
              <a:ext uri="{FF2B5EF4-FFF2-40B4-BE49-F238E27FC236}">
                <a16:creationId xmlns:a16="http://schemas.microsoft.com/office/drawing/2014/main" id="{046FE6F9-BBC1-0519-C27F-9E1E1A61A9FF}"/>
              </a:ext>
            </a:extLst>
          </p:cNvPr>
          <p:cNvSpPr/>
          <p:nvPr/>
        </p:nvSpPr>
        <p:spPr>
          <a:xfrm>
            <a:off x="110352" y="2944105"/>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Row=1</a:t>
            </a:r>
          </a:p>
        </p:txBody>
      </p:sp>
      <p:sp>
        <p:nvSpPr>
          <p:cNvPr id="19" name="Rectangle 18">
            <a:extLst>
              <a:ext uri="{FF2B5EF4-FFF2-40B4-BE49-F238E27FC236}">
                <a16:creationId xmlns:a16="http://schemas.microsoft.com/office/drawing/2014/main" id="{9BA16646-06AD-20CA-70C3-622D74CAE95F}"/>
              </a:ext>
            </a:extLst>
          </p:cNvPr>
          <p:cNvSpPr/>
          <p:nvPr/>
        </p:nvSpPr>
        <p:spPr>
          <a:xfrm>
            <a:off x="2249224" y="4182480"/>
            <a:ext cx="940216" cy="232081"/>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Float </a:t>
            </a:r>
            <a:r>
              <a:rPr lang="en-US" sz="1333" dirty="0">
                <a:solidFill>
                  <a:prstClr val="white">
                    <a:lumMod val="50000"/>
                  </a:prstClr>
                </a:solidFill>
                <a:latin typeface="Arial" panose="020B0604020202020204"/>
              </a:rPr>
              <a:t>x2</a:t>
            </a:r>
          </a:p>
        </p:txBody>
      </p:sp>
      <p:sp>
        <p:nvSpPr>
          <p:cNvPr id="20" name="Rectangle 19">
            <a:extLst>
              <a:ext uri="{FF2B5EF4-FFF2-40B4-BE49-F238E27FC236}">
                <a16:creationId xmlns:a16="http://schemas.microsoft.com/office/drawing/2014/main" id="{5A39BE65-792C-3071-0FC6-19F928248790}"/>
              </a:ext>
            </a:extLst>
          </p:cNvPr>
          <p:cNvSpPr/>
          <p:nvPr/>
        </p:nvSpPr>
        <p:spPr>
          <a:xfrm>
            <a:off x="3219939" y="4179136"/>
            <a:ext cx="1243879" cy="235424"/>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Int </a:t>
            </a:r>
            <a:r>
              <a:rPr lang="en-US" sz="1333" dirty="0">
                <a:solidFill>
                  <a:prstClr val="white">
                    <a:lumMod val="50000"/>
                  </a:prstClr>
                </a:solidFill>
                <a:latin typeface="Arial" panose="020B0604020202020204"/>
              </a:rPr>
              <a:t>x2</a:t>
            </a:r>
          </a:p>
        </p:txBody>
      </p:sp>
      <p:sp>
        <p:nvSpPr>
          <p:cNvPr id="21" name="Rectangle 20">
            <a:extLst>
              <a:ext uri="{FF2B5EF4-FFF2-40B4-BE49-F238E27FC236}">
                <a16:creationId xmlns:a16="http://schemas.microsoft.com/office/drawing/2014/main" id="{6130C332-FA94-9390-4528-09D5048F4F53}"/>
              </a:ext>
            </a:extLst>
          </p:cNvPr>
          <p:cNvSpPr/>
          <p:nvPr/>
        </p:nvSpPr>
        <p:spPr>
          <a:xfrm>
            <a:off x="105777" y="4176978"/>
            <a:ext cx="2117163" cy="237583"/>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 </a:t>
            </a:r>
            <a:r>
              <a:rPr lang="en-US" sz="1333" dirty="0">
                <a:solidFill>
                  <a:prstClr val="white">
                    <a:lumMod val="50000"/>
                  </a:prstClr>
                </a:solidFill>
                <a:latin typeface="Arial" panose="020B0604020202020204"/>
              </a:rPr>
              <a:t>x3</a:t>
            </a:r>
          </a:p>
        </p:txBody>
      </p:sp>
      <p:sp>
        <p:nvSpPr>
          <p:cNvPr id="22" name="Rectangle 21">
            <a:extLst>
              <a:ext uri="{FF2B5EF4-FFF2-40B4-BE49-F238E27FC236}">
                <a16:creationId xmlns:a16="http://schemas.microsoft.com/office/drawing/2014/main" id="{AEBD4FBB-CFD4-A13E-458A-EFF3F1226987}"/>
              </a:ext>
            </a:extLst>
          </p:cNvPr>
          <p:cNvSpPr/>
          <p:nvPr/>
        </p:nvSpPr>
        <p:spPr>
          <a:xfrm>
            <a:off x="4494316" y="4179130"/>
            <a:ext cx="842785" cy="232081"/>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a:t>
            </a:r>
          </a:p>
        </p:txBody>
      </p:sp>
      <p:cxnSp>
        <p:nvCxnSpPr>
          <p:cNvPr id="23" name="Straight Arrow Connector 22">
            <a:extLst>
              <a:ext uri="{FF2B5EF4-FFF2-40B4-BE49-F238E27FC236}">
                <a16:creationId xmlns:a16="http://schemas.microsoft.com/office/drawing/2014/main" id="{4DD8D3FF-5F30-90A0-DB99-9B46E23EECE5}"/>
              </a:ext>
            </a:extLst>
          </p:cNvPr>
          <p:cNvCxnSpPr>
            <a:cxnSpLocks/>
          </p:cNvCxnSpPr>
          <p:nvPr/>
        </p:nvCxnSpPr>
        <p:spPr>
          <a:xfrm>
            <a:off x="4983798" y="2215573"/>
            <a:ext cx="4088533" cy="140544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7F7ED5-23C2-233F-C8E2-75FE058A337C}"/>
              </a:ext>
            </a:extLst>
          </p:cNvPr>
          <p:cNvCxnSpPr>
            <a:cxnSpLocks/>
          </p:cNvCxnSpPr>
          <p:nvPr/>
        </p:nvCxnSpPr>
        <p:spPr>
          <a:xfrm>
            <a:off x="3791744" y="2233651"/>
            <a:ext cx="1920213" cy="135061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E10994-CA70-252E-8F6E-BA9FE7EEC072}"/>
              </a:ext>
            </a:extLst>
          </p:cNvPr>
          <p:cNvCxnSpPr>
            <a:cxnSpLocks/>
          </p:cNvCxnSpPr>
          <p:nvPr/>
        </p:nvCxnSpPr>
        <p:spPr>
          <a:xfrm>
            <a:off x="2943307" y="2243704"/>
            <a:ext cx="4496843" cy="152860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C22359-7368-190D-9638-B2F43389FF60}"/>
              </a:ext>
            </a:extLst>
          </p:cNvPr>
          <p:cNvCxnSpPr>
            <a:cxnSpLocks/>
          </p:cNvCxnSpPr>
          <p:nvPr/>
        </p:nvCxnSpPr>
        <p:spPr>
          <a:xfrm>
            <a:off x="3027555" y="3349540"/>
            <a:ext cx="4313011" cy="66064"/>
          </a:xfrm>
          <a:prstGeom prst="straightConnector1">
            <a:avLst/>
          </a:prstGeom>
          <a:ln w="635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93256" y="4549793"/>
            <a:ext cx="1205504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Solution: Decompose the table so, that each cell value is stored in Property* table according to cell value type</a:t>
            </a:r>
            <a:r>
              <a:rPr lang="en-US" altLang="ru-RU" sz="1800" dirty="0">
                <a:solidFill>
                  <a:prstClr val="black"/>
                </a:solidFill>
                <a:latin typeface="+mn-lt"/>
              </a:rPr>
              <a:t>.</a:t>
            </a:r>
          </a:p>
          <a:p>
            <a:pPr defTabSz="914377">
              <a:spcBef>
                <a:spcPts val="0"/>
              </a:spcBef>
            </a:pPr>
            <a:r>
              <a:rPr lang="en-US" altLang="ru-RU" sz="1800" u="sng" dirty="0">
                <a:solidFill>
                  <a:prstClr val="black"/>
                </a:solidFill>
                <a:latin typeface="+mn-lt"/>
              </a:rPr>
              <a:t>Important attributes</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r>
              <a:rPr lang="en-US" altLang="ru-RU" sz="1800" b="1" dirty="0" err="1">
                <a:solidFill>
                  <a:prstClr val="black"/>
                </a:solidFill>
                <a:latin typeface="+mn-lt"/>
              </a:rPr>
              <a:t>PropertyName</a:t>
            </a:r>
            <a:r>
              <a:rPr lang="en-US" altLang="ru-RU" sz="1800" dirty="0">
                <a:solidFill>
                  <a:prstClr val="black"/>
                </a:solidFill>
                <a:latin typeface="+mn-lt"/>
              </a:rPr>
              <a:t> – contains column name</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Value</a:t>
            </a:r>
            <a:r>
              <a:rPr lang="en-US" altLang="ru-RU" sz="1800" dirty="0">
                <a:solidFill>
                  <a:prstClr val="black"/>
                </a:solidFill>
                <a:latin typeface="+mn-lt"/>
              </a:rPr>
              <a:t> – contains cell value</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Row</a:t>
            </a:r>
            <a:r>
              <a:rPr lang="en-US" altLang="ru-RU" sz="1800" dirty="0">
                <a:solidFill>
                  <a:prstClr val="black"/>
                </a:solidFill>
                <a:latin typeface="+mn-lt"/>
              </a:rPr>
              <a:t> – contains row number (1, 2, 3, …). If no row number specified – value is threated as object’s property</a:t>
            </a:r>
          </a:p>
        </p:txBody>
      </p:sp>
    </p:spTree>
    <p:extLst>
      <p:ext uri="{BB962C8B-B14F-4D97-AF65-F5344CB8AC3E}">
        <p14:creationId xmlns:p14="http://schemas.microsoft.com/office/powerpoint/2010/main" val="285326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6FCA43-2B17-42A6-5201-E7338F63C894}"/>
              </a:ext>
            </a:extLst>
          </p:cNvPr>
          <p:cNvPicPr>
            <a:picLocks noChangeAspect="1"/>
          </p:cNvPicPr>
          <p:nvPr/>
        </p:nvPicPr>
        <p:blipFill>
          <a:blip r:embed="rId3"/>
          <a:stretch>
            <a:fillRect/>
          </a:stretch>
        </p:blipFill>
        <p:spPr>
          <a:xfrm>
            <a:off x="8150001" y="258690"/>
            <a:ext cx="3923781" cy="5760273"/>
          </a:xfrm>
          <a:prstGeom prst="rect">
            <a:avLst/>
          </a:prstGeom>
          <a:ln>
            <a:solidFill>
              <a:srgbClr val="0070C0"/>
            </a:solidFill>
          </a:ln>
        </p:spPr>
      </p:pic>
      <p:pic>
        <p:nvPicPr>
          <p:cNvPr id="7" name="Picture 6">
            <a:extLst>
              <a:ext uri="{FF2B5EF4-FFF2-40B4-BE49-F238E27FC236}">
                <a16:creationId xmlns:a16="http://schemas.microsoft.com/office/drawing/2014/main" id="{5141B92C-5BB9-8065-565B-116C1EC5F22E}"/>
              </a:ext>
            </a:extLst>
          </p:cNvPr>
          <p:cNvPicPr>
            <a:picLocks noChangeAspect="1"/>
          </p:cNvPicPr>
          <p:nvPr/>
        </p:nvPicPr>
        <p:blipFill>
          <a:blip r:embed="rId4"/>
          <a:stretch>
            <a:fillRect/>
          </a:stretch>
        </p:blipFill>
        <p:spPr>
          <a:xfrm>
            <a:off x="160774" y="1616680"/>
            <a:ext cx="7475974" cy="2444398"/>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Control</a:t>
            </a:r>
            <a:br>
              <a:rPr lang="en-US" sz="3733" dirty="0"/>
            </a:br>
            <a:endParaRPr lang="de-DE" sz="1600" dirty="0"/>
          </a:p>
        </p:txBody>
      </p:sp>
      <p:sp>
        <p:nvSpPr>
          <p:cNvPr id="3" name="Text Placeholder 2">
            <a:extLst>
              <a:ext uri="{FF2B5EF4-FFF2-40B4-BE49-F238E27FC236}">
                <a16:creationId xmlns:a16="http://schemas.microsoft.com/office/drawing/2014/main" id="{C7CCA66A-6571-A9BF-F3D9-80F344BBA82D}"/>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rPr>
              <a:t>User view: </a:t>
            </a:r>
            <a:r>
              <a:rPr lang="en-US" altLang="ru-RU" sz="1000" dirty="0">
                <a:solidFill>
                  <a:prstClr val="black"/>
                </a:solidFill>
                <a:latin typeface="Arial" panose="020B0604020202020204" pitchFamily="34" charset="0"/>
                <a:hlinkClick r:id="rId5"/>
              </a:rPr>
              <a:t>https://demo.mdi.ruhr-uni-bochum.de/object/ag2s-4870</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rPr>
              <a:t>Admin view: </a:t>
            </a:r>
            <a:r>
              <a:rPr lang="en-US" altLang="ru-RU" sz="1000" dirty="0">
                <a:solidFill>
                  <a:prstClr val="black"/>
                </a:solidFill>
                <a:latin typeface="Arial" panose="020B0604020202020204" pitchFamily="34" charset="0"/>
                <a:hlinkClick r:id="rId6"/>
              </a:rPr>
              <a:t>https://demo.mdi.ruhr-uni-bochum.de/adminobject/edititem/4870</a:t>
            </a:r>
            <a:endParaRPr lang="en-US" dirty="0"/>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68475" y="828538"/>
            <a:ext cx="7851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Extended Properties Control </a:t>
            </a:r>
            <a:r>
              <a:rPr lang="en-US" altLang="ru-RU" sz="1600" dirty="0">
                <a:solidFill>
                  <a:prstClr val="black"/>
                </a:solidFill>
                <a:latin typeface="+mn-lt"/>
              </a:rPr>
              <a:t>for object is available according to the object access managements in administration panel for objects</a:t>
            </a:r>
            <a:r>
              <a:rPr lang="en-US" altLang="ru-RU" sz="1600" i="1" dirty="0">
                <a:solidFill>
                  <a:srgbClr val="0070C0"/>
                </a:solidFill>
                <a:latin typeface="+mn-lt"/>
              </a:rPr>
              <a:t>.</a:t>
            </a:r>
            <a:endParaRPr lang="en-US" altLang="ru-RU" sz="1600" dirty="0">
              <a:solidFill>
                <a:prstClr val="black"/>
              </a:solidFill>
              <a:latin typeface="+mn-lt"/>
            </a:endParaRPr>
          </a:p>
        </p:txBody>
      </p:sp>
      <p:cxnSp>
        <p:nvCxnSpPr>
          <p:cNvPr id="13" name="Straight Arrow Connector 12">
            <a:extLst>
              <a:ext uri="{FF2B5EF4-FFF2-40B4-BE49-F238E27FC236}">
                <a16:creationId xmlns:a16="http://schemas.microsoft.com/office/drawing/2014/main" id="{0E0998FF-510D-2DC1-8E6D-71145CC44B35}"/>
              </a:ext>
            </a:extLst>
          </p:cNvPr>
          <p:cNvCxnSpPr>
            <a:cxnSpLocks/>
          </p:cNvCxnSpPr>
          <p:nvPr/>
        </p:nvCxnSpPr>
        <p:spPr>
          <a:xfrm flipV="1">
            <a:off x="7152118" y="497442"/>
            <a:ext cx="1056117" cy="221853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123FEDC-0E94-864D-2608-6FC33A36F0D9}"/>
              </a:ext>
            </a:extLst>
          </p:cNvPr>
          <p:cNvPicPr>
            <a:picLocks noChangeAspect="1"/>
          </p:cNvPicPr>
          <p:nvPr/>
        </p:nvPicPr>
        <p:blipFill>
          <a:blip r:embed="rId7"/>
          <a:stretch>
            <a:fillRect/>
          </a:stretch>
        </p:blipFill>
        <p:spPr>
          <a:xfrm>
            <a:off x="68473" y="3136837"/>
            <a:ext cx="7851728" cy="1243839"/>
          </a:xfrm>
          <a:prstGeom prst="rect">
            <a:avLst/>
          </a:prstGeom>
          <a:ln>
            <a:solidFill>
              <a:srgbClr val="0070C0"/>
            </a:solidFill>
          </a:ln>
        </p:spPr>
      </p:pic>
      <p:pic>
        <p:nvPicPr>
          <p:cNvPr id="30" name="Picture 29">
            <a:extLst>
              <a:ext uri="{FF2B5EF4-FFF2-40B4-BE49-F238E27FC236}">
                <a16:creationId xmlns:a16="http://schemas.microsoft.com/office/drawing/2014/main" id="{028801F9-61CD-8C2A-E801-605ADDDFE5C2}"/>
              </a:ext>
            </a:extLst>
          </p:cNvPr>
          <p:cNvPicPr>
            <a:picLocks noChangeAspect="1"/>
          </p:cNvPicPr>
          <p:nvPr/>
        </p:nvPicPr>
        <p:blipFill>
          <a:blip r:embed="rId8"/>
          <a:stretch>
            <a:fillRect/>
          </a:stretch>
        </p:blipFill>
        <p:spPr>
          <a:xfrm>
            <a:off x="239349" y="4355305"/>
            <a:ext cx="7248128" cy="1718116"/>
          </a:xfrm>
          <a:prstGeom prst="rect">
            <a:avLst/>
          </a:prstGeom>
          <a:ln>
            <a:solidFill>
              <a:srgbClr val="0070C0"/>
            </a:solidFill>
          </a:ln>
        </p:spPr>
      </p:pic>
    </p:spTree>
    <p:extLst>
      <p:ext uri="{BB962C8B-B14F-4D97-AF65-F5344CB8AC3E}">
        <p14:creationId xmlns:p14="http://schemas.microsoft.com/office/powerpoint/2010/main" val="260793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D601E-199E-FFC6-1172-27B0235E1E8F}"/>
              </a:ext>
            </a:extLst>
          </p:cNvPr>
          <p:cNvPicPr>
            <a:picLocks noChangeAspect="1"/>
          </p:cNvPicPr>
          <p:nvPr/>
        </p:nvPicPr>
        <p:blipFill>
          <a:blip r:embed="rId3"/>
          <a:stretch>
            <a:fillRect/>
          </a:stretch>
        </p:blipFill>
        <p:spPr>
          <a:xfrm>
            <a:off x="117571" y="1271612"/>
            <a:ext cx="5750666" cy="2995261"/>
          </a:xfrm>
          <a:prstGeom prst="rect">
            <a:avLst/>
          </a:prstGeom>
          <a:ln>
            <a:solidFill>
              <a:srgbClr val="0070C0"/>
            </a:solidFill>
          </a:ln>
        </p:spPr>
      </p:pic>
      <p:pic>
        <p:nvPicPr>
          <p:cNvPr id="10" name="Picture 9">
            <a:extLst>
              <a:ext uri="{FF2B5EF4-FFF2-40B4-BE49-F238E27FC236}">
                <a16:creationId xmlns:a16="http://schemas.microsoft.com/office/drawing/2014/main" id="{ACE8E86B-FCB8-F38D-09AB-2079A11639E1}"/>
              </a:ext>
            </a:extLst>
          </p:cNvPr>
          <p:cNvPicPr>
            <a:picLocks noChangeAspect="1"/>
          </p:cNvPicPr>
          <p:nvPr/>
        </p:nvPicPr>
        <p:blipFill>
          <a:blip r:embed="rId4"/>
          <a:stretch>
            <a:fillRect/>
          </a:stretch>
        </p:blipFill>
        <p:spPr>
          <a:xfrm>
            <a:off x="5205046" y="3880985"/>
            <a:ext cx="6765889" cy="2151175"/>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Export and Import</a:t>
            </a:r>
            <a:br>
              <a:rPr lang="en-US" sz="3733" dirty="0"/>
            </a:br>
            <a:endParaRPr lang="de-DE" sz="1600" dirty="0"/>
          </a:p>
        </p:txBody>
      </p:sp>
      <p:sp>
        <p:nvSpPr>
          <p:cNvPr id="3" name="Text Placeholder 2">
            <a:extLst>
              <a:ext uri="{FF2B5EF4-FFF2-40B4-BE49-F238E27FC236}">
                <a16:creationId xmlns:a16="http://schemas.microsoft.com/office/drawing/2014/main" id="{4B431B46-2E98-2E1E-C8BF-E6EEDE5226AE}"/>
              </a:ext>
            </a:extLst>
          </p:cNvPr>
          <p:cNvSpPr>
            <a:spLocks noGrp="1"/>
          </p:cNvSpPr>
          <p:nvPr>
            <p:ph type="body" sz="quarter" idx="13"/>
          </p:nvPr>
        </p:nvSpPr>
        <p:spPr/>
        <p:txBody>
          <a:bodyPr/>
          <a:lstStyle/>
          <a:p>
            <a:pPr indent="0">
              <a:buNone/>
            </a:pPr>
            <a:r>
              <a:rPr lang="en-US" altLang="ru-RU" sz="1000" dirty="0">
                <a:solidFill>
                  <a:prstClr val="black"/>
                </a:solidFill>
                <a:latin typeface="Arial" panose="020B0604020202020204" pitchFamily="34" charset="0"/>
                <a:hlinkClick r:id="rId5"/>
              </a:rPr>
              <a:t>https://demo.mdi.ruhr-uni-bochum.de/object/ag2s-4870</a:t>
            </a:r>
            <a:endParaRPr lang="en-US" altLang="ru-RU" sz="1000" dirty="0">
              <a:solidFill>
                <a:prstClr val="black"/>
              </a:solidFill>
              <a:latin typeface="Arial" panose="020B0604020202020204" pitchFamily="34" charset="0"/>
            </a:endParaRPr>
          </a:p>
          <a:p>
            <a:pPr indent="0">
              <a:buNone/>
            </a:pPr>
            <a:endParaRPr lang="en-US" dirty="0"/>
          </a:p>
        </p:txBody>
      </p:sp>
      <p:sp>
        <p:nvSpPr>
          <p:cNvPr id="38" name="TextBox 37">
            <a:extLst>
              <a:ext uri="{FF2B5EF4-FFF2-40B4-BE49-F238E27FC236}">
                <a16:creationId xmlns:a16="http://schemas.microsoft.com/office/drawing/2014/main" id="{E2355FA9-6262-DACD-C01E-4076CC8B9987}"/>
              </a:ext>
            </a:extLst>
          </p:cNvPr>
          <p:cNvSpPr txBox="1"/>
          <p:nvPr/>
        </p:nvSpPr>
        <p:spPr>
          <a:xfrm>
            <a:off x="0" y="4275980"/>
            <a:ext cx="8873067" cy="297454"/>
          </a:xfrm>
          <a:prstGeom prst="rect">
            <a:avLst/>
          </a:prstGeom>
          <a:noFill/>
        </p:spPr>
        <p:txBody>
          <a:bodyPr wrap="square">
            <a:spAutoFit/>
          </a:bodyPr>
          <a:lstStyle/>
          <a:p>
            <a:pPr defTabSz="914377"/>
            <a:r>
              <a:rPr lang="en-US" altLang="ru-RU" sz="1333" dirty="0">
                <a:solidFill>
                  <a:prstClr val="black"/>
                </a:solidFill>
                <a:latin typeface="Arial" panose="020B0604020202020204" pitchFamily="34" charset="0"/>
                <a:hlinkClick r:id="rId5"/>
              </a:rPr>
              <a:t>https://demo.mdi.ruhr-uni-bochum.de/object/ag2s-4870</a:t>
            </a:r>
            <a:endParaRPr lang="en-US" altLang="ru-RU" sz="1333" dirty="0">
              <a:solidFill>
                <a:prstClr val="black"/>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0770" y="879061"/>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make properties modification easy</a:t>
            </a:r>
          </a:p>
        </p:txBody>
      </p:sp>
      <p:sp>
        <p:nvSpPr>
          <p:cNvPr id="11" name="Arrow: Curved Down 10">
            <a:extLst>
              <a:ext uri="{FF2B5EF4-FFF2-40B4-BE49-F238E27FC236}">
                <a16:creationId xmlns:a16="http://schemas.microsoft.com/office/drawing/2014/main" id="{C2B92A3A-5160-A1A0-ACB1-53AFBEEBAE35}"/>
              </a:ext>
            </a:extLst>
          </p:cNvPr>
          <p:cNvSpPr/>
          <p:nvPr/>
        </p:nvSpPr>
        <p:spPr>
          <a:xfrm rot="12927582" flipH="1">
            <a:off x="1533430" y="3535886"/>
            <a:ext cx="6971677" cy="1176985"/>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TextBox 13">
            <a:extLst>
              <a:ext uri="{FF2B5EF4-FFF2-40B4-BE49-F238E27FC236}">
                <a16:creationId xmlns:a16="http://schemas.microsoft.com/office/drawing/2014/main" id="{481EDB63-7412-4F04-BC69-879D57A53B89}"/>
              </a:ext>
            </a:extLst>
          </p:cNvPr>
          <p:cNvSpPr txBox="1"/>
          <p:nvPr/>
        </p:nvSpPr>
        <p:spPr>
          <a:xfrm>
            <a:off x="3804533" y="4539401"/>
            <a:ext cx="1514356" cy="584775"/>
          </a:xfrm>
          <a:prstGeom prst="rect">
            <a:avLst/>
          </a:prstGeom>
          <a:noFill/>
        </p:spPr>
        <p:txBody>
          <a:bodyPr wrap="square">
            <a:spAutoFit/>
          </a:bodyPr>
          <a:lstStyle/>
          <a:p>
            <a:pPr defTabSz="914377"/>
            <a:r>
              <a:rPr lang="en-US" sz="3200" b="1" dirty="0">
                <a:solidFill>
                  <a:srgbClr val="0070C0"/>
                </a:solidFill>
              </a:rPr>
              <a:t>Export</a:t>
            </a:r>
          </a:p>
        </p:txBody>
      </p:sp>
      <p:sp>
        <p:nvSpPr>
          <p:cNvPr id="16" name="Arrow: Curved Down 15">
            <a:extLst>
              <a:ext uri="{FF2B5EF4-FFF2-40B4-BE49-F238E27FC236}">
                <a16:creationId xmlns:a16="http://schemas.microsoft.com/office/drawing/2014/main" id="{7ADD71A0-6E81-D1B0-EAFB-0DD95A14FF4A}"/>
              </a:ext>
            </a:extLst>
          </p:cNvPr>
          <p:cNvSpPr/>
          <p:nvPr/>
        </p:nvSpPr>
        <p:spPr>
          <a:xfrm rot="12927582" flipV="1">
            <a:off x="4317437" y="2530731"/>
            <a:ext cx="7035812" cy="1212827"/>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7" name="TextBox 16">
            <a:extLst>
              <a:ext uri="{FF2B5EF4-FFF2-40B4-BE49-F238E27FC236}">
                <a16:creationId xmlns:a16="http://schemas.microsoft.com/office/drawing/2014/main" id="{275EF1FB-DBD4-37B6-572C-727121C6B386}"/>
              </a:ext>
            </a:extLst>
          </p:cNvPr>
          <p:cNvSpPr txBox="1"/>
          <p:nvPr/>
        </p:nvSpPr>
        <p:spPr>
          <a:xfrm>
            <a:off x="7632170" y="2626439"/>
            <a:ext cx="3034625" cy="892552"/>
          </a:xfrm>
          <a:prstGeom prst="rect">
            <a:avLst/>
          </a:prstGeom>
          <a:noFill/>
        </p:spPr>
        <p:txBody>
          <a:bodyPr wrap="square">
            <a:spAutoFit/>
          </a:bodyPr>
          <a:lstStyle/>
          <a:p>
            <a:pPr defTabSz="914377"/>
            <a:r>
              <a:rPr lang="en-US" sz="3200" b="1" dirty="0">
                <a:solidFill>
                  <a:srgbClr val="0070C0"/>
                </a:solidFill>
              </a:rPr>
              <a:t>Import</a:t>
            </a:r>
            <a:br>
              <a:rPr lang="en-US" sz="2000" dirty="0">
                <a:solidFill>
                  <a:srgbClr val="0070C0"/>
                </a:solidFill>
              </a:rPr>
            </a:br>
            <a:r>
              <a:rPr lang="en-US" sz="2000" dirty="0">
                <a:solidFill>
                  <a:prstClr val="white">
                    <a:lumMod val="65000"/>
                  </a:prstClr>
                </a:solidFill>
              </a:rPr>
              <a:t>(requires permissions)</a:t>
            </a:r>
          </a:p>
        </p:txBody>
      </p:sp>
      <p:sp>
        <p:nvSpPr>
          <p:cNvPr id="18" name="Text Box 52">
            <a:extLst>
              <a:ext uri="{FF2B5EF4-FFF2-40B4-BE49-F238E27FC236}">
                <a16:creationId xmlns:a16="http://schemas.microsoft.com/office/drawing/2014/main" id="{725C1494-9081-4699-53AF-39194A908ED2}"/>
              </a:ext>
            </a:extLst>
          </p:cNvPr>
          <p:cNvSpPr txBox="1">
            <a:spLocks noChangeArrowheads="1"/>
          </p:cNvSpPr>
          <p:nvPr/>
        </p:nvSpPr>
        <p:spPr bwMode="auto">
          <a:xfrm>
            <a:off x="7763943" y="892142"/>
            <a:ext cx="4377288"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Steps: </a:t>
            </a:r>
          </a:p>
          <a:p>
            <a:pPr marL="457189" indent="-457189" defTabSz="914377">
              <a:spcBef>
                <a:spcPts val="0"/>
              </a:spcBef>
              <a:buFontTx/>
              <a:buAutoNum type="arabicParenR"/>
            </a:pPr>
            <a:r>
              <a:rPr lang="en-US" altLang="ru-RU" sz="2133" b="1" dirty="0">
                <a:solidFill>
                  <a:prstClr val="black"/>
                </a:solidFill>
                <a:latin typeface="+mn-lt"/>
              </a:rPr>
              <a:t>Download</a:t>
            </a:r>
            <a:r>
              <a:rPr lang="en-US" altLang="ru-RU" sz="2133" dirty="0">
                <a:solidFill>
                  <a:prstClr val="black"/>
                </a:solidFill>
                <a:latin typeface="+mn-lt"/>
              </a:rPr>
              <a:t> data</a:t>
            </a:r>
          </a:p>
          <a:p>
            <a:pPr marL="457189" indent="-457189" defTabSz="914377">
              <a:spcBef>
                <a:spcPts val="0"/>
              </a:spcBef>
              <a:buFontTx/>
              <a:buAutoNum type="arabicParenR"/>
            </a:pPr>
            <a:r>
              <a:rPr lang="en-US" altLang="ru-RU" sz="2133" dirty="0">
                <a:solidFill>
                  <a:prstClr val="black"/>
                </a:solidFill>
                <a:latin typeface="+mn-lt"/>
              </a:rPr>
              <a:t>Open in Excel and </a:t>
            </a:r>
            <a:r>
              <a:rPr lang="en-US" altLang="ru-RU" sz="2133" b="1" dirty="0">
                <a:solidFill>
                  <a:prstClr val="black"/>
                </a:solidFill>
                <a:latin typeface="+mn-lt"/>
              </a:rPr>
              <a:t>edit</a:t>
            </a:r>
          </a:p>
          <a:p>
            <a:pPr marL="457189" indent="-457189" defTabSz="914377">
              <a:spcBef>
                <a:spcPts val="0"/>
              </a:spcBef>
              <a:buFontTx/>
              <a:buAutoNum type="arabicParenR"/>
            </a:pPr>
            <a:r>
              <a:rPr lang="en-US" altLang="ru-RU" sz="2133" b="1" dirty="0">
                <a:solidFill>
                  <a:prstClr val="black"/>
                </a:solidFill>
                <a:latin typeface="+mn-lt"/>
              </a:rPr>
              <a:t>Upload</a:t>
            </a:r>
            <a:r>
              <a:rPr lang="en-US" altLang="ru-RU" sz="2133" dirty="0">
                <a:solidFill>
                  <a:prstClr val="black"/>
                </a:solidFill>
                <a:latin typeface="+mn-lt"/>
              </a:rPr>
              <a:t> changed data back to the RDMS</a:t>
            </a:r>
          </a:p>
        </p:txBody>
      </p:sp>
    </p:spTree>
    <p:extLst>
      <p:ext uri="{BB962C8B-B14F-4D97-AF65-F5344CB8AC3E}">
        <p14:creationId xmlns:p14="http://schemas.microsoft.com/office/powerpoint/2010/main" val="2995718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Data Types (hierarchies and lists)</a:t>
            </a:r>
            <a:endParaRPr lang="de-DE" sz="1600" dirty="0"/>
          </a:p>
        </p:txBody>
      </p:sp>
      <p:sp>
        <p:nvSpPr>
          <p:cNvPr id="6" name="Text Placeholder 5">
            <a:extLst>
              <a:ext uri="{FF2B5EF4-FFF2-40B4-BE49-F238E27FC236}">
                <a16:creationId xmlns:a16="http://schemas.microsoft.com/office/drawing/2014/main" id="{433419BB-F77A-3100-620F-8973CDD2E4A0}"/>
              </a:ext>
            </a:extLst>
          </p:cNvPr>
          <p:cNvSpPr>
            <a:spLocks noGrp="1"/>
          </p:cNvSpPr>
          <p:nvPr>
            <p:ph type="body" sz="quarter" idx="13"/>
          </p:nvPr>
        </p:nvSpPr>
        <p:spPr/>
        <p:txBody>
          <a:bodyPr/>
          <a:lstStyle/>
          <a:p>
            <a:endParaRPr lang="en-US"/>
          </a:p>
        </p:txBody>
      </p:sp>
      <p:sp>
        <p:nvSpPr>
          <p:cNvPr id="3" name="Text Box 10">
            <a:extLst>
              <a:ext uri="{FF2B5EF4-FFF2-40B4-BE49-F238E27FC236}">
                <a16:creationId xmlns:a16="http://schemas.microsoft.com/office/drawing/2014/main" id="{A0407B93-C816-C34C-6475-CAB677808585}"/>
              </a:ext>
            </a:extLst>
          </p:cNvPr>
          <p:cNvSpPr txBox="1">
            <a:spLocks noChangeArrowheads="1"/>
          </p:cNvSpPr>
          <p:nvPr/>
        </p:nvSpPr>
        <p:spPr bwMode="auto">
          <a:xfrm>
            <a:off x="1103446" y="1647536"/>
            <a:ext cx="2160588" cy="646331"/>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b="1" dirty="0">
                <a:solidFill>
                  <a:prstClr val="black"/>
                </a:solidFill>
                <a:latin typeface="Arial" panose="020B0604020202020204" pitchFamily="34" charset="0"/>
              </a:rPr>
              <a:t>Hierarchical</a:t>
            </a:r>
            <a:endParaRPr lang="ru-RU" altLang="ru-RU" b="1"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tree types</a:t>
            </a:r>
            <a:r>
              <a:rPr lang="ru-RU" altLang="ru-RU" sz="1200" dirty="0">
                <a:solidFill>
                  <a:prstClr val="black"/>
                </a:solidFill>
                <a:latin typeface="Arial" panose="020B0604020202020204" pitchFamily="34" charset="0"/>
              </a:rPr>
              <a:t>)</a:t>
            </a:r>
          </a:p>
        </p:txBody>
      </p:sp>
      <p:sp>
        <p:nvSpPr>
          <p:cNvPr id="4" name="Line 11">
            <a:extLst>
              <a:ext uri="{FF2B5EF4-FFF2-40B4-BE49-F238E27FC236}">
                <a16:creationId xmlns:a16="http://schemas.microsoft.com/office/drawing/2014/main" id="{58BC3B1C-62E7-B2CF-BBF9-FC3FA0A48914}"/>
              </a:ext>
            </a:extLst>
          </p:cNvPr>
          <p:cNvSpPr>
            <a:spLocks noChangeShapeType="1"/>
          </p:cNvSpPr>
          <p:nvPr/>
        </p:nvSpPr>
        <p:spPr bwMode="auto">
          <a:xfrm flipH="1">
            <a:off x="3264033" y="1096438"/>
            <a:ext cx="1509299" cy="55109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D2FA48E8-CB94-6C77-D9B9-2BB4B7A571E8}"/>
              </a:ext>
            </a:extLst>
          </p:cNvPr>
          <p:cNvSpPr>
            <a:spLocks noChangeShapeType="1"/>
          </p:cNvSpPr>
          <p:nvPr/>
        </p:nvSpPr>
        <p:spPr bwMode="auto">
          <a:xfrm>
            <a:off x="6960095" y="1096438"/>
            <a:ext cx="1679839" cy="55109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ext Box 52">
            <a:extLst>
              <a:ext uri="{FF2B5EF4-FFF2-40B4-BE49-F238E27FC236}">
                <a16:creationId xmlns:a16="http://schemas.microsoft.com/office/drawing/2014/main" id="{34071D77-04FB-D77F-1E6E-8F5CA6362F54}"/>
              </a:ext>
            </a:extLst>
          </p:cNvPr>
          <p:cNvSpPr txBox="1">
            <a:spLocks noChangeArrowheads="1"/>
          </p:cNvSpPr>
          <p:nvPr/>
        </p:nvSpPr>
        <p:spPr bwMode="auto">
          <a:xfrm>
            <a:off x="8496267" y="2589815"/>
            <a:ext cx="360005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b="1" dirty="0">
                <a:solidFill>
                  <a:prstClr val="black"/>
                </a:solidFill>
                <a:latin typeface="+mn-lt"/>
              </a:rPr>
              <a:t>Objects</a:t>
            </a:r>
            <a:r>
              <a:rPr lang="en-US" altLang="ru-RU" dirty="0">
                <a:solidFill>
                  <a:prstClr val="black"/>
                </a:solidFill>
                <a:latin typeface="+mn-lt"/>
              </a:rPr>
              <a:t> (</a:t>
            </a:r>
            <a:r>
              <a:rPr lang="en-US" altLang="ru-RU" dirty="0" err="1">
                <a:solidFill>
                  <a:prstClr val="black"/>
                </a:solidFill>
                <a:latin typeface="+mn-lt"/>
              </a:rPr>
              <a:t>ObjectInfo</a:t>
            </a:r>
            <a:r>
              <a:rPr lang="en-US" altLang="ru-RU" dirty="0">
                <a:solidFill>
                  <a:prstClr val="black"/>
                </a:solidFill>
                <a:latin typeface="+mn-lt"/>
              </a:rPr>
              <a:t> table) and all derived (non-hierarchical) types: </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Reference</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Sample</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Composition</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 (extendable)</a:t>
            </a:r>
            <a:endParaRPr lang="ru-RU" altLang="ru-RU" dirty="0">
              <a:solidFill>
                <a:prstClr val="black"/>
              </a:solidFill>
              <a:latin typeface="+mn-lt"/>
            </a:endParaRPr>
          </a:p>
        </p:txBody>
      </p:sp>
      <p:sp>
        <p:nvSpPr>
          <p:cNvPr id="13" name="Titel 4">
            <a:extLst>
              <a:ext uri="{FF2B5EF4-FFF2-40B4-BE49-F238E27FC236}">
                <a16:creationId xmlns:a16="http://schemas.microsoft.com/office/drawing/2014/main" id="{1D1FD4FF-9120-4BBC-8F8F-397D56904C15}"/>
              </a:ext>
            </a:extLst>
          </p:cNvPr>
          <p:cNvSpPr txBox="1">
            <a:spLocks/>
          </p:cNvSpPr>
          <p:nvPr/>
        </p:nvSpPr>
        <p:spPr>
          <a:xfrm>
            <a:off x="4751851" y="644691"/>
            <a:ext cx="2365707"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defTabSz="1219170"/>
            <a:r>
              <a:rPr lang="en-US" b="0" dirty="0">
                <a:latin typeface="+mn-lt"/>
              </a:rPr>
              <a:t>Data Types</a:t>
            </a:r>
            <a:endParaRPr lang="en-GB" b="0" dirty="0">
              <a:latin typeface="+mn-lt"/>
            </a:endParaRPr>
          </a:p>
        </p:txBody>
      </p:sp>
      <p:sp>
        <p:nvSpPr>
          <p:cNvPr id="14" name="Text Box 10">
            <a:extLst>
              <a:ext uri="{FF2B5EF4-FFF2-40B4-BE49-F238E27FC236}">
                <a16:creationId xmlns:a16="http://schemas.microsoft.com/office/drawing/2014/main" id="{5117C12F-4253-6CBC-619B-AA15E9F022D5}"/>
              </a:ext>
            </a:extLst>
          </p:cNvPr>
          <p:cNvSpPr txBox="1">
            <a:spLocks noChangeArrowheads="1"/>
          </p:cNvSpPr>
          <p:nvPr/>
        </p:nvSpPr>
        <p:spPr bwMode="auto">
          <a:xfrm>
            <a:off x="8639935" y="1643141"/>
            <a:ext cx="2160588" cy="646331"/>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b="1" dirty="0">
                <a:solidFill>
                  <a:prstClr val="black"/>
                </a:solidFill>
                <a:latin typeface="Arial" panose="020B0604020202020204" pitchFamily="34" charset="0"/>
              </a:rPr>
              <a:t>List</a:t>
            </a:r>
            <a:endParaRPr lang="ru-RU" altLang="ru-RU" b="1"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list types</a:t>
            </a:r>
            <a:r>
              <a:rPr lang="ru-RU" altLang="ru-RU" sz="1200" dirty="0">
                <a:solidFill>
                  <a:prstClr val="black"/>
                </a:solidFill>
                <a:latin typeface="Arial" panose="020B0604020202020204" pitchFamily="34" charset="0"/>
              </a:rPr>
              <a:t>)</a:t>
            </a:r>
          </a:p>
        </p:txBody>
      </p:sp>
      <p:pic>
        <p:nvPicPr>
          <p:cNvPr id="15" name="Picture 14">
            <a:extLst>
              <a:ext uri="{FF2B5EF4-FFF2-40B4-BE49-F238E27FC236}">
                <a16:creationId xmlns:a16="http://schemas.microsoft.com/office/drawing/2014/main" id="{B3E9DDF7-D247-FFA3-7D28-C453E8A0F9B0}"/>
              </a:ext>
            </a:extLst>
          </p:cNvPr>
          <p:cNvPicPr>
            <a:picLocks noChangeAspect="1"/>
          </p:cNvPicPr>
          <p:nvPr/>
        </p:nvPicPr>
        <p:blipFill>
          <a:blip r:embed="rId3"/>
          <a:stretch>
            <a:fillRect/>
          </a:stretch>
        </p:blipFill>
        <p:spPr>
          <a:xfrm>
            <a:off x="3674225" y="2391707"/>
            <a:ext cx="4617400" cy="2443413"/>
          </a:xfrm>
          <a:prstGeom prst="rect">
            <a:avLst/>
          </a:prstGeom>
          <a:ln>
            <a:solidFill>
              <a:srgbClr val="0070C0"/>
            </a:solidFill>
          </a:ln>
        </p:spPr>
      </p:pic>
      <p:sp>
        <p:nvSpPr>
          <p:cNvPr id="16" name="Text Box 52">
            <a:extLst>
              <a:ext uri="{FF2B5EF4-FFF2-40B4-BE49-F238E27FC236}">
                <a16:creationId xmlns:a16="http://schemas.microsoft.com/office/drawing/2014/main" id="{F582009A-FCEB-364F-ABEF-6F504B4772F1}"/>
              </a:ext>
            </a:extLst>
          </p:cNvPr>
          <p:cNvSpPr txBox="1">
            <a:spLocks noChangeArrowheads="1"/>
          </p:cNvSpPr>
          <p:nvPr/>
        </p:nvSpPr>
        <p:spPr bwMode="auto">
          <a:xfrm>
            <a:off x="3975942" y="1992494"/>
            <a:ext cx="57606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1800" dirty="0">
                <a:solidFill>
                  <a:prstClr val="black"/>
                </a:solidFill>
                <a:latin typeface="+mn-lt"/>
              </a:rPr>
              <a:t>All types are extendable (stored in </a:t>
            </a:r>
            <a:r>
              <a:rPr lang="en-US" altLang="ru-RU" sz="1800" dirty="0" err="1">
                <a:solidFill>
                  <a:prstClr val="black"/>
                </a:solidFill>
                <a:latin typeface="+mn-lt"/>
              </a:rPr>
              <a:t>TypeInfo</a:t>
            </a:r>
            <a:r>
              <a:rPr lang="en-US" altLang="ru-RU" sz="1800" dirty="0">
                <a:solidFill>
                  <a:prstClr val="black"/>
                </a:solidFill>
                <a:latin typeface="+mn-lt"/>
              </a:rPr>
              <a:t>)</a:t>
            </a:r>
            <a:endParaRPr lang="ru-RU" altLang="ru-RU" sz="1800" dirty="0">
              <a:solidFill>
                <a:prstClr val="black"/>
              </a:solidFill>
              <a:latin typeface="+mn-lt"/>
            </a:endParaRPr>
          </a:p>
        </p:txBody>
      </p:sp>
      <p:cxnSp>
        <p:nvCxnSpPr>
          <p:cNvPr id="17" name="Straight Arrow Connector 16">
            <a:extLst>
              <a:ext uri="{FF2B5EF4-FFF2-40B4-BE49-F238E27FC236}">
                <a16:creationId xmlns:a16="http://schemas.microsoft.com/office/drawing/2014/main" id="{DA4AA1ED-1C1E-172D-7501-FCF6D834D092}"/>
              </a:ext>
            </a:extLst>
          </p:cNvPr>
          <p:cNvCxnSpPr>
            <a:cxnSpLocks/>
          </p:cNvCxnSpPr>
          <p:nvPr/>
        </p:nvCxnSpPr>
        <p:spPr>
          <a:xfrm flipH="1" flipV="1">
            <a:off x="3264033" y="2324643"/>
            <a:ext cx="1283904" cy="56293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62347F5-DB74-F42F-435B-EB2FCC03C69C}"/>
              </a:ext>
            </a:extLst>
          </p:cNvPr>
          <p:cNvCxnSpPr>
            <a:cxnSpLocks/>
          </p:cNvCxnSpPr>
          <p:nvPr/>
        </p:nvCxnSpPr>
        <p:spPr>
          <a:xfrm flipV="1">
            <a:off x="4812632" y="2320248"/>
            <a:ext cx="3827302" cy="1409541"/>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52">
            <a:extLst>
              <a:ext uri="{FF2B5EF4-FFF2-40B4-BE49-F238E27FC236}">
                <a16:creationId xmlns:a16="http://schemas.microsoft.com/office/drawing/2014/main" id="{7EAE1CFE-1E79-33B6-2A6D-4D566947AAC9}"/>
              </a:ext>
            </a:extLst>
          </p:cNvPr>
          <p:cNvSpPr txBox="1">
            <a:spLocks noChangeArrowheads="1"/>
          </p:cNvSpPr>
          <p:nvPr/>
        </p:nvSpPr>
        <p:spPr bwMode="auto">
          <a:xfrm>
            <a:off x="126104" y="2589814"/>
            <a:ext cx="391850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b="1" dirty="0">
                <a:solidFill>
                  <a:prstClr val="black"/>
                </a:solidFill>
                <a:latin typeface="+mn-lt"/>
              </a:rPr>
              <a:t>Rubrics</a:t>
            </a:r>
            <a:r>
              <a:rPr lang="en-US" altLang="ru-RU" dirty="0">
                <a:solidFill>
                  <a:prstClr val="black"/>
                </a:solidFill>
                <a:latin typeface="+mn-lt"/>
              </a:rPr>
              <a:t> (</a:t>
            </a:r>
            <a:r>
              <a:rPr lang="en-US" altLang="ru-RU" dirty="0" err="1">
                <a:solidFill>
                  <a:prstClr val="black"/>
                </a:solidFill>
                <a:latin typeface="+mn-lt"/>
              </a:rPr>
              <a:t>RubricInfo</a:t>
            </a:r>
            <a:r>
              <a:rPr lang="en-US" altLang="ru-RU" dirty="0">
                <a:solidFill>
                  <a:prstClr val="black"/>
                </a:solidFill>
                <a:latin typeface="+mn-lt"/>
              </a:rPr>
              <a:t> table) types:</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Project</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Organization Structure</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 (extendable)</a:t>
            </a:r>
            <a:endParaRPr lang="ru-RU" altLang="ru-RU" dirty="0">
              <a:solidFill>
                <a:prstClr val="black"/>
              </a:solidFill>
              <a:latin typeface="+mn-lt"/>
            </a:endParaRPr>
          </a:p>
        </p:txBody>
      </p:sp>
      <p:sp>
        <p:nvSpPr>
          <p:cNvPr id="25" name="TextBox 24">
            <a:extLst>
              <a:ext uri="{FF2B5EF4-FFF2-40B4-BE49-F238E27FC236}">
                <a16:creationId xmlns:a16="http://schemas.microsoft.com/office/drawing/2014/main" id="{E272F42D-6A33-A30C-7580-C0075CB68683}"/>
              </a:ext>
            </a:extLst>
          </p:cNvPr>
          <p:cNvSpPr txBox="1"/>
          <p:nvPr/>
        </p:nvSpPr>
        <p:spPr>
          <a:xfrm>
            <a:off x="1300711" y="1319241"/>
            <a:ext cx="2088660" cy="297454"/>
          </a:xfrm>
          <a:prstGeom prst="rect">
            <a:avLst/>
          </a:prstGeom>
          <a:noFill/>
        </p:spPr>
        <p:txBody>
          <a:bodyPr wrap="square">
            <a:spAutoFit/>
          </a:bodyPr>
          <a:lstStyle/>
          <a:p>
            <a:pPr defTabSz="914377">
              <a:spcBef>
                <a:spcPct val="50000"/>
              </a:spcBef>
            </a:pPr>
            <a:r>
              <a:rPr lang="en-US" altLang="ru-RU" sz="1333" dirty="0" err="1">
                <a:solidFill>
                  <a:prstClr val="black"/>
                </a:solidFill>
              </a:rPr>
              <a:t>IsHierarchical</a:t>
            </a:r>
            <a:r>
              <a:rPr lang="en-US" altLang="ru-RU" sz="1333" dirty="0">
                <a:solidFill>
                  <a:prstClr val="black"/>
                </a:solidFill>
              </a:rPr>
              <a:t> = True</a:t>
            </a:r>
            <a:endParaRPr lang="ru-RU" altLang="ru-RU" sz="1333" dirty="0">
              <a:solidFill>
                <a:prstClr val="black"/>
              </a:solidFill>
            </a:endParaRPr>
          </a:p>
        </p:txBody>
      </p:sp>
      <p:sp>
        <p:nvSpPr>
          <p:cNvPr id="26" name="TextBox 25">
            <a:extLst>
              <a:ext uri="{FF2B5EF4-FFF2-40B4-BE49-F238E27FC236}">
                <a16:creationId xmlns:a16="http://schemas.microsoft.com/office/drawing/2014/main" id="{B7916C57-7C69-424E-7A37-35113590CDF4}"/>
              </a:ext>
            </a:extLst>
          </p:cNvPr>
          <p:cNvSpPr txBox="1"/>
          <p:nvPr/>
        </p:nvSpPr>
        <p:spPr>
          <a:xfrm>
            <a:off x="8771842" y="1320286"/>
            <a:ext cx="2088660" cy="297454"/>
          </a:xfrm>
          <a:prstGeom prst="rect">
            <a:avLst/>
          </a:prstGeom>
          <a:noFill/>
        </p:spPr>
        <p:txBody>
          <a:bodyPr wrap="square">
            <a:spAutoFit/>
          </a:bodyPr>
          <a:lstStyle/>
          <a:p>
            <a:pPr defTabSz="914377">
              <a:spcBef>
                <a:spcPct val="50000"/>
              </a:spcBef>
            </a:pPr>
            <a:r>
              <a:rPr lang="en-US" altLang="ru-RU" sz="1333" dirty="0" err="1">
                <a:solidFill>
                  <a:prstClr val="black"/>
                </a:solidFill>
              </a:rPr>
              <a:t>IsHierarchical</a:t>
            </a:r>
            <a:r>
              <a:rPr lang="en-US" altLang="ru-RU" sz="1333" dirty="0">
                <a:solidFill>
                  <a:prstClr val="black"/>
                </a:solidFill>
              </a:rPr>
              <a:t> = False</a:t>
            </a:r>
            <a:endParaRPr lang="ru-RU" altLang="ru-RU" sz="1333" dirty="0">
              <a:solidFill>
                <a:prstClr val="black"/>
              </a:solidFill>
            </a:endParaRPr>
          </a:p>
        </p:txBody>
      </p:sp>
    </p:spTree>
    <p:extLst>
      <p:ext uri="{BB962C8B-B14F-4D97-AF65-F5344CB8AC3E}">
        <p14:creationId xmlns:p14="http://schemas.microsoft.com/office/powerpoint/2010/main" val="179927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Extensibility</a:t>
            </a:r>
            <a:r>
              <a:rPr lang="de-DE" dirty="0"/>
              <a:t>: </a:t>
            </a:r>
            <a:r>
              <a:rPr lang="en-US" sz="3733" dirty="0"/>
              <a:t>User-defined Object Types</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introduce new object types</a:t>
            </a:r>
          </a:p>
        </p:txBody>
      </p:sp>
      <p:sp>
        <p:nvSpPr>
          <p:cNvPr id="3" name="Text Box 10">
            <a:extLst>
              <a:ext uri="{FF2B5EF4-FFF2-40B4-BE49-F238E27FC236}">
                <a16:creationId xmlns:a16="http://schemas.microsoft.com/office/drawing/2014/main" id="{CC83C83C-D0BE-C248-18D5-A8CC7F6B7926}"/>
              </a:ext>
            </a:extLst>
          </p:cNvPr>
          <p:cNvSpPr txBox="1">
            <a:spLocks noChangeArrowheads="1"/>
          </p:cNvSpPr>
          <p:nvPr/>
        </p:nvSpPr>
        <p:spPr bwMode="auto">
          <a:xfrm>
            <a:off x="95683" y="1899234"/>
            <a:ext cx="3312019"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dirty="0">
                <a:solidFill>
                  <a:prstClr val="black"/>
                </a:solidFill>
                <a:latin typeface="Arial" panose="020B0604020202020204" pitchFamily="34" charset="0"/>
              </a:rPr>
              <a:t>Based on </a:t>
            </a:r>
            <a:r>
              <a:rPr lang="en-US" altLang="ru-RU" sz="2133" u="sng" dirty="0">
                <a:solidFill>
                  <a:prstClr val="black"/>
                </a:solidFill>
                <a:latin typeface="Arial" panose="020B0604020202020204" pitchFamily="34" charset="0"/>
              </a:rPr>
              <a:t>existing</a:t>
            </a:r>
            <a:r>
              <a:rPr lang="en-US" altLang="ru-RU" sz="2133" dirty="0">
                <a:solidFill>
                  <a:prstClr val="black"/>
                </a:solidFill>
                <a:latin typeface="Arial" panose="020B0604020202020204" pitchFamily="34" charset="0"/>
              </a:rPr>
              <a:t> tables</a:t>
            </a:r>
            <a:endParaRPr lang="ru-RU" altLang="ru-RU" sz="2133"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hierarchical and non-hierarchical</a:t>
            </a:r>
            <a:r>
              <a:rPr lang="ru-RU" altLang="ru-RU" sz="1200" dirty="0">
                <a:solidFill>
                  <a:prstClr val="black"/>
                </a:solidFill>
                <a:latin typeface="Arial" panose="020B0604020202020204" pitchFamily="34" charset="0"/>
              </a:rPr>
              <a:t>)</a:t>
            </a:r>
          </a:p>
        </p:txBody>
      </p:sp>
      <p:sp>
        <p:nvSpPr>
          <p:cNvPr id="7" name="Line 11">
            <a:extLst>
              <a:ext uri="{FF2B5EF4-FFF2-40B4-BE49-F238E27FC236}">
                <a16:creationId xmlns:a16="http://schemas.microsoft.com/office/drawing/2014/main" id="{F4663E0D-FD49-CAA1-0DB4-4D65988154C5}"/>
              </a:ext>
            </a:extLst>
          </p:cNvPr>
          <p:cNvSpPr>
            <a:spLocks noChangeShapeType="1"/>
          </p:cNvSpPr>
          <p:nvPr/>
        </p:nvSpPr>
        <p:spPr bwMode="auto">
          <a:xfrm flipH="1">
            <a:off x="3407700" y="1485130"/>
            <a:ext cx="1152129" cy="4151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0652D764-7F38-E914-3562-6F71DBDAE4E2}"/>
              </a:ext>
            </a:extLst>
          </p:cNvPr>
          <p:cNvSpPr>
            <a:spLocks noChangeShapeType="1"/>
          </p:cNvSpPr>
          <p:nvPr/>
        </p:nvSpPr>
        <p:spPr bwMode="auto">
          <a:xfrm>
            <a:off x="7487804" y="1484085"/>
            <a:ext cx="1152129" cy="4151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itel 4">
            <a:extLst>
              <a:ext uri="{FF2B5EF4-FFF2-40B4-BE49-F238E27FC236}">
                <a16:creationId xmlns:a16="http://schemas.microsoft.com/office/drawing/2014/main" id="{588AC44C-EEC0-DADF-CB50-2330AEF9F990}"/>
              </a:ext>
            </a:extLst>
          </p:cNvPr>
          <p:cNvSpPr txBox="1">
            <a:spLocks/>
          </p:cNvSpPr>
          <p:nvPr/>
        </p:nvSpPr>
        <p:spPr>
          <a:xfrm>
            <a:off x="4559829" y="896389"/>
            <a:ext cx="3264363"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defTabSz="1219170"/>
            <a:r>
              <a:rPr lang="en-US" dirty="0"/>
              <a:t>New Data Type</a:t>
            </a:r>
            <a:endParaRPr lang="en-GB" dirty="0"/>
          </a:p>
        </p:txBody>
      </p:sp>
      <p:sp>
        <p:nvSpPr>
          <p:cNvPr id="11" name="Text Box 10">
            <a:extLst>
              <a:ext uri="{FF2B5EF4-FFF2-40B4-BE49-F238E27FC236}">
                <a16:creationId xmlns:a16="http://schemas.microsoft.com/office/drawing/2014/main" id="{32AFC411-DB43-A2F3-4A33-168B284BDF15}"/>
              </a:ext>
            </a:extLst>
          </p:cNvPr>
          <p:cNvSpPr txBox="1">
            <a:spLocks noChangeArrowheads="1"/>
          </p:cNvSpPr>
          <p:nvPr/>
        </p:nvSpPr>
        <p:spPr bwMode="auto">
          <a:xfrm>
            <a:off x="8639935" y="1894839"/>
            <a:ext cx="3456383"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dirty="0">
                <a:solidFill>
                  <a:prstClr val="black"/>
                </a:solidFill>
                <a:latin typeface="Arial" panose="020B0604020202020204" pitchFamily="34" charset="0"/>
              </a:rPr>
              <a:t>New Data Structures</a:t>
            </a:r>
            <a:endParaRPr lang="ru-RU" altLang="ru-RU" sz="2133"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new table &amp; code to fit particular requirements</a:t>
            </a:r>
            <a:r>
              <a:rPr lang="ru-RU" altLang="ru-RU" sz="1200" dirty="0">
                <a:solidFill>
                  <a:prstClr val="black"/>
                </a:solidFill>
                <a:latin typeface="Arial" panose="020B0604020202020204" pitchFamily="34" charset="0"/>
              </a:rPr>
              <a:t>)</a:t>
            </a:r>
          </a:p>
        </p:txBody>
      </p:sp>
      <p:pic>
        <p:nvPicPr>
          <p:cNvPr id="12" name="Picture 11">
            <a:extLst>
              <a:ext uri="{FF2B5EF4-FFF2-40B4-BE49-F238E27FC236}">
                <a16:creationId xmlns:a16="http://schemas.microsoft.com/office/drawing/2014/main" id="{9BC11E4B-2B07-0B54-80AF-6FE3B39040E0}"/>
              </a:ext>
            </a:extLst>
          </p:cNvPr>
          <p:cNvPicPr>
            <a:picLocks noChangeAspect="1"/>
          </p:cNvPicPr>
          <p:nvPr/>
        </p:nvPicPr>
        <p:blipFill>
          <a:blip r:embed="rId3"/>
          <a:stretch>
            <a:fillRect/>
          </a:stretch>
        </p:blipFill>
        <p:spPr>
          <a:xfrm>
            <a:off x="3503713" y="2535305"/>
            <a:ext cx="5027724" cy="2660547"/>
          </a:xfrm>
          <a:prstGeom prst="rect">
            <a:avLst/>
          </a:prstGeom>
          <a:ln>
            <a:solidFill>
              <a:srgbClr val="0070C0"/>
            </a:solidFill>
          </a:ln>
        </p:spPr>
      </p:pic>
      <p:sp>
        <p:nvSpPr>
          <p:cNvPr id="13" name="Text Box 52">
            <a:extLst>
              <a:ext uri="{FF2B5EF4-FFF2-40B4-BE49-F238E27FC236}">
                <a16:creationId xmlns:a16="http://schemas.microsoft.com/office/drawing/2014/main" id="{D43E4928-A395-4764-AF3E-EBFEE3AE44FB}"/>
              </a:ext>
            </a:extLst>
          </p:cNvPr>
          <p:cNvSpPr txBox="1">
            <a:spLocks noChangeArrowheads="1"/>
          </p:cNvSpPr>
          <p:nvPr/>
        </p:nvSpPr>
        <p:spPr bwMode="auto">
          <a:xfrm>
            <a:off x="4044606" y="2195573"/>
            <a:ext cx="38147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50000"/>
              </a:spcBef>
            </a:pPr>
            <a:r>
              <a:rPr lang="en-US" altLang="ru-RU" sz="1600" dirty="0">
                <a:solidFill>
                  <a:prstClr val="black"/>
                </a:solidFill>
                <a:latin typeface="Arial" panose="020B0604020202020204" pitchFamily="34" charset="0"/>
              </a:rPr>
              <a:t>Add new type to </a:t>
            </a:r>
            <a:r>
              <a:rPr lang="en-US" altLang="ru-RU" sz="1600" dirty="0" err="1">
                <a:solidFill>
                  <a:prstClr val="black"/>
                </a:solidFill>
                <a:latin typeface="Arial" panose="020B0604020202020204" pitchFamily="34" charset="0"/>
              </a:rPr>
              <a:t>TypeInfo</a:t>
            </a:r>
            <a:r>
              <a:rPr lang="en-US" altLang="ru-RU" sz="1600" dirty="0">
                <a:solidFill>
                  <a:prstClr val="black"/>
                </a:solidFill>
                <a:latin typeface="Arial" panose="020B0604020202020204" pitchFamily="34" charset="0"/>
              </a:rPr>
              <a:t> table</a:t>
            </a:r>
            <a:endParaRPr lang="ru-RU" altLang="ru-RU" sz="1600" dirty="0">
              <a:solidFill>
                <a:prstClr val="black"/>
              </a:solidFill>
              <a:latin typeface="Arial" panose="020B0604020202020204" pitchFamily="34" charset="0"/>
            </a:endParaRPr>
          </a:p>
        </p:txBody>
      </p:sp>
      <p:sp>
        <p:nvSpPr>
          <p:cNvPr id="16" name="Text Box 52">
            <a:extLst>
              <a:ext uri="{FF2B5EF4-FFF2-40B4-BE49-F238E27FC236}">
                <a16:creationId xmlns:a16="http://schemas.microsoft.com/office/drawing/2014/main" id="{3D774F5D-8E43-70F0-91B7-78D1548F2A4F}"/>
              </a:ext>
            </a:extLst>
          </p:cNvPr>
          <p:cNvSpPr txBox="1">
            <a:spLocks noChangeArrowheads="1"/>
          </p:cNvSpPr>
          <p:nvPr/>
        </p:nvSpPr>
        <p:spPr bwMode="auto">
          <a:xfrm>
            <a:off x="31022" y="2978369"/>
            <a:ext cx="3472689" cy="198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Added by admin (UI)</a:t>
            </a:r>
            <a:br>
              <a:rPr lang="en-US" altLang="ru-RU" sz="2000" b="1" dirty="0">
                <a:solidFill>
                  <a:prstClr val="black"/>
                </a:solidFill>
                <a:latin typeface="+mn-lt"/>
              </a:rPr>
            </a:br>
            <a:r>
              <a:rPr lang="en-US" altLang="ru-RU" sz="1867" dirty="0">
                <a:solidFill>
                  <a:srgbClr val="0070C0"/>
                </a:solidFill>
                <a:latin typeface="+mn-lt"/>
              </a:rPr>
              <a:t>Approximate time: 3 minutes  </a:t>
            </a:r>
          </a:p>
          <a:p>
            <a:pPr defTabSz="914377">
              <a:spcBef>
                <a:spcPct val="50000"/>
              </a:spcBef>
            </a:pPr>
            <a:r>
              <a:rPr lang="en-US" altLang="ru-RU" sz="1867" dirty="0">
                <a:solidFill>
                  <a:prstClr val="black"/>
                </a:solidFill>
                <a:latin typeface="+mn-lt"/>
              </a:rPr>
              <a:t>Just add a new table row with object specification required (assign validator; data extractor; data visualizer, </a:t>
            </a:r>
            <a:r>
              <a:rPr lang="en-US" altLang="ru-RU" sz="1867" dirty="0" err="1">
                <a:solidFill>
                  <a:prstClr val="black"/>
                </a:solidFill>
                <a:latin typeface="+mn-lt"/>
              </a:rPr>
              <a:t>etc</a:t>
            </a:r>
            <a:r>
              <a:rPr lang="en-US" altLang="ru-RU" sz="1867" dirty="0">
                <a:solidFill>
                  <a:prstClr val="black"/>
                </a:solidFill>
                <a:latin typeface="+mn-lt"/>
              </a:rPr>
              <a:t>…)</a:t>
            </a:r>
            <a:endParaRPr lang="ru-RU" altLang="ru-RU" sz="1867" dirty="0">
              <a:solidFill>
                <a:prstClr val="black"/>
              </a:solidFill>
              <a:latin typeface="+mn-lt"/>
            </a:endParaRPr>
          </a:p>
        </p:txBody>
      </p:sp>
      <p:sp>
        <p:nvSpPr>
          <p:cNvPr id="31" name="Rectangle 30">
            <a:extLst>
              <a:ext uri="{FF2B5EF4-FFF2-40B4-BE49-F238E27FC236}">
                <a16:creationId xmlns:a16="http://schemas.microsoft.com/office/drawing/2014/main" id="{6B3E3411-013B-7CB6-5936-0F5E6E6D983D}"/>
              </a:ext>
            </a:extLst>
          </p:cNvPr>
          <p:cNvSpPr/>
          <p:nvPr/>
        </p:nvSpPr>
        <p:spPr>
          <a:xfrm>
            <a:off x="7583820" y="2459379"/>
            <a:ext cx="996137" cy="2836812"/>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33" dirty="0">
              <a:solidFill>
                <a:prstClr val="white">
                  <a:lumMod val="50000"/>
                </a:prstClr>
              </a:solidFill>
              <a:latin typeface="Arial" panose="020B0604020202020204"/>
            </a:endParaRPr>
          </a:p>
        </p:txBody>
      </p:sp>
      <p:sp>
        <p:nvSpPr>
          <p:cNvPr id="32" name="Text Box 52">
            <a:extLst>
              <a:ext uri="{FF2B5EF4-FFF2-40B4-BE49-F238E27FC236}">
                <a16:creationId xmlns:a16="http://schemas.microsoft.com/office/drawing/2014/main" id="{11AD76AF-95C5-CD65-FF09-13A449AB446C}"/>
              </a:ext>
            </a:extLst>
          </p:cNvPr>
          <p:cNvSpPr txBox="1">
            <a:spLocks noChangeArrowheads="1"/>
          </p:cNvSpPr>
          <p:nvPr/>
        </p:nvSpPr>
        <p:spPr bwMode="auto">
          <a:xfrm>
            <a:off x="8597437" y="3009305"/>
            <a:ext cx="3564553" cy="234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To be done manually</a:t>
            </a:r>
            <a:br>
              <a:rPr lang="en-US" altLang="ru-RU" sz="2000" b="1" dirty="0">
                <a:solidFill>
                  <a:prstClr val="black"/>
                </a:solidFill>
                <a:latin typeface="+mn-lt"/>
              </a:rPr>
            </a:br>
            <a:r>
              <a:rPr lang="en-US" altLang="ru-RU" sz="1867" dirty="0">
                <a:solidFill>
                  <a:srgbClr val="0070C0"/>
                </a:solidFill>
                <a:latin typeface="+mn-lt"/>
              </a:rPr>
              <a:t>Approximate time: 1 week</a:t>
            </a:r>
          </a:p>
          <a:p>
            <a:pPr defTabSz="914377">
              <a:spcBef>
                <a:spcPct val="50000"/>
              </a:spcBef>
            </a:pPr>
            <a:r>
              <a:rPr lang="en-US" altLang="ru-RU" sz="1867" b="1" dirty="0">
                <a:solidFill>
                  <a:prstClr val="black"/>
                </a:solidFill>
                <a:latin typeface="+mn-lt"/>
              </a:rPr>
              <a:t>Tasks</a:t>
            </a:r>
            <a:r>
              <a:rPr lang="en-US" altLang="ru-RU" sz="1867" dirty="0">
                <a:solidFill>
                  <a:prstClr val="black"/>
                </a:solidFill>
                <a:latin typeface="+mn-lt"/>
              </a:rPr>
              <a:t>: </a:t>
            </a:r>
            <a:r>
              <a:rPr lang="en-US" altLang="ru-RU" sz="1600" dirty="0">
                <a:solidFill>
                  <a:prstClr val="black"/>
                </a:solidFill>
                <a:latin typeface="+mn-lt"/>
              </a:rPr>
              <a:t>develop and add </a:t>
            </a:r>
            <a:r>
              <a:rPr lang="en-US" altLang="ru-RU" sz="1600" u="sng" dirty="0">
                <a:solidFill>
                  <a:prstClr val="black"/>
                </a:solidFill>
                <a:latin typeface="+mn-lt"/>
              </a:rPr>
              <a:t>new table</a:t>
            </a:r>
            <a:r>
              <a:rPr lang="en-US" altLang="ru-RU" sz="1600" dirty="0">
                <a:solidFill>
                  <a:prstClr val="black"/>
                </a:solidFill>
                <a:latin typeface="+mn-lt"/>
              </a:rPr>
              <a:t>; define read / write logic with respect to mandatory (or optional) fields and types; reflect to </a:t>
            </a:r>
            <a:r>
              <a:rPr lang="en-US" altLang="ru-RU" sz="1600" u="sng" dirty="0">
                <a:solidFill>
                  <a:prstClr val="black"/>
                </a:solidFill>
                <a:latin typeface="+mn-lt"/>
              </a:rPr>
              <a:t>OOP model</a:t>
            </a:r>
            <a:r>
              <a:rPr lang="en-US" altLang="ru-RU" sz="1600" dirty="0">
                <a:solidFill>
                  <a:prstClr val="black"/>
                </a:solidFill>
                <a:latin typeface="+mn-lt"/>
              </a:rPr>
              <a:t> and provide consistency check (</a:t>
            </a:r>
            <a:r>
              <a:rPr lang="en-US" altLang="ru-RU" sz="1600" u="sng" dirty="0">
                <a:solidFill>
                  <a:prstClr val="black"/>
                </a:solidFill>
                <a:latin typeface="+mn-lt"/>
              </a:rPr>
              <a:t>validators</a:t>
            </a:r>
            <a:r>
              <a:rPr lang="en-US" altLang="ru-RU" sz="1600" dirty="0">
                <a:solidFill>
                  <a:prstClr val="black"/>
                </a:solidFill>
                <a:latin typeface="+mn-lt"/>
              </a:rPr>
              <a:t>); develop </a:t>
            </a:r>
            <a:r>
              <a:rPr lang="en-US" altLang="ru-RU" sz="1600" u="sng" dirty="0">
                <a:solidFill>
                  <a:prstClr val="black"/>
                </a:solidFill>
                <a:latin typeface="+mn-lt"/>
              </a:rPr>
              <a:t>import</a:t>
            </a:r>
            <a:r>
              <a:rPr lang="en-US" altLang="ru-RU" sz="1600" dirty="0">
                <a:solidFill>
                  <a:prstClr val="black"/>
                </a:solidFill>
                <a:latin typeface="+mn-lt"/>
              </a:rPr>
              <a:t> / </a:t>
            </a:r>
            <a:r>
              <a:rPr lang="en-US" altLang="ru-RU" sz="1600" u="sng" dirty="0">
                <a:solidFill>
                  <a:prstClr val="black"/>
                </a:solidFill>
                <a:latin typeface="+mn-lt"/>
              </a:rPr>
              <a:t>export</a:t>
            </a:r>
            <a:r>
              <a:rPr lang="en-US" altLang="ru-RU" sz="1600" dirty="0">
                <a:solidFill>
                  <a:prstClr val="black"/>
                </a:solidFill>
                <a:latin typeface="+mn-lt"/>
              </a:rPr>
              <a:t> and </a:t>
            </a:r>
            <a:r>
              <a:rPr lang="en-US" altLang="ru-RU" sz="1600" u="sng" dirty="0">
                <a:solidFill>
                  <a:prstClr val="black"/>
                </a:solidFill>
                <a:latin typeface="+mn-lt"/>
              </a:rPr>
              <a:t>search</a:t>
            </a:r>
            <a:r>
              <a:rPr lang="en-US" altLang="ru-RU" sz="1600" dirty="0">
                <a:solidFill>
                  <a:prstClr val="black"/>
                </a:solidFill>
                <a:latin typeface="+mn-lt"/>
              </a:rPr>
              <a:t> facilities, etc.</a:t>
            </a:r>
          </a:p>
        </p:txBody>
      </p:sp>
      <p:sp>
        <p:nvSpPr>
          <p:cNvPr id="33" name="Line 36">
            <a:extLst>
              <a:ext uri="{FF2B5EF4-FFF2-40B4-BE49-F238E27FC236}">
                <a16:creationId xmlns:a16="http://schemas.microsoft.com/office/drawing/2014/main" id="{0E7D72A9-DA3E-76E4-F241-377893B3EC4B}"/>
              </a:ext>
            </a:extLst>
          </p:cNvPr>
          <p:cNvSpPr>
            <a:spLocks noChangeShapeType="1"/>
          </p:cNvSpPr>
          <p:nvPr/>
        </p:nvSpPr>
        <p:spPr bwMode="auto">
          <a:xfrm>
            <a:off x="10352915" y="2530912"/>
            <a:ext cx="0" cy="47839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cxnSp>
        <p:nvCxnSpPr>
          <p:cNvPr id="34" name="Straight Arrow Connector 33">
            <a:extLst>
              <a:ext uri="{FF2B5EF4-FFF2-40B4-BE49-F238E27FC236}">
                <a16:creationId xmlns:a16="http://schemas.microsoft.com/office/drawing/2014/main" id="{7174DE6C-970F-D92D-E400-7289A0AC7FCC}"/>
              </a:ext>
            </a:extLst>
          </p:cNvPr>
          <p:cNvCxnSpPr>
            <a:cxnSpLocks/>
          </p:cNvCxnSpPr>
          <p:nvPr/>
        </p:nvCxnSpPr>
        <p:spPr>
          <a:xfrm flipH="1" flipV="1">
            <a:off x="3407701" y="2535306"/>
            <a:ext cx="4212299" cy="100037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 Box 52">
            <a:extLst>
              <a:ext uri="{FF2B5EF4-FFF2-40B4-BE49-F238E27FC236}">
                <a16:creationId xmlns:a16="http://schemas.microsoft.com/office/drawing/2014/main" id="{1EB2A467-239E-82A5-0A36-57132646BB7A}"/>
              </a:ext>
            </a:extLst>
          </p:cNvPr>
          <p:cNvSpPr txBox="1">
            <a:spLocks noChangeArrowheads="1"/>
          </p:cNvSpPr>
          <p:nvPr/>
        </p:nvSpPr>
        <p:spPr bwMode="auto">
          <a:xfrm>
            <a:off x="0" y="5296191"/>
            <a:ext cx="10128448" cy="106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Question: </a:t>
            </a:r>
            <a:r>
              <a:rPr lang="en-US" altLang="ru-RU" sz="2000" dirty="0">
                <a:solidFill>
                  <a:prstClr val="black"/>
                </a:solidFill>
                <a:latin typeface="+mn-lt"/>
              </a:rPr>
              <a:t>It seems that all can be done with extended properties.</a:t>
            </a:r>
            <a:r>
              <a:rPr lang="en-US" altLang="ru-RU" sz="2000" b="1" dirty="0">
                <a:solidFill>
                  <a:prstClr val="black"/>
                </a:solidFill>
                <a:latin typeface="+mn-lt"/>
              </a:rPr>
              <a:t> 	</a:t>
            </a:r>
            <a:br>
              <a:rPr lang="en-US" altLang="ru-RU" sz="2000" b="1" dirty="0">
                <a:solidFill>
                  <a:prstClr val="black"/>
                </a:solidFill>
                <a:latin typeface="+mn-lt"/>
              </a:rPr>
            </a:br>
            <a:r>
              <a:rPr lang="en-US" altLang="ru-RU" sz="2000" dirty="0">
                <a:solidFill>
                  <a:prstClr val="black"/>
                </a:solidFill>
                <a:latin typeface="+mn-lt"/>
              </a:rPr>
              <a:t>Why to use new data structures?      </a:t>
            </a:r>
          </a:p>
          <a:p>
            <a:pPr defTabSz="914377">
              <a:spcBef>
                <a:spcPts val="400"/>
              </a:spcBef>
            </a:pPr>
            <a:r>
              <a:rPr lang="en-US" altLang="ru-RU" sz="2000" b="1" dirty="0">
                <a:solidFill>
                  <a:prstClr val="black"/>
                </a:solidFill>
                <a:latin typeface="+mn-lt"/>
              </a:rPr>
              <a:t>Short</a:t>
            </a:r>
            <a:r>
              <a:rPr lang="en-US" altLang="ru-RU" sz="2000" dirty="0">
                <a:solidFill>
                  <a:prstClr val="black"/>
                </a:solidFill>
                <a:latin typeface="+mn-lt"/>
              </a:rPr>
              <a:t> </a:t>
            </a:r>
            <a:r>
              <a:rPr lang="en-US" altLang="ru-RU" sz="2000" b="1" dirty="0">
                <a:solidFill>
                  <a:prstClr val="black"/>
                </a:solidFill>
                <a:latin typeface="+mn-lt"/>
              </a:rPr>
              <a:t>Answer: </a:t>
            </a:r>
            <a:r>
              <a:rPr lang="en-US" altLang="ru-RU" sz="1867" b="1" dirty="0">
                <a:solidFill>
                  <a:srgbClr val="00B050"/>
                </a:solidFill>
                <a:latin typeface="+mn-lt"/>
              </a:rPr>
              <a:t>Performance</a:t>
            </a:r>
            <a:r>
              <a:rPr lang="en-US" altLang="ru-RU" sz="1867" dirty="0">
                <a:solidFill>
                  <a:srgbClr val="00B050"/>
                </a:solidFill>
                <a:latin typeface="+mn-lt"/>
              </a:rPr>
              <a:t> </a:t>
            </a:r>
            <a:r>
              <a:rPr lang="en-US" altLang="ru-RU" sz="1600" dirty="0">
                <a:solidFill>
                  <a:prstClr val="white">
                    <a:lumMod val="50000"/>
                  </a:prstClr>
                </a:solidFill>
                <a:latin typeface="+mn-lt"/>
              </a:rPr>
              <a:t>(especially if number of new type objects is expected to exceed 10K)</a:t>
            </a:r>
            <a:endParaRPr lang="ru-RU" altLang="ru-RU" sz="1600" dirty="0">
              <a:solidFill>
                <a:prstClr val="white">
                  <a:lumMod val="50000"/>
                </a:prstClr>
              </a:solidFill>
              <a:latin typeface="+mn-lt"/>
            </a:endParaRPr>
          </a:p>
        </p:txBody>
      </p:sp>
      <p:sp>
        <p:nvSpPr>
          <p:cNvPr id="42" name="Line 36">
            <a:extLst>
              <a:ext uri="{FF2B5EF4-FFF2-40B4-BE49-F238E27FC236}">
                <a16:creationId xmlns:a16="http://schemas.microsoft.com/office/drawing/2014/main" id="{2E8E2EB8-2EE8-3878-2665-49259370C43B}"/>
              </a:ext>
            </a:extLst>
          </p:cNvPr>
          <p:cNvSpPr>
            <a:spLocks noChangeShapeType="1"/>
          </p:cNvSpPr>
          <p:nvPr/>
        </p:nvSpPr>
        <p:spPr bwMode="auto">
          <a:xfrm>
            <a:off x="1679509" y="2535306"/>
            <a:ext cx="0" cy="47839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4190329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What is an Object Type?</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BCC0B934-E680-08E1-9E4D-66407C194CB4}"/>
              </a:ext>
            </a:extLst>
          </p:cNvPr>
          <p:cNvSpPr txBox="1"/>
          <p:nvPr/>
        </p:nvSpPr>
        <p:spPr>
          <a:xfrm>
            <a:off x="6571622" y="839242"/>
            <a:ext cx="5285433" cy="5601533"/>
          </a:xfrm>
          <a:prstGeom prst="rect">
            <a:avLst/>
          </a:prstGeom>
          <a:noFill/>
        </p:spPr>
        <p:txBody>
          <a:bodyPr wrap="square">
            <a:spAutoFit/>
          </a:bodyPr>
          <a:lstStyle/>
          <a:p>
            <a:pPr defTabSz="914377">
              <a:spcAft>
                <a:spcPts val="600"/>
              </a:spcAft>
            </a:pPr>
            <a:r>
              <a:rPr lang="en-US" b="1" dirty="0">
                <a:solidFill>
                  <a:prstClr val="black"/>
                </a:solidFill>
              </a:rPr>
              <a:t>	</a:t>
            </a:r>
            <a:r>
              <a:rPr lang="en-US" sz="2400" b="1" dirty="0">
                <a:solidFill>
                  <a:prstClr val="black"/>
                </a:solidFill>
              </a:rPr>
              <a:t>The most important attributes</a:t>
            </a:r>
          </a:p>
          <a:p>
            <a:pPr defTabSz="914377">
              <a:spcAft>
                <a:spcPts val="600"/>
              </a:spcAft>
            </a:pPr>
            <a:r>
              <a:rPr lang="en-US" b="1" dirty="0">
                <a:solidFill>
                  <a:prstClr val="black"/>
                </a:solidFill>
              </a:rPr>
              <a:t>Type Name </a:t>
            </a:r>
            <a:r>
              <a:rPr lang="en-US" dirty="0">
                <a:solidFill>
                  <a:prstClr val="black"/>
                </a:solidFill>
              </a:rPr>
              <a:t>– user-defined type name </a:t>
            </a:r>
          </a:p>
          <a:p>
            <a:pPr defTabSz="914377"/>
            <a:r>
              <a:rPr lang="en-US" b="1" dirty="0">
                <a:solidFill>
                  <a:srgbClr val="0432FF"/>
                </a:solidFill>
              </a:rPr>
              <a:t>Core Object Type:</a:t>
            </a:r>
          </a:p>
          <a:p>
            <a:pPr marL="342900" indent="-342900" defTabSz="914377">
              <a:buFont typeface="Arial" panose="020B0604020202020204" pitchFamily="34" charset="0"/>
              <a:buChar char="•"/>
            </a:pPr>
            <a:r>
              <a:rPr lang="en-US" b="1" dirty="0" err="1">
                <a:solidFill>
                  <a:prstClr val="black"/>
                </a:solidFill>
              </a:rPr>
              <a:t>ObjectInfo</a:t>
            </a:r>
            <a:r>
              <a:rPr lang="en-US" dirty="0">
                <a:solidFill>
                  <a:prstClr val="black"/>
                </a:solidFill>
              </a:rPr>
              <a:t> – the simplest (bare) object</a:t>
            </a:r>
          </a:p>
          <a:p>
            <a:pPr marL="342900" indent="-342900" defTabSz="914377">
              <a:buFont typeface="Arial" panose="020B0604020202020204" pitchFamily="34" charset="0"/>
              <a:buChar char="•"/>
            </a:pPr>
            <a:r>
              <a:rPr lang="en-US" b="1" dirty="0">
                <a:solidFill>
                  <a:prstClr val="black"/>
                </a:solidFill>
              </a:rPr>
              <a:t>Sample </a:t>
            </a:r>
            <a:r>
              <a:rPr lang="en-US" dirty="0">
                <a:solidFill>
                  <a:prstClr val="black"/>
                </a:solidFill>
              </a:rPr>
              <a:t>– chemical system (set of chemical elements), for example </a:t>
            </a:r>
            <a:r>
              <a:rPr lang="en-US" b="1" dirty="0">
                <a:solidFill>
                  <a:prstClr val="black"/>
                </a:solidFill>
              </a:rPr>
              <a:t>Co-O</a:t>
            </a:r>
          </a:p>
          <a:p>
            <a:pPr marL="342900" indent="-342900" defTabSz="914377">
              <a:buFont typeface="Arial" panose="020B0604020202020204" pitchFamily="34" charset="0"/>
              <a:buChar char="•"/>
            </a:pPr>
            <a:r>
              <a:rPr lang="en-US" b="1" dirty="0">
                <a:solidFill>
                  <a:prstClr val="black"/>
                </a:solidFill>
              </a:rPr>
              <a:t>Composition </a:t>
            </a:r>
            <a:r>
              <a:rPr lang="en-US" dirty="0">
                <a:solidFill>
                  <a:prstClr val="black"/>
                </a:solidFill>
              </a:rPr>
              <a:t>–</a:t>
            </a:r>
            <a:r>
              <a:rPr lang="en-US" b="1" dirty="0">
                <a:solidFill>
                  <a:prstClr val="black"/>
                </a:solidFill>
              </a:rPr>
              <a:t> </a:t>
            </a:r>
            <a:r>
              <a:rPr lang="en-US" dirty="0">
                <a:solidFill>
                  <a:prstClr val="black"/>
                </a:solidFill>
              </a:rPr>
              <a:t>chemical composition (set of elements and quantities), for example </a:t>
            </a:r>
            <a:r>
              <a:rPr lang="en-US" b="1" dirty="0">
                <a:solidFill>
                  <a:prstClr val="black"/>
                </a:solidFill>
              </a:rPr>
              <a:t>Co</a:t>
            </a:r>
            <a:r>
              <a:rPr lang="en-US" b="1" baseline="-25000" dirty="0">
                <a:solidFill>
                  <a:prstClr val="black"/>
                </a:solidFill>
              </a:rPr>
              <a:t>3</a:t>
            </a:r>
            <a:r>
              <a:rPr lang="en-US" b="1" dirty="0">
                <a:solidFill>
                  <a:prstClr val="black"/>
                </a:solidFill>
              </a:rPr>
              <a:t>O</a:t>
            </a:r>
            <a:r>
              <a:rPr lang="en-US" b="1" baseline="-25000" dirty="0">
                <a:solidFill>
                  <a:prstClr val="black"/>
                </a:solidFill>
              </a:rPr>
              <a:t>4</a:t>
            </a:r>
            <a:endParaRPr lang="en-US" dirty="0">
              <a:solidFill>
                <a:prstClr val="black"/>
              </a:solidFill>
            </a:endParaRPr>
          </a:p>
          <a:p>
            <a:pPr marL="342900" indent="-342900" defTabSz="914377">
              <a:buFont typeface="Arial" panose="020B0604020202020204" pitchFamily="34" charset="0"/>
              <a:buChar char="•"/>
            </a:pPr>
            <a:r>
              <a:rPr lang="en-US" b="1" dirty="0">
                <a:solidFill>
                  <a:prstClr val="black"/>
                </a:solidFill>
              </a:rPr>
              <a:t>Reference</a:t>
            </a:r>
            <a:r>
              <a:rPr lang="en-US" dirty="0">
                <a:solidFill>
                  <a:prstClr val="black"/>
                </a:solidFill>
              </a:rPr>
              <a:t> – literature reference (Authors, Title, Year, DOI, etc.)</a:t>
            </a:r>
          </a:p>
          <a:p>
            <a:pPr defTabSz="914377">
              <a:spcBef>
                <a:spcPts val="600"/>
              </a:spcBef>
              <a:spcAft>
                <a:spcPts val="600"/>
              </a:spcAft>
            </a:pPr>
            <a:r>
              <a:rPr lang="en-US" b="1" dirty="0">
                <a:solidFill>
                  <a:prstClr val="black"/>
                </a:solidFill>
              </a:rPr>
              <a:t>Validation &amp; Data Schema </a:t>
            </a:r>
            <a:r>
              <a:rPr lang="en-US" dirty="0">
                <a:solidFill>
                  <a:prstClr val="black"/>
                </a:solidFill>
              </a:rPr>
              <a:t>– only if you have external Web Services ready to validate &amp; extract data from files</a:t>
            </a:r>
          </a:p>
          <a:p>
            <a:pPr defTabSz="914377">
              <a:spcAft>
                <a:spcPts val="600"/>
              </a:spcAft>
            </a:pPr>
            <a:r>
              <a:rPr lang="en-US" b="1" dirty="0">
                <a:solidFill>
                  <a:prstClr val="black"/>
                </a:solidFill>
              </a:rPr>
              <a:t>Settings (JSON) </a:t>
            </a:r>
            <a:r>
              <a:rPr lang="en-US" dirty="0">
                <a:solidFill>
                  <a:prstClr val="black"/>
                </a:solidFill>
              </a:rPr>
              <a:t>– customization of type for RDMS</a:t>
            </a:r>
          </a:p>
          <a:p>
            <a:pPr defTabSz="914377">
              <a:spcAft>
                <a:spcPts val="600"/>
              </a:spcAft>
            </a:pPr>
            <a:r>
              <a:rPr lang="en-US" sz="1200" dirty="0">
                <a:solidFill>
                  <a:prstClr val="black"/>
                </a:solidFill>
                <a:latin typeface="Courier New" panose="02070309020205020404" pitchFamily="49" charset="0"/>
                <a:cs typeface="Courier New" panose="02070309020205020404" pitchFamily="49" charset="0"/>
              </a:rPr>
              <a:t>{ "</a:t>
            </a:r>
            <a:r>
              <a:rPr lang="en-US" sz="1200" dirty="0" err="1">
                <a:solidFill>
                  <a:prstClr val="black"/>
                </a:solidFill>
                <a:latin typeface="Courier New" panose="02070309020205020404" pitchFamily="49" charset="0"/>
                <a:cs typeface="Courier New" panose="02070309020205020404" pitchFamily="49" charset="0"/>
              </a:rPr>
              <a:t>CustomEditPath</a:t>
            </a:r>
            <a:r>
              <a:rPr lang="en-US" sz="1200" dirty="0">
                <a:solidFill>
                  <a:prstClr val="black"/>
                </a:solidFill>
                <a:latin typeface="Courier New" panose="02070309020205020404" pitchFamily="49" charset="0"/>
                <a:cs typeface="Courier New" panose="02070309020205020404" pitchFamily="49" charset="0"/>
              </a:rPr>
              <a:t>": "/custom/</a:t>
            </a:r>
            <a:r>
              <a:rPr lang="en-US" sz="1200" dirty="0" err="1">
                <a:solidFill>
                  <a:prstClr val="black"/>
                </a:solidFill>
                <a:latin typeface="Courier New" panose="02070309020205020404" pitchFamily="49" charset="0"/>
                <a:cs typeface="Courier New" panose="02070309020205020404" pitchFamily="49" charset="0"/>
              </a:rPr>
              <a:t>editsample</a:t>
            </a:r>
            <a:r>
              <a:rPr lang="en-US" sz="1200" dirty="0">
                <a:solidFill>
                  <a:prstClr val="black"/>
                </a:solidFill>
                <a:latin typeface="Courier New" panose="02070309020205020404" pitchFamily="49" charset="0"/>
                <a:cs typeface="Courier New" panose="02070309020205020404" pitchFamily="49" charset="0"/>
              </a:rPr>
              <a:t>",</a:t>
            </a:r>
          </a:p>
          <a:p>
            <a:pPr defTabSz="914377">
              <a:spcAft>
                <a:spcPts val="600"/>
              </a:spcAft>
            </a:pPr>
            <a:r>
              <a:rPr lang="en-US" sz="1200" dirty="0">
                <a:solidFill>
                  <a:prstClr val="black"/>
                </a:solidFill>
                <a:latin typeface="Courier New" panose="02070309020205020404" pitchFamily="49" charset="0"/>
                <a:cs typeface="Courier New" panose="02070309020205020404" pitchFamily="49" charset="0"/>
              </a:rPr>
              <a:t>  "</a:t>
            </a:r>
            <a:r>
              <a:rPr lang="en-US" sz="1200" dirty="0" err="1">
                <a:solidFill>
                  <a:prstClr val="black"/>
                </a:solidFill>
                <a:latin typeface="Courier New" panose="02070309020205020404" pitchFamily="49" charset="0"/>
                <a:cs typeface="Courier New" panose="02070309020205020404" pitchFamily="49" charset="0"/>
              </a:rPr>
              <a:t>UrlPostVisualizer</a:t>
            </a:r>
            <a:r>
              <a:rPr lang="en-US" sz="1200" dirty="0">
                <a:solidFill>
                  <a:prstClr val="black"/>
                </a:solidFill>
                <a:latin typeface="Courier New" panose="02070309020205020404" pitchFamily="49" charset="0"/>
                <a:cs typeface="Courier New" panose="02070309020205020404" pitchFamily="49" charset="0"/>
              </a:rPr>
              <a:t>": "https://abc.de/</a:t>
            </a:r>
            <a:r>
              <a:rPr lang="en-US" sz="1200" dirty="0" err="1">
                <a:solidFill>
                  <a:prstClr val="black"/>
                </a:solidFill>
                <a:latin typeface="Courier New" panose="02070309020205020404" pitchFamily="49" charset="0"/>
                <a:cs typeface="Courier New" panose="02070309020205020404" pitchFamily="49" charset="0"/>
              </a:rPr>
              <a:t>VisualizeRT</a:t>
            </a:r>
            <a:r>
              <a:rPr lang="en-US" sz="1200" dirty="0">
                <a:solidFill>
                  <a:prstClr val="black"/>
                </a:solidFill>
                <a:latin typeface="Courier New" panose="02070309020205020404" pitchFamily="49" charset="0"/>
                <a:cs typeface="Courier New" panose="02070309020205020404" pitchFamily="49" charset="0"/>
              </a:rPr>
              <a:t>" }</a:t>
            </a:r>
          </a:p>
          <a:p>
            <a:pPr defTabSz="914377">
              <a:spcAft>
                <a:spcPts val="600"/>
              </a:spcAft>
            </a:pPr>
            <a:r>
              <a:rPr lang="en-US" b="1" dirty="0">
                <a:solidFill>
                  <a:srgbClr val="004C93"/>
                </a:solidFill>
              </a:rPr>
              <a:t>File Required </a:t>
            </a:r>
            <a:r>
              <a:rPr lang="en-US" dirty="0">
                <a:solidFill>
                  <a:prstClr val="black"/>
                </a:solidFill>
              </a:rPr>
              <a:t>– sets the file mandatory</a:t>
            </a:r>
          </a:p>
          <a:p>
            <a:pPr defTabSz="914377">
              <a:spcAft>
                <a:spcPts val="600"/>
              </a:spcAft>
            </a:pPr>
            <a:r>
              <a:rPr lang="en-US" b="1" dirty="0">
                <a:solidFill>
                  <a:prstClr val="black"/>
                </a:solidFill>
              </a:rPr>
              <a:t>Description </a:t>
            </a:r>
            <a:r>
              <a:rPr lang="en-US" dirty="0">
                <a:solidFill>
                  <a:prstClr val="black"/>
                </a:solidFill>
              </a:rPr>
              <a:t>– comments for type designation</a:t>
            </a:r>
          </a:p>
        </p:txBody>
      </p:sp>
      <p:pic>
        <p:nvPicPr>
          <p:cNvPr id="14" name="Picture 13">
            <a:extLst>
              <a:ext uri="{FF2B5EF4-FFF2-40B4-BE49-F238E27FC236}">
                <a16:creationId xmlns:a16="http://schemas.microsoft.com/office/drawing/2014/main" id="{A144F5D6-3FF6-CF24-014A-96763C08D8A4}"/>
              </a:ext>
            </a:extLst>
          </p:cNvPr>
          <p:cNvPicPr>
            <a:picLocks noChangeAspect="1"/>
          </p:cNvPicPr>
          <p:nvPr/>
        </p:nvPicPr>
        <p:blipFill>
          <a:blip r:embed="rId3"/>
          <a:stretch>
            <a:fillRect/>
          </a:stretch>
        </p:blipFill>
        <p:spPr>
          <a:xfrm>
            <a:off x="412879" y="1513423"/>
            <a:ext cx="4058638" cy="4284858"/>
          </a:xfrm>
          <a:prstGeom prst="rect">
            <a:avLst/>
          </a:prstGeom>
          <a:ln>
            <a:solidFill>
              <a:schemeClr val="accent1"/>
            </a:solidFill>
          </a:ln>
        </p:spPr>
      </p:pic>
      <p:cxnSp>
        <p:nvCxnSpPr>
          <p:cNvPr id="15" name="Straight Arrow Connector 14">
            <a:extLst>
              <a:ext uri="{FF2B5EF4-FFF2-40B4-BE49-F238E27FC236}">
                <a16:creationId xmlns:a16="http://schemas.microsoft.com/office/drawing/2014/main" id="{7D5AE25B-9584-06B0-00F5-03ACC995D7FF}"/>
              </a:ext>
            </a:extLst>
          </p:cNvPr>
          <p:cNvCxnSpPr>
            <a:cxnSpLocks/>
          </p:cNvCxnSpPr>
          <p:nvPr/>
        </p:nvCxnSpPr>
        <p:spPr>
          <a:xfrm flipV="1">
            <a:off x="4521758" y="1443969"/>
            <a:ext cx="2129242" cy="174135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527B8BA-3E42-C4A4-E373-2C9498775645}"/>
              </a:ext>
            </a:extLst>
          </p:cNvPr>
          <p:cNvCxnSpPr>
            <a:cxnSpLocks/>
          </p:cNvCxnSpPr>
          <p:nvPr/>
        </p:nvCxnSpPr>
        <p:spPr>
          <a:xfrm flipV="1">
            <a:off x="4513384" y="1959429"/>
            <a:ext cx="2138625" cy="156921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540F26-BE9F-75C3-C4FD-E881BF87E886}"/>
              </a:ext>
            </a:extLst>
          </p:cNvPr>
          <p:cNvCxnSpPr>
            <a:cxnSpLocks/>
          </p:cNvCxnSpPr>
          <p:nvPr/>
        </p:nvCxnSpPr>
        <p:spPr>
          <a:xfrm flipV="1">
            <a:off x="4461468" y="4160018"/>
            <a:ext cx="2150347" cy="44212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AD322-D0A9-24EB-EC1F-3509ACAF3634}"/>
              </a:ext>
            </a:extLst>
          </p:cNvPr>
          <p:cNvCxnSpPr>
            <a:cxnSpLocks/>
          </p:cNvCxnSpPr>
          <p:nvPr/>
        </p:nvCxnSpPr>
        <p:spPr>
          <a:xfrm>
            <a:off x="4483239" y="5035899"/>
            <a:ext cx="2088383"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EA50F5C-5D3B-6934-7B8D-711A4E76B04B}"/>
              </a:ext>
            </a:extLst>
          </p:cNvPr>
          <p:cNvCxnSpPr>
            <a:cxnSpLocks/>
          </p:cNvCxnSpPr>
          <p:nvPr/>
        </p:nvCxnSpPr>
        <p:spPr>
          <a:xfrm>
            <a:off x="4474865" y="5349073"/>
            <a:ext cx="2136950" cy="51916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414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Vector | Cartoon young officer policeman standing">
            <a:extLst>
              <a:ext uri="{FF2B5EF4-FFF2-40B4-BE49-F238E27FC236}">
                <a16:creationId xmlns:a16="http://schemas.microsoft.com/office/drawing/2014/main" id="{B6375742-36D0-0565-0B2E-965F3BA6B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290" y="713433"/>
            <a:ext cx="1991417" cy="519499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Validation</a:t>
            </a:r>
            <a:r>
              <a:rPr lang="ru-RU" dirty="0"/>
              <a:t> </a:t>
            </a:r>
            <a:r>
              <a:rPr lang="en-US" dirty="0"/>
              <a:t>Principle on Document Upload</a:t>
            </a:r>
            <a:endParaRPr lang="en-GB" dirty="0"/>
          </a:p>
        </p:txBody>
      </p:sp>
      <p:cxnSp>
        <p:nvCxnSpPr>
          <p:cNvPr id="13" name="Straight Arrow Connector 12">
            <a:extLst>
              <a:ext uri="{FF2B5EF4-FFF2-40B4-BE49-F238E27FC236}">
                <a16:creationId xmlns:a16="http://schemas.microsoft.com/office/drawing/2014/main" id="{984B5F84-236F-25D5-05D5-D94A3920CDA7}"/>
              </a:ext>
            </a:extLst>
          </p:cNvPr>
          <p:cNvCxnSpPr>
            <a:cxnSpLocks/>
          </p:cNvCxnSpPr>
          <p:nvPr/>
        </p:nvCxnSpPr>
        <p:spPr>
          <a:xfrm>
            <a:off x="773723" y="2584104"/>
            <a:ext cx="10178980"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p:txBody>
          <a:bodyPr/>
          <a:lstStyle/>
          <a:p>
            <a:endParaRPr lang="en-US"/>
          </a:p>
        </p:txBody>
      </p:sp>
      <p:cxnSp>
        <p:nvCxnSpPr>
          <p:cNvPr id="9" name="Straight Arrow Connector 8">
            <a:extLst>
              <a:ext uri="{FF2B5EF4-FFF2-40B4-BE49-F238E27FC236}">
                <a16:creationId xmlns:a16="http://schemas.microsoft.com/office/drawing/2014/main" id="{BA5A675E-FE91-CAF0-4BF7-0EABACF58A59}"/>
              </a:ext>
            </a:extLst>
          </p:cNvPr>
          <p:cNvCxnSpPr>
            <a:cxnSpLocks/>
          </p:cNvCxnSpPr>
          <p:nvPr/>
        </p:nvCxnSpPr>
        <p:spPr>
          <a:xfrm>
            <a:off x="803868" y="5722538"/>
            <a:ext cx="10088545"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B0E5D5-30B8-1E1D-5BA9-A139A3122B63}"/>
              </a:ext>
            </a:extLst>
          </p:cNvPr>
          <p:cNvSpPr txBox="1"/>
          <p:nvPr/>
        </p:nvSpPr>
        <p:spPr>
          <a:xfrm>
            <a:off x="5596934" y="5929758"/>
            <a:ext cx="1527349" cy="430887"/>
          </a:xfrm>
          <a:prstGeom prst="rect">
            <a:avLst/>
          </a:prstGeom>
          <a:noFill/>
        </p:spPr>
        <p:txBody>
          <a:bodyPr wrap="square">
            <a:spAutoFit/>
          </a:bodyPr>
          <a:lstStyle/>
          <a:p>
            <a:r>
              <a:rPr lang="en-US" sz="2200" dirty="0"/>
              <a:t>Validator</a:t>
            </a:r>
          </a:p>
        </p:txBody>
      </p:sp>
      <p:sp>
        <p:nvSpPr>
          <p:cNvPr id="16" name="TextBox 15">
            <a:extLst>
              <a:ext uri="{FF2B5EF4-FFF2-40B4-BE49-F238E27FC236}">
                <a16:creationId xmlns:a16="http://schemas.microsoft.com/office/drawing/2014/main" id="{F6EE1444-5F97-CB93-3C19-023284239635}"/>
              </a:ext>
            </a:extLst>
          </p:cNvPr>
          <p:cNvSpPr txBox="1"/>
          <p:nvPr/>
        </p:nvSpPr>
        <p:spPr>
          <a:xfrm>
            <a:off x="775401" y="2103010"/>
            <a:ext cx="10930929" cy="430887"/>
          </a:xfrm>
          <a:prstGeom prst="rect">
            <a:avLst/>
          </a:prstGeom>
          <a:noFill/>
        </p:spPr>
        <p:txBody>
          <a:bodyPr wrap="square">
            <a:spAutoFit/>
          </a:bodyPr>
          <a:lstStyle/>
          <a:p>
            <a:r>
              <a:rPr lang="en-US" sz="2200" dirty="0"/>
              <a:t>Well-formed document														to database</a:t>
            </a:r>
          </a:p>
        </p:txBody>
      </p:sp>
      <p:sp>
        <p:nvSpPr>
          <p:cNvPr id="23" name="TextBox 22">
            <a:extLst>
              <a:ext uri="{FF2B5EF4-FFF2-40B4-BE49-F238E27FC236}">
                <a16:creationId xmlns:a16="http://schemas.microsoft.com/office/drawing/2014/main" id="{1CB19EEF-805D-A4A4-8235-DE6C1ED290A8}"/>
              </a:ext>
            </a:extLst>
          </p:cNvPr>
          <p:cNvSpPr txBox="1"/>
          <p:nvPr/>
        </p:nvSpPr>
        <p:spPr>
          <a:xfrm>
            <a:off x="919429" y="5241447"/>
            <a:ext cx="11108448" cy="430887"/>
          </a:xfrm>
          <a:prstGeom prst="rect">
            <a:avLst/>
          </a:prstGeom>
          <a:noFill/>
        </p:spPr>
        <p:txBody>
          <a:bodyPr wrap="square">
            <a:spAutoFit/>
          </a:bodyPr>
          <a:lstStyle/>
          <a:p>
            <a:r>
              <a:rPr lang="en-US" sz="2200" dirty="0"/>
              <a:t>Some other “data”														     to trash bin</a:t>
            </a:r>
          </a:p>
        </p:txBody>
      </p:sp>
      <p:pic>
        <p:nvPicPr>
          <p:cNvPr id="1032" name="Picture 8" descr="Valid Icon zum kostenlosen Download | FreeImages">
            <a:extLst>
              <a:ext uri="{FF2B5EF4-FFF2-40B4-BE49-F238E27FC236}">
                <a16:creationId xmlns:a16="http://schemas.microsoft.com/office/drawing/2014/main" id="{AAF2D851-80D8-1D46-E751-CB9B71901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0774" y="1436079"/>
            <a:ext cx="1196591" cy="11965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valid Bilder – Durchsuchen 88,832 Archivfotos, Vektorgrafiken und Videos  | Adobe Stock">
            <a:extLst>
              <a:ext uri="{FF2B5EF4-FFF2-40B4-BE49-F238E27FC236}">
                <a16:creationId xmlns:a16="http://schemas.microsoft.com/office/drawing/2014/main" id="{20B00DC8-38EC-212B-F85B-9B1D30BF1F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879" b="23716"/>
          <a:stretch/>
        </p:blipFill>
        <p:spPr bwMode="auto">
          <a:xfrm>
            <a:off x="7450070" y="4923691"/>
            <a:ext cx="1762175" cy="6531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atabase | Bruker">
            <a:extLst>
              <a:ext uri="{FF2B5EF4-FFF2-40B4-BE49-F238E27FC236}">
                <a16:creationId xmlns:a16="http://schemas.microsoft.com/office/drawing/2014/main" id="{BF1CC8F5-E5DF-C59C-DA17-79B93430F7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3332" y="2038976"/>
            <a:ext cx="954594" cy="9545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oter 64 Gallon Black Rolling Outdoor Garbage/Trash Can with Wheels and  Attached Lid 79264-R2200 - The Home Depot">
            <a:extLst>
              <a:ext uri="{FF2B5EF4-FFF2-40B4-BE49-F238E27FC236}">
                <a16:creationId xmlns:a16="http://schemas.microsoft.com/office/drawing/2014/main" id="{BD43167A-2159-1043-212E-CA56F45D66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5488" y="4973934"/>
            <a:ext cx="1171890" cy="117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23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Motivation</a:t>
            </a:r>
          </a:p>
        </p:txBody>
      </p:sp>
      <p:sp>
        <p:nvSpPr>
          <p:cNvPr id="2" name="Text Placeholder 1">
            <a:extLst>
              <a:ext uri="{FF2B5EF4-FFF2-40B4-BE49-F238E27FC236}">
                <a16:creationId xmlns:a16="http://schemas.microsoft.com/office/drawing/2014/main" id="{6D20B6A8-B14A-5A05-839C-0E38AEED03FC}"/>
              </a:ext>
            </a:extLst>
          </p:cNvPr>
          <p:cNvSpPr>
            <a:spLocks noGrp="1"/>
          </p:cNvSpPr>
          <p:nvPr>
            <p:ph type="body" sz="quarter" idx="13"/>
          </p:nvPr>
        </p:nvSpPr>
        <p:spPr/>
        <p:txBody>
          <a:bodyPr/>
          <a:lstStyle/>
          <a:p>
            <a:endParaRPr lang="en-US"/>
          </a:p>
        </p:txBody>
      </p:sp>
      <p:sp>
        <p:nvSpPr>
          <p:cNvPr id="3" name="TextBox 2">
            <a:extLst>
              <a:ext uri="{FF2B5EF4-FFF2-40B4-BE49-F238E27FC236}">
                <a16:creationId xmlns:a16="http://schemas.microsoft.com/office/drawing/2014/main" id="{1D0039A2-7AC7-E519-8F65-D21CD03EB669}"/>
              </a:ext>
            </a:extLst>
          </p:cNvPr>
          <p:cNvSpPr txBox="1"/>
          <p:nvPr/>
        </p:nvSpPr>
        <p:spPr>
          <a:xfrm>
            <a:off x="198944" y="961311"/>
            <a:ext cx="11993056" cy="461665"/>
          </a:xfrm>
          <a:prstGeom prst="rect">
            <a:avLst/>
          </a:prstGeom>
          <a:noFill/>
        </p:spPr>
        <p:txBody>
          <a:bodyPr wrap="square">
            <a:spAutoFit/>
          </a:bodyPr>
          <a:lstStyle/>
          <a:p>
            <a:r>
              <a:rPr lang="en-US" sz="2400" b="1" dirty="0"/>
              <a:t>Develop a Research Data Management System framework with a </a:t>
            </a:r>
            <a:r>
              <a:rPr lang="en-US" sz="2400" b="1" u="sng" dirty="0"/>
              <a:t>focus on materials science</a:t>
            </a:r>
            <a:endParaRPr lang="en-US" sz="2400" u="sng" dirty="0"/>
          </a:p>
        </p:txBody>
      </p:sp>
      <p:pic>
        <p:nvPicPr>
          <p:cNvPr id="1026" name="Picture 2" descr="eLabFTW - free open source ELN">
            <a:extLst>
              <a:ext uri="{FF2B5EF4-FFF2-40B4-BE49-F238E27FC236}">
                <a16:creationId xmlns:a16="http://schemas.microsoft.com/office/drawing/2014/main" id="{0086EA40-3323-FAC4-3F89-D96B1F236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93" y="2315386"/>
            <a:ext cx="3377083" cy="10240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42EAD7-18B2-C65F-98F8-0E771F2467F6}"/>
              </a:ext>
            </a:extLst>
          </p:cNvPr>
          <p:cNvSpPr txBox="1"/>
          <p:nvPr/>
        </p:nvSpPr>
        <p:spPr>
          <a:xfrm>
            <a:off x="494882" y="1563746"/>
            <a:ext cx="11462656" cy="369332"/>
          </a:xfrm>
          <a:prstGeom prst="rect">
            <a:avLst/>
          </a:prstGeom>
          <a:noFill/>
        </p:spPr>
        <p:txBody>
          <a:bodyPr wrap="square">
            <a:spAutoFit/>
          </a:bodyPr>
          <a:lstStyle/>
          <a:p>
            <a:pPr algn="l" fontAlgn="base"/>
            <a:r>
              <a:rPr lang="en-US" b="1" i="0" dirty="0">
                <a:solidFill>
                  <a:srgbClr val="231F20"/>
                </a:solidFill>
                <a:effectLst/>
                <a:latin typeface="+mj-lt"/>
              </a:rPr>
              <a:t>Electronic Lab Notebook</a:t>
            </a:r>
            <a:r>
              <a:rPr lang="en-US" b="1" dirty="0">
                <a:solidFill>
                  <a:srgbClr val="231F20"/>
                </a:solidFill>
                <a:latin typeface="+mj-lt"/>
              </a:rPr>
              <a:t>s &amp; Wiki:</a:t>
            </a:r>
            <a:endParaRPr lang="en-US" b="1" i="0" dirty="0">
              <a:solidFill>
                <a:srgbClr val="231F20"/>
              </a:solidFill>
              <a:effectLst/>
              <a:latin typeface="+mj-lt"/>
            </a:endParaRPr>
          </a:p>
        </p:txBody>
      </p:sp>
      <p:pic>
        <p:nvPicPr>
          <p:cNvPr id="1028" name="Picture 4" descr="OpenWetWare: La wikipedia del biohacker – Tercera Vía">
            <a:extLst>
              <a:ext uri="{FF2B5EF4-FFF2-40B4-BE49-F238E27FC236}">
                <a16:creationId xmlns:a16="http://schemas.microsoft.com/office/drawing/2014/main" id="{8BD37EC4-0917-D8E0-BEBC-F08159FEFA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7217" y="2220687"/>
            <a:ext cx="2210317" cy="13816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stalling Jupyter Notebook. please refer to this article if you… | by  Chinmay s yalameli | Medium">
            <a:extLst>
              <a:ext uri="{FF2B5EF4-FFF2-40B4-BE49-F238E27FC236}">
                <a16:creationId xmlns:a16="http://schemas.microsoft.com/office/drawing/2014/main" id="{57BCDF31-5AD9-3FFC-F18E-D98DC08563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313" b="19146"/>
          <a:stretch/>
        </p:blipFill>
        <p:spPr bwMode="auto">
          <a:xfrm>
            <a:off x="1464233" y="4491613"/>
            <a:ext cx="1847850" cy="15675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bis · GitLab">
            <a:extLst>
              <a:ext uri="{FF2B5EF4-FFF2-40B4-BE49-F238E27FC236}">
                <a16:creationId xmlns:a16="http://schemas.microsoft.com/office/drawing/2014/main" id="{B0F9CF0F-B21A-C6AE-8DF4-132BF2AA41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3287" y="4592097"/>
            <a:ext cx="3042459" cy="13819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0F95D73-5DBB-BCA4-6E63-8AA6D9773A7A}"/>
              </a:ext>
            </a:extLst>
          </p:cNvPr>
          <p:cNvSpPr txBox="1"/>
          <p:nvPr/>
        </p:nvSpPr>
        <p:spPr>
          <a:xfrm>
            <a:off x="0" y="3615755"/>
            <a:ext cx="12192000" cy="954107"/>
          </a:xfrm>
          <a:prstGeom prst="rect">
            <a:avLst/>
          </a:prstGeom>
          <a:noFill/>
        </p:spPr>
        <p:txBody>
          <a:bodyPr wrap="square">
            <a:spAutoFit/>
          </a:bodyPr>
          <a:lstStyle/>
          <a:p>
            <a:pPr algn="ctr"/>
            <a:r>
              <a:rPr lang="en-US" sz="2800" b="1" dirty="0">
                <a:solidFill>
                  <a:srgbClr val="FF0000"/>
                </a:solidFill>
              </a:rPr>
              <a:t>No support for materials science entities</a:t>
            </a:r>
            <a:br>
              <a:rPr lang="en-US" sz="2800" b="1" dirty="0">
                <a:solidFill>
                  <a:srgbClr val="FF0000"/>
                </a:solidFill>
              </a:rPr>
            </a:br>
            <a:r>
              <a:rPr lang="en-US" sz="2800" dirty="0">
                <a:solidFill>
                  <a:srgbClr val="FF0000"/>
                </a:solidFill>
              </a:rPr>
              <a:t>(chemical systems, compositions)</a:t>
            </a:r>
            <a:endParaRPr lang="en-US" sz="2800" u="sng" dirty="0">
              <a:solidFill>
                <a:srgbClr val="FF0000"/>
              </a:solidFill>
            </a:endParaRPr>
          </a:p>
        </p:txBody>
      </p:sp>
    </p:spTree>
    <p:extLst>
      <p:ext uri="{BB962C8B-B14F-4D97-AF65-F5344CB8AC3E}">
        <p14:creationId xmlns:p14="http://schemas.microsoft.com/office/powerpoint/2010/main" val="3830969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Document Validation</a:t>
            </a:r>
            <a:r>
              <a:rPr lang="ru-RU" dirty="0"/>
              <a:t> </a:t>
            </a:r>
            <a:r>
              <a:rPr lang="en-US" dirty="0"/>
              <a:t>from RDMS perspective: API</a:t>
            </a:r>
            <a:endParaRPr lang="en-GB" dirty="0"/>
          </a:p>
        </p:txBody>
      </p:sp>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a:xfrm>
            <a:off x="5476352" y="6372001"/>
            <a:ext cx="3626931" cy="485999"/>
          </a:xfrm>
        </p:spPr>
        <p:txBody>
          <a:bodyPr/>
          <a:lstStyle/>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rPr>
              <a:t>API – Application Programming </a:t>
            </a:r>
            <a:r>
              <a:rPr lang="en-US" kern="100" dirty="0">
                <a:latin typeface="Arial" panose="020B0604020202020204" pitchFamily="34" charset="0"/>
                <a:ea typeface="Noto Sans" panose="020B0604020202020204" pitchFamily="34" charset="0"/>
                <a:cs typeface="Arial" panose="020B0604020202020204" pitchFamily="34" charset="0"/>
              </a:rPr>
              <a:t>I</a:t>
            </a:r>
            <a:r>
              <a:rPr lang="en-US" sz="1000" kern="100" dirty="0">
                <a:effectLst/>
                <a:latin typeface="Arial" panose="020B0604020202020204" pitchFamily="34" charset="0"/>
                <a:ea typeface="Noto Sans" panose="020B0604020202020204" pitchFamily="34" charset="0"/>
                <a:cs typeface="Arial" panose="020B0604020202020204" pitchFamily="34" charset="0"/>
              </a:rPr>
              <a:t>nterface</a:t>
            </a:r>
          </a:p>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rPr>
              <a:t>URL – Uniform Resource Locator</a:t>
            </a:r>
          </a:p>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rPr>
              <a:t>REST – </a:t>
            </a:r>
            <a:r>
              <a:rPr lang="en-US" sz="1000" kern="100" dirty="0" err="1">
                <a:effectLst/>
                <a:latin typeface="Arial" panose="020B0604020202020204" pitchFamily="34" charset="0"/>
                <a:ea typeface="Noto Sans" panose="020B0604020202020204" pitchFamily="34" charset="0"/>
                <a:cs typeface="Arial" panose="020B0604020202020204" pitchFamily="34" charset="0"/>
              </a:rPr>
              <a:t>REpresentational</a:t>
            </a:r>
            <a:r>
              <a:rPr lang="en-US" sz="1000" kern="100" dirty="0">
                <a:effectLst/>
                <a:latin typeface="Arial" panose="020B0604020202020204" pitchFamily="34" charset="0"/>
                <a:ea typeface="Noto Sans" panose="020B0604020202020204" pitchFamily="34" charset="0"/>
                <a:cs typeface="Arial" panose="020B0604020202020204" pitchFamily="34" charset="0"/>
              </a:rPr>
              <a:t> State Transfer</a:t>
            </a:r>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851248"/>
            <a:ext cx="1115329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200" b="1" dirty="0">
                <a:solidFill>
                  <a:prstClr val="black"/>
                </a:solidFill>
                <a:latin typeface="+mn-lt"/>
              </a:rPr>
              <a:t>Provide a validator for every object type in configuration: </a:t>
            </a:r>
          </a:p>
          <a:p>
            <a:pPr marL="342900" indent="-342900" defTabSz="914377">
              <a:spcBef>
                <a:spcPct val="5000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pic>
        <p:nvPicPr>
          <p:cNvPr id="60" name="Picture 59">
            <a:extLst>
              <a:ext uri="{FF2B5EF4-FFF2-40B4-BE49-F238E27FC236}">
                <a16:creationId xmlns:a16="http://schemas.microsoft.com/office/drawing/2014/main" id="{5728376B-5C03-A62E-6766-EECFD66FFC5C}"/>
              </a:ext>
            </a:extLst>
          </p:cNvPr>
          <p:cNvPicPr>
            <a:picLocks noChangeAspect="1"/>
          </p:cNvPicPr>
          <p:nvPr/>
        </p:nvPicPr>
        <p:blipFill>
          <a:blip r:embed="rId3"/>
          <a:stretch>
            <a:fillRect/>
          </a:stretch>
        </p:blipFill>
        <p:spPr>
          <a:xfrm>
            <a:off x="321129" y="2394857"/>
            <a:ext cx="4414380" cy="3725737"/>
          </a:xfrm>
          <a:prstGeom prst="rect">
            <a:avLst/>
          </a:prstGeom>
          <a:ln>
            <a:solidFill>
              <a:schemeClr val="tx1"/>
            </a:solidFill>
          </a:ln>
        </p:spPr>
      </p:pic>
      <p:sp>
        <p:nvSpPr>
          <p:cNvPr id="61" name="Text Box 52">
            <a:extLst>
              <a:ext uri="{FF2B5EF4-FFF2-40B4-BE49-F238E27FC236}">
                <a16:creationId xmlns:a16="http://schemas.microsoft.com/office/drawing/2014/main" id="{B97EBDAA-614F-80AC-B8EF-E6103855A31B}"/>
              </a:ext>
            </a:extLst>
          </p:cNvPr>
          <p:cNvSpPr txBox="1">
            <a:spLocks noChangeArrowheads="1"/>
          </p:cNvSpPr>
          <p:nvPr/>
        </p:nvSpPr>
        <p:spPr bwMode="auto">
          <a:xfrm>
            <a:off x="3063311" y="3270323"/>
            <a:ext cx="372186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Validation result</a:t>
            </a:r>
            <a:br>
              <a:rPr lang="en-US" altLang="ru-RU" sz="2600" dirty="0">
                <a:solidFill>
                  <a:prstClr val="black"/>
                </a:solidFill>
                <a:latin typeface="+mn-lt"/>
              </a:rPr>
            </a:br>
            <a:r>
              <a:rPr lang="en-US" altLang="ru-RU" sz="2600" dirty="0">
                <a:solidFill>
                  <a:prstClr val="black"/>
                </a:solidFill>
                <a:latin typeface="+mn-lt"/>
              </a:rPr>
              <a:t>via external API call</a:t>
            </a:r>
          </a:p>
        </p:txBody>
      </p:sp>
      <p:cxnSp>
        <p:nvCxnSpPr>
          <p:cNvPr id="62" name="Straight Arrow Connector 61">
            <a:extLst>
              <a:ext uri="{FF2B5EF4-FFF2-40B4-BE49-F238E27FC236}">
                <a16:creationId xmlns:a16="http://schemas.microsoft.com/office/drawing/2014/main" id="{43DEFD5E-4C32-E90E-3952-9128D5B29AA3}"/>
              </a:ext>
            </a:extLst>
          </p:cNvPr>
          <p:cNvCxnSpPr>
            <a:cxnSpLocks/>
          </p:cNvCxnSpPr>
          <p:nvPr/>
        </p:nvCxnSpPr>
        <p:spPr>
          <a:xfrm flipH="1">
            <a:off x="3113981" y="4151086"/>
            <a:ext cx="1225790" cy="9806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42FE322-39D1-1288-DD28-DE2A3F3DD38E}"/>
              </a:ext>
            </a:extLst>
          </p:cNvPr>
          <p:cNvSpPr txBox="1"/>
          <p:nvPr/>
        </p:nvSpPr>
        <p:spPr>
          <a:xfrm>
            <a:off x="8069741" y="1007662"/>
            <a:ext cx="3378201" cy="1785104"/>
          </a:xfrm>
          <a:prstGeom prst="rect">
            <a:avLst/>
          </a:prstGeom>
          <a:noFill/>
          <a:ln>
            <a:solidFill>
              <a:srgbClr val="0070C0"/>
            </a:solidFill>
          </a:ln>
        </p:spPr>
        <p:txBody>
          <a:bodyPr wrap="square">
            <a:spAutoFit/>
          </a:bodyPr>
          <a:lstStyle/>
          <a:p>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Code</a:t>
            </a:r>
            <a:r>
              <a:rPr lang="en-US" sz="2200" dirty="0">
                <a:latin typeface="Courier New" panose="02070309020205020404" pitchFamily="49" charset="0"/>
                <a:cs typeface="Courier New" panose="02070309020205020404" pitchFamily="49" charset="0"/>
              </a:rPr>
              <a:t>": </a:t>
            </a:r>
            <a:r>
              <a:rPr lang="en-US" sz="2200" b="1" dirty="0">
                <a:solidFill>
                  <a:srgbClr val="00B050"/>
                </a:solidFill>
                <a:latin typeface="Courier New" panose="02070309020205020404" pitchFamily="49" charset="0"/>
                <a:cs typeface="Courier New" panose="02070309020205020404" pitchFamily="49" charset="0"/>
              </a:rPr>
              <a:t>0</a:t>
            </a:r>
            <a:r>
              <a:rPr lang="en-US" sz="2200" dirty="0">
                <a:solidFill>
                  <a:schemeClr val="bg1">
                    <a:lumMod val="50000"/>
                  </a:schemeClr>
                </a:solidFill>
                <a:latin typeface="Courier New" panose="02070309020205020404" pitchFamily="49" charset="0"/>
                <a:cs typeface="Courier New" panose="02070309020205020404" pitchFamily="49" charset="0"/>
              </a:rPr>
              <a:t>,</a:t>
            </a:r>
          </a:p>
          <a:p>
            <a:r>
              <a:rPr lang="en-US" sz="2200" dirty="0">
                <a:solidFill>
                  <a:schemeClr val="bg1">
                    <a:lumMod val="50000"/>
                  </a:schemeClr>
                </a:solidFill>
                <a:latin typeface="Courier New" panose="02070309020205020404" pitchFamily="49" charset="0"/>
                <a:cs typeface="Courier New" panose="02070309020205020404" pitchFamily="49" charset="0"/>
              </a:rPr>
              <a:t>  "Message": null,</a:t>
            </a:r>
          </a:p>
          <a:p>
            <a:r>
              <a:rPr lang="en-US" sz="22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200" dirty="0">
                <a:latin typeface="Courier New" panose="02070309020205020404" pitchFamily="49" charset="0"/>
                <a:cs typeface="Courier New" panose="02070309020205020404" pitchFamily="49" charset="0"/>
              </a:rPr>
              <a:t>}</a:t>
            </a:r>
          </a:p>
        </p:txBody>
      </p:sp>
      <p:sp>
        <p:nvSpPr>
          <p:cNvPr id="1024" name="TextBox 1023">
            <a:extLst>
              <a:ext uri="{FF2B5EF4-FFF2-40B4-BE49-F238E27FC236}">
                <a16:creationId xmlns:a16="http://schemas.microsoft.com/office/drawing/2014/main" id="{CA36F3FD-E277-BC81-B1ED-C802F7184AD8}"/>
              </a:ext>
            </a:extLst>
          </p:cNvPr>
          <p:cNvSpPr txBox="1"/>
          <p:nvPr/>
        </p:nvSpPr>
        <p:spPr>
          <a:xfrm>
            <a:off x="6245854" y="4466118"/>
            <a:ext cx="4886603" cy="1785104"/>
          </a:xfrm>
          <a:prstGeom prst="rect">
            <a:avLst/>
          </a:prstGeom>
          <a:noFill/>
          <a:ln>
            <a:solidFill>
              <a:srgbClr val="0070C0"/>
            </a:solidFill>
          </a:ln>
        </p:spPr>
        <p:txBody>
          <a:bodyPr wrap="square">
            <a:spAutoFit/>
          </a:bodyPr>
          <a:lstStyle/>
          <a:p>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Code</a:t>
            </a:r>
            <a:r>
              <a:rPr lang="en-US" sz="2200" dirty="0">
                <a:latin typeface="Courier New" panose="02070309020205020404" pitchFamily="49" charset="0"/>
                <a:cs typeface="Courier New" panose="02070309020205020404" pitchFamily="49" charset="0"/>
              </a:rPr>
              <a:t>": </a:t>
            </a:r>
            <a:r>
              <a:rPr lang="en-US" sz="2200" b="1" dirty="0">
                <a:solidFill>
                  <a:srgbClr val="FF0000"/>
                </a:solidFill>
                <a:latin typeface="Courier New" panose="02070309020205020404" pitchFamily="49" charset="0"/>
                <a:cs typeface="Courier New" panose="02070309020205020404" pitchFamily="49" charset="0"/>
              </a:rPr>
              <a:t>500</a:t>
            </a:r>
            <a:r>
              <a:rPr lang="en-US" sz="2200" dirty="0">
                <a:solidFill>
                  <a:schemeClr val="bg1">
                    <a:lumMod val="50000"/>
                  </a:schemeClr>
                </a:solidFill>
                <a:latin typeface="Courier New" panose="02070309020205020404" pitchFamily="49" charset="0"/>
                <a:cs typeface="Courier New" panose="02070309020205020404" pitchFamily="49" charset="0"/>
              </a:rPr>
              <a:t>,</a:t>
            </a:r>
          </a:p>
          <a:p>
            <a:r>
              <a:rPr lang="en-US" sz="2200" dirty="0">
                <a:solidFill>
                  <a:schemeClr val="bg1">
                    <a:lumMod val="50000"/>
                  </a:schemeClr>
                </a:solidFill>
                <a:latin typeface="Courier New" panose="02070309020205020404" pitchFamily="49" charset="0"/>
                <a:cs typeface="Courier New" panose="02070309020205020404" pitchFamily="49" charset="0"/>
              </a:rPr>
              <a:t>  "Message": "error text",</a:t>
            </a:r>
          </a:p>
          <a:p>
            <a:r>
              <a:rPr lang="en-US" sz="22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200" dirty="0">
                <a:latin typeface="Courier New" panose="02070309020205020404" pitchFamily="49" charset="0"/>
                <a:cs typeface="Courier New" panose="02070309020205020404" pitchFamily="49" charset="0"/>
              </a:rPr>
              <a:t>}</a:t>
            </a:r>
          </a:p>
        </p:txBody>
      </p:sp>
      <p:cxnSp>
        <p:nvCxnSpPr>
          <p:cNvPr id="1025" name="Straight Arrow Connector 1024">
            <a:extLst>
              <a:ext uri="{FF2B5EF4-FFF2-40B4-BE49-F238E27FC236}">
                <a16:creationId xmlns:a16="http://schemas.microsoft.com/office/drawing/2014/main" id="{552AB7C6-C8C1-1A4C-D18C-71B4823776F0}"/>
              </a:ext>
            </a:extLst>
          </p:cNvPr>
          <p:cNvCxnSpPr>
            <a:cxnSpLocks/>
          </p:cNvCxnSpPr>
          <p:nvPr/>
        </p:nvCxnSpPr>
        <p:spPr>
          <a:xfrm>
            <a:off x="5503258" y="3393621"/>
            <a:ext cx="1445985" cy="1072497"/>
          </a:xfrm>
          <a:prstGeom prst="straightConnector1">
            <a:avLst/>
          </a:prstGeom>
          <a:ln w="63500">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F6AACA4D-1828-5BC7-14D4-291AC512F3AB}"/>
              </a:ext>
            </a:extLst>
          </p:cNvPr>
          <p:cNvCxnSpPr>
            <a:cxnSpLocks/>
            <a:endCxn id="63" idx="1"/>
          </p:cNvCxnSpPr>
          <p:nvPr/>
        </p:nvCxnSpPr>
        <p:spPr>
          <a:xfrm flipV="1">
            <a:off x="5515429" y="1900214"/>
            <a:ext cx="2554312" cy="151064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29" name="Text Box 52">
            <a:extLst>
              <a:ext uri="{FF2B5EF4-FFF2-40B4-BE49-F238E27FC236}">
                <a16:creationId xmlns:a16="http://schemas.microsoft.com/office/drawing/2014/main" id="{AAD7594E-C206-4908-5775-35806002D5BC}"/>
              </a:ext>
            </a:extLst>
          </p:cNvPr>
          <p:cNvSpPr txBox="1">
            <a:spLocks noChangeArrowheads="1"/>
          </p:cNvSpPr>
          <p:nvPr/>
        </p:nvSpPr>
        <p:spPr bwMode="auto">
          <a:xfrm rot="19317632">
            <a:off x="2947980" y="4309678"/>
            <a:ext cx="938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type</a:t>
            </a:r>
          </a:p>
        </p:txBody>
      </p:sp>
      <p:sp>
        <p:nvSpPr>
          <p:cNvPr id="1031" name="Text Box 52">
            <a:extLst>
              <a:ext uri="{FF2B5EF4-FFF2-40B4-BE49-F238E27FC236}">
                <a16:creationId xmlns:a16="http://schemas.microsoft.com/office/drawing/2014/main" id="{EBFE850E-A5C1-45DB-9163-9C98756C1E15}"/>
              </a:ext>
            </a:extLst>
          </p:cNvPr>
          <p:cNvSpPr txBox="1">
            <a:spLocks noChangeArrowheads="1"/>
          </p:cNvSpPr>
          <p:nvPr/>
        </p:nvSpPr>
        <p:spPr bwMode="auto">
          <a:xfrm rot="2257149">
            <a:off x="6012774" y="3684114"/>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D63838"/>
                </a:solidFill>
                <a:latin typeface="+mn-lt"/>
              </a:rPr>
              <a:t>invalid</a:t>
            </a:r>
          </a:p>
        </p:txBody>
      </p:sp>
      <p:sp>
        <p:nvSpPr>
          <p:cNvPr id="1033" name="Text Box 52">
            <a:extLst>
              <a:ext uri="{FF2B5EF4-FFF2-40B4-BE49-F238E27FC236}">
                <a16:creationId xmlns:a16="http://schemas.microsoft.com/office/drawing/2014/main" id="{76A9EB78-BBF7-94FF-881B-D31DACC2D7FA}"/>
              </a:ext>
            </a:extLst>
          </p:cNvPr>
          <p:cNvSpPr txBox="1">
            <a:spLocks noChangeArrowheads="1"/>
          </p:cNvSpPr>
          <p:nvPr/>
        </p:nvSpPr>
        <p:spPr bwMode="auto">
          <a:xfrm rot="19843362">
            <a:off x="6122333" y="2142395"/>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00B050"/>
                </a:solidFill>
                <a:latin typeface="+mn-lt"/>
              </a:rPr>
              <a:t>valid</a:t>
            </a:r>
          </a:p>
        </p:txBody>
      </p:sp>
      <p:sp>
        <p:nvSpPr>
          <p:cNvPr id="1035" name="Text Box 52">
            <a:extLst>
              <a:ext uri="{FF2B5EF4-FFF2-40B4-BE49-F238E27FC236}">
                <a16:creationId xmlns:a16="http://schemas.microsoft.com/office/drawing/2014/main" id="{50956DDD-5D59-148A-4751-9C0357D9398C}"/>
              </a:ext>
            </a:extLst>
          </p:cNvPr>
          <p:cNvSpPr txBox="1">
            <a:spLocks noChangeArrowheads="1"/>
          </p:cNvSpPr>
          <p:nvPr/>
        </p:nvSpPr>
        <p:spPr bwMode="auto">
          <a:xfrm>
            <a:off x="7730694" y="3415489"/>
            <a:ext cx="35323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External service decision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3" y="1588869"/>
            <a:ext cx="5747658" cy="307777"/>
          </a:xfrm>
          <a:prstGeom prst="rect">
            <a:avLst/>
          </a:prstGeom>
          <a:noFill/>
        </p:spPr>
        <p:txBody>
          <a:bodyPr wrap="square">
            <a:spAutoFit/>
          </a:bodyPr>
          <a:lstStyle/>
          <a:p>
            <a:r>
              <a:rPr lang="en-US" sz="1400" dirty="0" err="1">
                <a:solidFill>
                  <a:schemeClr val="accent1">
                    <a:lumMod val="75000"/>
                  </a:schemeClr>
                </a:solidFill>
              </a:rPr>
              <a:t>type:TypeValidationLibrary.TypeValidator_EDX_CSV</a:t>
            </a:r>
            <a:r>
              <a:rPr lang="en-US" sz="1400" dirty="0">
                <a:solidFill>
                  <a:schemeClr val="accent1">
                    <a:lumMod val="75000"/>
                  </a:schemeClr>
                </a:solidFill>
              </a:rPr>
              <a:t> (interface </a:t>
            </a:r>
            <a:r>
              <a:rPr lang="en-US" sz="1400" b="1" dirty="0" err="1">
                <a:solidFill>
                  <a:schemeClr val="accent1">
                    <a:lumMod val="75000"/>
                  </a:schemeClr>
                </a:solidFill>
              </a:rPr>
              <a:t>IFileValidator</a:t>
            </a:r>
            <a:r>
              <a:rPr lang="en-US" sz="1400" dirty="0">
                <a:solidFill>
                  <a:schemeClr val="accent1">
                    <a:lumMod val="75000"/>
                  </a:schemeClr>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40782" y="2041044"/>
            <a:ext cx="3818374" cy="307777"/>
          </a:xfrm>
          <a:prstGeom prst="rect">
            <a:avLst/>
          </a:prstGeom>
          <a:noFill/>
        </p:spPr>
        <p:txBody>
          <a:bodyPr wrap="square">
            <a:spAutoFit/>
          </a:bodyPr>
          <a:lstStyle/>
          <a:p>
            <a:r>
              <a:rPr lang="en-US" sz="1400" dirty="0">
                <a:solidFill>
                  <a:schemeClr val="accent1">
                    <a:lumMod val="75000"/>
                  </a:schemeClr>
                </a:solidFill>
              </a:rPr>
              <a:t>https://validation.matinf.pro/edx/validation</a:t>
            </a:r>
          </a:p>
        </p:txBody>
      </p:sp>
    </p:spTree>
    <p:extLst>
      <p:ext uri="{BB962C8B-B14F-4D97-AF65-F5344CB8AC3E}">
        <p14:creationId xmlns:p14="http://schemas.microsoft.com/office/powerpoint/2010/main" val="1259882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Metadata extraction: external API</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750768"/>
            <a:ext cx="111532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Provide a data extractor for every object type in configuration: </a:t>
            </a:r>
          </a:p>
          <a:p>
            <a:pPr marL="342900" indent="-342900" defTabSz="914377">
              <a:spcBef>
                <a:spcPts val="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2" y="1327621"/>
            <a:ext cx="6832880" cy="307777"/>
          </a:xfrm>
          <a:prstGeom prst="rect">
            <a:avLst/>
          </a:prstGeom>
          <a:noFill/>
        </p:spPr>
        <p:txBody>
          <a:bodyPr wrap="square">
            <a:spAutoFit/>
          </a:bodyPr>
          <a:lstStyle/>
          <a:p>
            <a:r>
              <a:rPr lang="en-US" sz="1400" dirty="0" err="1">
                <a:solidFill>
                  <a:schemeClr val="accent1">
                    <a:lumMod val="75000"/>
                  </a:schemeClr>
                </a:solidFill>
              </a:rPr>
              <a:t>type:TypeValidationLibrary.TypeValidator_EDX_CSV</a:t>
            </a:r>
            <a:r>
              <a:rPr lang="en-US" sz="1400" dirty="0">
                <a:solidFill>
                  <a:schemeClr val="accent1">
                    <a:lumMod val="75000"/>
                  </a:schemeClr>
                </a:solidFill>
              </a:rPr>
              <a:t> (interface </a:t>
            </a:r>
            <a:r>
              <a:rPr lang="en-US" sz="1400" b="1" dirty="0" err="1">
                <a:solidFill>
                  <a:schemeClr val="accent1">
                    <a:lumMod val="75000"/>
                  </a:schemeClr>
                </a:solidFill>
              </a:rPr>
              <a:t>IDatabaseValuesGetter</a:t>
            </a:r>
            <a:r>
              <a:rPr lang="en-US" sz="1400" dirty="0">
                <a:solidFill>
                  <a:schemeClr val="accent1">
                    <a:lumMod val="75000"/>
                  </a:schemeClr>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60879" y="1779796"/>
            <a:ext cx="3818374" cy="307777"/>
          </a:xfrm>
          <a:prstGeom prst="rect">
            <a:avLst/>
          </a:prstGeom>
          <a:noFill/>
        </p:spPr>
        <p:txBody>
          <a:bodyPr wrap="square">
            <a:spAutoFit/>
          </a:bodyPr>
          <a:lstStyle/>
          <a:p>
            <a:r>
              <a:rPr lang="en-US" sz="1400" dirty="0">
                <a:solidFill>
                  <a:schemeClr val="accent1">
                    <a:lumMod val="75000"/>
                  </a:schemeClr>
                </a:solidFill>
              </a:rPr>
              <a:t>https://validation.matinf.pro/edx/data</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p:txBody>
          <a:bodyPr/>
          <a:lstStyle/>
          <a:p>
            <a:pPr indent="0">
              <a:buNone/>
            </a:pPr>
            <a:r>
              <a:rPr lang="en-US" dirty="0"/>
              <a:t>EDX - Energy-dispersive X-ray spectroscopy</a:t>
            </a:r>
          </a:p>
          <a:p>
            <a:pPr indent="0">
              <a:buNone/>
            </a:pPr>
            <a:endParaRPr lang="en-US" dirty="0"/>
          </a:p>
        </p:txBody>
      </p:sp>
      <p:sp>
        <p:nvSpPr>
          <p:cNvPr id="9" name="TextBox 8">
            <a:extLst>
              <a:ext uri="{FF2B5EF4-FFF2-40B4-BE49-F238E27FC236}">
                <a16:creationId xmlns:a16="http://schemas.microsoft.com/office/drawing/2014/main" id="{A1E99B90-B7EC-449F-4ECA-E1BDE51EBD1E}"/>
              </a:ext>
            </a:extLst>
          </p:cNvPr>
          <p:cNvSpPr txBox="1"/>
          <p:nvPr/>
        </p:nvSpPr>
        <p:spPr>
          <a:xfrm>
            <a:off x="261255" y="2133498"/>
            <a:ext cx="3396343" cy="4154984"/>
          </a:xfrm>
          <a:prstGeom prst="rect">
            <a:avLst/>
          </a:prstGeom>
          <a:noFill/>
          <a:ln>
            <a:solidFill>
              <a:schemeClr val="accent1"/>
            </a:solidFill>
          </a:ln>
        </p:spPr>
        <p:txBody>
          <a:bodyPr wrap="square">
            <a:spAutoFit/>
          </a:bodyPr>
          <a:lstStyle/>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DeletePreviousProperties</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true</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"Properties"</a:t>
            </a:r>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PropertyId</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"Type"</a:t>
            </a:r>
            <a:r>
              <a:rPr lang="en-US" sz="1200" dirty="0">
                <a:solidFill>
                  <a:srgbClr val="000000"/>
                </a:solidFill>
                <a:latin typeface="Cascadia Mono" panose="020B0609020000020004" pitchFamily="49" charset="0"/>
              </a:rPr>
              <a:t>: 1,</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"V"</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"Value"</a:t>
            </a:r>
            <a:r>
              <a:rPr lang="en-US" sz="1200" dirty="0">
                <a:solidFill>
                  <a:srgbClr val="000000"/>
                </a:solidFill>
                <a:latin typeface="Cascadia Mono" panose="020B0609020000020004" pitchFamily="49" charset="0"/>
              </a:rPr>
              <a:t>: 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ValueEpsilon</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SortCode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10,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"Row"</a:t>
            </a:r>
            <a:r>
              <a:rPr lang="en-US" sz="1200" dirty="0">
                <a:solidFill>
                  <a:srgbClr val="000000"/>
                </a:solidFill>
                <a:latin typeface="Cascadia Mono" panose="020B0609020000020004" pitchFamily="49" charset="0"/>
              </a:rPr>
              <a:t>: 1,</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"Comment"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"Minimal V content"</a:t>
            </a:r>
            <a:endParaRPr lang="en-US" sz="1200" dirty="0">
              <a:solidFill>
                <a:srgbClr val="000000"/>
              </a:solidFill>
              <a:latin typeface="Cascadia Mono" panose="020B0609020000020004" pitchFamily="49" charset="0"/>
            </a:endParaRP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PropertyId</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"Type"</a:t>
            </a:r>
            <a:r>
              <a:rPr lang="en-US" sz="1200" dirty="0">
                <a:solidFill>
                  <a:srgbClr val="000000"/>
                </a:solidFill>
                <a:latin typeface="Cascadia Mono" panose="020B0609020000020004" pitchFamily="49" charset="0"/>
              </a:rPr>
              <a:t>: 1,</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"V"</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"Value"</a:t>
            </a:r>
            <a:r>
              <a:rPr lang="en-US" sz="1200" dirty="0">
                <a:solidFill>
                  <a:srgbClr val="000000"/>
                </a:solidFill>
                <a:latin typeface="Cascadia Mono" panose="020B0609020000020004" pitchFamily="49" charset="0"/>
              </a:rPr>
              <a:t>: 36.400001525878906,</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ValueEpsilon</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SortCode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10,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"Row"</a:t>
            </a:r>
            <a:r>
              <a:rPr lang="en-US" sz="1200" dirty="0">
                <a:solidFill>
                  <a:srgbClr val="000000"/>
                </a:solidFill>
                <a:latin typeface="Cascadia Mono" panose="020B0609020000020004" pitchFamily="49" charset="0"/>
              </a:rPr>
              <a:t>: 2,</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"Comment"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"Maximal V content"</a:t>
            </a:r>
            <a:endParaRPr lang="en-US" sz="1200" dirty="0">
              <a:solidFill>
                <a:srgbClr val="000000"/>
              </a:solidFill>
              <a:latin typeface="Cascadia Mono" panose="020B0609020000020004" pitchFamily="49" charset="0"/>
            </a:endParaRP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a:t>
            </a:r>
            <a:endParaRPr lang="en-US" sz="1200" dirty="0"/>
          </a:p>
        </p:txBody>
      </p:sp>
      <p:pic>
        <p:nvPicPr>
          <p:cNvPr id="10" name="Picture 9">
            <a:extLst>
              <a:ext uri="{FF2B5EF4-FFF2-40B4-BE49-F238E27FC236}">
                <a16:creationId xmlns:a16="http://schemas.microsoft.com/office/drawing/2014/main" id="{B41A530E-7C53-B1BD-AB4B-23871BE09FD3}"/>
              </a:ext>
            </a:extLst>
          </p:cNvPr>
          <p:cNvPicPr>
            <a:picLocks noChangeAspect="1"/>
          </p:cNvPicPr>
          <p:nvPr/>
        </p:nvPicPr>
        <p:blipFill>
          <a:blip r:embed="rId3"/>
          <a:stretch>
            <a:fillRect/>
          </a:stretch>
        </p:blipFill>
        <p:spPr>
          <a:xfrm>
            <a:off x="5951279" y="2622155"/>
            <a:ext cx="5091861" cy="1226363"/>
          </a:xfrm>
          <a:prstGeom prst="rect">
            <a:avLst/>
          </a:prstGeom>
          <a:solidFill>
            <a:schemeClr val="accent1"/>
          </a:solidFill>
          <a:ln>
            <a:solidFill>
              <a:schemeClr val="accent1"/>
            </a:solidFill>
          </a:ln>
        </p:spPr>
      </p:pic>
      <p:cxnSp>
        <p:nvCxnSpPr>
          <p:cNvPr id="11" name="Straight Arrow Connector 10">
            <a:extLst>
              <a:ext uri="{FF2B5EF4-FFF2-40B4-BE49-F238E27FC236}">
                <a16:creationId xmlns:a16="http://schemas.microsoft.com/office/drawing/2014/main" id="{F7270F79-FCD1-90F1-CAA0-B5B674CCA8A0}"/>
              </a:ext>
            </a:extLst>
          </p:cNvPr>
          <p:cNvCxnSpPr>
            <a:cxnSpLocks/>
            <a:endCxn id="18" idx="2"/>
          </p:cNvCxnSpPr>
          <p:nvPr/>
        </p:nvCxnSpPr>
        <p:spPr>
          <a:xfrm>
            <a:off x="1959429" y="3084844"/>
            <a:ext cx="3959050" cy="14067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AF9D4A-BE1C-4B41-7D4B-F749BA588B88}"/>
              </a:ext>
            </a:extLst>
          </p:cNvPr>
          <p:cNvCxnSpPr>
            <a:cxnSpLocks/>
            <a:endCxn id="20" idx="2"/>
          </p:cNvCxnSpPr>
          <p:nvPr/>
        </p:nvCxnSpPr>
        <p:spPr>
          <a:xfrm flipV="1">
            <a:off x="1939332" y="3639178"/>
            <a:ext cx="3990871" cy="107349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D724C19C-0B9D-8A95-D5D5-9E782EF0B741}"/>
              </a:ext>
            </a:extLst>
          </p:cNvPr>
          <p:cNvSpPr/>
          <p:nvPr/>
        </p:nvSpPr>
        <p:spPr>
          <a:xfrm>
            <a:off x="5918479" y="3064747"/>
            <a:ext cx="321547" cy="321547"/>
          </a:xfrm>
          <a:prstGeom prst="ellipse">
            <a:avLst/>
          </a:prstGeom>
          <a:no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1BACBF7-00FA-60B6-8202-9E22DEAB9E4F}"/>
              </a:ext>
            </a:extLst>
          </p:cNvPr>
          <p:cNvSpPr/>
          <p:nvPr/>
        </p:nvSpPr>
        <p:spPr>
          <a:xfrm>
            <a:off x="5930203" y="3478404"/>
            <a:ext cx="480645" cy="321547"/>
          </a:xfrm>
          <a:prstGeom prst="ellipse">
            <a:avLst/>
          </a:prstGeom>
          <a:no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FEC2718-2475-5CB9-4B2C-53AAD465C151}"/>
              </a:ext>
            </a:extLst>
          </p:cNvPr>
          <p:cNvPicPr>
            <a:picLocks noChangeAspect="1"/>
          </p:cNvPicPr>
          <p:nvPr/>
        </p:nvPicPr>
        <p:blipFill>
          <a:blip r:embed="rId4"/>
          <a:stretch>
            <a:fillRect/>
          </a:stretch>
        </p:blipFill>
        <p:spPr>
          <a:xfrm>
            <a:off x="5042174" y="4695616"/>
            <a:ext cx="6830378" cy="1486107"/>
          </a:xfrm>
          <a:prstGeom prst="rect">
            <a:avLst/>
          </a:prstGeom>
          <a:ln>
            <a:solidFill>
              <a:srgbClr val="0070C0"/>
            </a:solidFill>
          </a:ln>
        </p:spPr>
      </p:pic>
      <p:sp>
        <p:nvSpPr>
          <p:cNvPr id="26" name="Rectangle: Rounded Corners 25">
            <a:extLst>
              <a:ext uri="{FF2B5EF4-FFF2-40B4-BE49-F238E27FC236}">
                <a16:creationId xmlns:a16="http://schemas.microsoft.com/office/drawing/2014/main" id="{10F572E5-693D-CCFD-8988-F9AC07256DA0}"/>
              </a:ext>
            </a:extLst>
          </p:cNvPr>
          <p:cNvSpPr/>
          <p:nvPr/>
        </p:nvSpPr>
        <p:spPr>
          <a:xfrm>
            <a:off x="6119446" y="5104562"/>
            <a:ext cx="2914022" cy="502417"/>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BC5A8FC-B602-786D-25D5-A4F3130083D6}"/>
              </a:ext>
            </a:extLst>
          </p:cNvPr>
          <p:cNvSpPr txBox="1"/>
          <p:nvPr/>
        </p:nvSpPr>
        <p:spPr>
          <a:xfrm>
            <a:off x="4541856" y="4322019"/>
            <a:ext cx="7650143"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Administrative interface:			</a:t>
            </a:r>
            <a:r>
              <a:rPr lang="en-US" altLang="ru-RU" b="1" dirty="0">
                <a:solidFill>
                  <a:prstClr val="black"/>
                </a:solidFill>
              </a:rPr>
              <a:t>         </a:t>
            </a:r>
            <a:r>
              <a:rPr lang="en-US" altLang="ru-RU" sz="1800" b="1" dirty="0">
                <a:solidFill>
                  <a:prstClr val="black"/>
                </a:solidFill>
                <a:latin typeface="+mn-lt"/>
              </a:rPr>
              <a:t>Compositions</a:t>
            </a:r>
          </a:p>
        </p:txBody>
      </p:sp>
      <p:cxnSp>
        <p:nvCxnSpPr>
          <p:cNvPr id="29" name="Straight Arrow Connector 28">
            <a:extLst>
              <a:ext uri="{FF2B5EF4-FFF2-40B4-BE49-F238E27FC236}">
                <a16:creationId xmlns:a16="http://schemas.microsoft.com/office/drawing/2014/main" id="{141D31EE-0168-8C06-00E3-4C02F0D43A66}"/>
              </a:ext>
            </a:extLst>
          </p:cNvPr>
          <p:cNvCxnSpPr>
            <a:cxnSpLocks/>
            <a:endCxn id="26" idx="0"/>
          </p:cNvCxnSpPr>
          <p:nvPr/>
        </p:nvCxnSpPr>
        <p:spPr>
          <a:xfrm>
            <a:off x="7576457" y="3858567"/>
            <a:ext cx="0" cy="124599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0C5B456-490A-4E50-14B2-BAB3754C92B8}"/>
              </a:ext>
            </a:extLst>
          </p:cNvPr>
          <p:cNvSpPr txBox="1"/>
          <p:nvPr/>
        </p:nvSpPr>
        <p:spPr>
          <a:xfrm>
            <a:off x="5890010" y="2223589"/>
            <a:ext cx="3897085"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Metadata for EDX (range values):</a:t>
            </a:r>
          </a:p>
        </p:txBody>
      </p:sp>
      <p:cxnSp>
        <p:nvCxnSpPr>
          <p:cNvPr id="33" name="Straight Arrow Connector 32">
            <a:extLst>
              <a:ext uri="{FF2B5EF4-FFF2-40B4-BE49-F238E27FC236}">
                <a16:creationId xmlns:a16="http://schemas.microsoft.com/office/drawing/2014/main" id="{6ADBCB58-240F-FA0E-4698-5EF9B39B5FD7}"/>
              </a:ext>
            </a:extLst>
          </p:cNvPr>
          <p:cNvCxnSpPr>
            <a:cxnSpLocks/>
          </p:cNvCxnSpPr>
          <p:nvPr/>
        </p:nvCxnSpPr>
        <p:spPr>
          <a:xfrm flipV="1">
            <a:off x="10319657" y="4602145"/>
            <a:ext cx="0" cy="58280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355FBE9-ECD7-8952-B817-4054D6D944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7604" y="60296"/>
            <a:ext cx="2059912" cy="2059912"/>
          </a:xfrm>
          <a:prstGeom prst="rect">
            <a:avLst/>
          </a:prstGeom>
        </p:spPr>
      </p:pic>
    </p:spTree>
    <p:extLst>
      <p:ext uri="{BB962C8B-B14F-4D97-AF65-F5344CB8AC3E}">
        <p14:creationId xmlns:p14="http://schemas.microsoft.com/office/powerpoint/2010/main" val="966431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All data extraction: external API</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750768"/>
            <a:ext cx="111532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Provide a data extractor for every object type in configuration: </a:t>
            </a:r>
          </a:p>
          <a:p>
            <a:pPr marL="342900" indent="-342900" defTabSz="914377">
              <a:spcBef>
                <a:spcPts val="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2" y="1327621"/>
            <a:ext cx="6832880" cy="307777"/>
          </a:xfrm>
          <a:prstGeom prst="rect">
            <a:avLst/>
          </a:prstGeom>
          <a:noFill/>
        </p:spPr>
        <p:txBody>
          <a:bodyPr wrap="square">
            <a:spAutoFit/>
          </a:bodyPr>
          <a:lstStyle/>
          <a:p>
            <a:r>
              <a:rPr lang="en-US" sz="1400" dirty="0" err="1">
                <a:solidFill>
                  <a:schemeClr val="accent1">
                    <a:lumMod val="75000"/>
                  </a:schemeClr>
                </a:solidFill>
              </a:rPr>
              <a:t>type:TypeValidationLibrary.TypeValidator_EDX_CSV</a:t>
            </a:r>
            <a:r>
              <a:rPr lang="en-US" sz="1400" dirty="0">
                <a:solidFill>
                  <a:schemeClr val="accent1">
                    <a:lumMod val="75000"/>
                  </a:schemeClr>
                </a:solidFill>
              </a:rPr>
              <a:t> (interface </a:t>
            </a:r>
            <a:r>
              <a:rPr lang="en-US" sz="1400" b="1" dirty="0" err="1">
                <a:solidFill>
                  <a:schemeClr val="accent1">
                    <a:lumMod val="75000"/>
                  </a:schemeClr>
                </a:solidFill>
              </a:rPr>
              <a:t>IDatabaseValuesGetter</a:t>
            </a:r>
            <a:r>
              <a:rPr lang="en-US" sz="1400" dirty="0">
                <a:solidFill>
                  <a:schemeClr val="accent1">
                    <a:lumMod val="75000"/>
                  </a:schemeClr>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60879" y="1779796"/>
            <a:ext cx="3818374" cy="307777"/>
          </a:xfrm>
          <a:prstGeom prst="rect">
            <a:avLst/>
          </a:prstGeom>
          <a:noFill/>
        </p:spPr>
        <p:txBody>
          <a:bodyPr wrap="square">
            <a:spAutoFit/>
          </a:bodyPr>
          <a:lstStyle/>
          <a:p>
            <a:r>
              <a:rPr lang="en-US" sz="1400" dirty="0">
                <a:solidFill>
                  <a:schemeClr val="accent1">
                    <a:lumMod val="75000"/>
                  </a:schemeClr>
                </a:solidFill>
              </a:rPr>
              <a:t>https://validation.matinf.pro/edx/data</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p:txBody>
          <a:bodyPr/>
          <a:lstStyle/>
          <a:p>
            <a:endParaRPr lang="en-US"/>
          </a:p>
        </p:txBody>
      </p:sp>
      <p:sp>
        <p:nvSpPr>
          <p:cNvPr id="32" name="TextBox 31">
            <a:extLst>
              <a:ext uri="{FF2B5EF4-FFF2-40B4-BE49-F238E27FC236}">
                <a16:creationId xmlns:a16="http://schemas.microsoft.com/office/drawing/2014/main" id="{A0C5B456-490A-4E50-14B2-BAB3754C92B8}"/>
              </a:ext>
            </a:extLst>
          </p:cNvPr>
          <p:cNvSpPr txBox="1"/>
          <p:nvPr/>
        </p:nvSpPr>
        <p:spPr>
          <a:xfrm>
            <a:off x="195944" y="2645619"/>
            <a:ext cx="4958860"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Data from EDX (</a:t>
            </a:r>
            <a:r>
              <a:rPr lang="en-US" altLang="ru-RU" b="1" dirty="0">
                <a:solidFill>
                  <a:prstClr val="black"/>
                </a:solidFill>
              </a:rPr>
              <a:t>all</a:t>
            </a:r>
            <a:r>
              <a:rPr lang="en-US" altLang="ru-RU" sz="1800" b="1" dirty="0">
                <a:solidFill>
                  <a:prstClr val="black"/>
                </a:solidFill>
                <a:latin typeface="+mn-lt"/>
              </a:rPr>
              <a:t> values == 342 compositions):</a:t>
            </a:r>
          </a:p>
        </p:txBody>
      </p:sp>
      <p:grpSp>
        <p:nvGrpSpPr>
          <p:cNvPr id="8" name="Group 7">
            <a:extLst>
              <a:ext uri="{FF2B5EF4-FFF2-40B4-BE49-F238E27FC236}">
                <a16:creationId xmlns:a16="http://schemas.microsoft.com/office/drawing/2014/main" id="{CC5712AD-8E81-5F7D-DED3-B5BB4EBB1B3F}"/>
              </a:ext>
            </a:extLst>
          </p:cNvPr>
          <p:cNvGrpSpPr/>
          <p:nvPr/>
        </p:nvGrpSpPr>
        <p:grpSpPr>
          <a:xfrm>
            <a:off x="411980" y="3108188"/>
            <a:ext cx="9817243" cy="3046988"/>
            <a:chOff x="200964" y="2223933"/>
            <a:chExt cx="9817243" cy="3046988"/>
          </a:xfrm>
        </p:grpSpPr>
        <p:sp>
          <p:nvSpPr>
            <p:cNvPr id="9" name="TextBox 8">
              <a:extLst>
                <a:ext uri="{FF2B5EF4-FFF2-40B4-BE49-F238E27FC236}">
                  <a16:creationId xmlns:a16="http://schemas.microsoft.com/office/drawing/2014/main" id="{A1E99B90-B7EC-449F-4ECA-E1BDE51EBD1E}"/>
                </a:ext>
              </a:extLst>
            </p:cNvPr>
            <p:cNvSpPr txBox="1"/>
            <p:nvPr/>
          </p:nvSpPr>
          <p:spPr>
            <a:xfrm>
              <a:off x="200964" y="2223933"/>
              <a:ext cx="9817243" cy="3046988"/>
            </a:xfrm>
            <a:prstGeom prst="rect">
              <a:avLst/>
            </a:prstGeom>
            <a:noFill/>
            <a:ln>
              <a:solidFill>
                <a:schemeClr val="accent1"/>
              </a:solidFill>
            </a:ln>
          </p:spPr>
          <p:txBody>
            <a:bodyPr wrap="square">
              <a:spAutoFit/>
            </a:bodyPr>
            <a:lstStyle/>
            <a:p>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CompositionElements</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"V"</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31.299999237060547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10, </a:t>
              </a:r>
              <a:r>
                <a:rPr lang="en-US" sz="1200" dirty="0">
                  <a:solidFill>
                    <a:srgbClr val="2E75B6"/>
                  </a:solidFill>
                  <a:latin typeface="Cascadia Mono" panose="020B0609020000020004" pitchFamily="49" charset="0"/>
                </a:rPr>
                <a:t>"ElementName"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"Mn"</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2.700000047683716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20,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"Co"</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22.600000381469727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30,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"Ni"</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6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40,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"Ho"</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37.400001525878906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DeletePreviousProperties</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true</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"Properties"</a:t>
              </a:r>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PropertyId</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 </a:t>
              </a:r>
              <a:r>
                <a:rPr lang="en-US" sz="1200" dirty="0">
                  <a:solidFill>
                    <a:srgbClr val="2E75B6"/>
                  </a:solidFill>
                  <a:latin typeface="Cascadia Mono" panose="020B0609020000020004" pitchFamily="49" charset="0"/>
                </a:rPr>
                <a:t>"Type"</a:t>
              </a:r>
              <a:r>
                <a:rPr lang="en-US" sz="1200" dirty="0">
                  <a:solidFill>
                    <a:srgbClr val="000000"/>
                  </a:solidFill>
                  <a:latin typeface="Cascadia Mono" panose="020B0609020000020004" pitchFamily="49" charset="0"/>
                </a:rPr>
                <a:t>: 2, </a:t>
              </a:r>
              <a:r>
                <a:rPr lang="en-US" sz="1200" dirty="0">
                  <a:solidFill>
                    <a:srgbClr val="2E75B6"/>
                  </a:solidFill>
                  <a:latin typeface="Cascadia Mono" panose="020B0609020000020004" pitchFamily="49" charset="0"/>
                </a:rPr>
                <a: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"Measurement Area"</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"Value"</a:t>
              </a:r>
              <a:r>
                <a:rPr lang="en-US" sz="1200" dirty="0">
                  <a:solidFill>
                    <a:srgbClr val="000000"/>
                  </a:solidFill>
                  <a:latin typeface="Cascadia Mono" panose="020B0609020000020004" pitchFamily="49" charset="0"/>
                </a:rPr>
                <a:t>: 1,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ValueEpsilon</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SortCode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 </a:t>
              </a:r>
              <a:r>
                <a:rPr lang="en-US" sz="1200" dirty="0">
                  <a:solidFill>
                    <a:srgbClr val="2E75B6"/>
                  </a:solidFill>
                  <a:latin typeface="Cascadia Mono" panose="020B0609020000020004" pitchFamily="49" charset="0"/>
                </a:rPr>
                <a:t>"Row"</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"Comment"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endParaRPr lang="en-US" sz="1200" dirty="0">
                <a:solidFill>
                  <a:srgbClr val="000000"/>
                </a:solidFill>
                <a:latin typeface="Cascadia Mono" panose="020B0609020000020004" pitchFamily="49" charset="0"/>
              </a:endParaRP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a:t>
              </a:r>
              <a:endParaRPr lang="en-US" sz="1200" dirty="0"/>
            </a:p>
          </p:txBody>
        </p:sp>
        <p:sp>
          <p:nvSpPr>
            <p:cNvPr id="2" name="Rectangle: Rounded Corners 1">
              <a:extLst>
                <a:ext uri="{FF2B5EF4-FFF2-40B4-BE49-F238E27FC236}">
                  <a16:creationId xmlns:a16="http://schemas.microsoft.com/office/drawing/2014/main" id="{52466A0C-CB32-7211-1DB9-78CF37711707}"/>
                </a:ext>
              </a:extLst>
            </p:cNvPr>
            <p:cNvSpPr/>
            <p:nvPr/>
          </p:nvSpPr>
          <p:spPr>
            <a:xfrm>
              <a:off x="3295859" y="4220308"/>
              <a:ext cx="3547067" cy="301449"/>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2993E0F-FEC2-0953-58BA-A11F43EFDC6C}"/>
                </a:ext>
              </a:extLst>
            </p:cNvPr>
            <p:cNvSpPr/>
            <p:nvPr/>
          </p:nvSpPr>
          <p:spPr>
            <a:xfrm>
              <a:off x="2634343" y="2624294"/>
              <a:ext cx="7353719" cy="993113"/>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4AA4098-C87D-E8FC-E603-36AE6706BC90}"/>
              </a:ext>
            </a:extLst>
          </p:cNvPr>
          <p:cNvPicPr>
            <a:picLocks noChangeAspect="1"/>
          </p:cNvPicPr>
          <p:nvPr/>
        </p:nvPicPr>
        <p:blipFill rotWithShape="1">
          <a:blip r:embed="rId3"/>
          <a:srcRect b="78271"/>
          <a:stretch/>
        </p:blipFill>
        <p:spPr>
          <a:xfrm>
            <a:off x="5272766" y="2023934"/>
            <a:ext cx="6811326" cy="890087"/>
          </a:xfrm>
          <a:prstGeom prst="rect">
            <a:avLst/>
          </a:prstGeom>
          <a:noFill/>
          <a:ln>
            <a:solidFill>
              <a:schemeClr val="accent1"/>
            </a:solidFill>
          </a:ln>
        </p:spPr>
      </p:pic>
      <p:sp>
        <p:nvSpPr>
          <p:cNvPr id="13" name="Rectangle: Rounded Corners 12">
            <a:extLst>
              <a:ext uri="{FF2B5EF4-FFF2-40B4-BE49-F238E27FC236}">
                <a16:creationId xmlns:a16="http://schemas.microsoft.com/office/drawing/2014/main" id="{8958DE76-1FE6-C47E-48E2-EE1CF998175B}"/>
              </a:ext>
            </a:extLst>
          </p:cNvPr>
          <p:cNvSpPr/>
          <p:nvPr/>
        </p:nvSpPr>
        <p:spPr>
          <a:xfrm>
            <a:off x="6762540" y="2080008"/>
            <a:ext cx="4622242" cy="823966"/>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AF5810E-AEAA-0F73-9DC0-E6329FAC81F5}"/>
              </a:ext>
            </a:extLst>
          </p:cNvPr>
          <p:cNvCxnSpPr>
            <a:cxnSpLocks/>
            <a:endCxn id="4" idx="0"/>
          </p:cNvCxnSpPr>
          <p:nvPr/>
        </p:nvCxnSpPr>
        <p:spPr>
          <a:xfrm flipH="1">
            <a:off x="6522219" y="2883877"/>
            <a:ext cx="300612" cy="624672"/>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82EDE54-F7A9-1742-64D4-B2984F2E3E18}"/>
              </a:ext>
            </a:extLst>
          </p:cNvPr>
          <p:cNvCxnSpPr>
            <a:cxnSpLocks/>
          </p:cNvCxnSpPr>
          <p:nvPr/>
        </p:nvCxnSpPr>
        <p:spPr>
          <a:xfrm>
            <a:off x="5498123" y="2875503"/>
            <a:ext cx="1284514" cy="222906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8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BA8F482D-C59E-EC64-3D4D-F88B5AFBCF5A}"/>
              </a:ext>
            </a:extLst>
          </p:cNvPr>
          <p:cNvSpPr txBox="1">
            <a:spLocks/>
          </p:cNvSpPr>
          <p:nvPr/>
        </p:nvSpPr>
        <p:spPr>
          <a:xfrm>
            <a:off x="226708" y="1403894"/>
            <a:ext cx="11890589"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l" defTabSz="685800" rtl="0" eaLnBrk="1" fontAlgn="auto" latinLnBrk="0" hangingPunct="1">
              <a:lnSpc>
                <a:spcPct val="100000"/>
              </a:lnSpc>
              <a:spcBef>
                <a:spcPts val="0"/>
              </a:spcBef>
              <a:spcAft>
                <a:spcPts val="1200"/>
              </a:spcAft>
              <a:buClrTx/>
              <a:buSzPct val="75000"/>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Measurement Area Index				  Chemical Elements</a:t>
            </a:r>
          </a:p>
          <a:p>
            <a:pPr marR="0" lvl="0" algn="l" defTabSz="685800" rtl="0" eaLnBrk="1" fontAlgn="auto" latinLnBrk="0" hangingPunct="1">
              <a:lnSpc>
                <a:spcPct val="100000"/>
              </a:lnSpc>
              <a:spcBef>
                <a:spcPts val="0"/>
              </a:spcBef>
              <a:spcAft>
                <a:spcPts val="1200"/>
              </a:spcAft>
              <a:buClrTx/>
              <a:buSzPct val="75000"/>
              <a:tabLst/>
              <a:defRPr/>
            </a:pPr>
            <a:r>
              <a:rPr lang="en-US" sz="1800" b="0" dirty="0">
                <a:solidFill>
                  <a:schemeClr val="tx1"/>
                </a:solidFill>
                <a:latin typeface="Arial" panose="020B0604020202020204"/>
              </a:rPr>
              <a:t>[1, 342]</a:t>
            </a: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EDX Data Visualization</a:t>
            </a:r>
          </a:p>
        </p:txBody>
      </p:sp>
      <p:sp>
        <p:nvSpPr>
          <p:cNvPr id="4" name="Inhaltsplatzhalter 2">
            <a:extLst>
              <a:ext uri="{FF2B5EF4-FFF2-40B4-BE49-F238E27FC236}">
                <a16:creationId xmlns:a16="http://schemas.microsoft.com/office/drawing/2014/main" id="{486C2495-08E0-7E90-A52E-014392DF02EC}"/>
              </a:ext>
            </a:extLst>
          </p:cNvPr>
          <p:cNvSpPr txBox="1">
            <a:spLocks/>
          </p:cNvSpPr>
          <p:nvPr/>
        </p:nvSpPr>
        <p:spPr>
          <a:xfrm>
            <a:off x="175806" y="970366"/>
            <a:ext cx="8083939"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l" defTabSz="685800" rtl="0" eaLnBrk="1" fontAlgn="auto" latinLnBrk="0" hangingPunct="1">
              <a:lnSpc>
                <a:spcPct val="100000"/>
              </a:lnSpc>
              <a:spcBef>
                <a:spcPts val="0"/>
              </a:spcBef>
              <a:spcAft>
                <a:spcPts val="1200"/>
              </a:spcAft>
              <a:buClrTx/>
              <a:buSzPct val="75000"/>
              <a:tabLst/>
              <a:defRPr/>
            </a:pPr>
            <a:r>
              <a:rPr kumimoji="0" lang="en-US" sz="2200" b="1" i="0" u="none" strike="noStrike" kern="1200" cap="none" spc="0" normalizeH="0" baseline="0" noProof="0" dirty="0">
                <a:ln>
                  <a:noFill/>
                </a:ln>
                <a:solidFill>
                  <a:schemeClr val="tx1"/>
                </a:solidFill>
                <a:effectLst/>
                <a:uLnTx/>
                <a:uFillTx/>
                <a:latin typeface="Arial" panose="020B0604020202020204"/>
                <a:ea typeface="+mn-ea"/>
                <a:cs typeface="+mn-cs"/>
              </a:rPr>
              <a:t>After processing one can conclude with the final outcome</a:t>
            </a:r>
            <a:endParaRPr kumimoji="0" lang="en-US" sz="20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CEF944E4-B913-BC70-0C24-6DB0AD6258E9}"/>
              </a:ext>
            </a:extLst>
          </p:cNvPr>
          <p:cNvSpPr>
            <a:spLocks noGrp="1"/>
          </p:cNvSpPr>
          <p:nvPr>
            <p:ph type="body" sz="quarter" idx="13"/>
          </p:nvPr>
        </p:nvSpPr>
        <p:spPr>
          <a:xfrm>
            <a:off x="3749788" y="6372001"/>
            <a:ext cx="5313301" cy="485999"/>
          </a:xfrm>
        </p:spPr>
        <p:txBody>
          <a:bodyPr/>
          <a:lstStyle/>
          <a:p>
            <a:r>
              <a:rPr lang="en-US" dirty="0">
                <a:hlinkClick r:id="rId3"/>
              </a:rPr>
              <a:t>https://dim.mdi.ruhr-uni-bochum.de/file/csv/6691</a:t>
            </a:r>
            <a:endParaRPr lang="en-US" dirty="0"/>
          </a:p>
          <a:p>
            <a:endParaRPr lang="en-US" dirty="0"/>
          </a:p>
        </p:txBody>
      </p:sp>
      <p:pic>
        <p:nvPicPr>
          <p:cNvPr id="6" name="Picture 5">
            <a:extLst>
              <a:ext uri="{FF2B5EF4-FFF2-40B4-BE49-F238E27FC236}">
                <a16:creationId xmlns:a16="http://schemas.microsoft.com/office/drawing/2014/main" id="{009A6395-DD82-D2FB-8E82-F058B7672292}"/>
              </a:ext>
            </a:extLst>
          </p:cNvPr>
          <p:cNvPicPr>
            <a:picLocks noChangeAspect="1"/>
          </p:cNvPicPr>
          <p:nvPr/>
        </p:nvPicPr>
        <p:blipFill>
          <a:blip r:embed="rId4"/>
          <a:stretch>
            <a:fillRect/>
          </a:stretch>
        </p:blipFill>
        <p:spPr>
          <a:xfrm>
            <a:off x="1424246" y="1913402"/>
            <a:ext cx="6811326" cy="4096322"/>
          </a:xfrm>
          <a:prstGeom prst="rect">
            <a:avLst/>
          </a:prstGeom>
          <a:noFill/>
          <a:ln>
            <a:solidFill>
              <a:schemeClr val="accent1"/>
            </a:solidFill>
          </a:ln>
        </p:spPr>
      </p:pic>
      <p:cxnSp>
        <p:nvCxnSpPr>
          <p:cNvPr id="8" name="Straight Arrow Connector 7">
            <a:extLst>
              <a:ext uri="{FF2B5EF4-FFF2-40B4-BE49-F238E27FC236}">
                <a16:creationId xmlns:a16="http://schemas.microsoft.com/office/drawing/2014/main" id="{E4DF9E16-77B2-0EC3-79F9-60E42BAEEEC7}"/>
              </a:ext>
            </a:extLst>
          </p:cNvPr>
          <p:cNvCxnSpPr>
            <a:cxnSpLocks/>
          </p:cNvCxnSpPr>
          <p:nvPr/>
        </p:nvCxnSpPr>
        <p:spPr>
          <a:xfrm>
            <a:off x="1085222" y="1758461"/>
            <a:ext cx="462225" cy="40193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82407DB-053C-478C-3AEC-0BD806479006}"/>
              </a:ext>
            </a:extLst>
          </p:cNvPr>
          <p:cNvCxnSpPr>
            <a:cxnSpLocks/>
          </p:cNvCxnSpPr>
          <p:nvPr/>
        </p:nvCxnSpPr>
        <p:spPr>
          <a:xfrm flipH="1">
            <a:off x="3237246" y="1537398"/>
            <a:ext cx="1736688" cy="584479"/>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EEA5BE-299F-7D42-93BE-01BCC0B9108F}"/>
              </a:ext>
            </a:extLst>
          </p:cNvPr>
          <p:cNvCxnSpPr>
            <a:cxnSpLocks/>
          </p:cNvCxnSpPr>
          <p:nvPr/>
        </p:nvCxnSpPr>
        <p:spPr>
          <a:xfrm flipH="1">
            <a:off x="4203562" y="1728316"/>
            <a:ext cx="870856" cy="355042"/>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44C512-F8F5-B595-9AAB-3B69AB2FDD37}"/>
              </a:ext>
            </a:extLst>
          </p:cNvPr>
          <p:cNvCxnSpPr>
            <a:cxnSpLocks/>
          </p:cNvCxnSpPr>
          <p:nvPr/>
        </p:nvCxnSpPr>
        <p:spPr>
          <a:xfrm flipH="1">
            <a:off x="5139733" y="1758461"/>
            <a:ext cx="266281" cy="286378"/>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320B04-D395-8969-9C27-8AA77A363D7B}"/>
              </a:ext>
            </a:extLst>
          </p:cNvPr>
          <p:cNvCxnSpPr>
            <a:cxnSpLocks/>
          </p:cNvCxnSpPr>
          <p:nvPr/>
        </p:nvCxnSpPr>
        <p:spPr>
          <a:xfrm>
            <a:off x="6196485" y="1768509"/>
            <a:ext cx="0" cy="27800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215E3-8FD0-80B5-A10B-143E47C2D898}"/>
              </a:ext>
            </a:extLst>
          </p:cNvPr>
          <p:cNvCxnSpPr>
            <a:cxnSpLocks/>
          </p:cNvCxnSpPr>
          <p:nvPr/>
        </p:nvCxnSpPr>
        <p:spPr>
          <a:xfrm>
            <a:off x="6893170" y="1788607"/>
            <a:ext cx="261257" cy="30145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Inhaltsplatzhalter 2">
            <a:extLst>
              <a:ext uri="{FF2B5EF4-FFF2-40B4-BE49-F238E27FC236}">
                <a16:creationId xmlns:a16="http://schemas.microsoft.com/office/drawing/2014/main" id="{744B72A6-FADD-1471-6F60-C1D028F2C1DE}"/>
              </a:ext>
            </a:extLst>
          </p:cNvPr>
          <p:cNvSpPr txBox="1">
            <a:spLocks/>
          </p:cNvSpPr>
          <p:nvPr/>
        </p:nvSpPr>
        <p:spPr>
          <a:xfrm>
            <a:off x="8539385" y="2450823"/>
            <a:ext cx="2433415"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l" defTabSz="685800" rtl="0" eaLnBrk="1" fontAlgn="auto" latinLnBrk="0" hangingPunct="1">
              <a:lnSpc>
                <a:spcPct val="100000"/>
              </a:lnSpc>
              <a:spcBef>
                <a:spcPts val="0"/>
              </a:spcBef>
              <a:spcAft>
                <a:spcPts val="1200"/>
              </a:spcAft>
              <a:buClrTx/>
              <a:buSzPct val="75000"/>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Composition for the </a:t>
            </a:r>
            <a: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t>Measurement Area 3 </a:t>
            </a: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(atomic %)</a:t>
            </a:r>
          </a:p>
        </p:txBody>
      </p:sp>
      <p:sp>
        <p:nvSpPr>
          <p:cNvPr id="31" name="Rectangle 30">
            <a:extLst>
              <a:ext uri="{FF2B5EF4-FFF2-40B4-BE49-F238E27FC236}">
                <a16:creationId xmlns:a16="http://schemas.microsoft.com/office/drawing/2014/main" id="{244277DD-201F-8BC8-5CB4-FE0B527E1F6D}"/>
              </a:ext>
            </a:extLst>
          </p:cNvPr>
          <p:cNvSpPr/>
          <p:nvPr/>
        </p:nvSpPr>
        <p:spPr>
          <a:xfrm>
            <a:off x="2914022" y="3135086"/>
            <a:ext cx="4853354" cy="401934"/>
          </a:xfrm>
          <a:prstGeom prst="rect">
            <a:avLst/>
          </a:prstGeom>
          <a:solidFill>
            <a:schemeClr val="accent1">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36206268-EC01-180C-D41D-579475193412}"/>
              </a:ext>
            </a:extLst>
          </p:cNvPr>
          <p:cNvCxnSpPr>
            <a:cxnSpLocks/>
          </p:cNvCxnSpPr>
          <p:nvPr/>
        </p:nvCxnSpPr>
        <p:spPr>
          <a:xfrm flipH="1">
            <a:off x="7797521" y="2903974"/>
            <a:ext cx="683288" cy="411982"/>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17119DF4-43EB-D4E8-9148-2BD8B33A4E72}"/>
              </a:ext>
            </a:extLst>
          </p:cNvPr>
          <p:cNvPicPr>
            <a:picLocks noChangeAspect="1"/>
          </p:cNvPicPr>
          <p:nvPr/>
        </p:nvPicPr>
        <p:blipFill>
          <a:blip r:embed="rId5"/>
          <a:stretch>
            <a:fillRect/>
          </a:stretch>
        </p:blipFill>
        <p:spPr>
          <a:xfrm>
            <a:off x="6802734" y="3469448"/>
            <a:ext cx="5389266" cy="3388551"/>
          </a:xfrm>
          <a:prstGeom prst="rect">
            <a:avLst/>
          </a:prstGeom>
          <a:ln>
            <a:solidFill>
              <a:schemeClr val="accent1"/>
            </a:solidFill>
          </a:ln>
        </p:spPr>
      </p:pic>
      <p:sp>
        <p:nvSpPr>
          <p:cNvPr id="40" name="TextBox 39">
            <a:extLst>
              <a:ext uri="{FF2B5EF4-FFF2-40B4-BE49-F238E27FC236}">
                <a16:creationId xmlns:a16="http://schemas.microsoft.com/office/drawing/2014/main" id="{70ED82FE-38ED-875C-7D86-5A0FF0B75EC5}"/>
              </a:ext>
            </a:extLst>
          </p:cNvPr>
          <p:cNvSpPr txBox="1"/>
          <p:nvPr/>
        </p:nvSpPr>
        <p:spPr>
          <a:xfrm>
            <a:off x="8922935" y="845289"/>
            <a:ext cx="1329732" cy="1477328"/>
          </a:xfrm>
          <a:prstGeom prst="rect">
            <a:avLst/>
          </a:prstGeom>
          <a:noFill/>
          <a:ln>
            <a:solidFill>
              <a:schemeClr val="accent1"/>
            </a:solidFill>
          </a:ln>
        </p:spPr>
        <p:txBody>
          <a:bodyPr wrap="square">
            <a:spAutoFit/>
          </a:bodyPr>
          <a:lstStyle/>
          <a:p>
            <a:r>
              <a:rPr lang="it-IT" b="1" i="0" dirty="0">
                <a:solidFill>
                  <a:srgbClr val="212529"/>
                </a:solidFill>
                <a:effectLst/>
                <a:latin typeface="system-ui"/>
              </a:rPr>
              <a:t>V</a:t>
            </a:r>
            <a:r>
              <a:rPr lang="it-IT" b="0" i="0" dirty="0">
                <a:solidFill>
                  <a:srgbClr val="212529"/>
                </a:solidFill>
                <a:effectLst/>
                <a:latin typeface="system-ui"/>
              </a:rPr>
              <a:t>: 18.3 %</a:t>
            </a:r>
          </a:p>
          <a:p>
            <a:r>
              <a:rPr lang="it-IT" b="1" i="0" dirty="0">
                <a:solidFill>
                  <a:srgbClr val="212529"/>
                </a:solidFill>
                <a:effectLst/>
                <a:latin typeface="system-ui"/>
              </a:rPr>
              <a:t>Mn</a:t>
            </a:r>
            <a:r>
              <a:rPr lang="it-IT" b="0" i="0" dirty="0">
                <a:solidFill>
                  <a:srgbClr val="212529"/>
                </a:solidFill>
                <a:effectLst/>
                <a:latin typeface="system-ui"/>
              </a:rPr>
              <a:t>: 4.8 %</a:t>
            </a:r>
          </a:p>
          <a:p>
            <a:r>
              <a:rPr lang="it-IT" b="1" i="0" dirty="0">
                <a:solidFill>
                  <a:srgbClr val="212529"/>
                </a:solidFill>
                <a:effectLst/>
                <a:latin typeface="system-ui"/>
              </a:rPr>
              <a:t>Co</a:t>
            </a:r>
            <a:r>
              <a:rPr lang="it-IT" b="0" i="0" dirty="0">
                <a:solidFill>
                  <a:srgbClr val="212529"/>
                </a:solidFill>
                <a:effectLst/>
                <a:latin typeface="system-ui"/>
              </a:rPr>
              <a:t>: 17.2 %</a:t>
            </a:r>
          </a:p>
          <a:p>
            <a:r>
              <a:rPr lang="it-IT" b="1" i="0" dirty="0">
                <a:solidFill>
                  <a:srgbClr val="212529"/>
                </a:solidFill>
                <a:effectLst/>
                <a:latin typeface="system-ui"/>
              </a:rPr>
              <a:t>Ni</a:t>
            </a:r>
            <a:r>
              <a:rPr lang="it-IT" b="0" i="0" dirty="0">
                <a:solidFill>
                  <a:srgbClr val="212529"/>
                </a:solidFill>
                <a:effectLst/>
                <a:latin typeface="system-ui"/>
              </a:rPr>
              <a:t>: 6.8 %</a:t>
            </a:r>
          </a:p>
          <a:p>
            <a:r>
              <a:rPr lang="it-IT" b="1" i="0" dirty="0">
                <a:solidFill>
                  <a:srgbClr val="212529"/>
                </a:solidFill>
                <a:effectLst/>
                <a:latin typeface="system-ui"/>
              </a:rPr>
              <a:t>Ho</a:t>
            </a:r>
            <a:r>
              <a:rPr lang="it-IT" b="0" i="0" dirty="0">
                <a:solidFill>
                  <a:srgbClr val="212529"/>
                </a:solidFill>
                <a:effectLst/>
                <a:latin typeface="system-ui"/>
              </a:rPr>
              <a:t>: 53 %</a:t>
            </a:r>
            <a:endParaRPr lang="en-US" dirty="0"/>
          </a:p>
        </p:txBody>
      </p:sp>
      <p:sp>
        <p:nvSpPr>
          <p:cNvPr id="41" name="Inhaltsplatzhalter 2">
            <a:extLst>
              <a:ext uri="{FF2B5EF4-FFF2-40B4-BE49-F238E27FC236}">
                <a16:creationId xmlns:a16="http://schemas.microsoft.com/office/drawing/2014/main" id="{8E556427-D3AE-5610-2F07-87E1C37E76A2}"/>
              </a:ext>
            </a:extLst>
          </p:cNvPr>
          <p:cNvSpPr txBox="1">
            <a:spLocks/>
          </p:cNvSpPr>
          <p:nvPr/>
        </p:nvSpPr>
        <p:spPr>
          <a:xfrm rot="16200000">
            <a:off x="-703424" y="3145835"/>
            <a:ext cx="2433415"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ctr" defTabSz="685800" rtl="0" eaLnBrk="1" fontAlgn="auto" latinLnBrk="0" hangingPunct="1">
              <a:lnSpc>
                <a:spcPct val="100000"/>
              </a:lnSpc>
              <a:spcBef>
                <a:spcPts val="0"/>
              </a:spcBef>
              <a:spcAft>
                <a:spcPts val="1200"/>
              </a:spcAft>
              <a:buClrTx/>
              <a:buSzPct val="75000"/>
              <a:tabLst/>
              <a:defRPr/>
            </a:pPr>
            <a: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t>Measurement</a:t>
            </a:r>
            <a:b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t> Area 3</a:t>
            </a: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cxnSp>
        <p:nvCxnSpPr>
          <p:cNvPr id="42" name="Straight Arrow Connector 41">
            <a:extLst>
              <a:ext uri="{FF2B5EF4-FFF2-40B4-BE49-F238E27FC236}">
                <a16:creationId xmlns:a16="http://schemas.microsoft.com/office/drawing/2014/main" id="{F2677CCF-1156-F13F-DDFD-B042CEFBC249}"/>
              </a:ext>
            </a:extLst>
          </p:cNvPr>
          <p:cNvCxnSpPr>
            <a:cxnSpLocks/>
          </p:cNvCxnSpPr>
          <p:nvPr/>
        </p:nvCxnSpPr>
        <p:spPr>
          <a:xfrm>
            <a:off x="974690" y="3367872"/>
            <a:ext cx="592853"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8B602FB-C54C-7FCC-9EE1-3397220FD31F}"/>
              </a:ext>
            </a:extLst>
          </p:cNvPr>
          <p:cNvCxnSpPr>
            <a:cxnSpLocks/>
          </p:cNvCxnSpPr>
          <p:nvPr/>
        </p:nvCxnSpPr>
        <p:spPr>
          <a:xfrm flipH="1">
            <a:off x="7757327" y="1579266"/>
            <a:ext cx="1187381" cy="158596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7BBF743-872F-7B27-C628-39C1F987093C}"/>
              </a:ext>
            </a:extLst>
          </p:cNvPr>
          <p:cNvCxnSpPr>
            <a:cxnSpLocks/>
          </p:cNvCxnSpPr>
          <p:nvPr/>
        </p:nvCxnSpPr>
        <p:spPr>
          <a:xfrm flipH="1" flipV="1">
            <a:off x="10060074" y="5146431"/>
            <a:ext cx="661517" cy="279679"/>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Inhaltsplatzhalter 2">
            <a:extLst>
              <a:ext uri="{FF2B5EF4-FFF2-40B4-BE49-F238E27FC236}">
                <a16:creationId xmlns:a16="http://schemas.microsoft.com/office/drawing/2014/main" id="{DADA7271-7324-37E4-21CB-B92D77041708}"/>
              </a:ext>
            </a:extLst>
          </p:cNvPr>
          <p:cNvSpPr txBox="1">
            <a:spLocks/>
          </p:cNvSpPr>
          <p:nvPr/>
        </p:nvSpPr>
        <p:spPr>
          <a:xfrm>
            <a:off x="10621068" y="5115311"/>
            <a:ext cx="1306325"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ctr" defTabSz="685800" rtl="0" eaLnBrk="1" fontAlgn="auto" latinLnBrk="0" hangingPunct="1">
              <a:lnSpc>
                <a:spcPct val="100000"/>
              </a:lnSpc>
              <a:spcBef>
                <a:spcPts val="0"/>
              </a:spcBef>
              <a:spcAft>
                <a:spcPts val="1200"/>
              </a:spcAft>
              <a:buClrTx/>
              <a:buSzPct val="75000"/>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Composition</a:t>
            </a:r>
            <a:b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Data</a:t>
            </a:r>
          </a:p>
        </p:txBody>
      </p:sp>
      <p:pic>
        <p:nvPicPr>
          <p:cNvPr id="2" name="Picture 1">
            <a:extLst>
              <a:ext uri="{FF2B5EF4-FFF2-40B4-BE49-F238E27FC236}">
                <a16:creationId xmlns:a16="http://schemas.microsoft.com/office/drawing/2014/main" id="{F7E2DE8B-C348-6A0C-DBA2-A8B4C22D13C1}"/>
              </a:ext>
            </a:extLst>
          </p:cNvPr>
          <p:cNvPicPr>
            <a:picLocks noChangeAspect="1"/>
          </p:cNvPicPr>
          <p:nvPr/>
        </p:nvPicPr>
        <p:blipFill>
          <a:blip r:embed="rId6"/>
          <a:stretch>
            <a:fillRect/>
          </a:stretch>
        </p:blipFill>
        <p:spPr>
          <a:xfrm>
            <a:off x="2700426" y="3928905"/>
            <a:ext cx="4082212" cy="2444993"/>
          </a:xfrm>
          <a:prstGeom prst="rect">
            <a:avLst/>
          </a:prstGeom>
          <a:ln>
            <a:solidFill>
              <a:schemeClr val="tx2">
                <a:lumMod val="90000"/>
                <a:lumOff val="10000"/>
              </a:schemeClr>
            </a:solidFill>
          </a:ln>
        </p:spPr>
      </p:pic>
      <p:sp>
        <p:nvSpPr>
          <p:cNvPr id="3" name="TextBox 2">
            <a:extLst>
              <a:ext uri="{FF2B5EF4-FFF2-40B4-BE49-F238E27FC236}">
                <a16:creationId xmlns:a16="http://schemas.microsoft.com/office/drawing/2014/main" id="{30697B50-7D96-9108-D3A3-7C8D013E7199}"/>
              </a:ext>
            </a:extLst>
          </p:cNvPr>
          <p:cNvSpPr txBox="1"/>
          <p:nvPr/>
        </p:nvSpPr>
        <p:spPr>
          <a:xfrm>
            <a:off x="321549" y="5985021"/>
            <a:ext cx="2843683"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Configurable XY-charts</a:t>
            </a:r>
            <a:endParaRPr lang="en-US" altLang="ru-RU" sz="1800" dirty="0">
              <a:solidFill>
                <a:schemeClr val="tx1"/>
              </a:solidFill>
              <a:latin typeface="+mn-lt"/>
            </a:endParaRPr>
          </a:p>
        </p:txBody>
      </p:sp>
    </p:spTree>
    <p:extLst>
      <p:ext uri="{BB962C8B-B14F-4D97-AF65-F5344CB8AC3E}">
        <p14:creationId xmlns:p14="http://schemas.microsoft.com/office/powerpoint/2010/main" val="1908881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Search</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3996647" y="6362393"/>
            <a:ext cx="8096036" cy="485999"/>
          </a:xfrm>
        </p:spPr>
        <p:txBody>
          <a:bodyPr>
            <a:normAutofit fontScale="62500" lnSpcReduction="20000"/>
          </a:bodyPr>
          <a:lstStyle/>
          <a:p>
            <a:pPr defTabSz="914377"/>
            <a:r>
              <a:rPr lang="en-US" altLang="ru-RU" sz="1000" dirty="0">
                <a:solidFill>
                  <a:prstClr val="black"/>
                </a:solidFill>
                <a:latin typeface="Arial" panose="020B0604020202020204" pitchFamily="34" charset="0"/>
                <a:hlinkClick r:id="rId3"/>
              </a:rPr>
              <a:t>https://demo.mdi.ruhr-uni-bochum.de/search/</a:t>
            </a:r>
            <a:endParaRPr lang="en-US" altLang="ru-RU" sz="1000" dirty="0">
              <a:solidFill>
                <a:prstClr val="black"/>
              </a:solidFill>
              <a:latin typeface="Arial" panose="020B0604020202020204" pitchFamily="34" charset="0"/>
            </a:endParaRPr>
          </a:p>
          <a:p>
            <a:pPr defTabSz="914377"/>
            <a:r>
              <a:rPr lang="en-US" altLang="ru-RU" dirty="0">
                <a:solidFill>
                  <a:prstClr val="black"/>
                </a:solidFill>
                <a:latin typeface="Arial" panose="020B0604020202020204" pitchFamily="34" charset="0"/>
                <a:hlinkClick r:id="rId4"/>
              </a:rPr>
              <a:t>https://demo.mdi.ruhr-uni-bochum.de/search/?system=As-Ga&amp;typeid=8&amp;Aspctmin=30&amp;Aspctmax=50&amp;Gaabsmin=1&amp;Gaabsmax=3&amp;pr0name=E%3Csub%3Eg%3C%2Fsub%3E&amp;pr0type=Float&amp;pr0min=1.5&amp;pr0max=2&amp;pr1name=Comment&amp;pr1type=String&amp;pr1max=3&amp;pr1str=solution&amp;prcnt=2</a:t>
            </a:r>
            <a:endParaRPr lang="en-US" altLang="ru-RU" dirty="0">
              <a:solidFill>
                <a:prstClr val="black"/>
              </a:solidFill>
              <a:latin typeface="Arial" panose="020B0604020202020204" pitchFamily="34" charset="0"/>
            </a:endParaRPr>
          </a:p>
          <a:p>
            <a:pPr defTabSz="914377"/>
            <a:r>
              <a:rPr lang="en-US" altLang="ru-RU" dirty="0">
                <a:solidFill>
                  <a:prstClr val="black"/>
                </a:solidFill>
                <a:latin typeface="Arial" panose="020B0604020202020204" pitchFamily="34" charset="0"/>
                <a:hlinkClick r:id="rId5"/>
              </a:rPr>
              <a:t>https://demo.mdi.ruhr-uni-bochum.de/search/?system=As-Ga&amp;typeid=8&amp;Aspctmin=30&amp;Aspctmax=50&amp;Gaabsmin=1&amp;Gaabsmax=3&amp;pr0name=E%3Csub%3Eg%3C%2Fsub%3E&amp;pr0type=Float&amp;pr0min=1.5&amp;pr0max=2&amp;prcnt=1</a:t>
            </a:r>
            <a:endParaRPr lang="en-US" altLang="ru-RU" dirty="0">
              <a:solidFill>
                <a:prstClr val="black"/>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7783084" y="1330466"/>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Task: </a:t>
            </a:r>
            <a:r>
              <a:rPr lang="en-US" altLang="ru-RU" sz="2133" dirty="0">
                <a:solidFill>
                  <a:prstClr val="black"/>
                </a:solidFill>
                <a:latin typeface="Arial" panose="020B0604020202020204" pitchFamily="34" charset="0"/>
              </a:rPr>
              <a:t>make properties modification easy</a:t>
            </a:r>
          </a:p>
        </p:txBody>
      </p:sp>
      <p:pic>
        <p:nvPicPr>
          <p:cNvPr id="4" name="Picture 3">
            <a:extLst>
              <a:ext uri="{FF2B5EF4-FFF2-40B4-BE49-F238E27FC236}">
                <a16:creationId xmlns:a16="http://schemas.microsoft.com/office/drawing/2014/main" id="{43060ABD-80BE-8653-2A65-9ECD8599F168}"/>
              </a:ext>
            </a:extLst>
          </p:cNvPr>
          <p:cNvPicPr>
            <a:picLocks noChangeAspect="1"/>
          </p:cNvPicPr>
          <p:nvPr/>
        </p:nvPicPr>
        <p:blipFill>
          <a:blip r:embed="rId6"/>
          <a:stretch>
            <a:fillRect/>
          </a:stretch>
        </p:blipFill>
        <p:spPr>
          <a:xfrm>
            <a:off x="3983767" y="61017"/>
            <a:ext cx="8182352" cy="6018689"/>
          </a:xfrm>
          <a:prstGeom prst="rect">
            <a:avLst/>
          </a:prstGeom>
          <a:ln>
            <a:solidFill>
              <a:srgbClr val="0070C0"/>
            </a:solidFill>
          </a:ln>
        </p:spPr>
      </p:pic>
      <p:sp>
        <p:nvSpPr>
          <p:cNvPr id="8" name="Text Box 52">
            <a:extLst>
              <a:ext uri="{FF2B5EF4-FFF2-40B4-BE49-F238E27FC236}">
                <a16:creationId xmlns:a16="http://schemas.microsoft.com/office/drawing/2014/main" id="{7A6DF9F1-DCFB-8B98-C6AC-52FB88A296E9}"/>
              </a:ext>
            </a:extLst>
          </p:cNvPr>
          <p:cNvSpPr txBox="1">
            <a:spLocks noChangeArrowheads="1"/>
          </p:cNvSpPr>
          <p:nvPr/>
        </p:nvSpPr>
        <p:spPr bwMode="auto">
          <a:xfrm>
            <a:off x="132927" y="805027"/>
            <a:ext cx="3850840" cy="51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Search on: </a:t>
            </a:r>
          </a:p>
          <a:p>
            <a:pPr marL="457189" indent="-457189" defTabSz="914377">
              <a:spcBef>
                <a:spcPts val="0"/>
              </a:spcBef>
              <a:buFontTx/>
              <a:buAutoNum type="arabicParenR"/>
            </a:pPr>
            <a:r>
              <a:rPr lang="en-US" altLang="ru-RU" sz="2133" dirty="0">
                <a:solidFill>
                  <a:prstClr val="black"/>
                </a:solidFill>
                <a:latin typeface="+mn-lt"/>
              </a:rPr>
              <a:t>Chemical system</a:t>
            </a:r>
          </a:p>
          <a:p>
            <a:pPr marL="457189" indent="-457189" defTabSz="914377">
              <a:spcBef>
                <a:spcPts val="0"/>
              </a:spcBef>
              <a:buFontTx/>
              <a:buAutoNum type="arabicParenR"/>
            </a:pPr>
            <a:r>
              <a:rPr lang="en-US" altLang="ru-RU" sz="2133" dirty="0">
                <a:solidFill>
                  <a:prstClr val="black"/>
                </a:solidFill>
                <a:latin typeface="+mn-lt"/>
              </a:rPr>
              <a:t>Composition</a:t>
            </a:r>
          </a:p>
          <a:p>
            <a:pPr marL="457189" indent="-457189" defTabSz="914377">
              <a:spcBef>
                <a:spcPts val="0"/>
              </a:spcBef>
              <a:buFontTx/>
              <a:buAutoNum type="arabicParenR"/>
            </a:pPr>
            <a:r>
              <a:rPr lang="en-US" altLang="ru-RU" sz="2133" dirty="0">
                <a:solidFill>
                  <a:prstClr val="black"/>
                </a:solidFill>
                <a:latin typeface="+mn-lt"/>
              </a:rPr>
              <a:t>Object type</a:t>
            </a:r>
          </a:p>
          <a:p>
            <a:pPr marL="457189" indent="-457189" defTabSz="914377">
              <a:spcBef>
                <a:spcPts val="0"/>
              </a:spcBef>
              <a:buFontTx/>
              <a:buAutoNum type="arabicParenR"/>
            </a:pPr>
            <a:r>
              <a:rPr lang="en-US" altLang="ru-RU" sz="2133" dirty="0">
                <a:solidFill>
                  <a:prstClr val="black"/>
                </a:solidFill>
                <a:latin typeface="+mn-lt"/>
              </a:rPr>
              <a:t>Phrase in object’s </a:t>
            </a:r>
            <a:r>
              <a:rPr lang="en-US" altLang="ru-RU" sz="2133" u="sng" dirty="0">
                <a:solidFill>
                  <a:prstClr val="black"/>
                </a:solidFill>
                <a:latin typeface="+mn-lt"/>
              </a:rPr>
              <a:t>Name</a:t>
            </a:r>
            <a:r>
              <a:rPr lang="en-US" altLang="ru-RU" sz="2133" dirty="0">
                <a:solidFill>
                  <a:prstClr val="black"/>
                </a:solidFill>
                <a:latin typeface="+mn-lt"/>
              </a:rPr>
              <a:t> or </a:t>
            </a:r>
            <a:r>
              <a:rPr lang="en-US" altLang="ru-RU" sz="2133" u="sng" dirty="0">
                <a:solidFill>
                  <a:prstClr val="black"/>
                </a:solidFill>
                <a:latin typeface="+mn-lt"/>
              </a:rPr>
              <a:t>Description</a:t>
            </a:r>
            <a:endParaRPr lang="en-US" altLang="ru-RU" sz="2133" dirty="0">
              <a:solidFill>
                <a:prstClr val="black"/>
              </a:solidFill>
              <a:latin typeface="+mn-lt"/>
            </a:endParaRPr>
          </a:p>
          <a:p>
            <a:pPr marL="457189" indent="-457189" defTabSz="914377">
              <a:spcBef>
                <a:spcPts val="0"/>
              </a:spcBef>
              <a:buFontTx/>
              <a:buAutoNum type="arabicParenR"/>
            </a:pPr>
            <a:r>
              <a:rPr lang="en-US" altLang="ru-RU" sz="2133" dirty="0">
                <a:solidFill>
                  <a:prstClr val="black"/>
                </a:solidFill>
                <a:latin typeface="+mn-lt"/>
              </a:rPr>
              <a:t>Properties values (all available within a tenant)</a:t>
            </a:r>
          </a:p>
          <a:p>
            <a:pPr marL="457189" indent="-457189" defTabSz="914377">
              <a:spcBef>
                <a:spcPts val="0"/>
              </a:spcBef>
              <a:buFontTx/>
              <a:buAutoNum type="arabicParenR"/>
            </a:pPr>
            <a:r>
              <a:rPr lang="en-US" altLang="ru-RU" sz="2133" dirty="0">
                <a:solidFill>
                  <a:prstClr val="black"/>
                </a:solidFill>
                <a:latin typeface="+mn-lt"/>
              </a:rPr>
              <a:t>Person created</a:t>
            </a:r>
          </a:p>
          <a:p>
            <a:pPr marL="457189" indent="-457189" defTabSz="914377">
              <a:spcBef>
                <a:spcPts val="0"/>
              </a:spcBef>
              <a:buFontTx/>
              <a:buAutoNum type="arabicParenR"/>
            </a:pPr>
            <a:r>
              <a:rPr lang="en-US" altLang="ru-RU" sz="2133" dirty="0">
                <a:solidFill>
                  <a:prstClr val="black"/>
                </a:solidFill>
                <a:latin typeface="+mn-lt"/>
              </a:rPr>
              <a:t>Creation date</a:t>
            </a:r>
          </a:p>
          <a:p>
            <a:pPr marL="457189" indent="-457189" defTabSz="914377">
              <a:spcBef>
                <a:spcPts val="0"/>
              </a:spcBef>
              <a:buFontTx/>
              <a:buAutoNum type="arabicParenR"/>
            </a:pPr>
            <a:endParaRPr lang="en-US" altLang="ru-RU" sz="2133" dirty="0">
              <a:solidFill>
                <a:prstClr val="black"/>
              </a:solidFill>
              <a:latin typeface="+mn-lt"/>
            </a:endParaRPr>
          </a:p>
          <a:p>
            <a:pPr defTabSz="914377">
              <a:spcBef>
                <a:spcPts val="0"/>
              </a:spcBef>
            </a:pPr>
            <a:r>
              <a:rPr lang="en-US" altLang="ru-RU" sz="2133" b="1" dirty="0">
                <a:solidFill>
                  <a:prstClr val="black"/>
                </a:solidFill>
                <a:latin typeface="+mn-lt"/>
              </a:rPr>
              <a:t>Important feature:</a:t>
            </a:r>
          </a:p>
          <a:p>
            <a:pPr defTabSz="914377">
              <a:spcBef>
                <a:spcPts val="0"/>
              </a:spcBef>
            </a:pPr>
            <a:r>
              <a:rPr lang="en-US" altLang="ru-RU" sz="2133" dirty="0">
                <a:solidFill>
                  <a:srgbClr val="0070C0"/>
                </a:solidFill>
                <a:latin typeface="+mn-lt"/>
              </a:rPr>
              <a:t>persistent URL on search </a:t>
            </a:r>
            <a:r>
              <a:rPr lang="en-US" altLang="ru-RU" sz="1600" dirty="0">
                <a:solidFill>
                  <a:prstClr val="black"/>
                </a:solidFill>
                <a:latin typeface="+mn-lt"/>
              </a:rPr>
              <a:t>(share search results easily by URL</a:t>
            </a:r>
            <a:r>
              <a:rPr lang="en-US" altLang="ru-RU" sz="1600" dirty="0">
                <a:solidFill>
                  <a:srgbClr val="E6332A"/>
                </a:solidFill>
                <a:latin typeface="+mn-lt"/>
              </a:rPr>
              <a:t>*</a:t>
            </a:r>
            <a:r>
              <a:rPr lang="en-US" altLang="ru-RU" sz="1600" dirty="0">
                <a:solidFill>
                  <a:prstClr val="black"/>
                </a:solidFill>
                <a:latin typeface="+mn-lt"/>
              </a:rPr>
              <a:t>)</a:t>
            </a:r>
            <a:r>
              <a:rPr lang="en-US" altLang="ru-RU" sz="2133" dirty="0">
                <a:solidFill>
                  <a:prstClr val="black"/>
                </a:solidFill>
                <a:latin typeface="+mn-lt"/>
              </a:rPr>
              <a:t>.</a:t>
            </a:r>
          </a:p>
          <a:p>
            <a:pPr defTabSz="914377">
              <a:spcBef>
                <a:spcPts val="0"/>
              </a:spcBef>
            </a:pPr>
            <a:endParaRPr lang="en-US" altLang="ru-RU" sz="1467" dirty="0">
              <a:solidFill>
                <a:srgbClr val="E6332A"/>
              </a:solidFill>
              <a:latin typeface="+mn-lt"/>
            </a:endParaRPr>
          </a:p>
          <a:p>
            <a:pPr defTabSz="914377">
              <a:spcBef>
                <a:spcPts val="0"/>
              </a:spcBef>
            </a:pPr>
            <a:r>
              <a:rPr lang="en-US" altLang="ru-RU" sz="1600" dirty="0">
                <a:solidFill>
                  <a:srgbClr val="E6332A"/>
                </a:solidFill>
                <a:latin typeface="+mn-lt"/>
              </a:rPr>
              <a:t>*</a:t>
            </a:r>
            <a:r>
              <a:rPr lang="en-US" altLang="ru-RU" sz="1600" dirty="0">
                <a:solidFill>
                  <a:prstClr val="black"/>
                </a:solidFill>
                <a:latin typeface="+mn-lt"/>
              </a:rPr>
              <a:t> - respecting current security context</a:t>
            </a:r>
          </a:p>
        </p:txBody>
      </p:sp>
    </p:spTree>
    <p:extLst>
      <p:ext uri="{BB962C8B-B14F-4D97-AF65-F5344CB8AC3E}">
        <p14:creationId xmlns:p14="http://schemas.microsoft.com/office/powerpoint/2010/main" val="2491589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8C550F-6348-79F8-F937-FF519673DADE}"/>
              </a:ext>
            </a:extLst>
          </p:cNvPr>
          <p:cNvPicPr>
            <a:picLocks noChangeAspect="1"/>
          </p:cNvPicPr>
          <p:nvPr/>
        </p:nvPicPr>
        <p:blipFill>
          <a:blip r:embed="rId3"/>
          <a:stretch>
            <a:fillRect/>
          </a:stretch>
        </p:blipFill>
        <p:spPr>
          <a:xfrm>
            <a:off x="5918860" y="3653281"/>
            <a:ext cx="5787470" cy="2405772"/>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Tasks: </a:t>
            </a:r>
            <a:r>
              <a:rPr lang="en-US" dirty="0"/>
              <a:t>D</a:t>
            </a:r>
            <a:r>
              <a:rPr lang="de-DE" dirty="0"/>
              <a:t>ata Validation &amp;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validate documents &amp; import data</a:t>
            </a:r>
          </a:p>
        </p:txBody>
      </p:sp>
      <p:pic>
        <p:nvPicPr>
          <p:cNvPr id="8" name="Picture 7">
            <a:extLst>
              <a:ext uri="{FF2B5EF4-FFF2-40B4-BE49-F238E27FC236}">
                <a16:creationId xmlns:a16="http://schemas.microsoft.com/office/drawing/2014/main" id="{02B2CB4C-0BE3-AECD-AACB-F8662EBDA298}"/>
              </a:ext>
            </a:extLst>
          </p:cNvPr>
          <p:cNvPicPr>
            <a:picLocks noChangeAspect="1"/>
          </p:cNvPicPr>
          <p:nvPr/>
        </p:nvPicPr>
        <p:blipFill>
          <a:blip r:embed="rId4"/>
          <a:stretch>
            <a:fillRect/>
          </a:stretch>
        </p:blipFill>
        <p:spPr>
          <a:xfrm>
            <a:off x="211016" y="1294038"/>
            <a:ext cx="6762541" cy="2390694"/>
          </a:xfrm>
          <a:prstGeom prst="rect">
            <a:avLst/>
          </a:prstGeom>
          <a:ln>
            <a:solidFill>
              <a:schemeClr val="accent1"/>
            </a:solidFill>
          </a:ln>
        </p:spPr>
      </p:pic>
      <p:sp>
        <p:nvSpPr>
          <p:cNvPr id="17" name="Arrow: Curved Down 16">
            <a:extLst>
              <a:ext uri="{FF2B5EF4-FFF2-40B4-BE49-F238E27FC236}">
                <a16:creationId xmlns:a16="http://schemas.microsoft.com/office/drawing/2014/main" id="{53116691-D739-EBD4-58CF-E42E13900E0F}"/>
              </a:ext>
            </a:extLst>
          </p:cNvPr>
          <p:cNvSpPr/>
          <p:nvPr/>
        </p:nvSpPr>
        <p:spPr>
          <a:xfrm rot="13242025">
            <a:off x="2862934" y="4015147"/>
            <a:ext cx="3377619" cy="1320789"/>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8" name="Text Box 52">
            <a:extLst>
              <a:ext uri="{FF2B5EF4-FFF2-40B4-BE49-F238E27FC236}">
                <a16:creationId xmlns:a16="http://schemas.microsoft.com/office/drawing/2014/main" id="{4D308DFD-CE93-8073-22EA-E33CE12E8740}"/>
              </a:ext>
            </a:extLst>
          </p:cNvPr>
          <p:cNvSpPr txBox="1">
            <a:spLocks noChangeArrowheads="1"/>
          </p:cNvSpPr>
          <p:nvPr/>
        </p:nvSpPr>
        <p:spPr bwMode="auto">
          <a:xfrm>
            <a:off x="7254911" y="1654577"/>
            <a:ext cx="4937089"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Implemented Features: </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Automatic type detection;</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Uniqueness check;</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validation </a:t>
            </a:r>
            <a:r>
              <a:rPr lang="en-US" altLang="ru-RU" sz="2133" dirty="0">
                <a:solidFill>
                  <a:prstClr val="black"/>
                </a:solidFill>
                <a:latin typeface="+mn-lt"/>
              </a:rPr>
              <a:t>(build-in + external);</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import</a:t>
            </a:r>
            <a:r>
              <a:rPr lang="en-US" altLang="ru-RU" sz="2133" dirty="0">
                <a:solidFill>
                  <a:prstClr val="black"/>
                </a:solidFill>
                <a:latin typeface="+mn-lt"/>
              </a:rPr>
              <a:t>.</a:t>
            </a:r>
          </a:p>
        </p:txBody>
      </p:sp>
    </p:spTree>
    <p:extLst>
      <p:ext uri="{BB962C8B-B14F-4D97-AF65-F5344CB8AC3E}">
        <p14:creationId xmlns:p14="http://schemas.microsoft.com/office/powerpoint/2010/main" val="2574459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a:t>
            </a:r>
            <a:r>
              <a:rPr lang="en-US" dirty="0"/>
              <a:t>Staged Files (before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pic>
        <p:nvPicPr>
          <p:cNvPr id="9" name="Picture 8">
            <a:extLst>
              <a:ext uri="{FF2B5EF4-FFF2-40B4-BE49-F238E27FC236}">
                <a16:creationId xmlns:a16="http://schemas.microsoft.com/office/drawing/2014/main" id="{A29ED780-6FD7-5676-2422-CBB152D96DE5}"/>
              </a:ext>
            </a:extLst>
          </p:cNvPr>
          <p:cNvPicPr>
            <a:picLocks noChangeAspect="1"/>
          </p:cNvPicPr>
          <p:nvPr/>
        </p:nvPicPr>
        <p:blipFill>
          <a:blip r:embed="rId3"/>
          <a:stretch>
            <a:fillRect/>
          </a:stretch>
        </p:blipFill>
        <p:spPr>
          <a:xfrm>
            <a:off x="57453" y="793819"/>
            <a:ext cx="7679227" cy="5426110"/>
          </a:xfrm>
          <a:prstGeom prst="rect">
            <a:avLst/>
          </a:prstGeom>
          <a:ln>
            <a:solidFill>
              <a:schemeClr val="accent1"/>
            </a:solidFill>
          </a:ln>
        </p:spPr>
      </p:pic>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7827201" y="4940388"/>
            <a:ext cx="3899225" cy="14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Workflow: </a:t>
            </a:r>
          </a:p>
          <a:p>
            <a:pPr defTabSz="914377">
              <a:spcBef>
                <a:spcPts val="0"/>
              </a:spcBef>
            </a:pPr>
            <a:r>
              <a:rPr lang="en-US" altLang="ru-RU" sz="2133" dirty="0">
                <a:solidFill>
                  <a:prstClr val="black"/>
                </a:solidFill>
                <a:latin typeface="+mn-lt"/>
              </a:rPr>
              <a:t>- </a:t>
            </a:r>
            <a:r>
              <a:rPr lang="en-US" altLang="ru-RU" sz="2133" dirty="0">
                <a:solidFill>
                  <a:srgbClr val="00B050"/>
                </a:solidFill>
                <a:latin typeface="+mn-lt"/>
              </a:rPr>
              <a:t>validate</a:t>
            </a:r>
            <a:r>
              <a:rPr lang="en-US" altLang="ru-RU" sz="2133" dirty="0">
                <a:solidFill>
                  <a:prstClr val="black"/>
                </a:solidFill>
                <a:latin typeface="+mn-lt"/>
              </a:rPr>
              <a:t> every file;</a:t>
            </a:r>
          </a:p>
          <a:p>
            <a:pPr defTabSz="914377">
              <a:spcBef>
                <a:spcPts val="0"/>
              </a:spcBef>
            </a:pPr>
            <a:r>
              <a:rPr lang="en-US" altLang="ru-RU" sz="2133" dirty="0">
                <a:solidFill>
                  <a:prstClr val="black"/>
                </a:solidFill>
                <a:latin typeface="+mn-lt"/>
              </a:rPr>
              <a:t>- check/adjust all properties;</a:t>
            </a:r>
          </a:p>
          <a:p>
            <a:pPr defTabSz="914377">
              <a:spcBef>
                <a:spcPts val="0"/>
              </a:spcBef>
            </a:pPr>
            <a:r>
              <a:rPr lang="en-US" altLang="ru-RU" sz="2133" dirty="0">
                <a:solidFill>
                  <a:prstClr val="black"/>
                </a:solidFill>
                <a:latin typeface="+mn-lt"/>
              </a:rPr>
              <a:t>- </a:t>
            </a:r>
            <a:r>
              <a:rPr lang="en-US" altLang="ru-RU" sz="2133" b="1">
                <a:solidFill>
                  <a:srgbClr val="0432FF"/>
                </a:solidFill>
                <a:latin typeface="+mn-lt"/>
              </a:rPr>
              <a:t>Import files</a:t>
            </a:r>
            <a:r>
              <a:rPr lang="en-US" altLang="ru-RU" sz="2133" dirty="0">
                <a:solidFill>
                  <a:prstClr val="black"/>
                </a:solidFill>
                <a:latin typeface="+mn-lt"/>
              </a:rPr>
              <a:t>.</a:t>
            </a:r>
          </a:p>
        </p:txBody>
      </p:sp>
      <p:sp>
        <p:nvSpPr>
          <p:cNvPr id="13" name="Text Box 52">
            <a:extLst>
              <a:ext uri="{FF2B5EF4-FFF2-40B4-BE49-F238E27FC236}">
                <a16:creationId xmlns:a16="http://schemas.microsoft.com/office/drawing/2014/main" id="{94C0E04E-0129-BFD1-DFEE-CD013B55BDEB}"/>
              </a:ext>
            </a:extLst>
          </p:cNvPr>
          <p:cNvSpPr txBox="1">
            <a:spLocks noChangeArrowheads="1"/>
          </p:cNvSpPr>
          <p:nvPr/>
        </p:nvSpPr>
        <p:spPr bwMode="auto">
          <a:xfrm>
            <a:off x="7859019" y="701658"/>
            <a:ext cx="3899225"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Check for unique documents (based on SHA256 hash):</a:t>
            </a:r>
          </a:p>
        </p:txBody>
      </p:sp>
      <p:pic>
        <p:nvPicPr>
          <p:cNvPr id="16" name="Picture 15">
            <a:extLst>
              <a:ext uri="{FF2B5EF4-FFF2-40B4-BE49-F238E27FC236}">
                <a16:creationId xmlns:a16="http://schemas.microsoft.com/office/drawing/2014/main" id="{83B1FB82-2D2A-74C5-293F-4AC52B4AE538}"/>
              </a:ext>
            </a:extLst>
          </p:cNvPr>
          <p:cNvPicPr>
            <a:picLocks noChangeAspect="1"/>
          </p:cNvPicPr>
          <p:nvPr/>
        </p:nvPicPr>
        <p:blipFill>
          <a:blip r:embed="rId4"/>
          <a:stretch>
            <a:fillRect/>
          </a:stretch>
        </p:blipFill>
        <p:spPr>
          <a:xfrm>
            <a:off x="7784748" y="1401977"/>
            <a:ext cx="4367060" cy="577993"/>
          </a:xfrm>
          <a:prstGeom prst="rect">
            <a:avLst/>
          </a:prstGeom>
          <a:ln>
            <a:solidFill>
              <a:schemeClr val="accent1"/>
            </a:solidFill>
          </a:ln>
        </p:spPr>
      </p:pic>
      <p:pic>
        <p:nvPicPr>
          <p:cNvPr id="20" name="Picture 19">
            <a:extLst>
              <a:ext uri="{FF2B5EF4-FFF2-40B4-BE49-F238E27FC236}">
                <a16:creationId xmlns:a16="http://schemas.microsoft.com/office/drawing/2014/main" id="{E2A9CA00-6D4D-8926-0045-A3D0D01D3C8B}"/>
              </a:ext>
            </a:extLst>
          </p:cNvPr>
          <p:cNvPicPr>
            <a:picLocks noChangeAspect="1"/>
          </p:cNvPicPr>
          <p:nvPr/>
        </p:nvPicPr>
        <p:blipFill>
          <a:blip r:embed="rId5"/>
          <a:stretch>
            <a:fillRect/>
          </a:stretch>
        </p:blipFill>
        <p:spPr>
          <a:xfrm>
            <a:off x="7938445" y="2484855"/>
            <a:ext cx="2401310" cy="2435268"/>
          </a:xfrm>
          <a:prstGeom prst="rect">
            <a:avLst/>
          </a:prstGeom>
          <a:ln>
            <a:solidFill>
              <a:schemeClr val="accent1"/>
            </a:solidFill>
          </a:ln>
        </p:spPr>
      </p:pic>
      <p:sp>
        <p:nvSpPr>
          <p:cNvPr id="21" name="Text Box 52">
            <a:extLst>
              <a:ext uri="{FF2B5EF4-FFF2-40B4-BE49-F238E27FC236}">
                <a16:creationId xmlns:a16="http://schemas.microsoft.com/office/drawing/2014/main" id="{A5FCE5F8-D35C-B783-2C48-2099F994DABB}"/>
              </a:ext>
            </a:extLst>
          </p:cNvPr>
          <p:cNvSpPr txBox="1">
            <a:spLocks noChangeArrowheads="1"/>
          </p:cNvSpPr>
          <p:nvPr/>
        </p:nvSpPr>
        <p:spPr bwMode="auto">
          <a:xfrm>
            <a:off x="7850646" y="2090004"/>
            <a:ext cx="330302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Check data to import:</a:t>
            </a:r>
          </a:p>
        </p:txBody>
      </p:sp>
      <p:cxnSp>
        <p:nvCxnSpPr>
          <p:cNvPr id="22" name="Straight Arrow Connector 21">
            <a:extLst>
              <a:ext uri="{FF2B5EF4-FFF2-40B4-BE49-F238E27FC236}">
                <a16:creationId xmlns:a16="http://schemas.microsoft.com/office/drawing/2014/main" id="{0615EBDB-A820-B469-3354-45694E1ACCCF}"/>
              </a:ext>
            </a:extLst>
          </p:cNvPr>
          <p:cNvCxnSpPr>
            <a:cxnSpLocks/>
            <a:endCxn id="20" idx="1"/>
          </p:cNvCxnSpPr>
          <p:nvPr/>
        </p:nvCxnSpPr>
        <p:spPr>
          <a:xfrm>
            <a:off x="331411" y="2617507"/>
            <a:ext cx="7607034" cy="108498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652F5E-246F-CCB0-0E22-B4C12B5E565C}"/>
              </a:ext>
            </a:extLst>
          </p:cNvPr>
          <p:cNvPicPr>
            <a:picLocks noChangeAspect="1"/>
          </p:cNvPicPr>
          <p:nvPr/>
        </p:nvPicPr>
        <p:blipFill>
          <a:blip r:embed="rId6"/>
          <a:stretch>
            <a:fillRect/>
          </a:stretch>
        </p:blipFill>
        <p:spPr>
          <a:xfrm>
            <a:off x="9185354" y="4371032"/>
            <a:ext cx="2905045" cy="914401"/>
          </a:xfrm>
          <a:prstGeom prst="rect">
            <a:avLst/>
          </a:prstGeom>
          <a:ln>
            <a:solidFill>
              <a:srgbClr val="0070C0"/>
            </a:solidFill>
          </a:ln>
        </p:spPr>
      </p:pic>
      <p:sp>
        <p:nvSpPr>
          <p:cNvPr id="6" name="Arrow: Curved Down 5">
            <a:extLst>
              <a:ext uri="{FF2B5EF4-FFF2-40B4-BE49-F238E27FC236}">
                <a16:creationId xmlns:a16="http://schemas.microsoft.com/office/drawing/2014/main" id="{68A0DD48-EB64-9E43-6094-705C45D7F1E1}"/>
              </a:ext>
            </a:extLst>
          </p:cNvPr>
          <p:cNvSpPr/>
          <p:nvPr/>
        </p:nvSpPr>
        <p:spPr>
          <a:xfrm rot="3199562">
            <a:off x="8643586" y="4121888"/>
            <a:ext cx="1487083" cy="711341"/>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7" name="Text Box 52">
            <a:extLst>
              <a:ext uri="{FF2B5EF4-FFF2-40B4-BE49-F238E27FC236}">
                <a16:creationId xmlns:a16="http://schemas.microsoft.com/office/drawing/2014/main" id="{C4ED44D9-8CAD-EE04-B1D2-0910BD78B832}"/>
              </a:ext>
            </a:extLst>
          </p:cNvPr>
          <p:cNvSpPr txBox="1">
            <a:spLocks noChangeArrowheads="1"/>
          </p:cNvSpPr>
          <p:nvPr/>
        </p:nvSpPr>
        <p:spPr bwMode="auto">
          <a:xfrm>
            <a:off x="10428048" y="3629076"/>
            <a:ext cx="1763952"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Properties</a:t>
            </a:r>
            <a:br>
              <a:rPr lang="en-US" altLang="ru-RU" sz="2133" dirty="0">
                <a:solidFill>
                  <a:prstClr val="black"/>
                </a:solidFill>
                <a:latin typeface="+mn-lt"/>
              </a:rPr>
            </a:br>
            <a:r>
              <a:rPr lang="en-US" altLang="ru-RU" sz="2133" dirty="0">
                <a:solidFill>
                  <a:prstClr val="black"/>
                </a:solidFill>
                <a:latin typeface="+mn-lt"/>
              </a:rPr>
              <a:t>(after import):</a:t>
            </a:r>
          </a:p>
        </p:txBody>
      </p:sp>
    </p:spTree>
    <p:extLst>
      <p:ext uri="{BB962C8B-B14F-4D97-AF65-F5344CB8AC3E}">
        <p14:creationId xmlns:p14="http://schemas.microsoft.com/office/powerpoint/2010/main" val="2745267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Created</a:t>
            </a:r>
            <a:r>
              <a:rPr lang="de-DE" dirty="0"/>
              <a:t> Objects</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a:xfrm>
            <a:off x="5669023" y="6362393"/>
            <a:ext cx="5977017" cy="485999"/>
          </a:xfrm>
        </p:spPr>
        <p:txBody>
          <a:bodyPr/>
          <a:lstStyle/>
          <a:p>
            <a:pPr indent="0">
              <a:buNone/>
            </a:pPr>
            <a:r>
              <a:rPr lang="en-US" dirty="0">
                <a:hlinkClick r:id="rId3"/>
              </a:rPr>
              <a:t>https://dim.mdi.ruhr-uni-bochum.de/rubric/p1project_ho-v-mn-co-ni-o_ho50_sample-id-0008081</a:t>
            </a:r>
            <a:endParaRPr lang="en-US" dirty="0"/>
          </a:p>
          <a:p>
            <a:pPr indent="0">
              <a:buNone/>
            </a:pPr>
            <a:endParaRPr lang="en-US" dirty="0"/>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8600925" y="1051677"/>
            <a:ext cx="3507340" cy="14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After import: </a:t>
            </a:r>
          </a:p>
          <a:p>
            <a:pPr defTabSz="914377">
              <a:spcBef>
                <a:spcPts val="0"/>
              </a:spcBef>
            </a:pPr>
            <a:r>
              <a:rPr lang="en-US" altLang="ru-RU" sz="2133" dirty="0">
                <a:solidFill>
                  <a:prstClr val="black"/>
                </a:solidFill>
                <a:latin typeface="+mn-lt"/>
              </a:rPr>
              <a:t>- check all created objects (names, access level, </a:t>
            </a:r>
            <a:r>
              <a:rPr lang="en-US" altLang="ru-RU" sz="2133" dirty="0" err="1">
                <a:solidFill>
                  <a:prstClr val="black"/>
                </a:solidFill>
                <a:latin typeface="+mn-lt"/>
              </a:rPr>
              <a:t>etc</a:t>
            </a:r>
            <a:r>
              <a:rPr lang="en-US" altLang="ru-RU" sz="2133" dirty="0">
                <a:solidFill>
                  <a:prstClr val="black"/>
                </a:solidFill>
                <a:latin typeface="+mn-lt"/>
              </a:rPr>
              <a:t>…);</a:t>
            </a:r>
          </a:p>
          <a:p>
            <a:pPr defTabSz="914377">
              <a:spcBef>
                <a:spcPts val="0"/>
              </a:spcBef>
            </a:pPr>
            <a:r>
              <a:rPr lang="en-US" altLang="ru-RU" sz="2133" dirty="0">
                <a:solidFill>
                  <a:prstClr val="black"/>
                </a:solidFill>
                <a:latin typeface="+mn-lt"/>
              </a:rPr>
              <a:t>- </a:t>
            </a:r>
            <a:r>
              <a:rPr lang="en-US" altLang="ru-RU" sz="2133" dirty="0">
                <a:solidFill>
                  <a:schemeClr val="tx1"/>
                </a:solidFill>
                <a:latin typeface="+mn-lt"/>
              </a:rPr>
              <a:t>share a link.</a:t>
            </a:r>
          </a:p>
        </p:txBody>
      </p:sp>
      <p:pic>
        <p:nvPicPr>
          <p:cNvPr id="1026" name="Picture 2" descr="The Four Requirements of Success | Contracting Business">
            <a:extLst>
              <a:ext uri="{FF2B5EF4-FFF2-40B4-BE49-F238E27FC236}">
                <a16:creationId xmlns:a16="http://schemas.microsoft.com/office/drawing/2014/main" id="{7F67A981-F5F4-08BF-1088-88DC80FC7A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1277" y="2632667"/>
            <a:ext cx="3135924" cy="16463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253491D-1F1D-608E-E93A-05ECFF866BA1}"/>
              </a:ext>
            </a:extLst>
          </p:cNvPr>
          <p:cNvPicPr>
            <a:picLocks noChangeAspect="1"/>
          </p:cNvPicPr>
          <p:nvPr/>
        </p:nvPicPr>
        <p:blipFill>
          <a:blip r:embed="rId5"/>
          <a:stretch>
            <a:fillRect/>
          </a:stretch>
        </p:blipFill>
        <p:spPr>
          <a:xfrm>
            <a:off x="219381" y="834015"/>
            <a:ext cx="8157141" cy="5385916"/>
          </a:xfrm>
          <a:prstGeom prst="rect">
            <a:avLst/>
          </a:prstGeom>
          <a:ln>
            <a:solidFill>
              <a:schemeClr val="tx2">
                <a:lumMod val="90000"/>
                <a:lumOff val="10000"/>
              </a:schemeClr>
            </a:solidFill>
          </a:ln>
        </p:spPr>
      </p:pic>
    </p:spTree>
    <p:extLst>
      <p:ext uri="{BB962C8B-B14F-4D97-AF65-F5344CB8AC3E}">
        <p14:creationId xmlns:p14="http://schemas.microsoft.com/office/powerpoint/2010/main" val="1242181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Conclusion</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4200211" y="4477100"/>
            <a:ext cx="7827665" cy="1754326"/>
          </a:xfrm>
          <a:prstGeom prst="rect">
            <a:avLst/>
          </a:prstGeom>
          <a:noFill/>
          <a:ln>
            <a:solidFill>
              <a:srgbClr val="0070C0"/>
            </a:solidFill>
          </a:ln>
        </p:spPr>
        <p:txBody>
          <a:bodyPr wrap="square">
            <a:spAutoFit/>
          </a:bodyPr>
          <a:lstStyle/>
          <a:p>
            <a:pPr indent="0">
              <a:buNone/>
            </a:pPr>
            <a:r>
              <a:rPr lang="en-US" b="0" i="0" dirty="0">
                <a:solidFill>
                  <a:srgbClr val="1D1C1D"/>
                </a:solidFill>
                <a:effectLst/>
                <a:latin typeface="Slack-Lato"/>
              </a:rPr>
              <a:t>Playground to test RDMS (multiple tenants with shared users list):</a:t>
            </a:r>
          </a:p>
          <a:p>
            <a:pPr indent="0">
              <a:buNone/>
            </a:pPr>
            <a:r>
              <a:rPr lang="en-US" b="0" i="0" dirty="0">
                <a:solidFill>
                  <a:srgbClr val="1D1C1D"/>
                </a:solidFill>
                <a:effectLst/>
                <a:latin typeface="Slack-Lato"/>
                <a:hlinkClick r:id="rId3"/>
              </a:rPr>
              <a:t>https://inf.mdi.ruhr-uni-bochum.de/</a:t>
            </a:r>
            <a:endParaRPr lang="en-US" b="0" i="0" dirty="0">
              <a:solidFill>
                <a:srgbClr val="1D1C1D"/>
              </a:solidFill>
              <a:effectLst/>
              <a:latin typeface="Slack-Lato"/>
            </a:endParaRPr>
          </a:p>
          <a:p>
            <a:pPr indent="0">
              <a:buNone/>
            </a:pPr>
            <a:endParaRPr lang="en-US" b="0" i="0" dirty="0">
              <a:solidFill>
                <a:srgbClr val="1D1C1D"/>
              </a:solidFill>
              <a:effectLst/>
              <a:latin typeface="Slack-Lato"/>
            </a:endParaRPr>
          </a:p>
          <a:p>
            <a:pPr indent="0">
              <a:buNone/>
            </a:pPr>
            <a:r>
              <a:rPr lang="en-US" b="0" i="0" dirty="0">
                <a:solidFill>
                  <a:srgbClr val="1D1C1D"/>
                </a:solidFill>
                <a:effectLst/>
                <a:latin typeface="Slack-Lato"/>
              </a:rPr>
              <a:t>Login and Password (</a:t>
            </a:r>
            <a:r>
              <a:rPr lang="en-US" b="1" i="0" dirty="0">
                <a:solidFill>
                  <a:srgbClr val="1D1C1D"/>
                </a:solidFill>
                <a:effectLst/>
                <a:latin typeface="Slack-Lato"/>
              </a:rPr>
              <a:t>User</a:t>
            </a:r>
            <a:r>
              <a:rPr lang="en-US" b="0" i="0" dirty="0">
                <a:solidFill>
                  <a:srgbClr val="1D1C1D"/>
                </a:solidFill>
                <a:effectLst/>
                <a:latin typeface="Slack-Lato"/>
              </a:rPr>
              <a:t> role):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1" i="0" dirty="0" err="1">
                <a:solidFill>
                  <a:srgbClr val="1D1C1D"/>
                </a:solidFill>
                <a:effectLst/>
                <a:latin typeface="Slack-Lato"/>
              </a:rPr>
              <a:t>PowerUser</a:t>
            </a:r>
            <a:r>
              <a:rPr lang="en-US" b="0" i="0" dirty="0">
                <a:solidFill>
                  <a:srgbClr val="1D1C1D"/>
                </a:solidFill>
                <a:effectLst/>
                <a:latin typeface="Slack-Lato"/>
              </a:rPr>
              <a:t> role):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t>
            </a:r>
            <a:r>
              <a:rPr lang="en-US" b="1" i="0" dirty="0">
                <a:solidFill>
                  <a:srgbClr val="1D1C1D"/>
                </a:solidFill>
                <a:effectLst/>
                <a:latin typeface="Slack-Lato"/>
              </a:rPr>
              <a:t>Administrator</a:t>
            </a:r>
            <a:r>
              <a:rPr lang="en-US" b="0" i="0" dirty="0">
                <a:solidFill>
                  <a:srgbClr val="1D1C1D"/>
                </a:solidFill>
                <a:effectLst/>
                <a:latin typeface="Slack-Lato"/>
              </a:rPr>
              <a:t> role): </a:t>
            </a:r>
            <a:r>
              <a:rPr lang="en-US" b="0" i="0" u="none" strike="noStrike" dirty="0">
                <a:effectLst/>
                <a:latin typeface="Slack-Lato"/>
              </a:rPr>
              <a:t>Admin1@user.org</a:t>
            </a:r>
            <a:endParaRPr lang="en-US" dirty="0"/>
          </a:p>
        </p:txBody>
      </p:sp>
      <p:sp>
        <p:nvSpPr>
          <p:cNvPr id="14" name="Text Placeholder 13">
            <a:extLst>
              <a:ext uri="{FF2B5EF4-FFF2-40B4-BE49-F238E27FC236}">
                <a16:creationId xmlns:a16="http://schemas.microsoft.com/office/drawing/2014/main" id="{43239808-8E44-7FCC-8325-8FD18E05CD4B}"/>
              </a:ext>
            </a:extLst>
          </p:cNvPr>
          <p:cNvSpPr>
            <a:spLocks noGrp="1"/>
          </p:cNvSpPr>
          <p:nvPr>
            <p:ph type="body" sz="quarter" idx="13"/>
          </p:nvPr>
        </p:nvSpPr>
        <p:spPr/>
        <p:txBody>
          <a:bodyPr/>
          <a:lstStyle/>
          <a:p>
            <a:pPr indent="0">
              <a:buNone/>
            </a:pPr>
            <a:r>
              <a:rPr lang="en-US" b="0" i="0" dirty="0">
                <a:solidFill>
                  <a:srgbClr val="1D1C1D"/>
                </a:solidFill>
                <a:effectLst/>
                <a:latin typeface="Slack-Lato"/>
                <a:hlinkClick r:id="rId4"/>
              </a:rPr>
              <a:t>https://demo.mdi.ruhr-uni-bochum.de/</a:t>
            </a:r>
            <a:endParaRPr lang="en-US" b="0" i="0" dirty="0">
              <a:solidFill>
                <a:srgbClr val="1D1C1D"/>
              </a:solidFill>
              <a:effectLst/>
              <a:latin typeface="Slack-Lato"/>
            </a:endParaRPr>
          </a:p>
          <a:p>
            <a:pPr indent="0">
              <a:buNone/>
            </a:pPr>
            <a:r>
              <a:rPr lang="en-US" b="0" i="0" dirty="0">
                <a:solidFill>
                  <a:srgbClr val="1D1C1D"/>
                </a:solidFill>
                <a:effectLst/>
                <a:latin typeface="Slack-Lato"/>
                <a:hlinkClick r:id="rId3"/>
              </a:rPr>
              <a:t>https://inf.mdi.ruhr-uni-bochum.de/</a:t>
            </a:r>
            <a:endParaRPr lang="en-US" b="0" i="0" dirty="0">
              <a:solidFill>
                <a:srgbClr val="1D1C1D"/>
              </a:solidFill>
              <a:effectLst/>
              <a:latin typeface="Slack-Lato"/>
            </a:endParaRPr>
          </a:p>
          <a:p>
            <a:pPr indent="0">
              <a:buNone/>
            </a:pPr>
            <a:r>
              <a:rPr lang="en-US" dirty="0">
                <a:hlinkClick r:id="rId5"/>
              </a:rPr>
              <a:t>https://gitlab.ruhr-uni-bochum.de/vic/infproject</a:t>
            </a:r>
            <a:endParaRPr lang="en-US" dirty="0"/>
          </a:p>
        </p:txBody>
      </p:sp>
      <p:sp>
        <p:nvSpPr>
          <p:cNvPr id="15" name="TextBox 14">
            <a:extLst>
              <a:ext uri="{FF2B5EF4-FFF2-40B4-BE49-F238E27FC236}">
                <a16:creationId xmlns:a16="http://schemas.microsoft.com/office/drawing/2014/main" id="{0CBA26D6-93FA-A3A7-D671-5AEC3B37FEB8}"/>
              </a:ext>
            </a:extLst>
          </p:cNvPr>
          <p:cNvSpPr txBox="1"/>
          <p:nvPr/>
        </p:nvSpPr>
        <p:spPr>
          <a:xfrm>
            <a:off x="190916" y="5638352"/>
            <a:ext cx="4029390" cy="646331"/>
          </a:xfrm>
          <a:prstGeom prst="rect">
            <a:avLst/>
          </a:prstGeom>
          <a:noFill/>
        </p:spPr>
        <p:txBody>
          <a:bodyPr wrap="square">
            <a:spAutoFit/>
          </a:bodyPr>
          <a:lstStyle/>
          <a:p>
            <a:r>
              <a:rPr lang="en-US" b="0" i="0" dirty="0">
                <a:solidFill>
                  <a:srgbClr val="1D1C1D"/>
                </a:solidFill>
                <a:effectLst/>
                <a:latin typeface="Slack-Lato"/>
              </a:rPr>
              <a:t>Bandgap data demo:</a:t>
            </a:r>
          </a:p>
          <a:p>
            <a:r>
              <a:rPr lang="en-US" b="0" i="0" dirty="0">
                <a:solidFill>
                  <a:srgbClr val="1D1C1D"/>
                </a:solidFill>
                <a:effectLst/>
                <a:latin typeface="Slack-Lato"/>
                <a:hlinkClick r:id="rId4"/>
              </a:rPr>
              <a:t>https://demo.mdi.ruhr-uni-bochum.de/</a:t>
            </a:r>
            <a:endParaRPr lang="en-US" b="0" i="0" dirty="0">
              <a:solidFill>
                <a:srgbClr val="1D1C1D"/>
              </a:solidFill>
              <a:effectLst/>
              <a:latin typeface="Slack-Lato"/>
            </a:endParaRPr>
          </a:p>
        </p:txBody>
      </p:sp>
      <p:pic>
        <p:nvPicPr>
          <p:cNvPr id="16" name="Picture 15">
            <a:extLst>
              <a:ext uri="{FF2B5EF4-FFF2-40B4-BE49-F238E27FC236}">
                <a16:creationId xmlns:a16="http://schemas.microsoft.com/office/drawing/2014/main" id="{4B0C64A6-CCD4-F705-370B-73AA435471CD}"/>
              </a:ext>
            </a:extLst>
          </p:cNvPr>
          <p:cNvPicPr>
            <a:picLocks noChangeAspect="1"/>
          </p:cNvPicPr>
          <p:nvPr/>
        </p:nvPicPr>
        <p:blipFill>
          <a:blip r:embed="rId6"/>
          <a:stretch>
            <a:fillRect/>
          </a:stretch>
        </p:blipFill>
        <p:spPr>
          <a:xfrm>
            <a:off x="2521178" y="4551900"/>
            <a:ext cx="1381723" cy="1376625"/>
          </a:xfrm>
          <a:prstGeom prst="rect">
            <a:avLst/>
          </a:prstGeom>
        </p:spPr>
      </p:pic>
      <p:pic>
        <p:nvPicPr>
          <p:cNvPr id="17" name="Picture 16">
            <a:extLst>
              <a:ext uri="{FF2B5EF4-FFF2-40B4-BE49-F238E27FC236}">
                <a16:creationId xmlns:a16="http://schemas.microsoft.com/office/drawing/2014/main" id="{AAC15814-C0A9-BB9B-AF3D-51E487BDBDC8}"/>
              </a:ext>
            </a:extLst>
          </p:cNvPr>
          <p:cNvPicPr>
            <a:picLocks noChangeAspect="1"/>
          </p:cNvPicPr>
          <p:nvPr/>
        </p:nvPicPr>
        <p:blipFill>
          <a:blip r:embed="rId7"/>
          <a:stretch>
            <a:fillRect/>
          </a:stretch>
        </p:blipFill>
        <p:spPr>
          <a:xfrm>
            <a:off x="10507884" y="4712678"/>
            <a:ext cx="1389216" cy="1379001"/>
          </a:xfrm>
          <a:prstGeom prst="rect">
            <a:avLst/>
          </a:prstGeom>
        </p:spPr>
      </p:pic>
      <p:sp>
        <p:nvSpPr>
          <p:cNvPr id="6" name="TextBox 5">
            <a:extLst>
              <a:ext uri="{FF2B5EF4-FFF2-40B4-BE49-F238E27FC236}">
                <a16:creationId xmlns:a16="http://schemas.microsoft.com/office/drawing/2014/main" id="{EE6F7300-CF79-C857-A01F-CB4994CE5CA1}"/>
              </a:ext>
            </a:extLst>
          </p:cNvPr>
          <p:cNvSpPr txBox="1"/>
          <p:nvPr/>
        </p:nvSpPr>
        <p:spPr>
          <a:xfrm>
            <a:off x="9049635" y="758344"/>
            <a:ext cx="1729994" cy="646331"/>
          </a:xfrm>
          <a:prstGeom prst="rect">
            <a:avLst/>
          </a:prstGeom>
          <a:noFill/>
        </p:spPr>
        <p:txBody>
          <a:bodyPr wrap="square">
            <a:spAutoFit/>
          </a:bodyPr>
          <a:lstStyle/>
          <a:p>
            <a:r>
              <a:rPr lang="en-US" dirty="0">
                <a:solidFill>
                  <a:srgbClr val="1D1C1D"/>
                </a:solidFill>
                <a:latin typeface="Slack-Lato"/>
              </a:rPr>
              <a:t>Active tenants:</a:t>
            </a:r>
            <a:endParaRPr lang="en-US" b="0" i="0" dirty="0">
              <a:solidFill>
                <a:srgbClr val="1D1C1D"/>
              </a:solidFill>
              <a:effectLst/>
              <a:latin typeface="Slack-Lato"/>
            </a:endParaRPr>
          </a:p>
          <a:p>
            <a:endParaRPr lang="en-US" b="0" i="0" dirty="0">
              <a:solidFill>
                <a:srgbClr val="1D1C1D"/>
              </a:solidFill>
              <a:effectLst/>
              <a:latin typeface="Slack-Lato"/>
            </a:endParaRPr>
          </a:p>
        </p:txBody>
      </p:sp>
      <p:sp>
        <p:nvSpPr>
          <p:cNvPr id="8" name="TextBox 7">
            <a:extLst>
              <a:ext uri="{FF2B5EF4-FFF2-40B4-BE49-F238E27FC236}">
                <a16:creationId xmlns:a16="http://schemas.microsoft.com/office/drawing/2014/main" id="{1ABCDB77-9E04-2736-0F3D-86335D0313B7}"/>
              </a:ext>
            </a:extLst>
          </p:cNvPr>
          <p:cNvSpPr txBox="1"/>
          <p:nvPr/>
        </p:nvSpPr>
        <p:spPr>
          <a:xfrm>
            <a:off x="253721" y="756034"/>
            <a:ext cx="7161963" cy="3785652"/>
          </a:xfrm>
          <a:prstGeom prst="rect">
            <a:avLst/>
          </a:prstGeom>
          <a:noFill/>
        </p:spPr>
        <p:txBody>
          <a:bodyPr wrap="square">
            <a:spAutoFit/>
          </a:bodyPr>
          <a:lstStyle/>
          <a:p>
            <a:r>
              <a:rPr lang="en-US" sz="2400" b="1" dirty="0"/>
              <a:t>Open-source RDMS framework in materials science:</a:t>
            </a:r>
          </a:p>
          <a:p>
            <a:pPr marL="285750" indent="-285750">
              <a:buFont typeface="Arial" panose="020B0604020202020204" pitchFamily="34" charset="0"/>
              <a:buChar char="•"/>
            </a:pPr>
            <a:r>
              <a:rPr lang="en-US" sz="2400" dirty="0"/>
              <a:t>Flexible project tree</a:t>
            </a:r>
          </a:p>
          <a:p>
            <a:pPr marL="285750" indent="-285750">
              <a:buFont typeface="Arial" panose="020B0604020202020204" pitchFamily="34" charset="0"/>
              <a:buChar char="•"/>
            </a:pPr>
            <a:r>
              <a:rPr lang="en-US" sz="2400" dirty="0"/>
              <a:t>Build-in support for basic chemical types</a:t>
            </a:r>
          </a:p>
          <a:p>
            <a:pPr marL="285750" indent="-285750">
              <a:buFont typeface="Arial" panose="020B0604020202020204" pitchFamily="34" charset="0"/>
              <a:buChar char="•"/>
            </a:pPr>
            <a:r>
              <a:rPr lang="en-US" sz="2400" dirty="0"/>
              <a:t>Extensible external object types support (via API):</a:t>
            </a:r>
            <a:endParaRPr lang="ru-RU" sz="2400" dirty="0"/>
          </a:p>
          <a:p>
            <a:pPr marL="742950" lvl="1" indent="-285750">
              <a:buFont typeface="Arial" panose="020B0604020202020204" pitchFamily="34" charset="0"/>
              <a:buChar char="•"/>
            </a:pPr>
            <a:r>
              <a:rPr lang="en-US" sz="2200" dirty="0"/>
              <a:t>Validation</a:t>
            </a:r>
          </a:p>
          <a:p>
            <a:pPr marL="742950" lvl="1" indent="-285750">
              <a:buFont typeface="Arial" panose="020B0604020202020204" pitchFamily="34" charset="0"/>
              <a:buChar char="•"/>
            </a:pPr>
            <a:r>
              <a:rPr lang="en-US" sz="2200" dirty="0"/>
              <a:t>Data extraction</a:t>
            </a:r>
          </a:p>
          <a:p>
            <a:pPr marL="742950" lvl="1" indent="-285750">
              <a:buFont typeface="Arial" panose="020B0604020202020204" pitchFamily="34" charset="0"/>
              <a:buChar char="•"/>
            </a:pPr>
            <a:r>
              <a:rPr lang="en-US" sz="2200" dirty="0"/>
              <a:t>Visualization</a:t>
            </a:r>
          </a:p>
          <a:p>
            <a:pPr marL="285750" indent="-285750">
              <a:buFont typeface="Arial" panose="020B0604020202020204" pitchFamily="34" charset="0"/>
              <a:buChar char="•"/>
            </a:pPr>
            <a:r>
              <a:rPr lang="en-US" sz="2400" dirty="0"/>
              <a:t>Extended properties and templates</a:t>
            </a:r>
          </a:p>
          <a:p>
            <a:pPr marL="285750" indent="-285750">
              <a:buFont typeface="Arial" panose="020B0604020202020204" pitchFamily="34" charset="0"/>
              <a:buChar char="•"/>
            </a:pPr>
            <a:r>
              <a:rPr lang="en-US" sz="2400" dirty="0"/>
              <a:t>Flexible Search</a:t>
            </a:r>
          </a:p>
          <a:p>
            <a:pPr marL="285750" indent="-285750">
              <a:buFont typeface="Arial" panose="020B0604020202020204" pitchFamily="34" charset="0"/>
              <a:buChar char="•"/>
            </a:pPr>
            <a:r>
              <a:rPr lang="en-US" sz="2400" dirty="0"/>
              <a:t>UI Customization for tenants</a:t>
            </a:r>
          </a:p>
        </p:txBody>
      </p:sp>
      <p:pic>
        <p:nvPicPr>
          <p:cNvPr id="19" name="Picture 4" descr="NET 7: Microsoft Reveals New ASP.NET Core Features">
            <a:extLst>
              <a:ext uri="{FF2B5EF4-FFF2-40B4-BE49-F238E27FC236}">
                <a16:creationId xmlns:a16="http://schemas.microsoft.com/office/drawing/2014/main" id="{77C1148D-B264-4C53-9A2C-00B08C37535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8791" y="2798456"/>
            <a:ext cx="2144246" cy="16686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Microsoft SQL Server-Verschlüsselung | Thales">
            <a:extLst>
              <a:ext uri="{FF2B5EF4-FFF2-40B4-BE49-F238E27FC236}">
                <a16:creationId xmlns:a16="http://schemas.microsoft.com/office/drawing/2014/main" id="{1353F1E4-3152-874B-70E5-DE6B8CB5B25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7220" y="3023526"/>
            <a:ext cx="1417405" cy="11587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Open Source Logo png transparent">
            <a:extLst>
              <a:ext uri="{FF2B5EF4-FFF2-40B4-BE49-F238E27FC236}">
                <a16:creationId xmlns:a16="http://schemas.microsoft.com/office/drawing/2014/main" id="{BE8275FC-0A08-2946-EB1B-7D62AE68BD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6729" y="3111982"/>
            <a:ext cx="990709" cy="959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F6DF822-87BC-2331-0E13-F81AC6614736}"/>
              </a:ext>
            </a:extLst>
          </p:cNvPr>
          <p:cNvPicPr>
            <a:picLocks noChangeAspect="1"/>
          </p:cNvPicPr>
          <p:nvPr/>
        </p:nvPicPr>
        <p:blipFill>
          <a:blip r:embed="rId11"/>
          <a:stretch>
            <a:fillRect/>
          </a:stretch>
        </p:blipFill>
        <p:spPr>
          <a:xfrm>
            <a:off x="11197653" y="149997"/>
            <a:ext cx="828700" cy="758339"/>
          </a:xfrm>
          <a:prstGeom prst="rect">
            <a:avLst/>
          </a:prstGeom>
        </p:spPr>
      </p:pic>
      <p:pic>
        <p:nvPicPr>
          <p:cNvPr id="23" name="Picture 22">
            <a:extLst>
              <a:ext uri="{FF2B5EF4-FFF2-40B4-BE49-F238E27FC236}">
                <a16:creationId xmlns:a16="http://schemas.microsoft.com/office/drawing/2014/main" id="{39F075F4-5A21-FD63-B495-8897663FCEA4}"/>
              </a:ext>
            </a:extLst>
          </p:cNvPr>
          <p:cNvPicPr>
            <a:picLocks noChangeAspect="1"/>
          </p:cNvPicPr>
          <p:nvPr/>
        </p:nvPicPr>
        <p:blipFill>
          <a:blip r:embed="rId12"/>
          <a:stretch>
            <a:fillRect/>
          </a:stretch>
        </p:blipFill>
        <p:spPr>
          <a:xfrm>
            <a:off x="7210268" y="1134540"/>
            <a:ext cx="4871805" cy="1725237"/>
          </a:xfrm>
          <a:prstGeom prst="rect">
            <a:avLst/>
          </a:prstGeom>
          <a:ln>
            <a:solidFill>
              <a:srgbClr val="0070C0"/>
            </a:solidFill>
          </a:ln>
        </p:spPr>
      </p:pic>
    </p:spTree>
    <p:extLst>
      <p:ext uri="{BB962C8B-B14F-4D97-AF65-F5344CB8AC3E}">
        <p14:creationId xmlns:p14="http://schemas.microsoft.com/office/powerpoint/2010/main" val="156751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Source Control</a:t>
            </a:r>
            <a:r>
              <a:rPr lang="ru-RU" dirty="0"/>
              <a:t> (</a:t>
            </a:r>
            <a:r>
              <a:rPr lang="en-US" dirty="0"/>
              <a:t>GitLab</a:t>
            </a:r>
            <a:r>
              <a:rPr lang="ru-RU" dirty="0"/>
              <a:t>)</a:t>
            </a:r>
            <a:endParaRPr lang="de-DE" sz="2667" dirty="0"/>
          </a:p>
        </p:txBody>
      </p:sp>
      <p:sp>
        <p:nvSpPr>
          <p:cNvPr id="3" name="Text Placeholder 2">
            <a:extLst>
              <a:ext uri="{FF2B5EF4-FFF2-40B4-BE49-F238E27FC236}">
                <a16:creationId xmlns:a16="http://schemas.microsoft.com/office/drawing/2014/main" id="{13961AFA-5CC2-C46E-FF70-E558B9ABDEAD}"/>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D10ECBB7-B299-F195-475E-7CAE80883F17}"/>
              </a:ext>
            </a:extLst>
          </p:cNvPr>
          <p:cNvSpPr txBox="1"/>
          <p:nvPr/>
        </p:nvSpPr>
        <p:spPr>
          <a:xfrm>
            <a:off x="163045" y="6044238"/>
            <a:ext cx="4631904" cy="256545"/>
          </a:xfrm>
          <a:prstGeom prst="rect">
            <a:avLst/>
          </a:prstGeom>
          <a:noFill/>
        </p:spPr>
        <p:txBody>
          <a:bodyPr wrap="square">
            <a:spAutoFit/>
          </a:bodyPr>
          <a:lstStyle/>
          <a:p>
            <a:pPr defTabSz="914377"/>
            <a:r>
              <a:rPr lang="en-US" sz="1067" dirty="0">
                <a:solidFill>
                  <a:prstClr val="black"/>
                </a:solidFill>
                <a:latin typeface="Arial" panose="020B0604020202020204"/>
                <a:hlinkClick r:id="rId3"/>
              </a:rPr>
              <a:t>https://gitlab.ruhr-uni-bochum.de</a:t>
            </a:r>
            <a:endParaRPr lang="en-US" sz="1067" dirty="0">
              <a:solidFill>
                <a:prstClr val="black"/>
              </a:solidFill>
              <a:latin typeface="Arial" panose="020B0604020202020204"/>
            </a:endParaRPr>
          </a:p>
        </p:txBody>
      </p:sp>
      <p:sp>
        <p:nvSpPr>
          <p:cNvPr id="15" name="TextBox 14">
            <a:extLst>
              <a:ext uri="{FF2B5EF4-FFF2-40B4-BE49-F238E27FC236}">
                <a16:creationId xmlns:a16="http://schemas.microsoft.com/office/drawing/2014/main" id="{2588F61D-5814-5AA3-B7C0-9AC235D449EB}"/>
              </a:ext>
            </a:extLst>
          </p:cNvPr>
          <p:cNvSpPr txBox="1"/>
          <p:nvPr/>
        </p:nvSpPr>
        <p:spPr>
          <a:xfrm>
            <a:off x="143339" y="1112342"/>
            <a:ext cx="5856651" cy="4657750"/>
          </a:xfrm>
          <a:prstGeom prst="rect">
            <a:avLst/>
          </a:prstGeom>
          <a:noFill/>
        </p:spPr>
        <p:txBody>
          <a:bodyPr wrap="square">
            <a:spAutoFit/>
          </a:bodyPr>
          <a:lstStyle/>
          <a:p>
            <a:pPr defTabSz="914377"/>
            <a:r>
              <a:rPr lang="en-US" sz="2667" b="1" dirty="0">
                <a:solidFill>
                  <a:prstClr val="black"/>
                </a:solidFill>
              </a:rPr>
              <a:t>Everybody’s welcome!</a:t>
            </a:r>
          </a:p>
          <a:p>
            <a:pPr defTabSz="914377"/>
            <a:endParaRPr lang="en-US" b="1" dirty="0">
              <a:solidFill>
                <a:prstClr val="black"/>
              </a:solidFill>
            </a:endParaRPr>
          </a:p>
          <a:p>
            <a:pPr defTabSz="914377"/>
            <a:r>
              <a:rPr lang="en-US" b="1" dirty="0">
                <a:solidFill>
                  <a:prstClr val="black"/>
                </a:solidFill>
              </a:rPr>
              <a:t>Core INF project:</a:t>
            </a:r>
          </a:p>
          <a:p>
            <a:pPr defTabSz="914377"/>
            <a:r>
              <a:rPr lang="en-US" dirty="0">
                <a:solidFill>
                  <a:prstClr val="black"/>
                </a:solidFill>
                <a:hlinkClick r:id="rId4"/>
              </a:rPr>
              <a:t>https://gitlab.ruhr-uni-bochum.de/vic/infproject</a:t>
            </a:r>
            <a:endParaRPr lang="en-US" dirty="0">
              <a:solidFill>
                <a:prstClr val="black"/>
              </a:solidFill>
            </a:endParaRPr>
          </a:p>
          <a:p>
            <a:pPr defTabSz="914377"/>
            <a:endParaRPr lang="en-US" dirty="0">
              <a:solidFill>
                <a:prstClr val="black"/>
              </a:solidFill>
            </a:endParaRPr>
          </a:p>
          <a:p>
            <a:pPr defTabSz="914377"/>
            <a:endParaRPr lang="en-US" dirty="0">
              <a:solidFill>
                <a:prstClr val="black"/>
              </a:solidFill>
            </a:endParaRPr>
          </a:p>
          <a:p>
            <a:pPr defTabSz="914377"/>
            <a:r>
              <a:rPr lang="en-US" b="1" dirty="0">
                <a:solidFill>
                  <a:prstClr val="black"/>
                </a:solidFill>
              </a:rPr>
              <a:t>Shared projects (INF &amp; </a:t>
            </a:r>
            <a:r>
              <a:rPr lang="en-US" b="1" dirty="0" err="1">
                <a:solidFill>
                  <a:prstClr val="black"/>
                </a:solidFill>
              </a:rPr>
              <a:t>WebCompact</a:t>
            </a:r>
            <a:r>
              <a:rPr lang="en-US" b="1" dirty="0">
                <a:solidFill>
                  <a:prstClr val="black"/>
                </a:solidFill>
              </a:rPr>
              <a:t>):</a:t>
            </a:r>
            <a:br>
              <a:rPr lang="en-US" b="1" dirty="0">
                <a:solidFill>
                  <a:prstClr val="black"/>
                </a:solidFill>
              </a:rPr>
            </a:br>
            <a:r>
              <a:rPr lang="en-US" b="1" dirty="0">
                <a:solidFill>
                  <a:prstClr val="black"/>
                </a:solidFill>
              </a:rPr>
              <a:t>1) </a:t>
            </a:r>
            <a:r>
              <a:rPr lang="en-US" dirty="0">
                <a:solidFill>
                  <a:prstClr val="black"/>
                </a:solidFill>
              </a:rPr>
              <a:t>Administration User Interface (Identity Manager UI):</a:t>
            </a:r>
          </a:p>
          <a:p>
            <a:pPr defTabSz="914377"/>
            <a:r>
              <a:rPr lang="en-US" dirty="0">
                <a:solidFill>
                  <a:prstClr val="black"/>
                </a:solidFill>
                <a:hlinkClick r:id="rId5"/>
              </a:rPr>
              <a:t>https://gitlab.ruhr-uni-bochum.de/vic/identitymanagerui</a:t>
            </a:r>
            <a:endParaRPr lang="en-US" dirty="0">
              <a:solidFill>
                <a:prstClr val="black"/>
              </a:solidFill>
            </a:endParaRPr>
          </a:p>
          <a:p>
            <a:pPr defTabSz="914377"/>
            <a:r>
              <a:rPr lang="en-US" b="1" dirty="0">
                <a:solidFill>
                  <a:prstClr val="black"/>
                </a:solidFill>
              </a:rPr>
              <a:t>2) </a:t>
            </a:r>
            <a:r>
              <a:rPr lang="en-US" dirty="0">
                <a:solidFill>
                  <a:srgbClr val="333238"/>
                </a:solidFill>
              </a:rPr>
              <a:t>Web Application General Library (</a:t>
            </a:r>
            <a:r>
              <a:rPr lang="en-US" dirty="0" err="1">
                <a:solidFill>
                  <a:srgbClr val="333238"/>
                </a:solidFill>
              </a:rPr>
              <a:t>WebUtilsLib</a:t>
            </a:r>
            <a:r>
              <a:rPr lang="en-US" dirty="0">
                <a:solidFill>
                  <a:srgbClr val="333238"/>
                </a:solidFill>
              </a:rPr>
              <a:t>):</a:t>
            </a:r>
            <a:br>
              <a:rPr lang="en-US" dirty="0">
                <a:solidFill>
                  <a:srgbClr val="333238"/>
                </a:solidFill>
              </a:rPr>
            </a:br>
            <a:r>
              <a:rPr lang="en-US" dirty="0">
                <a:solidFill>
                  <a:srgbClr val="333238"/>
                </a:solidFill>
                <a:hlinkClick r:id="rId6"/>
              </a:rPr>
              <a:t>https://gitlab.ruhr-uni-bochum.de/vic/webutilslib</a:t>
            </a:r>
            <a:endParaRPr lang="en-US" dirty="0">
              <a:solidFill>
                <a:srgbClr val="333238"/>
              </a:solidFill>
            </a:endParaRPr>
          </a:p>
          <a:p>
            <a:pPr defTabSz="914377"/>
            <a:endParaRPr lang="en-US" dirty="0">
              <a:solidFill>
                <a:srgbClr val="333238"/>
              </a:solidFill>
            </a:endParaRPr>
          </a:p>
          <a:p>
            <a:pPr defTabSz="914377"/>
            <a:endParaRPr lang="en-US" dirty="0">
              <a:solidFill>
                <a:srgbClr val="333238"/>
              </a:solidFill>
            </a:endParaRPr>
          </a:p>
          <a:p>
            <a:pPr defTabSz="914377"/>
            <a:r>
              <a:rPr lang="en-US" b="1" dirty="0">
                <a:solidFill>
                  <a:schemeClr val="bg1">
                    <a:lumMod val="50000"/>
                  </a:schemeClr>
                </a:solidFill>
              </a:rPr>
              <a:t>Web Compact:</a:t>
            </a:r>
          </a:p>
          <a:p>
            <a:pPr defTabSz="914377"/>
            <a:r>
              <a:rPr lang="en-US" dirty="0">
                <a:solidFill>
                  <a:schemeClr val="bg1">
                    <a:lumMod val="50000"/>
                  </a:schemeClr>
                </a:solidFill>
                <a:hlinkClick r:id="rId7">
                  <a:extLst>
                    <a:ext uri="{A12FA001-AC4F-418D-AE19-62706E023703}">
                      <ahyp:hlinkClr xmlns:ahyp="http://schemas.microsoft.com/office/drawing/2018/hyperlinkcolor" val="tx"/>
                    </a:ext>
                  </a:extLst>
                </a:hlinkClick>
              </a:rPr>
              <a:t>https://gitlab.ruhr-uni-bochum.de/vic/WebCompact</a:t>
            </a:r>
            <a:endParaRPr lang="en-US" dirty="0">
              <a:solidFill>
                <a:schemeClr val="bg1">
                  <a:lumMod val="50000"/>
                </a:schemeClr>
              </a:solidFill>
            </a:endParaRPr>
          </a:p>
          <a:p>
            <a:pPr defTabSz="914377"/>
            <a:endParaRPr lang="en-US" dirty="0">
              <a:solidFill>
                <a:srgbClr val="333238"/>
              </a:solidFill>
            </a:endParaRPr>
          </a:p>
        </p:txBody>
      </p:sp>
      <p:pic>
        <p:nvPicPr>
          <p:cNvPr id="4" name="Picture 3">
            <a:extLst>
              <a:ext uri="{FF2B5EF4-FFF2-40B4-BE49-F238E27FC236}">
                <a16:creationId xmlns:a16="http://schemas.microsoft.com/office/drawing/2014/main" id="{B062754D-AC6C-E80B-AC5E-CF42CFE8896E}"/>
              </a:ext>
            </a:extLst>
          </p:cNvPr>
          <p:cNvPicPr>
            <a:picLocks noChangeAspect="1"/>
          </p:cNvPicPr>
          <p:nvPr/>
        </p:nvPicPr>
        <p:blipFill>
          <a:blip r:embed="rId8"/>
          <a:stretch>
            <a:fillRect/>
          </a:stretch>
        </p:blipFill>
        <p:spPr>
          <a:xfrm>
            <a:off x="5778552" y="0"/>
            <a:ext cx="6413448" cy="3805179"/>
          </a:xfrm>
          <a:prstGeom prst="rect">
            <a:avLst/>
          </a:prstGeom>
          <a:ln>
            <a:solidFill>
              <a:schemeClr val="tx2">
                <a:lumMod val="90000"/>
                <a:lumOff val="10000"/>
              </a:schemeClr>
            </a:solidFill>
          </a:ln>
        </p:spPr>
      </p:pic>
      <p:pic>
        <p:nvPicPr>
          <p:cNvPr id="6" name="Picture 5">
            <a:extLst>
              <a:ext uri="{FF2B5EF4-FFF2-40B4-BE49-F238E27FC236}">
                <a16:creationId xmlns:a16="http://schemas.microsoft.com/office/drawing/2014/main" id="{1CD98350-2E9B-A694-BF0F-262043CFB282}"/>
              </a:ext>
            </a:extLst>
          </p:cNvPr>
          <p:cNvPicPr>
            <a:picLocks noChangeAspect="1"/>
          </p:cNvPicPr>
          <p:nvPr/>
        </p:nvPicPr>
        <p:blipFill>
          <a:blip r:embed="rId9"/>
          <a:stretch>
            <a:fillRect/>
          </a:stretch>
        </p:blipFill>
        <p:spPr>
          <a:xfrm>
            <a:off x="5754115" y="3786775"/>
            <a:ext cx="6416665" cy="3071225"/>
          </a:xfrm>
          <a:prstGeom prst="rect">
            <a:avLst/>
          </a:prstGeom>
          <a:ln>
            <a:solidFill>
              <a:schemeClr val="tx2">
                <a:lumMod val="90000"/>
                <a:lumOff val="10000"/>
              </a:schemeClr>
            </a:solidFill>
          </a:ln>
        </p:spPr>
      </p:pic>
    </p:spTree>
    <p:extLst>
      <p:ext uri="{BB962C8B-B14F-4D97-AF65-F5344CB8AC3E}">
        <p14:creationId xmlns:p14="http://schemas.microsoft.com/office/powerpoint/2010/main" val="307317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RDMS in Chemistry-related Domains: Requirements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5243487" cy="485999"/>
          </a:xfrm>
        </p:spPr>
        <p:txBody>
          <a:bodyPr/>
          <a:lstStyle/>
          <a:p>
            <a:pPr indent="0">
              <a:buNone/>
            </a:pPr>
            <a:r>
              <a:rPr lang="de-DE" sz="1000" b="1" dirty="0"/>
              <a:t>RDMS</a:t>
            </a:r>
            <a:r>
              <a:rPr lang="de-DE" sz="1000" dirty="0"/>
              <a:t>: Research Data Management System</a:t>
            </a:r>
          </a:p>
          <a:p>
            <a:pPr indent="0">
              <a:buNone/>
            </a:pPr>
            <a:r>
              <a:rPr lang="de-DE" sz="1000" dirty="0"/>
              <a:t>* - </a:t>
            </a:r>
            <a:r>
              <a:rPr lang="de-DE" sz="1000" dirty="0" err="1"/>
              <a:t>depending</a:t>
            </a:r>
            <a:r>
              <a:rPr lang="de-DE" sz="1000" dirty="0"/>
              <a:t> on </a:t>
            </a:r>
            <a:r>
              <a:rPr lang="de-DE" sz="1000" dirty="0" err="1"/>
              <a:t>object</a:t>
            </a:r>
            <a:r>
              <a:rPr lang="de-DE" sz="1000" dirty="0"/>
              <a:t> type </a:t>
            </a:r>
            <a:r>
              <a:rPr lang="de-DE" sz="1000" dirty="0" err="1"/>
              <a:t>complexity</a:t>
            </a:r>
            <a:r>
              <a:rPr lang="de-DE" sz="1000" dirty="0"/>
              <a:t> </a:t>
            </a:r>
            <a:r>
              <a:rPr lang="en-US" dirty="0"/>
              <a:t>/ performance requirements</a:t>
            </a:r>
            <a:r>
              <a:rPr lang="de-DE" sz="1000" dirty="0"/>
              <a:t> </a:t>
            </a:r>
            <a:r>
              <a:rPr lang="de-DE" sz="1000" dirty="0" err="1"/>
              <a:t>may</a:t>
            </a:r>
            <a:r>
              <a:rPr lang="de-DE" sz="1000" dirty="0"/>
              <a:t> </a:t>
            </a:r>
            <a:r>
              <a:rPr lang="de-DE" sz="1000" dirty="0" err="1"/>
              <a:t>require</a:t>
            </a:r>
            <a:r>
              <a:rPr lang="de-DE" sz="1000" dirty="0"/>
              <a:t> </a:t>
            </a:r>
            <a:r>
              <a:rPr lang="de-DE" sz="1000" dirty="0" err="1"/>
              <a:t>programming</a:t>
            </a:r>
            <a:r>
              <a:rPr lang="de-DE" sz="1000" dirty="0"/>
              <a:t> (extra </a:t>
            </a:r>
            <a:r>
              <a:rPr lang="de-DE" sz="1000" dirty="0" err="1"/>
              <a:t>tables</a:t>
            </a:r>
            <a:r>
              <a:rPr lang="de-DE" sz="1000" dirty="0"/>
              <a:t> </a:t>
            </a:r>
            <a:r>
              <a:rPr lang="de-DE" sz="1000" dirty="0" err="1"/>
              <a:t>introduction</a:t>
            </a:r>
            <a:r>
              <a:rPr lang="de-DE" sz="1000" dirty="0"/>
              <a:t> in DB)</a:t>
            </a:r>
            <a:endParaRPr lang="en-US" sz="1000" dirty="0"/>
          </a:p>
          <a:p>
            <a:endParaRPr lang="en-US" dirty="0"/>
          </a:p>
        </p:txBody>
      </p:sp>
      <p:sp>
        <p:nvSpPr>
          <p:cNvPr id="2" name="TextBox 1">
            <a:extLst>
              <a:ext uri="{FF2B5EF4-FFF2-40B4-BE49-F238E27FC236}">
                <a16:creationId xmlns:a16="http://schemas.microsoft.com/office/drawing/2014/main" id="{5C7D48BA-DEA6-8288-123D-6C585513EDA1}"/>
              </a:ext>
            </a:extLst>
          </p:cNvPr>
          <p:cNvSpPr txBox="1"/>
          <p:nvPr/>
        </p:nvSpPr>
        <p:spPr>
          <a:xfrm>
            <a:off x="198944" y="961311"/>
            <a:ext cx="11993056" cy="5324535"/>
          </a:xfrm>
          <a:prstGeom prst="rect">
            <a:avLst/>
          </a:prstGeom>
          <a:noFill/>
        </p:spPr>
        <p:txBody>
          <a:bodyPr wrap="square">
            <a:spAutoFit/>
          </a:bodyPr>
          <a:lstStyle/>
          <a:p>
            <a:r>
              <a:rPr lang="en-US" sz="2400" b="1" dirty="0"/>
              <a:t>Requirements (functional capabilities)</a:t>
            </a:r>
            <a:r>
              <a:rPr lang="en-US" sz="2400" dirty="0"/>
              <a:t>:</a:t>
            </a:r>
          </a:p>
          <a:p>
            <a:endParaRPr lang="en-US" sz="1000" dirty="0"/>
          </a:p>
          <a:p>
            <a:pPr marL="285750" indent="-285750">
              <a:buFont typeface="Arial" panose="020B0604020202020204" pitchFamily="34" charset="0"/>
              <a:buChar char="•"/>
            </a:pPr>
            <a:r>
              <a:rPr lang="en-US" dirty="0"/>
              <a:t>Support for multiple </a:t>
            </a:r>
            <a:r>
              <a:rPr lang="en-US" b="1" dirty="0"/>
              <a:t>Tenants</a:t>
            </a:r>
            <a:r>
              <a:rPr lang="en-US" dirty="0"/>
              <a:t>;</a:t>
            </a:r>
          </a:p>
          <a:p>
            <a:pPr marL="285750" indent="-285750">
              <a:buFont typeface="Arial" panose="020B0604020202020204" pitchFamily="34" charset="0"/>
              <a:buChar char="•"/>
            </a:pPr>
            <a:r>
              <a:rPr lang="en-US" dirty="0"/>
              <a:t>Implement </a:t>
            </a:r>
            <a:r>
              <a:rPr lang="en-US" b="1" dirty="0"/>
              <a:t>User Registration </a:t>
            </a:r>
            <a:r>
              <a:rPr lang="en-US" dirty="0"/>
              <a:t>(including e-mail verification) and </a:t>
            </a:r>
            <a:r>
              <a:rPr lang="en-US" b="1" dirty="0"/>
              <a:t>Authorization</a:t>
            </a:r>
            <a:r>
              <a:rPr lang="en-US" dirty="0"/>
              <a:t>;</a:t>
            </a:r>
          </a:p>
          <a:p>
            <a:pPr marL="285750" indent="-285750">
              <a:buFont typeface="Arial" panose="020B0604020202020204" pitchFamily="34" charset="0"/>
              <a:buChar char="•"/>
            </a:pPr>
            <a:r>
              <a:rPr lang="en-US" dirty="0"/>
              <a:t>Implement Administrative Interface to </a:t>
            </a:r>
            <a:r>
              <a:rPr lang="en-US" b="1" dirty="0"/>
              <a:t>Control Users and Groups</a:t>
            </a:r>
            <a:r>
              <a:rPr lang="en-US" dirty="0"/>
              <a:t>;</a:t>
            </a:r>
          </a:p>
          <a:p>
            <a:pPr marL="285750" indent="-285750">
              <a:buFont typeface="Arial" panose="020B0604020202020204" pitchFamily="34" charset="0"/>
              <a:buChar char="•"/>
            </a:pPr>
            <a:r>
              <a:rPr lang="en-US" dirty="0"/>
              <a:t>Establish</a:t>
            </a:r>
            <a:r>
              <a:rPr lang="en-US" b="1" dirty="0"/>
              <a:t> Predefined Roles </a:t>
            </a:r>
            <a:r>
              <a:rPr lang="en-US" dirty="0"/>
              <a:t>(Administrator / </a:t>
            </a:r>
            <a:r>
              <a:rPr lang="en-US" dirty="0" err="1"/>
              <a:t>PowerUser</a:t>
            </a:r>
            <a:r>
              <a:rPr lang="en-US" dirty="0"/>
              <a:t> / User) with corresponding permissions;</a:t>
            </a:r>
          </a:p>
          <a:p>
            <a:pPr marL="285750" indent="-285750">
              <a:buFont typeface="Arial" panose="020B0604020202020204" pitchFamily="34" charset="0"/>
              <a:buChar char="•"/>
            </a:pPr>
            <a:r>
              <a:rPr lang="en-US" dirty="0"/>
              <a:t>Ensure</a:t>
            </a:r>
            <a:r>
              <a:rPr lang="en-US" b="1" dirty="0"/>
              <a:t> Data Access Policy </a:t>
            </a:r>
            <a:r>
              <a:rPr lang="en-US" dirty="0"/>
              <a:t>(public / protected / </a:t>
            </a:r>
            <a:r>
              <a:rPr lang="en-US" dirty="0" err="1"/>
              <a:t>protectedNDA</a:t>
            </a:r>
            <a:r>
              <a:rPr lang="en-US" dirty="0"/>
              <a:t> / private) for all stored objects based on Object Access Level;</a:t>
            </a:r>
          </a:p>
          <a:p>
            <a:pPr marL="285750" indent="-285750">
              <a:buFont typeface="Arial" panose="020B0604020202020204" pitchFamily="34" charset="0"/>
              <a:buChar char="•"/>
            </a:pPr>
            <a:r>
              <a:rPr lang="en-US" b="1" dirty="0"/>
              <a:t>Adjust Functionality</a:t>
            </a:r>
            <a:r>
              <a:rPr lang="en-US" dirty="0"/>
              <a:t> of RDMS according to authorized user role (Administrator / </a:t>
            </a:r>
            <a:r>
              <a:rPr lang="en-US" dirty="0" err="1"/>
              <a:t>PowerUser</a:t>
            </a:r>
            <a:r>
              <a:rPr lang="en-US" dirty="0"/>
              <a:t> / User);</a:t>
            </a:r>
          </a:p>
          <a:p>
            <a:pPr marL="285750" indent="-285750">
              <a:buFont typeface="Arial" panose="020B0604020202020204" pitchFamily="34" charset="0"/>
              <a:buChar char="•"/>
            </a:pPr>
            <a:r>
              <a:rPr lang="en-US" dirty="0"/>
              <a:t>Provide </a:t>
            </a:r>
            <a:r>
              <a:rPr lang="en-US" b="1" dirty="0"/>
              <a:t>Flexible Tree Classification </a:t>
            </a:r>
            <a:r>
              <a:rPr lang="en-US" dirty="0"/>
              <a:t>for stored documents (projects / organizational structure);</a:t>
            </a:r>
          </a:p>
          <a:p>
            <a:pPr marL="285750" indent="-285750">
              <a:buFont typeface="Arial" panose="020B0604020202020204" pitchFamily="34" charset="0"/>
              <a:buChar char="•"/>
            </a:pPr>
            <a:r>
              <a:rPr lang="en-US" b="1" dirty="0"/>
              <a:t>Upload and Store Objects </a:t>
            </a:r>
            <a:r>
              <a:rPr lang="en-US" dirty="0"/>
              <a:t>(documents) with minimalistic mandatory metadata;</a:t>
            </a:r>
          </a:p>
          <a:p>
            <a:pPr marL="285750" indent="-285750">
              <a:buFont typeface="Arial" panose="020B0604020202020204" pitchFamily="34" charset="0"/>
              <a:buChar char="•"/>
            </a:pPr>
            <a:r>
              <a:rPr lang="en-US" dirty="0"/>
              <a:t>Provide means to </a:t>
            </a:r>
            <a:r>
              <a:rPr lang="en-US" b="1" dirty="0">
                <a:solidFill>
                  <a:srgbClr val="0432FF"/>
                </a:solidFill>
              </a:rPr>
              <a:t>Support Chemical Entities </a:t>
            </a:r>
            <a:r>
              <a:rPr lang="en-US" dirty="0"/>
              <a:t>data types: systems, compositions, crystal structures;</a:t>
            </a:r>
          </a:p>
          <a:p>
            <a:pPr marL="285750" indent="-285750">
              <a:buFont typeface="Arial" panose="020B0604020202020204" pitchFamily="34" charset="0"/>
              <a:buChar char="•"/>
            </a:pPr>
            <a:r>
              <a:rPr lang="en-US" dirty="0"/>
              <a:t>Enable to </a:t>
            </a:r>
            <a:r>
              <a:rPr lang="en-US" b="1" dirty="0"/>
              <a:t>Interlink Objects </a:t>
            </a:r>
            <a:r>
              <a:rPr lang="en-US" dirty="0"/>
              <a:t>manually (associative objects</a:t>
            </a:r>
            <a:r>
              <a:rPr lang="ru-RU" dirty="0"/>
              <a:t>) </a:t>
            </a:r>
            <a:r>
              <a:rPr lang="en-US" dirty="0"/>
              <a:t>and</a:t>
            </a:r>
            <a:r>
              <a:rPr lang="ru-RU" dirty="0"/>
              <a:t> </a:t>
            </a:r>
            <a:r>
              <a:rPr lang="en-US" dirty="0"/>
              <a:t>show the resulting reverse associations;</a:t>
            </a:r>
          </a:p>
          <a:p>
            <a:pPr marL="285750" indent="-285750">
              <a:buFont typeface="Arial" panose="020B0604020202020204" pitchFamily="34" charset="0"/>
              <a:buChar char="•"/>
            </a:pPr>
            <a:r>
              <a:rPr lang="en-US" dirty="0"/>
              <a:t>Flexibility: implement </a:t>
            </a:r>
            <a:r>
              <a:rPr lang="en-US" b="1" dirty="0"/>
              <a:t>Extended Properties for Objects </a:t>
            </a:r>
            <a:r>
              <a:rPr lang="en-US" dirty="0"/>
              <a:t>and support search on them;</a:t>
            </a:r>
          </a:p>
          <a:p>
            <a:pPr marL="285750" indent="-285750">
              <a:buFont typeface="Arial" panose="020B0604020202020204" pitchFamily="34" charset="0"/>
              <a:buChar char="•"/>
            </a:pPr>
            <a:r>
              <a:rPr lang="en-US" b="1" dirty="0"/>
              <a:t>Import and Export </a:t>
            </a:r>
            <a:r>
              <a:rPr lang="en-US" dirty="0"/>
              <a:t>object table properties from/to Excel; support table properties templates &amp; properties templates;</a:t>
            </a:r>
          </a:p>
          <a:p>
            <a:pPr marL="285750" indent="-285750">
              <a:buFont typeface="Arial" panose="020B0604020202020204" pitchFamily="34" charset="0"/>
              <a:buChar char="•"/>
            </a:pPr>
            <a:r>
              <a:rPr lang="en-US" dirty="0"/>
              <a:t>Provide </a:t>
            </a:r>
            <a:r>
              <a:rPr lang="en-US" b="1" dirty="0"/>
              <a:t>Search Interface </a:t>
            </a:r>
            <a:r>
              <a:rPr lang="en-US" dirty="0"/>
              <a:t>on chemical entities and objects with respect to user access level;</a:t>
            </a:r>
          </a:p>
          <a:p>
            <a:pPr marL="285750" indent="-285750">
              <a:buFont typeface="Arial" panose="020B0604020202020204" pitchFamily="34" charset="0"/>
              <a:buChar char="•"/>
            </a:pPr>
            <a:r>
              <a:rPr lang="en-US" dirty="0"/>
              <a:t>Known object types </a:t>
            </a:r>
            <a:r>
              <a:rPr lang="en-US" b="1" dirty="0"/>
              <a:t>Bulk Import from data </a:t>
            </a:r>
            <a:r>
              <a:rPr lang="en-US" dirty="0"/>
              <a:t>files (</a:t>
            </a:r>
            <a:r>
              <a:rPr lang="en-US" dirty="0" err="1"/>
              <a:t>w.r.t.</a:t>
            </a:r>
            <a:r>
              <a:rPr lang="en-US" dirty="0"/>
              <a:t> schema validation, data extraction);</a:t>
            </a:r>
          </a:p>
          <a:p>
            <a:pPr marL="285750" indent="-285750">
              <a:buFont typeface="Arial" panose="020B0604020202020204" pitchFamily="34" charset="0"/>
              <a:buChar char="•"/>
            </a:pPr>
            <a:r>
              <a:rPr lang="en-US" dirty="0"/>
              <a:t>Flexibility: enable to easily </a:t>
            </a:r>
            <a:r>
              <a:rPr lang="en-US" b="1" dirty="0"/>
              <a:t>Introduce Additional Object Types </a:t>
            </a:r>
            <a:r>
              <a:rPr lang="en-US" dirty="0"/>
              <a:t>with predefined mandatory fields set*;</a:t>
            </a:r>
          </a:p>
          <a:p>
            <a:pPr marL="285750" indent="-285750">
              <a:buFont typeface="Arial" panose="020B0604020202020204" pitchFamily="34" charset="0"/>
              <a:buChar char="•"/>
            </a:pPr>
            <a:r>
              <a:rPr lang="en-US" dirty="0"/>
              <a:t>Provide </a:t>
            </a:r>
            <a:r>
              <a:rPr lang="en-US" b="1" dirty="0"/>
              <a:t>Reports / Charts / Diagrams </a:t>
            </a:r>
            <a:r>
              <a:rPr lang="en-US" dirty="0"/>
              <a:t>on stored data</a:t>
            </a:r>
            <a:r>
              <a:rPr lang="ru-RU" dirty="0"/>
              <a:t> </a:t>
            </a:r>
            <a:r>
              <a:rPr lang="en-US" dirty="0"/>
              <a:t>in various aspects;</a:t>
            </a:r>
          </a:p>
          <a:p>
            <a:pPr marL="285750" indent="-285750">
              <a:buFont typeface="Arial" panose="020B0604020202020204" pitchFamily="34" charset="0"/>
              <a:buChar char="•"/>
            </a:pPr>
            <a:r>
              <a:rPr lang="en-US" b="1" dirty="0"/>
              <a:t>API</a:t>
            </a:r>
            <a:r>
              <a:rPr lang="en-US" dirty="0"/>
              <a:t> to upload data from measurement devices (Bandgap, Resistance, </a:t>
            </a:r>
            <a:r>
              <a:rPr lang="en-US" dirty="0" err="1"/>
              <a:t>etc</a:t>
            </a:r>
            <a:r>
              <a:rPr lang="en-US" dirty="0"/>
              <a:t>…).</a:t>
            </a:r>
          </a:p>
        </p:txBody>
      </p:sp>
      <p:sp>
        <p:nvSpPr>
          <p:cNvPr id="3" name="TextBox 2">
            <a:extLst>
              <a:ext uri="{FF2B5EF4-FFF2-40B4-BE49-F238E27FC236}">
                <a16:creationId xmlns:a16="http://schemas.microsoft.com/office/drawing/2014/main" id="{358026E9-123B-3BC5-9E1F-C4A5AE4CD007}"/>
              </a:ext>
            </a:extLst>
          </p:cNvPr>
          <p:cNvSpPr txBox="1"/>
          <p:nvPr/>
        </p:nvSpPr>
        <p:spPr>
          <a:xfrm>
            <a:off x="5415148" y="944548"/>
            <a:ext cx="6673933" cy="461665"/>
          </a:xfrm>
          <a:prstGeom prst="rect">
            <a:avLst/>
          </a:prstGeom>
          <a:noFill/>
        </p:spPr>
        <p:txBody>
          <a:bodyPr wrap="square">
            <a:spAutoFit/>
          </a:bodyPr>
          <a:lstStyle/>
          <a:p>
            <a:pPr algn="r"/>
            <a:r>
              <a:rPr lang="en-US" sz="2400" b="1" dirty="0">
                <a:solidFill>
                  <a:srgbClr val="0070C0"/>
                </a:solidFill>
              </a:rPr>
              <a:t>Priorities (SFS): Security + Flexibility + Scalability  </a:t>
            </a:r>
          </a:p>
        </p:txBody>
      </p:sp>
    </p:spTree>
    <p:extLst>
      <p:ext uri="{BB962C8B-B14F-4D97-AF65-F5344CB8AC3E}">
        <p14:creationId xmlns:p14="http://schemas.microsoft.com/office/powerpoint/2010/main" val="2184790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altLang="ru-RU" dirty="0">
                <a:latin typeface="Arial" panose="020B0604020202020204" pitchFamily="34" charset="0"/>
              </a:rPr>
              <a:t>Thanks for your kind attention</a:t>
            </a:r>
            <a:endParaRPr lang="en-GB" dirty="0"/>
          </a:p>
        </p:txBody>
      </p:sp>
      <p:sp>
        <p:nvSpPr>
          <p:cNvPr id="3" name="TextBox 2">
            <a:extLst>
              <a:ext uri="{FF2B5EF4-FFF2-40B4-BE49-F238E27FC236}">
                <a16:creationId xmlns:a16="http://schemas.microsoft.com/office/drawing/2014/main" id="{1B0ACCA0-8621-F316-A835-02AA0C0152B3}"/>
              </a:ext>
            </a:extLst>
          </p:cNvPr>
          <p:cNvSpPr txBox="1"/>
          <p:nvPr/>
        </p:nvSpPr>
        <p:spPr>
          <a:xfrm>
            <a:off x="2183894" y="1627593"/>
            <a:ext cx="8532877" cy="1877437"/>
          </a:xfrm>
          <a:prstGeom prst="rect">
            <a:avLst/>
          </a:prstGeom>
          <a:noFill/>
        </p:spPr>
        <p:txBody>
          <a:bodyPr wrap="square">
            <a:spAutoFit/>
          </a:bodyPr>
          <a:lstStyle/>
          <a:p>
            <a:pPr algn="ctr"/>
            <a:endParaRPr lang="de-DE" sz="2800" dirty="0"/>
          </a:p>
          <a:p>
            <a:pPr algn="ctr"/>
            <a:r>
              <a:rPr lang="de-DE" sz="8800" dirty="0"/>
              <a:t>Q&amp;A</a:t>
            </a:r>
          </a:p>
        </p:txBody>
      </p:sp>
      <p:sp>
        <p:nvSpPr>
          <p:cNvPr id="4" name="Text Placeholder 7">
            <a:extLst>
              <a:ext uri="{FF2B5EF4-FFF2-40B4-BE49-F238E27FC236}">
                <a16:creationId xmlns:a16="http://schemas.microsoft.com/office/drawing/2014/main" id="{F2FCA08F-F595-E922-63C8-30406A6EA066}"/>
              </a:ext>
            </a:extLst>
          </p:cNvPr>
          <p:cNvSpPr>
            <a:spLocks noGrp="1"/>
          </p:cNvSpPr>
          <p:nvPr>
            <p:ph type="body" sz="quarter" idx="13"/>
          </p:nvPr>
        </p:nvSpPr>
        <p:spPr>
          <a:xfrm>
            <a:off x="242913" y="5417848"/>
            <a:ext cx="5313301" cy="485999"/>
          </a:xfrm>
        </p:spPr>
        <p:txBody>
          <a:bodyPr>
            <a:noAutofit/>
          </a:bodyPr>
          <a:lstStyle/>
          <a:p>
            <a:pPr indent="0" defTabSz="914377">
              <a:buNone/>
            </a:pPr>
            <a:r>
              <a:rPr lang="en-US" sz="2400" dirty="0">
                <a:solidFill>
                  <a:srgbClr val="1D1C1D"/>
                </a:solidFill>
                <a:latin typeface="+mn-lt"/>
              </a:rPr>
              <a:t>Victor Dudarev</a:t>
            </a:r>
          </a:p>
          <a:p>
            <a:pPr indent="0" defTabSz="914377">
              <a:buNone/>
            </a:pPr>
            <a:r>
              <a:rPr lang="en-US" sz="2400" dirty="0">
                <a:solidFill>
                  <a:srgbClr val="1D1C1D"/>
                </a:solidFill>
                <a:latin typeface="+mn-lt"/>
                <a:hlinkClick r:id="rId3"/>
              </a:rPr>
              <a:t>Victor.Dudarev@rub.de</a:t>
            </a:r>
            <a:endParaRPr lang="en-US" sz="2400" dirty="0">
              <a:solidFill>
                <a:prstClr val="black"/>
              </a:solidFill>
              <a:latin typeface="+mn-lt"/>
            </a:endParaRPr>
          </a:p>
          <a:p>
            <a:pPr indent="0">
              <a:buNone/>
            </a:pPr>
            <a:endParaRPr lang="en-US" sz="2400" dirty="0">
              <a:latin typeface="+mn-lt"/>
            </a:endParaRPr>
          </a:p>
        </p:txBody>
      </p:sp>
      <p:sp>
        <p:nvSpPr>
          <p:cNvPr id="2" name="Text Placeholder 7">
            <a:extLst>
              <a:ext uri="{FF2B5EF4-FFF2-40B4-BE49-F238E27FC236}">
                <a16:creationId xmlns:a16="http://schemas.microsoft.com/office/drawing/2014/main" id="{BF5B7F41-2497-9FD8-16DB-0134FF742C8B}"/>
              </a:ext>
            </a:extLst>
          </p:cNvPr>
          <p:cNvSpPr txBox="1">
            <a:spLocks/>
          </p:cNvSpPr>
          <p:nvPr/>
        </p:nvSpPr>
        <p:spPr>
          <a:xfrm>
            <a:off x="5669023" y="6362393"/>
            <a:ext cx="5313301"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hlinkClick r:id="rId4"/>
              </a:rPr>
              <a:t>https://vdudarev.ru</a:t>
            </a:r>
            <a:endParaRPr lang="en-US" dirty="0"/>
          </a:p>
          <a:p>
            <a:pPr indent="0">
              <a:buFont typeface="+mj-lt"/>
              <a:buNone/>
            </a:pPr>
            <a:endParaRPr lang="en-US" dirty="0"/>
          </a:p>
        </p:txBody>
      </p:sp>
    </p:spTree>
    <p:extLst>
      <p:ext uri="{BB962C8B-B14F-4D97-AF65-F5344CB8AC3E}">
        <p14:creationId xmlns:p14="http://schemas.microsoft.com/office/powerpoint/2010/main" val="1708542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Playgrounds</a:t>
            </a:r>
            <a:endParaRPr lang="de-DE" sz="1600" dirty="0"/>
          </a:p>
        </p:txBody>
      </p:sp>
      <p:sp>
        <p:nvSpPr>
          <p:cNvPr id="3" name="Text Placeholder 2">
            <a:extLst>
              <a:ext uri="{FF2B5EF4-FFF2-40B4-BE49-F238E27FC236}">
                <a16:creationId xmlns:a16="http://schemas.microsoft.com/office/drawing/2014/main" id="{E6956C4B-1546-7F14-EB69-01B88422E931}"/>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3"/>
              </a:rPr>
              <a:t>https://inf.mdi.ruhr-uni-bochum.de/</a:t>
            </a:r>
            <a:endParaRPr lang="en-US" dirty="0">
              <a:solidFill>
                <a:prstClr val="black"/>
              </a:solidFill>
              <a:latin typeface="Arial" panose="020B0604020202020204"/>
            </a:endParaRPr>
          </a:p>
          <a:p>
            <a:pPr indent="0">
              <a:buNone/>
            </a:pPr>
            <a:endParaRPr lang="en-US" dirty="0">
              <a:solidFill>
                <a:prstClr val="black"/>
              </a:solidFill>
              <a:latin typeface="Arial" panose="020B0604020202020204"/>
            </a:endParaRPr>
          </a:p>
          <a:p>
            <a:pPr indent="0">
              <a:buNone/>
            </a:pPr>
            <a:endParaRPr lang="en-US" dirty="0"/>
          </a:p>
        </p:txBody>
      </p:sp>
      <p:sp>
        <p:nvSpPr>
          <p:cNvPr id="4" name="Titel 1">
            <a:extLst>
              <a:ext uri="{FF2B5EF4-FFF2-40B4-BE49-F238E27FC236}">
                <a16:creationId xmlns:a16="http://schemas.microsoft.com/office/drawing/2014/main" id="{D8793252-B356-9CFC-5D9C-63B541A38386}"/>
              </a:ext>
            </a:extLst>
          </p:cNvPr>
          <p:cNvSpPr txBox="1">
            <a:spLocks/>
          </p:cNvSpPr>
          <p:nvPr/>
        </p:nvSpPr>
        <p:spPr>
          <a:xfrm>
            <a:off x="793820" y="3634971"/>
            <a:ext cx="11398180"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r>
              <a:rPr lang="en-US" dirty="0"/>
              <a:t>Playground Inf 						   Playground Demo</a:t>
            </a:r>
            <a:endParaRPr lang="en-US" sz="2667" dirty="0"/>
          </a:p>
        </p:txBody>
      </p:sp>
      <p:sp>
        <p:nvSpPr>
          <p:cNvPr id="6" name="TextBox 5">
            <a:extLst>
              <a:ext uri="{FF2B5EF4-FFF2-40B4-BE49-F238E27FC236}">
                <a16:creationId xmlns:a16="http://schemas.microsoft.com/office/drawing/2014/main" id="{57A31B87-10C6-E4B7-E470-0D47F84252DE}"/>
              </a:ext>
            </a:extLst>
          </p:cNvPr>
          <p:cNvSpPr txBox="1"/>
          <p:nvPr/>
        </p:nvSpPr>
        <p:spPr>
          <a:xfrm>
            <a:off x="211016" y="4215843"/>
            <a:ext cx="8199453" cy="2031325"/>
          </a:xfrm>
          <a:prstGeom prst="rect">
            <a:avLst/>
          </a:prstGeom>
          <a:noFill/>
        </p:spPr>
        <p:txBody>
          <a:bodyPr wrap="square">
            <a:spAutoFit/>
          </a:bodyPr>
          <a:lstStyle/>
          <a:p>
            <a:pPr indent="0">
              <a:buNone/>
            </a:pPr>
            <a:r>
              <a:rPr lang="en-US" b="0" i="0" dirty="0">
                <a:solidFill>
                  <a:srgbClr val="1D1C1D"/>
                </a:solidFill>
                <a:effectLst/>
                <a:latin typeface="Slack-Lato"/>
              </a:rPr>
              <a:t>Playground to test RDMS (multiple tenants with shared users list):</a:t>
            </a:r>
          </a:p>
          <a:p>
            <a:r>
              <a:rPr lang="en-US" b="0" i="0" dirty="0">
                <a:solidFill>
                  <a:srgbClr val="1D1C1D"/>
                </a:solidFill>
                <a:effectLst/>
                <a:latin typeface="Slack-Lato"/>
                <a:hlinkClick r:id="rId3"/>
              </a:rPr>
              <a:t>https://inf.mdi.ruhr-uni-bochum.de/</a:t>
            </a:r>
            <a:endParaRPr lang="en-US" b="0" i="0" dirty="0">
              <a:solidFill>
                <a:srgbClr val="1D1C1D"/>
              </a:solidFill>
              <a:effectLst/>
              <a:latin typeface="Slack-Lato"/>
            </a:endParaRPr>
          </a:p>
          <a:p>
            <a:pPr indent="0">
              <a:buNone/>
            </a:pPr>
            <a:r>
              <a:rPr lang="en-US" b="0" i="0" dirty="0">
                <a:solidFill>
                  <a:srgbClr val="1D1C1D"/>
                </a:solidFill>
                <a:effectLst/>
                <a:latin typeface="Slack-Lato"/>
                <a:hlinkClick r:id="rId4"/>
              </a:rPr>
              <a:t>https://demo.mdi.ruhr-uni-bochum.de/</a:t>
            </a:r>
            <a:endParaRPr lang="en-US" b="0" i="0" dirty="0">
              <a:solidFill>
                <a:srgbClr val="1D1C1D"/>
              </a:solidFill>
              <a:effectLst/>
              <a:latin typeface="Slack-Lato"/>
            </a:endParaRPr>
          </a:p>
          <a:p>
            <a:pPr indent="0">
              <a:buNone/>
            </a:pPr>
            <a:endParaRPr lang="en-US" b="0" i="0" dirty="0">
              <a:solidFill>
                <a:srgbClr val="1D1C1D"/>
              </a:solidFill>
              <a:effectLst/>
              <a:latin typeface="Slack-Lato"/>
            </a:endParaRPr>
          </a:p>
          <a:p>
            <a:pPr indent="0">
              <a:buNone/>
            </a:pPr>
            <a:r>
              <a:rPr lang="en-US" b="0" i="0" dirty="0">
                <a:solidFill>
                  <a:srgbClr val="1D1C1D"/>
                </a:solidFill>
                <a:effectLst/>
                <a:latin typeface="Slack-Lato"/>
              </a:rPr>
              <a:t>Login and Password (</a:t>
            </a:r>
            <a:r>
              <a:rPr lang="en-US" b="1" i="0" dirty="0">
                <a:solidFill>
                  <a:srgbClr val="1D1C1D"/>
                </a:solidFill>
                <a:effectLst/>
                <a:latin typeface="Slack-Lato"/>
              </a:rPr>
              <a:t>User</a:t>
            </a:r>
            <a:r>
              <a:rPr lang="en-US" b="0" i="0" dirty="0">
                <a:solidFill>
                  <a:srgbClr val="1D1C1D"/>
                </a:solidFill>
                <a:effectLst/>
                <a:latin typeface="Slack-Lato"/>
              </a:rPr>
              <a:t> role):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1" i="0" dirty="0" err="1">
                <a:solidFill>
                  <a:srgbClr val="1D1C1D"/>
                </a:solidFill>
                <a:effectLst/>
                <a:latin typeface="Slack-Lato"/>
              </a:rPr>
              <a:t>PowerUser</a:t>
            </a:r>
            <a:r>
              <a:rPr lang="en-US" b="0" i="0" dirty="0">
                <a:solidFill>
                  <a:srgbClr val="1D1C1D"/>
                </a:solidFill>
                <a:effectLst/>
                <a:latin typeface="Slack-Lato"/>
              </a:rPr>
              <a:t> role):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t>
            </a:r>
            <a:r>
              <a:rPr lang="en-US" b="1" i="0" dirty="0">
                <a:solidFill>
                  <a:srgbClr val="1D1C1D"/>
                </a:solidFill>
                <a:effectLst/>
                <a:latin typeface="Slack-Lato"/>
              </a:rPr>
              <a:t>Administrator</a:t>
            </a:r>
            <a:r>
              <a:rPr lang="en-US" b="0" i="0" dirty="0">
                <a:solidFill>
                  <a:srgbClr val="1D1C1D"/>
                </a:solidFill>
                <a:effectLst/>
                <a:latin typeface="Slack-Lato"/>
              </a:rPr>
              <a:t> role): </a:t>
            </a:r>
            <a:r>
              <a:rPr lang="en-US" b="0" i="0" u="none" strike="noStrike" dirty="0">
                <a:effectLst/>
                <a:latin typeface="Slack-Lato"/>
              </a:rPr>
              <a:t>Admin1@user.org</a:t>
            </a:r>
            <a:endParaRPr lang="en-US" dirty="0"/>
          </a:p>
        </p:txBody>
      </p:sp>
      <p:sp>
        <p:nvSpPr>
          <p:cNvPr id="8" name="TextBox 7">
            <a:extLst>
              <a:ext uri="{FF2B5EF4-FFF2-40B4-BE49-F238E27FC236}">
                <a16:creationId xmlns:a16="http://schemas.microsoft.com/office/drawing/2014/main" id="{49B499A7-2048-D450-2AB8-2056D145843A}"/>
              </a:ext>
            </a:extLst>
          </p:cNvPr>
          <p:cNvSpPr txBox="1"/>
          <p:nvPr/>
        </p:nvSpPr>
        <p:spPr>
          <a:xfrm>
            <a:off x="261256" y="3477958"/>
            <a:ext cx="11726428" cy="646331"/>
          </a:xfrm>
          <a:prstGeom prst="rect">
            <a:avLst/>
          </a:prstGeom>
          <a:noFill/>
        </p:spPr>
        <p:txBody>
          <a:bodyPr wrap="square">
            <a:spAutoFit/>
          </a:bodyPr>
          <a:lstStyle/>
          <a:p>
            <a:r>
              <a:rPr lang="en-US" b="0" i="0" dirty="0">
                <a:solidFill>
                  <a:srgbClr val="1D1C1D"/>
                </a:solidFill>
                <a:effectLst/>
                <a:latin typeface="Slack-Lato"/>
                <a:hlinkClick r:id="rId3"/>
              </a:rPr>
              <a:t>https://inf.mdi.ruhr-uni-bochum.de/</a:t>
            </a:r>
            <a:r>
              <a:rPr lang="en-US" b="0" i="0" dirty="0">
                <a:solidFill>
                  <a:srgbClr val="1D1C1D"/>
                </a:solidFill>
                <a:effectLst/>
                <a:latin typeface="Slack-Lato"/>
              </a:rPr>
              <a:t>										</a:t>
            </a:r>
            <a:r>
              <a:rPr lang="en-US" b="0" i="0" dirty="0">
                <a:solidFill>
                  <a:srgbClr val="1D1C1D"/>
                </a:solidFill>
                <a:effectLst/>
                <a:latin typeface="Slack-Lato"/>
                <a:hlinkClick r:id="rId4"/>
              </a:rPr>
              <a:t> https://demo.mdi.ruhr-uni-bochum.de/</a:t>
            </a:r>
            <a:endParaRPr lang="en-US" b="0" i="0" dirty="0">
              <a:solidFill>
                <a:srgbClr val="1D1C1D"/>
              </a:solidFill>
              <a:effectLst/>
              <a:latin typeface="Slack-Lato"/>
            </a:endParaRPr>
          </a:p>
          <a:p>
            <a:pPr indent="0">
              <a:buNone/>
            </a:pPr>
            <a:endParaRPr lang="en-US" b="0" i="0" dirty="0">
              <a:solidFill>
                <a:srgbClr val="1D1C1D"/>
              </a:solidFill>
              <a:effectLst/>
              <a:latin typeface="Slack-Lato"/>
            </a:endParaRPr>
          </a:p>
        </p:txBody>
      </p:sp>
      <p:pic>
        <p:nvPicPr>
          <p:cNvPr id="9" name="Picture 8">
            <a:extLst>
              <a:ext uri="{FF2B5EF4-FFF2-40B4-BE49-F238E27FC236}">
                <a16:creationId xmlns:a16="http://schemas.microsoft.com/office/drawing/2014/main" id="{DCD5B952-FA56-31E8-1B83-6232EBB301CB}"/>
              </a:ext>
            </a:extLst>
          </p:cNvPr>
          <p:cNvPicPr>
            <a:picLocks noChangeAspect="1"/>
          </p:cNvPicPr>
          <p:nvPr/>
        </p:nvPicPr>
        <p:blipFill>
          <a:blip r:embed="rId5"/>
          <a:stretch>
            <a:fillRect/>
          </a:stretch>
        </p:blipFill>
        <p:spPr>
          <a:xfrm>
            <a:off x="8744152" y="927095"/>
            <a:ext cx="2581635" cy="2572109"/>
          </a:xfrm>
          <a:prstGeom prst="rect">
            <a:avLst/>
          </a:prstGeom>
        </p:spPr>
      </p:pic>
      <p:pic>
        <p:nvPicPr>
          <p:cNvPr id="10" name="Picture 9">
            <a:extLst>
              <a:ext uri="{FF2B5EF4-FFF2-40B4-BE49-F238E27FC236}">
                <a16:creationId xmlns:a16="http://schemas.microsoft.com/office/drawing/2014/main" id="{974A2B9B-3E6A-967E-FF98-DB4CB4DE99D0}"/>
              </a:ext>
            </a:extLst>
          </p:cNvPr>
          <p:cNvPicPr>
            <a:picLocks noChangeAspect="1"/>
          </p:cNvPicPr>
          <p:nvPr/>
        </p:nvPicPr>
        <p:blipFill>
          <a:blip r:embed="rId6"/>
          <a:stretch>
            <a:fillRect/>
          </a:stretch>
        </p:blipFill>
        <p:spPr>
          <a:xfrm>
            <a:off x="921755" y="927095"/>
            <a:ext cx="2591162" cy="2572109"/>
          </a:xfrm>
          <a:prstGeom prst="rect">
            <a:avLst/>
          </a:prstGeom>
        </p:spPr>
      </p:pic>
    </p:spTree>
    <p:extLst>
      <p:ext uri="{BB962C8B-B14F-4D97-AF65-F5344CB8AC3E}">
        <p14:creationId xmlns:p14="http://schemas.microsoft.com/office/powerpoint/2010/main" val="286087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RDMS Core Features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4781263" cy="485999"/>
          </a:xfrm>
        </p:spPr>
        <p:txBody>
          <a:bodyPr/>
          <a:lstStyle/>
          <a:p>
            <a:pPr indent="0">
              <a:buNone/>
            </a:pPr>
            <a:r>
              <a:rPr lang="de-DE" sz="1000" b="1" dirty="0"/>
              <a:t>RDMS</a:t>
            </a:r>
            <a:r>
              <a:rPr lang="de-DE" sz="1000" dirty="0"/>
              <a:t>: Research Data Management System</a:t>
            </a:r>
          </a:p>
          <a:p>
            <a:pPr indent="0">
              <a:buNone/>
            </a:pPr>
            <a:endParaRPr lang="en-US" dirty="0"/>
          </a:p>
        </p:txBody>
      </p:sp>
      <p:sp>
        <p:nvSpPr>
          <p:cNvPr id="2" name="TextBox 1">
            <a:extLst>
              <a:ext uri="{FF2B5EF4-FFF2-40B4-BE49-F238E27FC236}">
                <a16:creationId xmlns:a16="http://schemas.microsoft.com/office/drawing/2014/main" id="{5C7D48BA-DEA6-8288-123D-6C585513EDA1}"/>
              </a:ext>
            </a:extLst>
          </p:cNvPr>
          <p:cNvSpPr txBox="1"/>
          <p:nvPr/>
        </p:nvSpPr>
        <p:spPr>
          <a:xfrm>
            <a:off x="198944" y="961311"/>
            <a:ext cx="11993056" cy="5262979"/>
          </a:xfrm>
          <a:prstGeom prst="rect">
            <a:avLst/>
          </a:prstGeom>
          <a:noFill/>
        </p:spPr>
        <p:txBody>
          <a:bodyPr wrap="square">
            <a:spAutoFit/>
          </a:bodyPr>
          <a:lstStyle/>
          <a:p>
            <a:pPr marL="285750" indent="-285750">
              <a:buFont typeface="Arial" panose="020B0604020202020204" pitchFamily="34" charset="0"/>
              <a:buChar char="•"/>
            </a:pPr>
            <a:r>
              <a:rPr lang="en-US" sz="2400" dirty="0"/>
              <a:t>Support for multiple </a:t>
            </a:r>
            <a:r>
              <a:rPr lang="en-US" sz="2400" b="1" dirty="0"/>
              <a:t>Tenants</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Flexible </a:t>
            </a:r>
            <a:r>
              <a:rPr lang="en-US" sz="2400" b="1" dirty="0"/>
              <a:t>Project Tree</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User-defined Object Type </a:t>
            </a:r>
            <a:r>
              <a:rPr lang="en-US" sz="2400" dirty="0"/>
              <a:t>support:</a:t>
            </a:r>
          </a:p>
          <a:p>
            <a:pPr marL="742950" lvl="1" indent="-285750">
              <a:buFont typeface="Arial" panose="020B0604020202020204" pitchFamily="34" charset="0"/>
              <a:buChar char="•"/>
            </a:pPr>
            <a:r>
              <a:rPr lang="en-US" sz="2400" b="1" dirty="0"/>
              <a:t>Properties Templates</a:t>
            </a:r>
          </a:p>
          <a:p>
            <a:pPr marL="742950" lvl="1" indent="-285750">
              <a:buFont typeface="Arial" panose="020B0604020202020204" pitchFamily="34" charset="0"/>
              <a:buChar char="•"/>
            </a:pPr>
            <a:r>
              <a:rPr lang="en-US" sz="2400" b="1" dirty="0"/>
              <a:t>Table Templates</a:t>
            </a:r>
          </a:p>
          <a:p>
            <a:pPr marL="742950" lvl="1" indent="-285750">
              <a:buFont typeface="Arial" panose="020B0604020202020204" pitchFamily="34" charset="0"/>
              <a:buChar char="•"/>
            </a:pPr>
            <a:r>
              <a:rPr lang="en-US" sz="2400" dirty="0"/>
              <a:t>Document </a:t>
            </a:r>
            <a:r>
              <a:rPr lang="en-US" sz="2400" b="1" dirty="0"/>
              <a:t>Validation</a:t>
            </a:r>
          </a:p>
          <a:p>
            <a:pPr marL="742950" lvl="1" indent="-285750">
              <a:buFont typeface="Arial" panose="020B0604020202020204" pitchFamily="34" charset="0"/>
              <a:buChar char="•"/>
            </a:pPr>
            <a:r>
              <a:rPr lang="en-US" sz="2400" dirty="0"/>
              <a:t>Data </a:t>
            </a:r>
            <a:r>
              <a:rPr lang="en-US" sz="2400" b="1" dirty="0"/>
              <a:t>Extraction</a:t>
            </a:r>
          </a:p>
          <a:p>
            <a:pPr marL="742950" lvl="1" indent="-285750">
              <a:buFont typeface="Arial" panose="020B0604020202020204" pitchFamily="34" charset="0"/>
              <a:buChar char="•"/>
            </a:pPr>
            <a:r>
              <a:rPr lang="en-US" sz="2400" dirty="0"/>
              <a:t>Data </a:t>
            </a:r>
            <a:r>
              <a:rPr lang="en-US" sz="2400" b="1" dirty="0"/>
              <a:t>Visualization</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Batch Import </a:t>
            </a:r>
            <a:r>
              <a:rPr lang="en-US" sz="2400" dirty="0"/>
              <a:t>of Documents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UI Customization</a:t>
            </a:r>
            <a:r>
              <a:rPr lang="en-US" sz="2400" dirty="0"/>
              <a:t> (with HTML/JS/CSS injection)</a:t>
            </a:r>
          </a:p>
        </p:txBody>
      </p:sp>
      <p:sp>
        <p:nvSpPr>
          <p:cNvPr id="3" name="Text Box 10">
            <a:extLst>
              <a:ext uri="{FF2B5EF4-FFF2-40B4-BE49-F238E27FC236}">
                <a16:creationId xmlns:a16="http://schemas.microsoft.com/office/drawing/2014/main" id="{827EE6BA-A6F3-6C4B-9955-A80E01F8583C}"/>
              </a:ext>
            </a:extLst>
          </p:cNvPr>
          <p:cNvSpPr txBox="1">
            <a:spLocks noChangeArrowheads="1"/>
          </p:cNvSpPr>
          <p:nvPr/>
        </p:nvSpPr>
        <p:spPr bwMode="auto">
          <a:xfrm>
            <a:off x="9584732" y="1591348"/>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System</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qualitative composition</a:t>
            </a:r>
            <a:r>
              <a:rPr lang="ru-RU" altLang="ru-RU" sz="1200" dirty="0">
                <a:solidFill>
                  <a:schemeClr val="tx1"/>
                </a:solidFill>
                <a:latin typeface="Arial" panose="020B0604020202020204" pitchFamily="34" charset="0"/>
              </a:rPr>
              <a:t>)</a:t>
            </a:r>
          </a:p>
        </p:txBody>
      </p:sp>
      <p:sp>
        <p:nvSpPr>
          <p:cNvPr id="4" name="Line 11">
            <a:extLst>
              <a:ext uri="{FF2B5EF4-FFF2-40B4-BE49-F238E27FC236}">
                <a16:creationId xmlns:a16="http://schemas.microsoft.com/office/drawing/2014/main" id="{B85B2FA7-4BD3-2CD2-C4B8-85A215D15E70}"/>
              </a:ext>
            </a:extLst>
          </p:cNvPr>
          <p:cNvSpPr>
            <a:spLocks noChangeShapeType="1"/>
          </p:cNvSpPr>
          <p:nvPr/>
        </p:nvSpPr>
        <p:spPr bwMode="auto">
          <a:xfrm flipH="1">
            <a:off x="10661057" y="2239048"/>
            <a:ext cx="3175" cy="5429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 name="Text Box 12">
            <a:extLst>
              <a:ext uri="{FF2B5EF4-FFF2-40B4-BE49-F238E27FC236}">
                <a16:creationId xmlns:a16="http://schemas.microsoft.com/office/drawing/2014/main" id="{83929E72-B930-A41F-6330-FFC62724046F}"/>
              </a:ext>
            </a:extLst>
          </p:cNvPr>
          <p:cNvSpPr txBox="1">
            <a:spLocks noChangeArrowheads="1"/>
          </p:cNvSpPr>
          <p:nvPr/>
        </p:nvSpPr>
        <p:spPr bwMode="auto">
          <a:xfrm>
            <a:off x="9583145" y="3924973"/>
            <a:ext cx="2160587" cy="53181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Modification</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000" dirty="0">
                <a:solidFill>
                  <a:schemeClr val="tx1"/>
                </a:solidFill>
                <a:latin typeface="Arial" panose="020B0604020202020204" pitchFamily="34" charset="0"/>
              </a:rPr>
              <a:t>(</a:t>
            </a:r>
            <a:r>
              <a:rPr lang="en-US" altLang="ru-RU" sz="1000" dirty="0">
                <a:solidFill>
                  <a:schemeClr val="tx1"/>
                </a:solidFill>
                <a:latin typeface="Arial" panose="020B0604020202020204" pitchFamily="34" charset="0"/>
              </a:rPr>
              <a:t>crystal structure type</a:t>
            </a:r>
            <a:r>
              <a:rPr lang="ru-RU" altLang="ru-RU" sz="1000" dirty="0">
                <a:solidFill>
                  <a:schemeClr val="tx1"/>
                </a:solidFill>
                <a:latin typeface="Arial" panose="020B0604020202020204" pitchFamily="34" charset="0"/>
              </a:rPr>
              <a:t>)</a:t>
            </a:r>
          </a:p>
        </p:txBody>
      </p:sp>
      <p:sp>
        <p:nvSpPr>
          <p:cNvPr id="8" name="Text Box 13">
            <a:extLst>
              <a:ext uri="{FF2B5EF4-FFF2-40B4-BE49-F238E27FC236}">
                <a16:creationId xmlns:a16="http://schemas.microsoft.com/office/drawing/2014/main" id="{CFB7780F-5559-9B27-6A42-EF5DCACA5DDA}"/>
              </a:ext>
            </a:extLst>
          </p:cNvPr>
          <p:cNvSpPr txBox="1">
            <a:spLocks noChangeArrowheads="1"/>
          </p:cNvSpPr>
          <p:nvPr/>
        </p:nvSpPr>
        <p:spPr bwMode="auto">
          <a:xfrm>
            <a:off x="9583145" y="2777211"/>
            <a:ext cx="2160587" cy="554037"/>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Substance</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quantitative </a:t>
            </a:r>
            <a:r>
              <a:rPr lang="en-US" altLang="ru-RU" sz="1200" dirty="0">
                <a:solidFill>
                  <a:schemeClr val="tx1"/>
                </a:solidFill>
                <a:latin typeface="Arial" panose="020B0604020202020204" pitchFamily="34" charset="0"/>
              </a:rPr>
              <a:t>composition</a:t>
            </a:r>
            <a:r>
              <a:rPr lang="ru-RU" altLang="ru-RU" sz="1200" dirty="0">
                <a:solidFill>
                  <a:schemeClr val="tx1"/>
                </a:solidFill>
                <a:latin typeface="Arial" panose="020B0604020202020204" pitchFamily="34" charset="0"/>
              </a:rPr>
              <a:t>)</a:t>
            </a:r>
          </a:p>
        </p:txBody>
      </p:sp>
      <p:sp>
        <p:nvSpPr>
          <p:cNvPr id="9" name="Line 15">
            <a:extLst>
              <a:ext uri="{FF2B5EF4-FFF2-40B4-BE49-F238E27FC236}">
                <a16:creationId xmlns:a16="http://schemas.microsoft.com/office/drawing/2014/main" id="{CE8D76A1-A84A-F3A1-0151-F45AD8A1C6A3}"/>
              </a:ext>
            </a:extLst>
          </p:cNvPr>
          <p:cNvSpPr>
            <a:spLocks noChangeShapeType="1"/>
          </p:cNvSpPr>
          <p:nvPr/>
        </p:nvSpPr>
        <p:spPr bwMode="auto">
          <a:xfrm flipH="1">
            <a:off x="10662645" y="4452023"/>
            <a:ext cx="1587" cy="5238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 name="Text Box 16">
            <a:extLst>
              <a:ext uri="{FF2B5EF4-FFF2-40B4-BE49-F238E27FC236}">
                <a16:creationId xmlns:a16="http://schemas.microsoft.com/office/drawing/2014/main" id="{110A9F8B-1EDB-5D25-0ED2-4D49613F7F77}"/>
              </a:ext>
            </a:extLst>
          </p:cNvPr>
          <p:cNvSpPr txBox="1">
            <a:spLocks noChangeArrowheads="1"/>
          </p:cNvSpPr>
          <p:nvPr/>
        </p:nvSpPr>
        <p:spPr bwMode="auto">
          <a:xfrm>
            <a:off x="10454682" y="4896523"/>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dirty="0">
                <a:solidFill>
                  <a:schemeClr val="tx2"/>
                </a:solidFill>
                <a:latin typeface="Arial" panose="020B0604020202020204" pitchFamily="34" charset="0"/>
              </a:rPr>
              <a:t>…</a:t>
            </a:r>
            <a:endParaRPr lang="ru-RU" altLang="ru-RU" sz="1800" b="1" dirty="0">
              <a:solidFill>
                <a:schemeClr val="tx2"/>
              </a:solidFill>
              <a:latin typeface="Arial" panose="020B0604020202020204" pitchFamily="34" charset="0"/>
            </a:endParaRPr>
          </a:p>
        </p:txBody>
      </p:sp>
      <p:sp>
        <p:nvSpPr>
          <p:cNvPr id="11" name="Line 36">
            <a:extLst>
              <a:ext uri="{FF2B5EF4-FFF2-40B4-BE49-F238E27FC236}">
                <a16:creationId xmlns:a16="http://schemas.microsoft.com/office/drawing/2014/main" id="{000E116C-84AE-5FD8-A94C-8856F98E105F}"/>
              </a:ext>
            </a:extLst>
          </p:cNvPr>
          <p:cNvSpPr>
            <a:spLocks noChangeShapeType="1"/>
          </p:cNvSpPr>
          <p:nvPr/>
        </p:nvSpPr>
        <p:spPr bwMode="auto">
          <a:xfrm>
            <a:off x="10668995" y="3340773"/>
            <a:ext cx="1587" cy="593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 name="Text Box 52">
            <a:extLst>
              <a:ext uri="{FF2B5EF4-FFF2-40B4-BE49-F238E27FC236}">
                <a16:creationId xmlns:a16="http://schemas.microsoft.com/office/drawing/2014/main" id="{235FE540-AEC4-1254-F207-D89198A0CE4A}"/>
              </a:ext>
            </a:extLst>
          </p:cNvPr>
          <p:cNvSpPr txBox="1">
            <a:spLocks noChangeArrowheads="1"/>
          </p:cNvSpPr>
          <p:nvPr/>
        </p:nvSpPr>
        <p:spPr bwMode="auto">
          <a:xfrm>
            <a:off x="9584732" y="2239048"/>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Co-O</a:t>
            </a:r>
            <a:endParaRPr lang="ru-RU" altLang="ru-RU" sz="2000" dirty="0">
              <a:solidFill>
                <a:schemeClr val="tx1"/>
              </a:solidFill>
              <a:latin typeface="Arial" panose="020B0604020202020204" pitchFamily="34" charset="0"/>
            </a:endParaRPr>
          </a:p>
        </p:txBody>
      </p:sp>
      <p:sp>
        <p:nvSpPr>
          <p:cNvPr id="13" name="Rectangle 53">
            <a:extLst>
              <a:ext uri="{FF2B5EF4-FFF2-40B4-BE49-F238E27FC236}">
                <a16:creationId xmlns:a16="http://schemas.microsoft.com/office/drawing/2014/main" id="{E4B13017-9FF7-4E47-C867-D5FA187C3AC0}"/>
              </a:ext>
            </a:extLst>
          </p:cNvPr>
          <p:cNvSpPr>
            <a:spLocks noChangeArrowheads="1"/>
          </p:cNvSpPr>
          <p:nvPr/>
        </p:nvSpPr>
        <p:spPr bwMode="auto">
          <a:xfrm>
            <a:off x="9511707" y="3389986"/>
            <a:ext cx="10390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000" dirty="0">
                <a:solidFill>
                  <a:schemeClr val="tx1"/>
                </a:solidFill>
                <a:latin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
        <p:nvSpPr>
          <p:cNvPr id="14" name="Rectangle 54">
            <a:extLst>
              <a:ext uri="{FF2B5EF4-FFF2-40B4-BE49-F238E27FC236}">
                <a16:creationId xmlns:a16="http://schemas.microsoft.com/office/drawing/2014/main" id="{CD8674B8-A8C7-E8B8-DA84-64A993B8A5C0}"/>
              </a:ext>
            </a:extLst>
          </p:cNvPr>
          <p:cNvSpPr>
            <a:spLocks noChangeArrowheads="1"/>
          </p:cNvSpPr>
          <p:nvPr/>
        </p:nvSpPr>
        <p:spPr bwMode="auto">
          <a:xfrm>
            <a:off x="9511707" y="4471073"/>
            <a:ext cx="1181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l-GR" altLang="ru-RU" sz="2000" i="1" dirty="0">
                <a:solidFill>
                  <a:schemeClr val="tx1"/>
                </a:solidFill>
                <a:latin typeface="Arial" panose="020B0604020202020204" pitchFamily="34" charset="0"/>
                <a:cs typeface="Arial" panose="020B0604020202020204" pitchFamily="34" charset="0"/>
              </a:rPr>
              <a:t>β</a:t>
            </a:r>
            <a:r>
              <a:rPr lang="en-US" altLang="ru-RU" sz="2000" dirty="0">
                <a:solidFill>
                  <a:schemeClr val="tx1"/>
                </a:solidFill>
                <a:latin typeface="Arial" panose="020B0604020202020204" pitchFamily="34" charset="0"/>
                <a:cs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pic>
        <p:nvPicPr>
          <p:cNvPr id="1026" name="Picture 2" descr="Nobel Prize in Chemistry 2022: Chemistry That 'Clicks' Into Place - Lindau  Nobel Laureate Meetings">
            <a:extLst>
              <a:ext uri="{FF2B5EF4-FFF2-40B4-BE49-F238E27FC236}">
                <a16:creationId xmlns:a16="http://schemas.microsoft.com/office/drawing/2014/main" id="{6E435DEF-BF13-6FC5-545B-5135E75780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283" y="2692958"/>
            <a:ext cx="3245618" cy="17082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D426AA4-F16F-1BCB-CB33-8DE6E244C12A}"/>
              </a:ext>
            </a:extLst>
          </p:cNvPr>
          <p:cNvSpPr txBox="1"/>
          <p:nvPr/>
        </p:nvSpPr>
        <p:spPr>
          <a:xfrm>
            <a:off x="9144001" y="1116596"/>
            <a:ext cx="2924070" cy="369332"/>
          </a:xfrm>
          <a:prstGeom prst="rect">
            <a:avLst/>
          </a:prstGeom>
          <a:noFill/>
        </p:spPr>
        <p:txBody>
          <a:bodyPr wrap="square">
            <a:spAutoFit/>
          </a:bodyPr>
          <a:lstStyle/>
          <a:p>
            <a:r>
              <a:rPr lang="en-US" sz="1800" dirty="0"/>
              <a:t>Materials science orientation</a:t>
            </a:r>
            <a:endParaRPr lang="en-US" dirty="0"/>
          </a:p>
        </p:txBody>
      </p:sp>
    </p:spTree>
    <p:extLst>
      <p:ext uri="{BB962C8B-B14F-4D97-AF65-F5344CB8AC3E}">
        <p14:creationId xmlns:p14="http://schemas.microsoft.com/office/powerpoint/2010/main" val="70066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ultiTenancy Architecture – lakshaysuri">
            <a:extLst>
              <a:ext uri="{FF2B5EF4-FFF2-40B4-BE49-F238E27FC236}">
                <a16:creationId xmlns:a16="http://schemas.microsoft.com/office/drawing/2014/main" id="{6FFA8D02-E390-00AB-784E-89A51690E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586" y="208547"/>
            <a:ext cx="5215142" cy="239027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9" y="108000"/>
            <a:ext cx="8911959" cy="792000"/>
          </a:xfrm>
        </p:spPr>
        <p:txBody>
          <a:bodyPr/>
          <a:lstStyle/>
          <a:p>
            <a:r>
              <a:rPr lang="en-US" dirty="0"/>
              <a:t>RDMS: Multiple Tenant Support</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4694177" cy="485999"/>
          </a:xfrm>
        </p:spPr>
        <p:txBody>
          <a:bodyPr/>
          <a:lstStyle/>
          <a:p>
            <a:endParaRPr lang="en-US" sz="1000" dirty="0">
              <a:hlinkClick r:id="rId4"/>
            </a:endParaRPr>
          </a:p>
          <a:p>
            <a:r>
              <a:rPr lang="en-US" sz="1000" dirty="0">
                <a:hlinkClick r:id="rId4"/>
              </a:rPr>
              <a:t>https://en.wikipedia.org/wiki/Multitenancy</a:t>
            </a:r>
            <a:endParaRPr lang="en-US" sz="1000" dirty="0"/>
          </a:p>
          <a:p>
            <a:endParaRPr lang="en-US" dirty="0"/>
          </a:p>
        </p:txBody>
      </p:sp>
      <p:sp>
        <p:nvSpPr>
          <p:cNvPr id="3" name="TextBox 2">
            <a:extLst>
              <a:ext uri="{FF2B5EF4-FFF2-40B4-BE49-F238E27FC236}">
                <a16:creationId xmlns:a16="http://schemas.microsoft.com/office/drawing/2014/main" id="{70FE16D8-5A76-8BC3-C272-54C282EBD9A4}"/>
              </a:ext>
            </a:extLst>
          </p:cNvPr>
          <p:cNvSpPr txBox="1"/>
          <p:nvPr/>
        </p:nvSpPr>
        <p:spPr>
          <a:xfrm>
            <a:off x="139589" y="891414"/>
            <a:ext cx="11825416" cy="4093428"/>
          </a:xfrm>
          <a:prstGeom prst="rect">
            <a:avLst/>
          </a:prstGeom>
          <a:noFill/>
        </p:spPr>
        <p:txBody>
          <a:bodyPr wrap="square">
            <a:spAutoFit/>
          </a:bodyPr>
          <a:lstStyle/>
          <a:p>
            <a:r>
              <a:rPr lang="en-US" sz="2800" b="1" dirty="0"/>
              <a:t>What is Tenant?</a:t>
            </a:r>
          </a:p>
          <a:p>
            <a:endParaRPr lang="en-US" sz="800" b="1" dirty="0"/>
          </a:p>
          <a:p>
            <a:r>
              <a:rPr lang="en-US" b="1" dirty="0"/>
              <a:t>Short answer:</a:t>
            </a:r>
          </a:p>
          <a:p>
            <a:r>
              <a:rPr lang="en-US" dirty="0"/>
              <a:t>Tenant – separate (distinct) instance of a software application that</a:t>
            </a:r>
          </a:p>
          <a:p>
            <a:r>
              <a:rPr lang="en-US" dirty="0"/>
              <a:t>is used by a single organization or group of users.</a:t>
            </a:r>
          </a:p>
          <a:p>
            <a:endParaRPr lang="en-US" sz="800" b="1" dirty="0"/>
          </a:p>
          <a:p>
            <a:r>
              <a:rPr lang="en-US" b="1" dirty="0"/>
              <a:t>Long answer:</a:t>
            </a:r>
          </a:p>
          <a:p>
            <a:r>
              <a:rPr lang="en-US" dirty="0"/>
              <a:t>Tenant is a customer account that </a:t>
            </a:r>
            <a:r>
              <a:rPr lang="en-US" u="sng" dirty="0"/>
              <a:t>has its own set of users, data, and configuration settings</a:t>
            </a:r>
            <a:r>
              <a:rPr lang="en-US" dirty="0"/>
              <a:t>, and is isolated from other tenants in the same software application. This concept is commonly used in Software as a Service (</a:t>
            </a:r>
            <a:r>
              <a:rPr lang="en-US" b="1" dirty="0"/>
              <a:t>SaaS</a:t>
            </a:r>
            <a:r>
              <a:rPr lang="en-US" dirty="0"/>
              <a:t>) applications, where a single software application is hosted in the cloud and is made available to multiple customers as separate tenants. This allows each customer to have their own instance of the application, with their own data, settings, and customizations, while still sharing the underlying infrastructure and resources of the application.</a:t>
            </a:r>
          </a:p>
          <a:p>
            <a:endParaRPr lang="en-US" sz="800" b="1" dirty="0"/>
          </a:p>
          <a:p>
            <a:r>
              <a:rPr lang="en-US" b="1" dirty="0"/>
              <a:t>Active tenants:</a:t>
            </a:r>
          </a:p>
          <a:p>
            <a:endParaRPr lang="en-US" dirty="0"/>
          </a:p>
        </p:txBody>
      </p:sp>
      <p:sp>
        <p:nvSpPr>
          <p:cNvPr id="8" name="TextBox 7">
            <a:extLst>
              <a:ext uri="{FF2B5EF4-FFF2-40B4-BE49-F238E27FC236}">
                <a16:creationId xmlns:a16="http://schemas.microsoft.com/office/drawing/2014/main" id="{CA8D467C-FF18-1769-061C-A15926F3FD50}"/>
              </a:ext>
            </a:extLst>
          </p:cNvPr>
          <p:cNvSpPr txBox="1"/>
          <p:nvPr/>
        </p:nvSpPr>
        <p:spPr>
          <a:xfrm>
            <a:off x="5373381" y="4403502"/>
            <a:ext cx="5551294" cy="461665"/>
          </a:xfrm>
          <a:prstGeom prst="rect">
            <a:avLst/>
          </a:prstGeom>
          <a:noFill/>
        </p:spPr>
        <p:txBody>
          <a:bodyPr wrap="square">
            <a:spAutoFit/>
          </a:bodyPr>
          <a:lstStyle/>
          <a:p>
            <a:pPr defTabSz="685800"/>
            <a:r>
              <a:rPr lang="en-US" sz="2400" dirty="0">
                <a:solidFill>
                  <a:srgbClr val="003560">
                    <a:lumMod val="75000"/>
                    <a:lumOff val="25000"/>
                  </a:srgbClr>
                </a:solidFill>
                <a:latin typeface="Arial" panose="020B0604020202020204"/>
              </a:rPr>
              <a:t>Every tenant must have a unique URL!</a:t>
            </a:r>
          </a:p>
        </p:txBody>
      </p:sp>
      <p:pic>
        <p:nvPicPr>
          <p:cNvPr id="2" name="Picture 1">
            <a:extLst>
              <a:ext uri="{FF2B5EF4-FFF2-40B4-BE49-F238E27FC236}">
                <a16:creationId xmlns:a16="http://schemas.microsoft.com/office/drawing/2014/main" id="{E00C5A8E-37A4-963A-7C58-72D007827548}"/>
              </a:ext>
            </a:extLst>
          </p:cNvPr>
          <p:cNvPicPr>
            <a:picLocks noChangeAspect="1"/>
          </p:cNvPicPr>
          <p:nvPr/>
        </p:nvPicPr>
        <p:blipFill>
          <a:blip r:embed="rId5"/>
          <a:stretch>
            <a:fillRect/>
          </a:stretch>
        </p:blipFill>
        <p:spPr>
          <a:xfrm>
            <a:off x="205963" y="4530884"/>
            <a:ext cx="4871805" cy="1725237"/>
          </a:xfrm>
          <a:prstGeom prst="rect">
            <a:avLst/>
          </a:prstGeom>
          <a:ln>
            <a:solidFill>
              <a:srgbClr val="0070C0"/>
            </a:solidFill>
          </a:ln>
        </p:spPr>
      </p:pic>
      <p:sp>
        <p:nvSpPr>
          <p:cNvPr id="9" name="TextBox 8">
            <a:extLst>
              <a:ext uri="{FF2B5EF4-FFF2-40B4-BE49-F238E27FC236}">
                <a16:creationId xmlns:a16="http://schemas.microsoft.com/office/drawing/2014/main" id="{1A40205C-A40C-7061-83FC-0FA910BC0478}"/>
              </a:ext>
            </a:extLst>
          </p:cNvPr>
          <p:cNvSpPr txBox="1"/>
          <p:nvPr/>
        </p:nvSpPr>
        <p:spPr>
          <a:xfrm>
            <a:off x="5398477" y="5220678"/>
            <a:ext cx="6456066" cy="923330"/>
          </a:xfrm>
          <a:prstGeom prst="rect">
            <a:avLst/>
          </a:prstGeom>
          <a:noFill/>
        </p:spPr>
        <p:txBody>
          <a:bodyPr wrap="square">
            <a:spAutoFit/>
          </a:bodyPr>
          <a:lstStyle/>
          <a:p>
            <a:r>
              <a:rPr lang="en-US" b="1" dirty="0"/>
              <a:t>Conclusion</a:t>
            </a:r>
            <a:r>
              <a:rPr lang="en-US" dirty="0"/>
              <a:t>:</a:t>
            </a:r>
          </a:p>
          <a:p>
            <a:r>
              <a:rPr lang="en-US" dirty="0"/>
              <a:t>Tenants are useful for separate projects / workgroups / </a:t>
            </a:r>
          </a:p>
          <a:p>
            <a:r>
              <a:rPr lang="en-US" dirty="0"/>
              <a:t>materials data repositories.</a:t>
            </a:r>
          </a:p>
        </p:txBody>
      </p:sp>
    </p:spTree>
    <p:extLst>
      <p:ext uri="{BB962C8B-B14F-4D97-AF65-F5344CB8AC3E}">
        <p14:creationId xmlns:p14="http://schemas.microsoft.com/office/powerpoint/2010/main" val="3400477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88D917-1679-BB5F-6AE0-C566EEDBFC6C}"/>
              </a:ext>
            </a:extLst>
          </p:cNvPr>
          <p:cNvPicPr>
            <a:picLocks noChangeAspect="1"/>
          </p:cNvPicPr>
          <p:nvPr/>
        </p:nvPicPr>
        <p:blipFill>
          <a:blip r:embed="rId3"/>
          <a:stretch>
            <a:fillRect/>
          </a:stretch>
        </p:blipFill>
        <p:spPr>
          <a:xfrm>
            <a:off x="4629355" y="0"/>
            <a:ext cx="7562645" cy="6858000"/>
          </a:xfrm>
          <a:prstGeom prst="rect">
            <a:avLst/>
          </a:prstGeom>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de-DE" dirty="0"/>
              <a:t>RDMS Database</a:t>
            </a:r>
            <a:endParaRPr lang="en-US" dirty="0"/>
          </a:p>
        </p:txBody>
      </p:sp>
      <p:sp>
        <p:nvSpPr>
          <p:cNvPr id="7" name="Text Placeholder 6">
            <a:extLst>
              <a:ext uri="{FF2B5EF4-FFF2-40B4-BE49-F238E27FC236}">
                <a16:creationId xmlns:a16="http://schemas.microsoft.com/office/drawing/2014/main" id="{BF4EFBFE-34AF-69E3-D354-C3C27C41DCD8}"/>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E4A9D677-56DD-BCD3-4343-0703DA0295F7}"/>
              </a:ext>
            </a:extLst>
          </p:cNvPr>
          <p:cNvPicPr>
            <a:picLocks noChangeAspect="1"/>
          </p:cNvPicPr>
          <p:nvPr/>
        </p:nvPicPr>
        <p:blipFill>
          <a:blip r:embed="rId4"/>
          <a:stretch>
            <a:fillRect/>
          </a:stretch>
        </p:blipFill>
        <p:spPr>
          <a:xfrm>
            <a:off x="0" y="1451779"/>
            <a:ext cx="4645784" cy="1008047"/>
          </a:xfrm>
          <a:prstGeom prst="rect">
            <a:avLst/>
          </a:prstGeom>
          <a:ln>
            <a:solidFill>
              <a:srgbClr val="0070C0"/>
            </a:solidFill>
          </a:ln>
        </p:spPr>
      </p:pic>
      <p:pic>
        <p:nvPicPr>
          <p:cNvPr id="9" name="Picture 8">
            <a:extLst>
              <a:ext uri="{FF2B5EF4-FFF2-40B4-BE49-F238E27FC236}">
                <a16:creationId xmlns:a16="http://schemas.microsoft.com/office/drawing/2014/main" id="{E8098497-9A4E-6050-8EBA-08BC712AA28F}"/>
              </a:ext>
            </a:extLst>
          </p:cNvPr>
          <p:cNvPicPr>
            <a:picLocks noChangeAspect="1"/>
          </p:cNvPicPr>
          <p:nvPr/>
        </p:nvPicPr>
        <p:blipFill>
          <a:blip r:embed="rId5"/>
          <a:stretch>
            <a:fillRect/>
          </a:stretch>
        </p:blipFill>
        <p:spPr>
          <a:xfrm>
            <a:off x="0" y="3595346"/>
            <a:ext cx="4604084" cy="2436367"/>
          </a:xfrm>
          <a:prstGeom prst="rect">
            <a:avLst/>
          </a:prstGeom>
          <a:ln>
            <a:solidFill>
              <a:srgbClr val="0070C0"/>
            </a:solidFill>
          </a:ln>
        </p:spPr>
      </p:pic>
      <p:sp>
        <p:nvSpPr>
          <p:cNvPr id="10" name="TextBox 9">
            <a:extLst>
              <a:ext uri="{FF2B5EF4-FFF2-40B4-BE49-F238E27FC236}">
                <a16:creationId xmlns:a16="http://schemas.microsoft.com/office/drawing/2014/main" id="{0A293EAF-25A0-36BB-824E-46CDF6877CC1}"/>
              </a:ext>
            </a:extLst>
          </p:cNvPr>
          <p:cNvSpPr txBox="1"/>
          <p:nvPr/>
        </p:nvSpPr>
        <p:spPr>
          <a:xfrm>
            <a:off x="0" y="1059727"/>
            <a:ext cx="3599854" cy="338554"/>
          </a:xfrm>
          <a:prstGeom prst="rect">
            <a:avLst/>
          </a:prstGeom>
          <a:noFill/>
        </p:spPr>
        <p:txBody>
          <a:bodyPr wrap="square">
            <a:spAutoFit/>
          </a:bodyPr>
          <a:lstStyle/>
          <a:p>
            <a:pPr defTabSz="685800"/>
            <a:r>
              <a:rPr lang="en-US" sz="1600" b="1" dirty="0">
                <a:solidFill>
                  <a:prstClr val="black"/>
                </a:solidFill>
              </a:rPr>
              <a:t>Tenants</a:t>
            </a:r>
            <a:r>
              <a:rPr lang="en-US" sz="1600" dirty="0">
                <a:solidFill>
                  <a:prstClr val="black"/>
                </a:solidFill>
              </a:rPr>
              <a:t> (independent systems):</a:t>
            </a:r>
          </a:p>
        </p:txBody>
      </p:sp>
      <p:sp>
        <p:nvSpPr>
          <p:cNvPr id="11" name="TextBox 10">
            <a:extLst>
              <a:ext uri="{FF2B5EF4-FFF2-40B4-BE49-F238E27FC236}">
                <a16:creationId xmlns:a16="http://schemas.microsoft.com/office/drawing/2014/main" id="{64DCE2C2-F40D-30DE-9F78-048CDB7944DA}"/>
              </a:ext>
            </a:extLst>
          </p:cNvPr>
          <p:cNvSpPr txBox="1"/>
          <p:nvPr/>
        </p:nvSpPr>
        <p:spPr>
          <a:xfrm>
            <a:off x="0" y="3191974"/>
            <a:ext cx="4620126" cy="584775"/>
          </a:xfrm>
          <a:prstGeom prst="rect">
            <a:avLst/>
          </a:prstGeom>
          <a:noFill/>
        </p:spPr>
        <p:txBody>
          <a:bodyPr wrap="square">
            <a:spAutoFit/>
          </a:bodyPr>
          <a:lstStyle/>
          <a:p>
            <a:pPr defTabSz="685800"/>
            <a:r>
              <a:rPr lang="en-US" sz="1600" b="1" dirty="0">
                <a:solidFill>
                  <a:prstClr val="black"/>
                </a:solidFill>
              </a:rPr>
              <a:t>Data Types</a:t>
            </a:r>
            <a:r>
              <a:rPr lang="en-US" sz="1600" dirty="0">
                <a:solidFill>
                  <a:prstClr val="black"/>
                </a:solidFill>
              </a:rPr>
              <a:t> (can be shared among tenants):</a:t>
            </a:r>
          </a:p>
          <a:p>
            <a:pPr defTabSz="685800"/>
            <a:endParaRPr lang="en-US" sz="1600" dirty="0">
              <a:solidFill>
                <a:prstClr val="black"/>
              </a:solidFill>
            </a:endParaRPr>
          </a:p>
        </p:txBody>
      </p:sp>
      <p:sp>
        <p:nvSpPr>
          <p:cNvPr id="12" name="TextBox 11">
            <a:extLst>
              <a:ext uri="{FF2B5EF4-FFF2-40B4-BE49-F238E27FC236}">
                <a16:creationId xmlns:a16="http://schemas.microsoft.com/office/drawing/2014/main" id="{E89A3698-395A-5316-936B-78E8F62088C7}"/>
              </a:ext>
            </a:extLst>
          </p:cNvPr>
          <p:cNvSpPr txBox="1"/>
          <p:nvPr/>
        </p:nvSpPr>
        <p:spPr>
          <a:xfrm>
            <a:off x="1179009" y="2443446"/>
            <a:ext cx="3528392" cy="307777"/>
          </a:xfrm>
          <a:prstGeom prst="rect">
            <a:avLst/>
          </a:prstGeom>
          <a:noFill/>
        </p:spPr>
        <p:txBody>
          <a:bodyPr wrap="square">
            <a:spAutoFit/>
          </a:bodyPr>
          <a:lstStyle/>
          <a:p>
            <a:pPr defTabSz="685800"/>
            <a:r>
              <a:rPr lang="en-US" sz="1400" dirty="0">
                <a:solidFill>
                  <a:srgbClr val="003560">
                    <a:lumMod val="75000"/>
                    <a:lumOff val="25000"/>
                  </a:srgbClr>
                </a:solidFill>
              </a:rPr>
              <a:t>Every tenant must have a unique URL!</a:t>
            </a:r>
          </a:p>
        </p:txBody>
      </p:sp>
    </p:spTree>
    <p:extLst>
      <p:ext uri="{BB962C8B-B14F-4D97-AF65-F5344CB8AC3E}">
        <p14:creationId xmlns:p14="http://schemas.microsoft.com/office/powerpoint/2010/main" val="423961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de-DE" dirty="0"/>
              <a:t>RDMS: </a:t>
            </a:r>
            <a:r>
              <a:rPr lang="en-US" sz="3600" dirty="0"/>
              <a:t>Registration and Authorization</a:t>
            </a:r>
            <a:endParaRPr lang="en-US"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r>
              <a:rPr lang="en-US" sz="1000" dirty="0">
                <a:hlinkClick r:id="rId3"/>
              </a:rPr>
              <a:t>https://openid.net</a:t>
            </a:r>
            <a:endParaRPr lang="en-US" sz="1000" dirty="0"/>
          </a:p>
          <a:p>
            <a:r>
              <a:rPr lang="en-US" sz="1000" dirty="0">
                <a:hlinkClick r:id="rId4"/>
              </a:rPr>
              <a:t>https://en.wikipedia.org/wiki/Authentication</a:t>
            </a:r>
            <a:endParaRPr lang="en-US" sz="1000" dirty="0"/>
          </a:p>
          <a:p>
            <a:r>
              <a:rPr lang="en-US" sz="1000" dirty="0">
                <a:hlinkClick r:id="rId5"/>
              </a:rPr>
              <a:t>https://en.wikipedia.org/wiki/Authorization</a:t>
            </a:r>
            <a:endParaRPr lang="en-US" sz="1000" dirty="0"/>
          </a:p>
        </p:txBody>
      </p:sp>
      <p:sp>
        <p:nvSpPr>
          <p:cNvPr id="3" name="TextBox 2">
            <a:extLst>
              <a:ext uri="{FF2B5EF4-FFF2-40B4-BE49-F238E27FC236}">
                <a16:creationId xmlns:a16="http://schemas.microsoft.com/office/drawing/2014/main" id="{2200481F-538C-6F5A-8DBC-1F938DCEE3B1}"/>
              </a:ext>
            </a:extLst>
          </p:cNvPr>
          <p:cNvSpPr txBox="1"/>
          <p:nvPr/>
        </p:nvSpPr>
        <p:spPr>
          <a:xfrm>
            <a:off x="241914" y="1082591"/>
            <a:ext cx="5212401" cy="2308324"/>
          </a:xfrm>
          <a:prstGeom prst="rect">
            <a:avLst/>
          </a:prstGeom>
          <a:noFill/>
        </p:spPr>
        <p:txBody>
          <a:bodyPr wrap="square">
            <a:spAutoFit/>
          </a:bodyPr>
          <a:lstStyle/>
          <a:p>
            <a:pPr defTabSz="685800"/>
            <a:r>
              <a:rPr lang="en-US" sz="1600" dirty="0">
                <a:solidFill>
                  <a:prstClr val="black"/>
                </a:solidFill>
              </a:rPr>
              <a:t>Application access level is determined by the current user context.</a:t>
            </a:r>
          </a:p>
          <a:p>
            <a:pPr defTabSz="685800"/>
            <a:r>
              <a:rPr lang="en-US" sz="1600" b="1" dirty="0">
                <a:solidFill>
                  <a:prstClr val="black"/>
                </a:solidFill>
              </a:rPr>
              <a:t>Two-way registration </a:t>
            </a:r>
            <a:r>
              <a:rPr lang="en-US" sz="1600" dirty="0">
                <a:solidFill>
                  <a:prstClr val="black"/>
                </a:solidFill>
              </a:rPr>
              <a:t>(choose any):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external provider </a:t>
            </a:r>
            <a:r>
              <a:rPr lang="en-US" sz="1600" dirty="0">
                <a:solidFill>
                  <a:prstClr val="black"/>
                </a:solidFill>
              </a:rPr>
              <a:t>(OpenID Connect)</a:t>
            </a:r>
            <a:r>
              <a:rPr lang="ru-RU" sz="1600" dirty="0">
                <a:solidFill>
                  <a:prstClr val="black"/>
                </a:solidFill>
              </a:rPr>
              <a:t>, </a:t>
            </a:r>
            <a:r>
              <a:rPr lang="en-US" sz="1600" dirty="0">
                <a:solidFill>
                  <a:prstClr val="black"/>
                </a:solidFill>
              </a:rPr>
              <a:t>e.g. Google (external authentication authority is used, no credentials are stored locally).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local account </a:t>
            </a:r>
            <a:r>
              <a:rPr lang="en-US" sz="1600" dirty="0">
                <a:solidFill>
                  <a:prstClr val="black"/>
                </a:solidFill>
              </a:rPr>
              <a:t>(credentials are stored internally);</a:t>
            </a:r>
          </a:p>
          <a:p>
            <a:pPr defTabSz="685800"/>
            <a:r>
              <a:rPr lang="en-US" sz="1600" dirty="0">
                <a:solidFill>
                  <a:prstClr val="black"/>
                </a:solidFill>
              </a:rPr>
              <a:t>In both cases, an </a:t>
            </a:r>
            <a:r>
              <a:rPr lang="en-US" sz="1600" u="sng" dirty="0">
                <a:solidFill>
                  <a:prstClr val="black"/>
                </a:solidFill>
              </a:rPr>
              <a:t>e-mail address is required</a:t>
            </a:r>
            <a:r>
              <a:rPr lang="en-US" sz="1600" dirty="0">
                <a:solidFill>
                  <a:prstClr val="black"/>
                </a:solidFill>
              </a:rPr>
              <a:t>, and its successful verification is a prerequisite for access.</a:t>
            </a:r>
          </a:p>
        </p:txBody>
      </p:sp>
      <p:pic>
        <p:nvPicPr>
          <p:cNvPr id="4" name="Picture 3">
            <a:extLst>
              <a:ext uri="{FF2B5EF4-FFF2-40B4-BE49-F238E27FC236}">
                <a16:creationId xmlns:a16="http://schemas.microsoft.com/office/drawing/2014/main" id="{66D7E815-60DE-80C5-BDF3-2F4735BEC34B}"/>
              </a:ext>
            </a:extLst>
          </p:cNvPr>
          <p:cNvPicPr>
            <a:picLocks noChangeAspect="1"/>
          </p:cNvPicPr>
          <p:nvPr/>
        </p:nvPicPr>
        <p:blipFill>
          <a:blip r:embed="rId6"/>
          <a:stretch>
            <a:fillRect/>
          </a:stretch>
        </p:blipFill>
        <p:spPr>
          <a:xfrm>
            <a:off x="5609395" y="1018422"/>
            <a:ext cx="6461125" cy="4215165"/>
          </a:xfrm>
          <a:prstGeom prst="rect">
            <a:avLst/>
          </a:prstGeom>
          <a:ln>
            <a:solidFill>
              <a:srgbClr val="0070C0"/>
            </a:solidFill>
          </a:ln>
        </p:spPr>
      </p:pic>
      <p:pic>
        <p:nvPicPr>
          <p:cNvPr id="7" name="Picture 6">
            <a:extLst>
              <a:ext uri="{FF2B5EF4-FFF2-40B4-BE49-F238E27FC236}">
                <a16:creationId xmlns:a16="http://schemas.microsoft.com/office/drawing/2014/main" id="{E0B0A05C-EABF-C856-940E-CA1F4CEAAE4F}"/>
              </a:ext>
            </a:extLst>
          </p:cNvPr>
          <p:cNvPicPr>
            <a:picLocks noChangeAspect="1"/>
          </p:cNvPicPr>
          <p:nvPr/>
        </p:nvPicPr>
        <p:blipFill>
          <a:blip r:embed="rId7"/>
          <a:stretch>
            <a:fillRect/>
          </a:stretch>
        </p:blipFill>
        <p:spPr>
          <a:xfrm>
            <a:off x="131386" y="3989278"/>
            <a:ext cx="4776520" cy="1662380"/>
          </a:xfrm>
          <a:prstGeom prst="rect">
            <a:avLst/>
          </a:prstGeom>
          <a:ln>
            <a:solidFill>
              <a:srgbClr val="0070C0"/>
            </a:solidFill>
          </a:ln>
        </p:spPr>
      </p:pic>
      <p:sp>
        <p:nvSpPr>
          <p:cNvPr id="8" name="TextBox 7">
            <a:extLst>
              <a:ext uri="{FF2B5EF4-FFF2-40B4-BE49-F238E27FC236}">
                <a16:creationId xmlns:a16="http://schemas.microsoft.com/office/drawing/2014/main" id="{EFC2CE2C-BAFD-B986-B189-4BF8EF9430FE}"/>
              </a:ext>
            </a:extLst>
          </p:cNvPr>
          <p:cNvSpPr txBox="1"/>
          <p:nvPr/>
        </p:nvSpPr>
        <p:spPr>
          <a:xfrm>
            <a:off x="8042757" y="5600806"/>
            <a:ext cx="4149243" cy="523220"/>
          </a:xfrm>
          <a:prstGeom prst="rect">
            <a:avLst/>
          </a:prstGeom>
          <a:noFill/>
        </p:spPr>
        <p:txBody>
          <a:bodyPr wrap="square">
            <a:spAutoFit/>
          </a:bodyPr>
          <a:lstStyle/>
          <a:p>
            <a:pPr defTabSz="685800"/>
            <a:r>
              <a:rPr lang="en-US" sz="1400" dirty="0">
                <a:solidFill>
                  <a:prstClr val="black"/>
                </a:solidFill>
              </a:rPr>
              <a:t>After e-mail confirmation, the user is considered active, but does not have an assigned user group.</a:t>
            </a:r>
          </a:p>
        </p:txBody>
      </p:sp>
      <p:pic>
        <p:nvPicPr>
          <p:cNvPr id="9" name="Picture 8">
            <a:extLst>
              <a:ext uri="{FF2B5EF4-FFF2-40B4-BE49-F238E27FC236}">
                <a16:creationId xmlns:a16="http://schemas.microsoft.com/office/drawing/2014/main" id="{EC25514A-9072-A15C-739C-0EBB1D3C6951}"/>
              </a:ext>
            </a:extLst>
          </p:cNvPr>
          <p:cNvPicPr>
            <a:picLocks noChangeAspect="1"/>
          </p:cNvPicPr>
          <p:nvPr/>
        </p:nvPicPr>
        <p:blipFill>
          <a:blip r:embed="rId8"/>
          <a:stretch>
            <a:fillRect/>
          </a:stretch>
        </p:blipFill>
        <p:spPr>
          <a:xfrm>
            <a:off x="3942873" y="5279964"/>
            <a:ext cx="3923363" cy="892645"/>
          </a:xfrm>
          <a:prstGeom prst="rect">
            <a:avLst/>
          </a:prstGeom>
          <a:ln>
            <a:solidFill>
              <a:srgbClr val="0070C0"/>
            </a:solidFill>
          </a:ln>
        </p:spPr>
      </p:pic>
      <p:cxnSp>
        <p:nvCxnSpPr>
          <p:cNvPr id="10" name="Straight Arrow Connector 9">
            <a:extLst>
              <a:ext uri="{FF2B5EF4-FFF2-40B4-BE49-F238E27FC236}">
                <a16:creationId xmlns:a16="http://schemas.microsoft.com/office/drawing/2014/main" id="{05EF2F86-7A96-8918-DE4F-417B7EF69F61}"/>
              </a:ext>
            </a:extLst>
          </p:cNvPr>
          <p:cNvCxnSpPr>
            <a:cxnSpLocks/>
          </p:cNvCxnSpPr>
          <p:nvPr/>
        </p:nvCxnSpPr>
        <p:spPr>
          <a:xfrm>
            <a:off x="3542548" y="5376202"/>
            <a:ext cx="410874" cy="0"/>
          </a:xfrm>
          <a:prstGeom prst="straightConnector1">
            <a:avLst/>
          </a:prstGeom>
          <a:noFill/>
          <a:ln w="63500" cap="flat" cmpd="sng" algn="ctr">
            <a:solidFill>
              <a:srgbClr val="003560">
                <a:lumMod val="90000"/>
                <a:lumOff val="10000"/>
                <a:alpha val="50000"/>
              </a:srgb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5FD5847D-F6D8-F554-6D1C-D7E9E56FEA43}"/>
              </a:ext>
            </a:extLst>
          </p:cNvPr>
          <p:cNvCxnSpPr>
            <a:cxnSpLocks/>
          </p:cNvCxnSpPr>
          <p:nvPr/>
        </p:nvCxnSpPr>
        <p:spPr>
          <a:xfrm>
            <a:off x="4395537" y="2117558"/>
            <a:ext cx="4379495" cy="0"/>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2" name="Straight Arrow Connector 11">
            <a:extLst>
              <a:ext uri="{FF2B5EF4-FFF2-40B4-BE49-F238E27FC236}">
                <a16:creationId xmlns:a16="http://schemas.microsoft.com/office/drawing/2014/main" id="{378F0B46-7FB7-4E6E-161D-2639AD946E5F}"/>
              </a:ext>
            </a:extLst>
          </p:cNvPr>
          <p:cNvCxnSpPr>
            <a:cxnSpLocks/>
          </p:cNvCxnSpPr>
          <p:nvPr/>
        </p:nvCxnSpPr>
        <p:spPr>
          <a:xfrm>
            <a:off x="1940990" y="2849125"/>
            <a:ext cx="3753957" cy="1883296"/>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3" name="Straight Arrow Connector 12">
            <a:extLst>
              <a:ext uri="{FF2B5EF4-FFF2-40B4-BE49-F238E27FC236}">
                <a16:creationId xmlns:a16="http://schemas.microsoft.com/office/drawing/2014/main" id="{EC20ED6D-7FA6-A4B9-849A-ABE92DB1A829}"/>
              </a:ext>
            </a:extLst>
          </p:cNvPr>
          <p:cNvCxnSpPr>
            <a:cxnSpLocks/>
          </p:cNvCxnSpPr>
          <p:nvPr/>
        </p:nvCxnSpPr>
        <p:spPr>
          <a:xfrm>
            <a:off x="1348409" y="3336758"/>
            <a:ext cx="0" cy="722379"/>
          </a:xfrm>
          <a:prstGeom prst="straightConnector1">
            <a:avLst/>
          </a:prstGeom>
          <a:noFill/>
          <a:ln w="63500" cap="flat" cmpd="sng" algn="ctr">
            <a:solidFill>
              <a:srgbClr val="0070C0">
                <a:alpha val="50000"/>
              </a:srgbClr>
            </a:solidFill>
            <a:prstDash val="solid"/>
            <a:miter lim="800000"/>
            <a:tailEnd type="triangle"/>
          </a:ln>
          <a:effectLst/>
        </p:spPr>
      </p:cxnSp>
    </p:spTree>
    <p:extLst>
      <p:ext uri="{BB962C8B-B14F-4D97-AF65-F5344CB8AC3E}">
        <p14:creationId xmlns:p14="http://schemas.microsoft.com/office/powerpoint/2010/main" val="159757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778FBFD-4364-6339-999F-C0FC6DA574B1}"/>
              </a:ext>
            </a:extLst>
          </p:cNvPr>
          <p:cNvPicPr>
            <a:picLocks noChangeAspect="1"/>
          </p:cNvPicPr>
          <p:nvPr/>
        </p:nvPicPr>
        <p:blipFill>
          <a:blip r:embed="rId3"/>
          <a:stretch>
            <a:fillRect/>
          </a:stretch>
        </p:blipFill>
        <p:spPr>
          <a:xfrm>
            <a:off x="8522661" y="3439850"/>
            <a:ext cx="3517903" cy="2115103"/>
          </a:xfrm>
          <a:prstGeom prst="rect">
            <a:avLst/>
          </a:prstGeom>
          <a:ln>
            <a:solidFill>
              <a:srgbClr val="0070C0"/>
            </a:solidFill>
          </a:ln>
        </p:spPr>
      </p:pic>
      <p:pic>
        <p:nvPicPr>
          <p:cNvPr id="17" name="Picture 16">
            <a:extLst>
              <a:ext uri="{FF2B5EF4-FFF2-40B4-BE49-F238E27FC236}">
                <a16:creationId xmlns:a16="http://schemas.microsoft.com/office/drawing/2014/main" id="{070D2845-5FC2-9ABE-98AC-719C68E50C2E}"/>
              </a:ext>
            </a:extLst>
          </p:cNvPr>
          <p:cNvPicPr>
            <a:picLocks noChangeAspect="1"/>
          </p:cNvPicPr>
          <p:nvPr/>
        </p:nvPicPr>
        <p:blipFill>
          <a:blip r:embed="rId4"/>
          <a:stretch>
            <a:fillRect/>
          </a:stretch>
        </p:blipFill>
        <p:spPr>
          <a:xfrm>
            <a:off x="2959385" y="3439849"/>
            <a:ext cx="5472611" cy="2819504"/>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Identity User Control Interface</a:t>
            </a:r>
            <a:endParaRPr lang="de-DE" dirty="0"/>
          </a:p>
        </p:txBody>
      </p:sp>
      <p:sp>
        <p:nvSpPr>
          <p:cNvPr id="3" name="Text Placeholder 2">
            <a:extLst>
              <a:ext uri="{FF2B5EF4-FFF2-40B4-BE49-F238E27FC236}">
                <a16:creationId xmlns:a16="http://schemas.microsoft.com/office/drawing/2014/main" id="{4EB9E21F-7C26-F5AE-094D-BA2C8678DF03}"/>
              </a:ext>
            </a:extLst>
          </p:cNvPr>
          <p:cNvSpPr>
            <a:spLocks noGrp="1"/>
          </p:cNvSpPr>
          <p:nvPr>
            <p:ph type="body" sz="quarter" idx="13"/>
          </p:nvPr>
        </p:nvSpPr>
        <p:spPr/>
        <p:txBody>
          <a:bodyPr/>
          <a:lstStyle/>
          <a:p>
            <a:pPr indent="0">
              <a:buNone/>
            </a:pPr>
            <a:r>
              <a:rPr lang="en-US" sz="1000" dirty="0">
                <a:solidFill>
                  <a:prstClr val="black"/>
                </a:solidFill>
                <a:latin typeface="Arial" panose="020B0604020202020204"/>
                <a:hlinkClick r:id="rId5"/>
              </a:rPr>
              <a:t>https://learn.microsoft.com/en-us/aspnet/core/security/authentication/identity</a:t>
            </a:r>
            <a:endParaRPr lang="en-US" sz="1000" dirty="0">
              <a:solidFill>
                <a:prstClr val="black"/>
              </a:solidFill>
              <a:latin typeface="Arial" panose="020B0604020202020204"/>
            </a:endParaRPr>
          </a:p>
          <a:p>
            <a:endParaRPr lang="en-US"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51437" y="1093071"/>
            <a:ext cx="3448287" cy="2821413"/>
          </a:xfrm>
          <a:prstGeom prst="rect">
            <a:avLst/>
          </a:prstGeom>
          <a:noFill/>
        </p:spPr>
        <p:txBody>
          <a:bodyPr wrap="square">
            <a:spAutoFit/>
          </a:bodyPr>
          <a:lstStyle/>
          <a:p>
            <a:pPr defTabSz="914377">
              <a:spcAft>
                <a:spcPts val="600"/>
              </a:spcAft>
            </a:pPr>
            <a:r>
              <a:rPr lang="en-US" sz="2400" b="1" dirty="0">
                <a:solidFill>
                  <a:prstClr val="black"/>
                </a:solidFill>
              </a:rPr>
              <a:t>Features:</a:t>
            </a:r>
          </a:p>
          <a:p>
            <a:pPr marL="380990" indent="-380990" defTabSz="914377">
              <a:spcAft>
                <a:spcPts val="600"/>
              </a:spcAft>
              <a:buFont typeface="Arial" panose="020B0604020202020204" pitchFamily="34" charset="0"/>
              <a:buChar char="•"/>
            </a:pPr>
            <a:r>
              <a:rPr lang="en-US" sz="2400" dirty="0">
                <a:solidFill>
                  <a:prstClr val="black"/>
                </a:solidFill>
              </a:rPr>
              <a:t>Registered </a:t>
            </a:r>
            <a:r>
              <a:rPr lang="en-US" sz="2400" u="sng" dirty="0">
                <a:solidFill>
                  <a:prstClr val="black"/>
                </a:solidFill>
              </a:rPr>
              <a:t>users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Roles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Claims</a:t>
            </a:r>
            <a:r>
              <a:rPr lang="en-US" sz="2400" dirty="0">
                <a:solidFill>
                  <a:prstClr val="black"/>
                </a:solidFill>
              </a:rPr>
              <a:t> management</a:t>
            </a:r>
            <a:endParaRPr lang="en-US" sz="2000" dirty="0">
              <a:solidFill>
                <a:prstClr val="black"/>
              </a:solidFill>
            </a:endParaRPr>
          </a:p>
          <a:p>
            <a:pPr marL="380990" indent="-380990" defTabSz="914377">
              <a:buFont typeface="Arial" panose="020B0604020202020204" pitchFamily="34" charset="0"/>
              <a:buChar char="•"/>
            </a:pPr>
            <a:endParaRPr lang="en-US" sz="1867" dirty="0">
              <a:solidFill>
                <a:prstClr val="black"/>
              </a:solidFill>
            </a:endParaRPr>
          </a:p>
          <a:p>
            <a:pPr defTabSz="914377"/>
            <a:endParaRPr lang="en-US" sz="1867" dirty="0">
              <a:solidFill>
                <a:prstClr val="black"/>
              </a:solidFill>
            </a:endParaRPr>
          </a:p>
        </p:txBody>
      </p:sp>
      <p:pic>
        <p:nvPicPr>
          <p:cNvPr id="7" name="Picture 6">
            <a:extLst>
              <a:ext uri="{FF2B5EF4-FFF2-40B4-BE49-F238E27FC236}">
                <a16:creationId xmlns:a16="http://schemas.microsoft.com/office/drawing/2014/main" id="{B7DC41F5-8473-22AB-8CEE-BC0355022691}"/>
              </a:ext>
            </a:extLst>
          </p:cNvPr>
          <p:cNvPicPr>
            <a:picLocks noChangeAspect="1"/>
          </p:cNvPicPr>
          <p:nvPr/>
        </p:nvPicPr>
        <p:blipFill>
          <a:blip r:embed="rId6"/>
          <a:stretch>
            <a:fillRect/>
          </a:stretch>
        </p:blipFill>
        <p:spPr>
          <a:xfrm>
            <a:off x="3736319" y="943129"/>
            <a:ext cx="8304245" cy="2400708"/>
          </a:xfrm>
          <a:prstGeom prst="rect">
            <a:avLst/>
          </a:prstGeom>
          <a:ln>
            <a:solidFill>
              <a:srgbClr val="0070C0"/>
            </a:solidFill>
          </a:ln>
        </p:spPr>
      </p:pic>
      <p:cxnSp>
        <p:nvCxnSpPr>
          <p:cNvPr id="19" name="Straight Arrow Connector 18">
            <a:extLst>
              <a:ext uri="{FF2B5EF4-FFF2-40B4-BE49-F238E27FC236}">
                <a16:creationId xmlns:a16="http://schemas.microsoft.com/office/drawing/2014/main" id="{902F00CA-2940-119D-F976-0ADD2810A2B4}"/>
              </a:ext>
            </a:extLst>
          </p:cNvPr>
          <p:cNvCxnSpPr>
            <a:cxnSpLocks/>
          </p:cNvCxnSpPr>
          <p:nvPr/>
        </p:nvCxnSpPr>
        <p:spPr>
          <a:xfrm>
            <a:off x="2281183" y="2002559"/>
            <a:ext cx="1632181"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6626F07-464B-7922-6416-E28A3DF0970B}"/>
              </a:ext>
            </a:extLst>
          </p:cNvPr>
          <p:cNvCxnSpPr>
            <a:cxnSpLocks/>
          </p:cNvCxnSpPr>
          <p:nvPr/>
        </p:nvCxnSpPr>
        <p:spPr>
          <a:xfrm flipV="1">
            <a:off x="4557916" y="1522505"/>
            <a:ext cx="0" cy="37988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970747-1E83-DDB5-AFA1-97D40D4E1777}"/>
              </a:ext>
            </a:extLst>
          </p:cNvPr>
          <p:cNvCxnSpPr>
            <a:cxnSpLocks/>
          </p:cNvCxnSpPr>
          <p:nvPr/>
        </p:nvCxnSpPr>
        <p:spPr>
          <a:xfrm>
            <a:off x="3223260" y="2606040"/>
            <a:ext cx="5941611" cy="14536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61A17A-5C5A-4C6A-D6F6-4569B03859CA}"/>
              </a:ext>
            </a:extLst>
          </p:cNvPr>
          <p:cNvCxnSpPr>
            <a:cxnSpLocks/>
          </p:cNvCxnSpPr>
          <p:nvPr/>
        </p:nvCxnSpPr>
        <p:spPr>
          <a:xfrm>
            <a:off x="3291840" y="3154680"/>
            <a:ext cx="903153" cy="82332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F3B4AF-E56A-E24C-BF91-C30F6BFDD445}"/>
              </a:ext>
            </a:extLst>
          </p:cNvPr>
          <p:cNvSpPr txBox="1"/>
          <p:nvPr/>
        </p:nvSpPr>
        <p:spPr>
          <a:xfrm>
            <a:off x="220016" y="3846670"/>
            <a:ext cx="2662931" cy="2308324"/>
          </a:xfrm>
          <a:prstGeom prst="rect">
            <a:avLst/>
          </a:prstGeom>
          <a:noFill/>
        </p:spPr>
        <p:txBody>
          <a:bodyPr wrap="square">
            <a:spAutoFit/>
          </a:bodyPr>
          <a:lstStyle/>
          <a:p>
            <a:pPr defTabSz="914377"/>
            <a:r>
              <a:rPr lang="en-US" sz="1600" dirty="0">
                <a:solidFill>
                  <a:prstClr val="black"/>
                </a:solidFill>
              </a:rPr>
              <a:t>Claim is a piece of information (key-value pair) that describes a user. Claims are stored in a user's identity and can be used to determine what actions a user is authorized to perform, such as accessing certain pages or resources.</a:t>
            </a:r>
          </a:p>
        </p:txBody>
      </p:sp>
    </p:spTree>
    <p:extLst>
      <p:ext uri="{BB962C8B-B14F-4D97-AF65-F5344CB8AC3E}">
        <p14:creationId xmlns:p14="http://schemas.microsoft.com/office/powerpoint/2010/main" val="323153917"/>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Master RUB">
  <a:themeElements>
    <a:clrScheme name="RUB">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2" id="{000BAAC5-1BF6-4632-98E4-EAE7F27CB44D}" vid="{2CEA2AD0-887D-4310-A6D5-7BA3E34DA7A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4164</TotalTime>
  <Words>4507</Words>
  <Application>Microsoft Office PowerPoint</Application>
  <PresentationFormat>Widescreen</PresentationFormat>
  <Paragraphs>601</Paragraphs>
  <Slides>41</Slides>
  <Notes>40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Calibri</vt:lpstr>
      <vt:lpstr>Calibri Light</vt:lpstr>
      <vt:lpstr>Cascadia Mono</vt:lpstr>
      <vt:lpstr>Courier New</vt:lpstr>
      <vt:lpstr>Slack-Lato</vt:lpstr>
      <vt:lpstr>system-ui</vt:lpstr>
      <vt:lpstr>Verdana</vt:lpstr>
      <vt:lpstr>Wingdings</vt:lpstr>
      <vt:lpstr>Office</vt:lpstr>
      <vt:lpstr>PowerPoint Master RUB</vt:lpstr>
      <vt:lpstr>Overview of RDMS Infrastructure  for CRC/TRR 247</vt:lpstr>
      <vt:lpstr>IT Infrastructure</vt:lpstr>
      <vt:lpstr>Motivation</vt:lpstr>
      <vt:lpstr>RDMS in Chemistry-related Domains: Requirements</vt:lpstr>
      <vt:lpstr>RDMS Core Features</vt:lpstr>
      <vt:lpstr>RDMS: Multiple Tenant Support</vt:lpstr>
      <vt:lpstr>RDMS Database</vt:lpstr>
      <vt:lpstr>RDMS: Registration and Authorization</vt:lpstr>
      <vt:lpstr>RDMS: Identity User Control Interface</vt:lpstr>
      <vt:lpstr>RDMS: Predefined Roles</vt:lpstr>
      <vt:lpstr>RDMS: Setting the Object Access Level</vt:lpstr>
      <vt:lpstr>RDMS: Adjust Functionality According to User Permissions</vt:lpstr>
      <vt:lpstr>RDMS Tree Types: control and display</vt:lpstr>
      <vt:lpstr>RDMS: Upload and Store Documents (with minimalistic mandatory metadata) </vt:lpstr>
      <vt:lpstr>RDMS: Support for Chemical Entities </vt:lpstr>
      <vt:lpstr>RDMS List Types: add composition</vt:lpstr>
      <vt:lpstr>RDMS List Types: display composition</vt:lpstr>
      <vt:lpstr>RDMS: Interlink Objects</vt:lpstr>
      <vt:lpstr>RDMS: Extended Properties (the basics) </vt:lpstr>
      <vt:lpstr>RDMS Object‘s Flexibility: Extended Properties with Separators </vt:lpstr>
      <vt:lpstr>RDMS Extended Properties: Defining a Template </vt:lpstr>
      <vt:lpstr>RDMS Extended Properties: Using Template to fill in data</vt:lpstr>
      <vt:lpstr>RDMS Object‘s Flexibility: Extended Properties (table data) </vt:lpstr>
      <vt:lpstr>RDMS Extended Properties Control </vt:lpstr>
      <vt:lpstr>RDMS Extended Properties: Export and Import </vt:lpstr>
      <vt:lpstr>RDMS: Data Types (hierarchies and lists)</vt:lpstr>
      <vt:lpstr>RDMS Extensibility: User-defined Object Types</vt:lpstr>
      <vt:lpstr>What is an Object Type?</vt:lpstr>
      <vt:lpstr>Validation Principle on Document Upload</vt:lpstr>
      <vt:lpstr>Document Validation from RDMS perspective: API</vt:lpstr>
      <vt:lpstr>Metadata extraction: external API</vt:lpstr>
      <vt:lpstr>All data extraction: external API</vt:lpstr>
      <vt:lpstr>EDX Data Visualization</vt:lpstr>
      <vt:lpstr>RDMS: Search</vt:lpstr>
      <vt:lpstr>RDMS DropZone Tasks: Data Validation &amp; Import</vt:lpstr>
      <vt:lpstr>RDMS DropZone: Staged Files (before import)</vt:lpstr>
      <vt:lpstr>RDMS: Created Objects</vt:lpstr>
      <vt:lpstr>Conclusion</vt:lpstr>
      <vt:lpstr>Source Control (GitLab)</vt:lpstr>
      <vt:lpstr>Thanks for your kind attention</vt:lpstr>
      <vt:lpstr>Playgrounds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Günther, Franziska, Dr.</dc:creator>
  <cp:lastModifiedBy>Виктор Дударев</cp:lastModifiedBy>
  <cp:revision>383</cp:revision>
  <cp:lastPrinted>2021-07-01T07:54:40Z</cp:lastPrinted>
  <dcterms:created xsi:type="dcterms:W3CDTF">2018-11-13T11:45:51Z</dcterms:created>
  <dcterms:modified xsi:type="dcterms:W3CDTF">2023-11-06T19:12:35Z</dcterms:modified>
</cp:coreProperties>
</file>