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1"/>
    <p:sldMasterId id="2147483679" r:id="rId2"/>
  </p:sldMasterIdLst>
  <p:notesMasterIdLst>
    <p:notesMasterId r:id="rId15"/>
  </p:notesMasterIdLst>
  <p:sldIdLst>
    <p:sldId id="256" r:id="rId3"/>
    <p:sldId id="319" r:id="rId4"/>
    <p:sldId id="339" r:id="rId5"/>
    <p:sldId id="340" r:id="rId6"/>
    <p:sldId id="341" r:id="rId7"/>
    <p:sldId id="342" r:id="rId8"/>
    <p:sldId id="343" r:id="rId9"/>
    <p:sldId id="345" r:id="rId10"/>
    <p:sldId id="346" r:id="rId11"/>
    <p:sldId id="347" r:id="rId12"/>
    <p:sldId id="344" r:id="rId13"/>
    <p:sldId id="269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B0BD07-221F-49F1-84C3-A636A7D2C99B}">
          <p14:sldIdLst>
            <p14:sldId id="256"/>
            <p14:sldId id="319"/>
            <p14:sldId id="339"/>
            <p14:sldId id="340"/>
            <p14:sldId id="341"/>
            <p14:sldId id="342"/>
            <p14:sldId id="343"/>
          </p14:sldIdLst>
        </p14:section>
        <p14:section name="UI and objects customisation" id="{647157D2-5922-4665-AC65-4241E3F996AB}">
          <p14:sldIdLst>
            <p14:sldId id="345"/>
            <p14:sldId id="346"/>
            <p14:sldId id="347"/>
          </p14:sldIdLst>
        </p14:section>
        <p14:section name="Stats and awards" id="{46B1E3C5-DB87-440E-AC28-5F4AFB357466}">
          <p14:sldIdLst>
            <p14:sldId id="344"/>
          </p14:sldIdLst>
        </p14:section>
        <p14:section name="QnA" id="{9DE38028-3816-473B-93AB-3D2BEE8FE395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FD401A-9AFC-CEB2-2E40-A6115EBD7297}" name="Carsten Placke-Yan" initials="CPY" userId="Carsten Placke-Yan" providerId="None"/>
  <p188:author id="{639AA42E-AEF7-5BC6-A619-3DB851885769}" name="Timo  Fockenberg" initials="TF" userId="S::timo.fockenberg@uni-due.de::ca5b5eaa-ed32-423f-b93f-7fe16104f6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3"/>
    <a:srgbClr val="0432FF"/>
    <a:srgbClr val="2E316C"/>
    <a:srgbClr val="E9EBF5"/>
    <a:srgbClr val="4C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1" autoAdjust="0"/>
    <p:restoredTop sz="86404" autoAdjust="0"/>
  </p:normalViewPr>
  <p:slideViewPr>
    <p:cSldViewPr snapToGrid="0">
      <p:cViewPr varScale="1">
        <p:scale>
          <a:sx n="95" d="100"/>
          <a:sy n="95" d="100"/>
        </p:scale>
        <p:origin x="2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52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D12-B764-4614-BC86-391BAE625E29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428B1-2554-491D-B226-BCE32FA9188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5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https://qr.io/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5811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402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0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0455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472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044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627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0445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684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059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9544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3765550"/>
            <a:ext cx="12192000" cy="3092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12192000" cy="3765550"/>
          </a:xfrm>
          <a:prstGeom prst="rect">
            <a:avLst/>
          </a:prstGeom>
          <a:solidFill>
            <a:srgbClr val="004C9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93776" y="742950"/>
            <a:ext cx="11201400" cy="5542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B9C7173-7F7D-8A4C-BC17-45E2A0C4EB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9226" y="5810796"/>
            <a:ext cx="413999" cy="41399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D632F53-DC20-0C4E-AAF9-D1E1132D42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355" y="5810796"/>
            <a:ext cx="1246810" cy="41399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340F2B0-800D-F04F-A870-6F0330AB4AE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7469" y="5810796"/>
            <a:ext cx="861483" cy="41399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2B14B7E-BBCA-EB49-A0F6-1F257A07E84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4501" y="5810796"/>
            <a:ext cx="2020029" cy="413999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08AF9F0-D8FB-0D41-A7A2-E9AAEA03421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11861" y="5810796"/>
            <a:ext cx="1961995" cy="413998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68D34C5-7692-0742-B660-7AB0722644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62844" y="5810796"/>
            <a:ext cx="412027" cy="41399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947A4D26-C116-CF45-9D26-C5585A0643C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4086" y="5810796"/>
            <a:ext cx="2079622" cy="413999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444CBE5A-31AA-4647-BA92-24068D559E1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9600" y="5810796"/>
            <a:ext cx="1069285" cy="413998"/>
          </a:xfrm>
          <a:prstGeom prst="rect">
            <a:avLst/>
          </a:prstGeom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46200" y="3849688"/>
            <a:ext cx="94488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004C9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Name(s)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>
          <a:xfrm>
            <a:off x="1337733" y="831853"/>
            <a:ext cx="9450000" cy="27987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4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132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736000" y="624000"/>
            <a:ext cx="6720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5999" y="5270400"/>
            <a:ext cx="6720000" cy="43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10442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  <p15:guide id="2" pos="4468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241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70370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3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>
          <p15:clr>
            <a:srgbClr val="FBAE40"/>
          </p15:clr>
        </p15:guide>
        <p15:guide id="5" pos="279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1307650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  <p15:guide id="5" pos="2790">
          <p15:clr>
            <a:srgbClr val="FBAE40"/>
          </p15:clr>
        </p15:guide>
        <p15:guide id="6" pos="5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432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72000" y="1272000"/>
            <a:ext cx="6048000" cy="4032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014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5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5472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83352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960000" y="1224000"/>
            <a:ext cx="456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4277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0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40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45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320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15621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012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20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E10AE831-2867-F646-83B4-DA810147BE78}"/>
              </a:ext>
            </a:extLst>
          </p:cNvPr>
          <p:cNvSpPr txBox="1"/>
          <p:nvPr userDrawn="1"/>
        </p:nvSpPr>
        <p:spPr>
          <a:xfrm>
            <a:off x="219600" y="6390591"/>
            <a:ext cx="489047" cy="427215"/>
          </a:xfrm>
          <a:prstGeom prst="rect">
            <a:avLst/>
          </a:prstGeom>
          <a:noFill/>
        </p:spPr>
        <p:txBody>
          <a:bodyPr wrap="none" lIns="0" rtlCol="0" anchor="ctr" anchorCtr="0">
            <a:noAutofit/>
          </a:bodyPr>
          <a:lstStyle/>
          <a:p>
            <a:fld id="{C2010D74-AEB2-4A4B-A2EC-3697475144BD}" type="slidenum">
              <a:rPr lang="en-GB" sz="1400" b="0" kern="1200" smtClean="0">
                <a:solidFill>
                  <a:srgbClr val="004C93"/>
                </a:solidFill>
                <a:latin typeface="+mn-lt"/>
                <a:ea typeface="ＭＳ Ｐゴシック" charset="-128"/>
                <a:cs typeface="Calibri" panose="020F0502020204030204" pitchFamily="34" charset="0"/>
              </a:rPr>
              <a:t>‹#›</a:t>
            </a:fld>
            <a:endParaRPr lang="en-GB" sz="1400" b="0" kern="1200" dirty="0">
              <a:solidFill>
                <a:srgbClr val="004C93"/>
              </a:solidFill>
              <a:latin typeface="+mn-lt"/>
              <a:ea typeface="ＭＳ Ｐゴシック" charset="-128"/>
              <a:cs typeface="Calibri" panose="020F0502020204030204" pitchFamily="34" charset="0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60DD7736-FA16-9041-A930-CE6D748B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792000"/>
          </a:xfrm>
        </p:spPr>
        <p:txBody>
          <a:bodyPr tIns="36000" bIns="36000">
            <a:noAutofit/>
          </a:bodyPr>
          <a:lstStyle>
            <a:lvl1pPr>
              <a:defRPr lang="de-DE" sz="3600" b="1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noProof="0" dirty="0"/>
          </a:p>
        </p:txBody>
      </p:sp>
      <p:grpSp>
        <p:nvGrpSpPr>
          <p:cNvPr id="22" name="Area C" hidden="1">
            <a:extLst>
              <a:ext uri="{FF2B5EF4-FFF2-40B4-BE49-F238E27FC236}">
                <a16:creationId xmlns:a16="http://schemas.microsoft.com/office/drawing/2014/main" id="{0F8AF86F-DAD4-E648-A096-8E7DDD34F16A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3" name="Element_C">
              <a:extLst>
                <a:ext uri="{FF2B5EF4-FFF2-40B4-BE49-F238E27FC236}">
                  <a16:creationId xmlns:a16="http://schemas.microsoft.com/office/drawing/2014/main" id="{717E5556-728B-D449-9DB4-95716CFA47C0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_C">
              <a:extLst>
                <a:ext uri="{FF2B5EF4-FFF2-40B4-BE49-F238E27FC236}">
                  <a16:creationId xmlns:a16="http://schemas.microsoft.com/office/drawing/2014/main" id="{3331879B-FD0F-4F43-8A20-22FB5D4129E5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C01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" name="Area B" hidden="1">
            <a:extLst>
              <a:ext uri="{FF2B5EF4-FFF2-40B4-BE49-F238E27FC236}">
                <a16:creationId xmlns:a16="http://schemas.microsoft.com/office/drawing/2014/main" id="{5F7337AB-AC00-9A4F-AE65-68CE30482C0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17" name="Element_B">
              <a:extLst>
                <a:ext uri="{FF2B5EF4-FFF2-40B4-BE49-F238E27FC236}">
                  <a16:creationId xmlns:a16="http://schemas.microsoft.com/office/drawing/2014/main" id="{C489C6BB-48D0-214E-8C59-0E82FE5099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_B">
              <a:extLst>
                <a:ext uri="{FF2B5EF4-FFF2-40B4-BE49-F238E27FC236}">
                  <a16:creationId xmlns:a16="http://schemas.microsoft.com/office/drawing/2014/main" id="{96CD414C-3C04-2E4A-897D-68B2E774E954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B02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9" name="Area A">
            <a:extLst>
              <a:ext uri="{FF2B5EF4-FFF2-40B4-BE49-F238E27FC236}">
                <a16:creationId xmlns:a16="http://schemas.microsoft.com/office/drawing/2014/main" id="{7643002E-2D77-6840-B933-08975F0106D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0" name="Element_A">
              <a:extLst>
                <a:ext uri="{FF2B5EF4-FFF2-40B4-BE49-F238E27FC236}">
                  <a16:creationId xmlns:a16="http://schemas.microsoft.com/office/drawing/2014/main" id="{A7CEC376-494D-C54F-B896-5E66AC180452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_A">
              <a:extLst>
                <a:ext uri="{FF2B5EF4-FFF2-40B4-BE49-F238E27FC236}">
                  <a16:creationId xmlns:a16="http://schemas.microsoft.com/office/drawing/2014/main" id="{0BD97176-935F-3D4E-B9A0-3E17388CF2C9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 fontScale="85000" lnSpcReduction="10000"/>
            </a:bodyPr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A09(N)</a:t>
              </a:r>
              <a:endParaRPr lang="en-DE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Design Element: Line">
            <a:extLst>
              <a:ext uri="{FF2B5EF4-FFF2-40B4-BE49-F238E27FC236}">
                <a16:creationId xmlns:a16="http://schemas.microsoft.com/office/drawing/2014/main" id="{78779EE9-EA30-7A40-A4ED-51C6928F2CBA}"/>
              </a:ext>
            </a:extLst>
          </p:cNvPr>
          <p:cNvCxnSpPr>
            <a:cxnSpLocks/>
          </p:cNvCxnSpPr>
          <p:nvPr userDrawn="1"/>
        </p:nvCxnSpPr>
        <p:spPr>
          <a:xfrm>
            <a:off x="215999" y="6342499"/>
            <a:ext cx="117649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A24BC50-7A3F-DA40-8A91-D57791100FB3}"/>
              </a:ext>
            </a:extLst>
          </p:cNvPr>
          <p:cNvGrpSpPr/>
          <p:nvPr userDrawn="1"/>
        </p:nvGrpSpPr>
        <p:grpSpPr>
          <a:xfrm>
            <a:off x="10489546" y="6104033"/>
            <a:ext cx="1491446" cy="695182"/>
            <a:chOff x="10466773" y="6064346"/>
            <a:chExt cx="1491446" cy="695182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127A10B7-8B73-754D-8784-F7BFEABF5157}"/>
                </a:ext>
              </a:extLst>
            </p:cNvPr>
            <p:cNvSpPr/>
            <p:nvPr userDrawn="1"/>
          </p:nvSpPr>
          <p:spPr>
            <a:xfrm>
              <a:off x="10466773" y="6195600"/>
              <a:ext cx="468000" cy="231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fik 30">
              <a:hlinkClick r:id="" action="ppaction://noaction"/>
              <a:extLst>
                <a:ext uri="{FF2B5EF4-FFF2-40B4-BE49-F238E27FC236}">
                  <a16:creationId xmlns:a16="http://schemas.microsoft.com/office/drawing/2014/main" id="{9C87BB19-523F-1346-9BC0-B8984CA1D0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2780" y="6064346"/>
              <a:ext cx="1445439" cy="695182"/>
            </a:xfrm>
            <a:prstGeom prst="rect">
              <a:avLst/>
            </a:prstGeom>
          </p:spPr>
        </p:pic>
      </p:grpSp>
      <p:sp>
        <p:nvSpPr>
          <p:cNvPr id="5" name="Presentation Details">
            <a:extLst>
              <a:ext uri="{FF2B5EF4-FFF2-40B4-BE49-F238E27FC236}">
                <a16:creationId xmlns:a16="http://schemas.microsoft.com/office/drawing/2014/main" id="{4D7C228A-EAD6-1667-CBEA-C827F0274DC9}"/>
              </a:ext>
            </a:extLst>
          </p:cNvPr>
          <p:cNvSpPr txBox="1"/>
          <p:nvPr userDrawn="1"/>
        </p:nvSpPr>
        <p:spPr>
          <a:xfrm>
            <a:off x="580104" y="6372000"/>
            <a:ext cx="4995073" cy="485999"/>
          </a:xfrm>
          <a:prstGeom prst="rect">
            <a:avLst/>
          </a:prstGeom>
          <a:noFill/>
        </p:spPr>
        <p:txBody>
          <a:bodyPr wrap="none" lIns="90000" rIns="90000" rtlCol="0" anchor="ctr" anchorCtr="0">
            <a:noAutofit/>
          </a:bodyPr>
          <a:lstStyle/>
          <a:p>
            <a:r>
              <a:rPr lang="en-US" sz="1300" b="1" noProof="0" dirty="0">
                <a:solidFill>
                  <a:srgbClr val="004C93"/>
                </a:solidFill>
              </a:rPr>
              <a:t>CRC/TRR 247</a:t>
            </a:r>
          </a:p>
          <a:p>
            <a:r>
              <a:rPr lang="en-US" sz="1200" noProof="0" dirty="0">
                <a:solidFill>
                  <a:srgbClr val="004C93"/>
                </a:solidFill>
              </a:rPr>
              <a:t>07-09 November 2023 | RDMS Workshop</a:t>
            </a:r>
          </a:p>
        </p:txBody>
      </p:sp>
      <p:sp>
        <p:nvSpPr>
          <p:cNvPr id="7" name="References" hidden="1">
            <a:extLst>
              <a:ext uri="{FF2B5EF4-FFF2-40B4-BE49-F238E27FC236}">
                <a16:creationId xmlns:a16="http://schemas.microsoft.com/office/drawing/2014/main" id="{9F55CC67-CB81-B052-1C1C-EF8D44B1F4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69023" y="6362393"/>
            <a:ext cx="5313301" cy="485999"/>
          </a:xfrm>
        </p:spPr>
        <p:txBody>
          <a:bodyPr lIns="36000" tIns="18000" rIns="36000" bIns="0">
            <a:normAutofit/>
          </a:bodyPr>
          <a:lstStyle>
            <a:lvl1pPr marL="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noProof="0" dirty="0"/>
              <a:t>Reference 1</a:t>
            </a:r>
          </a:p>
          <a:p>
            <a:pPr lvl="0"/>
            <a:r>
              <a:rPr lang="en-US" noProof="0" dirty="0"/>
              <a:t>Reference 2</a:t>
            </a:r>
          </a:p>
          <a:p>
            <a:pPr lvl="0"/>
            <a:r>
              <a:rPr lang="en-US" noProof="0" dirty="0"/>
              <a:t>Reference 3</a:t>
            </a:r>
          </a:p>
        </p:txBody>
      </p:sp>
      <p:grpSp>
        <p:nvGrpSpPr>
          <p:cNvPr id="2" name="Administrative">
            <a:extLst>
              <a:ext uri="{FF2B5EF4-FFF2-40B4-BE49-F238E27FC236}">
                <a16:creationId xmlns:a16="http://schemas.microsoft.com/office/drawing/2014/main" id="{E7721802-D36A-5062-97A7-71304C853DF4}"/>
              </a:ext>
            </a:extLst>
          </p:cNvPr>
          <p:cNvGrpSpPr/>
          <p:nvPr userDrawn="1"/>
        </p:nvGrpSpPr>
        <p:grpSpPr>
          <a:xfrm>
            <a:off x="11407608" y="144000"/>
            <a:ext cx="720001" cy="720001"/>
            <a:chOff x="0" y="0"/>
            <a:chExt cx="720000" cy="719999"/>
          </a:xfrm>
        </p:grpSpPr>
        <p:sp>
          <p:nvSpPr>
            <p:cNvPr id="3" name="Text_Administrative">
              <a:extLst>
                <a:ext uri="{FF2B5EF4-FFF2-40B4-BE49-F238E27FC236}">
                  <a16:creationId xmlns:a16="http://schemas.microsoft.com/office/drawing/2014/main" id="{0D6F2B5A-B309-DB37-24D9-FA07B7E7232E}"/>
                </a:ext>
              </a:extLst>
            </p:cNvPr>
            <p:cNvSpPr/>
            <p:nvPr/>
          </p:nvSpPr>
          <p:spPr>
            <a:xfrm flipH="1">
              <a:off x="-1" y="0"/>
              <a:ext cx="720001" cy="720000"/>
            </a:xfrm>
            <a:prstGeom prst="ellipse">
              <a:avLst/>
            </a:pr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" name="Text_Administrative">
              <a:extLst>
                <a:ext uri="{FF2B5EF4-FFF2-40B4-BE49-F238E27FC236}">
                  <a16:creationId xmlns:a16="http://schemas.microsoft.com/office/drawing/2014/main" id="{1A0F1944-582D-1CE4-6499-49A03428FFC5}"/>
                </a:ext>
              </a:extLst>
            </p:cNvPr>
            <p:cNvSpPr txBox="1"/>
            <p:nvPr/>
          </p:nvSpPr>
          <p:spPr>
            <a:xfrm>
              <a:off x="0" y="144000"/>
              <a:ext cx="720000" cy="432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norm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rPr dirty="0"/>
                <a:t>INF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142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05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4000" y="5640000"/>
            <a:ext cx="10080000" cy="432000"/>
          </a:xfrm>
        </p:spPr>
        <p:txBody>
          <a:bodyPr/>
          <a:lstStyle>
            <a:lvl1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1pPr>
            <a:lvl2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2pPr>
            <a:lvl3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3pPr>
            <a:lvl4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4pPr>
            <a:lvl5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5pPr>
            <a:lvl6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6pPr>
            <a:lvl7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7pPr>
            <a:lvl8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8pPr>
            <a:lvl9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24000" y="6240000"/>
            <a:ext cx="10080000" cy="19200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000" y="4665600"/>
            <a:ext cx="3340800" cy="231864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0910400" cy="4248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33600" y="0"/>
            <a:ext cx="1920483" cy="192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0" y="5193600"/>
            <a:ext cx="4703915" cy="432000"/>
          </a:xfrm>
        </p:spPr>
        <p:txBody>
          <a:bodyPr/>
          <a:lstStyle>
            <a:lvl1pPr>
              <a:lnSpc>
                <a:spcPts val="3333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9599" y="5193600"/>
            <a:ext cx="3340800" cy="432000"/>
          </a:xfrm>
        </p:spPr>
        <p:txBody>
          <a:bodyPr anchor="ctr" anchorCtr="0"/>
          <a:lstStyle>
            <a:lvl1pPr algn="ctr">
              <a:defRPr sz="140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31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008000"/>
            <a:ext cx="10896000" cy="960000"/>
          </a:xfrm>
        </p:spPr>
        <p:txBody>
          <a:bodyPr/>
          <a:lstStyle>
            <a:lvl1pPr>
              <a:lnSpc>
                <a:spcPts val="7600"/>
              </a:lnSpc>
              <a:defRPr sz="64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968589"/>
            <a:ext cx="10896000" cy="1919817"/>
          </a:xfrm>
        </p:spPr>
        <p:txBody>
          <a:bodyPr/>
          <a:lstStyle>
            <a:lvl1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1pPr>
            <a:lvl2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2pPr>
            <a:lvl3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3pPr>
            <a:lvl4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4pPr>
            <a:lvl5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5pPr>
            <a:lvl6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6pPr>
            <a:lvl7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7pPr>
            <a:lvl8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8pPr>
            <a:lvl9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18550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104000"/>
            <a:ext cx="10896000" cy="720000"/>
          </a:xfrm>
        </p:spPr>
        <p:txBody>
          <a:bodyPr/>
          <a:lstStyle>
            <a:lvl1pPr>
              <a:lnSpc>
                <a:spcPts val="5867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823999"/>
            <a:ext cx="10896000" cy="3888000"/>
          </a:xfrm>
        </p:spPr>
        <p:txBody>
          <a:bodyPr/>
          <a:lstStyle>
            <a:lvl1pPr>
              <a:lnSpc>
                <a:spcPts val="5867"/>
              </a:lnSpc>
              <a:spcAft>
                <a:spcPts val="0"/>
              </a:spcAft>
              <a:defRPr sz="4800" b="0">
                <a:solidFill>
                  <a:schemeClr val="bg1"/>
                </a:solidFill>
              </a:defRPr>
            </a:lvl1pPr>
            <a:lvl2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2pPr>
            <a:lvl3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3pPr>
            <a:lvl4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4pPr>
            <a:lvl5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5pPr>
            <a:lvl6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6pPr>
            <a:lvl7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7pPr>
            <a:lvl8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8pPr>
            <a:lvl9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524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3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4000" y="1224000"/>
            <a:ext cx="10896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3505067" y="-624000"/>
            <a:ext cx="19778197" cy="8111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6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12336001" y="4437031"/>
            <a:ext cx="2756284" cy="115221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12192000" cy="68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75315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12.emf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11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9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624000" y="528000"/>
            <a:ext cx="1008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24000" y="1224000"/>
            <a:ext cx="10080000" cy="44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480000" y="7365485"/>
            <a:ext cx="5712011" cy="23997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960000" y="6336000"/>
            <a:ext cx="8400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32000" y="6336000"/>
            <a:ext cx="33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784000" y="-624000"/>
            <a:ext cx="17712000" cy="8111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dt="0"/>
  <p:txStyles>
    <p:title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6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1600"/>
        </a:spcAft>
        <a:buSzPct val="75000"/>
        <a:buFont typeface="Arial" panose="020B0604020202020204" pitchFamily="34" charset="0"/>
        <a:buNone/>
        <a:defRPr sz="20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11992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623984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35977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>
          <p15:clr>
            <a:srgbClr val="5ACBF0"/>
          </p15:clr>
        </p15:guide>
        <p15:guide id="2" pos="5059">
          <p15:clr>
            <a:srgbClr val="5ACBF0"/>
          </p15:clr>
        </p15:guide>
        <p15:guide id="3" orient="horz" pos="245">
          <p15:clr>
            <a:srgbClr val="5ACBF0"/>
          </p15:clr>
        </p15:guide>
        <p15:guide id="4" orient="horz" pos="2700">
          <p15:clr>
            <a:srgbClr val="5ACBF0"/>
          </p15:clr>
        </p15:guide>
        <p15:guide id="5" pos="5443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di.matinf.pro/custom/editsample/43508/?idr=2748&amp;returl=%252Frubric%252Ftes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.Dudarev@rub.d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dudarev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hyperlink" Target="mailto:Victor.Dudarev@rub.de" TargetMode="External"/><Relationship Id="rId4" Type="http://schemas.openxmlformats.org/officeDocument/2006/relationships/hyperlink" Target="https://forms.gle/tkZeweU6kStRCoKp7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hyperlink" Target="https://openid.net/" TargetMode="External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hyperlink" Target="https://en.wikipedia.org/wiki/Authorization" TargetMode="External"/><Relationship Id="rId4" Type="http://schemas.openxmlformats.org/officeDocument/2006/relationships/hyperlink" Target="https://en.wikipedia.org/wiki/Authentic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identitymanager/home/user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report/user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adminobjec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hyperlink" Target="https://crc247.mdi.ruhr-uni-bochum.de/custom/editsample/0/?idr=179&amp;returl=%2Frubric%2Farea-c_c04" TargetMode="External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F0A855-EB3C-04D6-EFE5-D5946B1C1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Victor </a:t>
            </a:r>
            <a:r>
              <a:rPr lang="en-US" dirty="0" err="1"/>
              <a:t>Dudarev</a:t>
            </a:r>
            <a:endParaRPr lang="en-DE" dirty="0"/>
          </a:p>
        </p:txBody>
      </p:sp>
      <p:sp>
        <p:nvSpPr>
          <p:cNvPr id="19" name="Titel 5">
            <a:extLst>
              <a:ext uri="{FF2B5EF4-FFF2-40B4-BE49-F238E27FC236}">
                <a16:creationId xmlns:a16="http://schemas.microsoft.com/office/drawing/2014/main" id="{1FD4D80D-43CE-4DFC-2871-ED5F1AF6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046" y="1273980"/>
            <a:ext cx="10264877" cy="2798763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 of CRC/TRR 247 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and Use Cases</a:t>
            </a:r>
            <a:endParaRPr lang="de-DE" sz="4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6D67F-3023-FCDD-4BDA-F82637077BF7}"/>
              </a:ext>
            </a:extLst>
          </p:cNvPr>
          <p:cNvSpPr txBox="1"/>
          <p:nvPr/>
        </p:nvSpPr>
        <p:spPr>
          <a:xfrm>
            <a:off x="10430190" y="1279485"/>
            <a:ext cx="1185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4C93"/>
                </a:solidFill>
              </a:rPr>
              <a:t>Victor Dudarev</a:t>
            </a:r>
            <a:endParaRPr lang="en-DE" sz="1200" b="1" dirty="0">
              <a:solidFill>
                <a:srgbClr val="004C93"/>
              </a:solidFill>
            </a:endParaRPr>
          </a:p>
        </p:txBody>
      </p:sp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08938626-A650-BC0D-1205-0937B75F3B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016" y="23753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4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Processing State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8375" y="6362393"/>
            <a:ext cx="7113709" cy="485999"/>
          </a:xfrm>
        </p:spPr>
        <p:txBody>
          <a:bodyPr/>
          <a:lstStyle/>
          <a:p>
            <a:pPr indent="0">
              <a:buNone/>
            </a:pPr>
            <a:r>
              <a:rPr lang="en-US" dirty="0">
                <a:hlinkClick r:id="rId3"/>
              </a:rPr>
              <a:t>https://mdi.matinf.pro/custom/editsample/43508/?idr=2748&amp;returl=%252Frubric%252Ftest</a:t>
            </a:r>
            <a:endParaRPr lang="en-US" dirty="0"/>
          </a:p>
          <a:p>
            <a:pPr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1A33C2-EF4D-EA40-8982-5B12B3D63E0E}"/>
              </a:ext>
            </a:extLst>
          </p:cNvPr>
          <p:cNvSpPr txBox="1"/>
          <p:nvPr/>
        </p:nvSpPr>
        <p:spPr>
          <a:xfrm>
            <a:off x="251209" y="891674"/>
            <a:ext cx="70237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 err="1">
                <a:solidFill>
                  <a:prstClr val="black"/>
                </a:solidFill>
              </a:rPr>
              <a:t>Customised</a:t>
            </a:r>
            <a:r>
              <a:rPr lang="en-US" sz="2800" dirty="0">
                <a:solidFill>
                  <a:prstClr val="black"/>
                </a:solidFill>
              </a:rPr>
              <a:t> sample form on edit appendix</a:t>
            </a:r>
            <a:endParaRPr lang="en-US" sz="2000" dirty="0">
              <a:solidFill>
                <a:prstClr val="black"/>
              </a:solidFill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BD65FF-7CD8-A9E8-EA02-9081918012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664" y="1489017"/>
            <a:ext cx="7608438" cy="1523291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2" name="Text Box 10">
            <a:extLst>
              <a:ext uri="{FF2B5EF4-FFF2-40B4-BE49-F238E27FC236}">
                <a16:creationId xmlns:a16="http://schemas.microsoft.com/office/drawing/2014/main" id="{B11A2F9E-5C88-5224-E5C4-59716E325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287" y="3721599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initial state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99C727D9-1DA9-5856-583C-4F3C23D24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030" y="3713226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Sample_2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changed state 2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989F477-9A98-7B4A-F6FA-1756407C0C04}"/>
              </a:ext>
            </a:extLst>
          </p:cNvPr>
          <p:cNvCxnSpPr>
            <a:cxnSpLocks/>
          </p:cNvCxnSpPr>
          <p:nvPr/>
        </p:nvCxnSpPr>
        <p:spPr>
          <a:xfrm>
            <a:off x="2304683" y="4031770"/>
            <a:ext cx="1192149" cy="0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3DD6333-E85E-DB72-8168-8BA9CD311679}"/>
              </a:ext>
            </a:extLst>
          </p:cNvPr>
          <p:cNvSpPr txBox="1"/>
          <p:nvPr/>
        </p:nvSpPr>
        <p:spPr>
          <a:xfrm>
            <a:off x="2332898" y="3686790"/>
            <a:ext cx="16462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dirty="0">
                <a:solidFill>
                  <a:prstClr val="black"/>
                </a:solidFill>
              </a:rPr>
              <a:t>annealing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99448755-4E5C-17E1-9E5D-74A835440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4082" y="3212489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Sample_2a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subsample 2a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EF40CE2-276D-413A-0964-2FCD099FD087}"/>
              </a:ext>
            </a:extLst>
          </p:cNvPr>
          <p:cNvCxnSpPr>
            <a:cxnSpLocks/>
            <a:stCxn id="16" idx="3"/>
            <a:endCxn id="49" idx="1"/>
          </p:cNvCxnSpPr>
          <p:nvPr/>
        </p:nvCxnSpPr>
        <p:spPr>
          <a:xfrm flipV="1">
            <a:off x="8834670" y="1297937"/>
            <a:ext cx="1064928" cy="2240784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7251AB0-3126-0AAB-C604-24D7B2A9C54E}"/>
              </a:ext>
            </a:extLst>
          </p:cNvPr>
          <p:cNvSpPr txBox="1"/>
          <p:nvPr/>
        </p:nvSpPr>
        <p:spPr>
          <a:xfrm rot="17863206">
            <a:off x="8705229" y="2291746"/>
            <a:ext cx="9914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dirty="0">
                <a:solidFill>
                  <a:prstClr val="black"/>
                </a:solidFill>
              </a:rPr>
              <a:t>polishing</a:t>
            </a:r>
          </a:p>
        </p:txBody>
      </p:sp>
      <p:sp>
        <p:nvSpPr>
          <p:cNvPr id="21" name="Flowchart: Multidocument 20">
            <a:extLst>
              <a:ext uri="{FF2B5EF4-FFF2-40B4-BE49-F238E27FC236}">
                <a16:creationId xmlns:a16="http://schemas.microsoft.com/office/drawing/2014/main" id="{ED4A8531-542B-393C-1DE8-D82F7E99B2E0}"/>
              </a:ext>
            </a:extLst>
          </p:cNvPr>
          <p:cNvSpPr/>
          <p:nvPr/>
        </p:nvSpPr>
        <p:spPr>
          <a:xfrm>
            <a:off x="331605" y="4913644"/>
            <a:ext cx="1567543" cy="1266093"/>
          </a:xfrm>
          <a:prstGeom prst="flowChartMultidocumen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documents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24DA7A-2AF7-DB62-1E34-0BB935E24F5B}"/>
              </a:ext>
            </a:extLst>
          </p:cNvPr>
          <p:cNvCxnSpPr>
            <a:cxnSpLocks/>
          </p:cNvCxnSpPr>
          <p:nvPr/>
        </p:nvCxnSpPr>
        <p:spPr>
          <a:xfrm flipV="1">
            <a:off x="5632493" y="3858567"/>
            <a:ext cx="1079811" cy="175526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DD10BEB-2CCD-7D55-516C-F3BB4CBB8965}"/>
              </a:ext>
            </a:extLst>
          </p:cNvPr>
          <p:cNvCxnSpPr>
            <a:cxnSpLocks/>
            <a:stCxn id="2" idx="2"/>
            <a:endCxn id="21" idx="0"/>
          </p:cNvCxnSpPr>
          <p:nvPr/>
        </p:nvCxnSpPr>
        <p:spPr>
          <a:xfrm>
            <a:off x="1219581" y="4374062"/>
            <a:ext cx="3637" cy="539582"/>
          </a:xfrm>
          <a:prstGeom prst="straightConnector1">
            <a:avLst/>
          </a:prstGeom>
          <a:noFill/>
          <a:ln w="63500" cap="flat" cmpd="sng" algn="ctr">
            <a:solidFill>
              <a:schemeClr val="bg1">
                <a:lumMod val="50000"/>
                <a:alpha val="50000"/>
              </a:scheme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41" name="Text Box 10">
            <a:extLst>
              <a:ext uri="{FF2B5EF4-FFF2-40B4-BE49-F238E27FC236}">
                <a16:creationId xmlns:a16="http://schemas.microsoft.com/office/drawing/2014/main" id="{2EDFE7ED-05D6-0B12-E78F-8DCD36825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5708" y="4219001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Sample_2b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subsample 2b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42" name="Flowchart: Multidocument 41">
            <a:extLst>
              <a:ext uri="{FF2B5EF4-FFF2-40B4-BE49-F238E27FC236}">
                <a16:creationId xmlns:a16="http://schemas.microsoft.com/office/drawing/2014/main" id="{CB1303DF-0501-FF45-BC7C-2C745980F9C9}"/>
              </a:ext>
            </a:extLst>
          </p:cNvPr>
          <p:cNvSpPr/>
          <p:nvPr/>
        </p:nvSpPr>
        <p:spPr>
          <a:xfrm>
            <a:off x="3719575" y="4925370"/>
            <a:ext cx="1567543" cy="1266093"/>
          </a:xfrm>
          <a:prstGeom prst="flowChartMultidocumen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documents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54DD39C-F4B2-B93A-0C58-84B4FE790C14}"/>
              </a:ext>
            </a:extLst>
          </p:cNvPr>
          <p:cNvCxnSpPr>
            <a:cxnSpLocks/>
            <a:endCxn id="42" idx="0"/>
          </p:cNvCxnSpPr>
          <p:nvPr/>
        </p:nvCxnSpPr>
        <p:spPr>
          <a:xfrm>
            <a:off x="4607551" y="4385788"/>
            <a:ext cx="3637" cy="539582"/>
          </a:xfrm>
          <a:prstGeom prst="straightConnector1">
            <a:avLst/>
          </a:prstGeom>
          <a:noFill/>
          <a:ln w="63500" cap="flat" cmpd="sng" algn="ctr">
            <a:solidFill>
              <a:schemeClr val="bg1">
                <a:lumMod val="50000"/>
                <a:alpha val="50000"/>
              </a:scheme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AE05135-84A4-A3EA-18E1-BF716C1D8AE8}"/>
              </a:ext>
            </a:extLst>
          </p:cNvPr>
          <p:cNvSpPr txBox="1"/>
          <p:nvPr/>
        </p:nvSpPr>
        <p:spPr>
          <a:xfrm>
            <a:off x="5690727" y="3557836"/>
            <a:ext cx="8909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dirty="0">
                <a:solidFill>
                  <a:prstClr val="black"/>
                </a:solidFill>
              </a:rPr>
              <a:t>splitting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07DCD58-97D0-E014-D88B-F72514B54A44}"/>
              </a:ext>
            </a:extLst>
          </p:cNvPr>
          <p:cNvCxnSpPr>
            <a:cxnSpLocks/>
          </p:cNvCxnSpPr>
          <p:nvPr/>
        </p:nvCxnSpPr>
        <p:spPr>
          <a:xfrm>
            <a:off x="5634169" y="4025719"/>
            <a:ext cx="1058039" cy="224734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49" name="Text Box 10">
            <a:extLst>
              <a:ext uri="{FF2B5EF4-FFF2-40B4-BE49-F238E27FC236}">
                <a16:creationId xmlns:a16="http://schemas.microsoft.com/office/drawing/2014/main" id="{94004F91-BCBC-F3E1-F6E0-A55B0A0EF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9598" y="971705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Sample_2a_2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subsample 2a state 2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3" name="Flowchart: Multidocument 52">
            <a:extLst>
              <a:ext uri="{FF2B5EF4-FFF2-40B4-BE49-F238E27FC236}">
                <a16:creationId xmlns:a16="http://schemas.microsoft.com/office/drawing/2014/main" id="{C34E2817-B967-6D26-CD01-1D6DAAE15650}"/>
              </a:ext>
            </a:extLst>
          </p:cNvPr>
          <p:cNvSpPr/>
          <p:nvPr/>
        </p:nvSpPr>
        <p:spPr>
          <a:xfrm>
            <a:off x="10162243" y="2173798"/>
            <a:ext cx="1567543" cy="1266093"/>
          </a:xfrm>
          <a:prstGeom prst="flowChartMultidocumen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documents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C949F08-3575-0DC7-83C4-E2241457AFC9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11050219" y="1634216"/>
            <a:ext cx="3637" cy="539582"/>
          </a:xfrm>
          <a:prstGeom prst="straightConnector1">
            <a:avLst/>
          </a:prstGeom>
          <a:noFill/>
          <a:ln w="63500" cap="flat" cmpd="sng" algn="ctr">
            <a:solidFill>
              <a:schemeClr val="bg1">
                <a:lumMod val="50000"/>
                <a:alpha val="50000"/>
              </a:scheme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55" name="Text Box 10">
            <a:extLst>
              <a:ext uri="{FF2B5EF4-FFF2-40B4-BE49-F238E27FC236}">
                <a16:creationId xmlns:a16="http://schemas.microsoft.com/office/drawing/2014/main" id="{42EDC877-4329-2D15-1624-AF168FC6D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1271" y="3656286"/>
            <a:ext cx="2160588" cy="652463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ru-RU" b="1" dirty="0">
                <a:solidFill>
                  <a:schemeClr val="tx1"/>
                </a:solidFill>
                <a:latin typeface="Arial" panose="020B0604020202020204" pitchFamily="34" charset="0"/>
              </a:rPr>
              <a:t>Sample_2b_2</a:t>
            </a:r>
            <a:endParaRPr lang="ru-RU" altLang="ru-RU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>
                <a:solidFill>
                  <a:schemeClr val="tx1"/>
                </a:solidFill>
                <a:latin typeface="Arial" panose="020B0604020202020204" pitchFamily="34" charset="0"/>
              </a:rPr>
              <a:t>subsample 2b 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state 2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6" name="Flowchart: Multidocument 55">
            <a:extLst>
              <a:ext uri="{FF2B5EF4-FFF2-40B4-BE49-F238E27FC236}">
                <a16:creationId xmlns:a16="http://schemas.microsoft.com/office/drawing/2014/main" id="{8063DD91-A237-C04C-ADB6-EA381C0621D6}"/>
              </a:ext>
            </a:extLst>
          </p:cNvPr>
          <p:cNvSpPr/>
          <p:nvPr/>
        </p:nvSpPr>
        <p:spPr>
          <a:xfrm>
            <a:off x="10163916" y="4858379"/>
            <a:ext cx="1567543" cy="1266093"/>
          </a:xfrm>
          <a:prstGeom prst="flowChartMultidocumen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documents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BC0B7B76-6B03-6841-B3BF-680CEE9A96AE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11051892" y="4318797"/>
            <a:ext cx="3637" cy="539582"/>
          </a:xfrm>
          <a:prstGeom prst="straightConnector1">
            <a:avLst/>
          </a:prstGeom>
          <a:noFill/>
          <a:ln w="63500" cap="flat" cmpd="sng" algn="ctr">
            <a:solidFill>
              <a:schemeClr val="bg1">
                <a:lumMod val="50000"/>
                <a:alpha val="50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0D512E1-0373-74F9-EBAC-E95DD47B2AE9}"/>
              </a:ext>
            </a:extLst>
          </p:cNvPr>
          <p:cNvCxnSpPr>
            <a:cxnSpLocks/>
            <a:stCxn id="41" idx="3"/>
            <a:endCxn id="55" idx="1"/>
          </p:cNvCxnSpPr>
          <p:nvPr/>
        </p:nvCxnSpPr>
        <p:spPr>
          <a:xfrm flipV="1">
            <a:off x="8826296" y="3982518"/>
            <a:ext cx="1074975" cy="562715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E0F2A870-E5CF-0F50-3540-2633688DC36F}"/>
              </a:ext>
            </a:extLst>
          </p:cNvPr>
          <p:cNvSpPr txBox="1"/>
          <p:nvPr/>
        </p:nvSpPr>
        <p:spPr>
          <a:xfrm rot="19837486">
            <a:off x="8767195" y="3931302"/>
            <a:ext cx="9914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dirty="0">
                <a:solidFill>
                  <a:prstClr val="black"/>
                </a:solidFill>
              </a:rPr>
              <a:t>oxidation</a:t>
            </a:r>
          </a:p>
        </p:txBody>
      </p:sp>
    </p:spTree>
    <p:extLst>
      <p:ext uri="{BB962C8B-B14F-4D97-AF65-F5344CB8AC3E}">
        <p14:creationId xmlns:p14="http://schemas.microsoft.com/office/powerpoint/2010/main" val="24817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Project-wide Statistics / Person-wide Statistics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1A33C2-EF4D-EA40-8982-5B12B3D63E0E}"/>
              </a:ext>
            </a:extLst>
          </p:cNvPr>
          <p:cNvSpPr txBox="1"/>
          <p:nvPr/>
        </p:nvSpPr>
        <p:spPr>
          <a:xfrm>
            <a:off x="302204" y="901722"/>
            <a:ext cx="1119311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>
                <a:solidFill>
                  <a:prstClr val="black"/>
                </a:solidFill>
              </a:rPr>
              <a:t>To be implemented…</a:t>
            </a:r>
          </a:p>
          <a:p>
            <a:pPr defTabSz="685800"/>
            <a:r>
              <a:rPr lang="en-US" sz="2800" b="1" dirty="0">
                <a:solidFill>
                  <a:prstClr val="black"/>
                </a:solidFill>
              </a:rPr>
              <a:t>Questions: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How productive is project/person in terms of adding data (objects creation)?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Is project subtree clearly structured (for manual subprojects traversing)?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What is the most referenced / liked object?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  <a:p>
            <a:pPr marL="4000500" lvl="8" indent="-342900" defTabSz="6858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</a:endParaRPr>
          </a:p>
          <a:p>
            <a:pPr defTabSz="685800"/>
            <a:r>
              <a:rPr lang="en-US" sz="2800" b="1" dirty="0">
                <a:solidFill>
                  <a:prstClr val="black"/>
                </a:solidFill>
              </a:rPr>
              <a:t>Awards from INF (the winner is…):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The most productive data creator award project/person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The people’s choice award: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project subtree clarity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The citation / popularity award</a:t>
            </a:r>
          </a:p>
          <a:p>
            <a:pPr defTabSz="685800"/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1026" name="Picture 2" descr="Winner Logo - Free Vectors &amp; PSDs to Download">
            <a:extLst>
              <a:ext uri="{FF2B5EF4-FFF2-40B4-BE49-F238E27FC236}">
                <a16:creationId xmlns:a16="http://schemas.microsoft.com/office/drawing/2014/main" id="{A596AF2B-875B-35D0-95DC-3F8719E85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724" y="3094891"/>
            <a:ext cx="1477974" cy="134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устой подиум победителей с прожекторами. пьедестал. | Премиум векторы">
            <a:extLst>
              <a:ext uri="{FF2B5EF4-FFF2-40B4-BE49-F238E27FC236}">
                <a16:creationId xmlns:a16="http://schemas.microsoft.com/office/drawing/2014/main" id="{2402397E-BCFD-34C7-9679-90923421D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131" y="3114880"/>
            <a:ext cx="2432014" cy="1367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FAFEEC-F7B5-87B7-6DC1-0203E923BA88}"/>
              </a:ext>
            </a:extLst>
          </p:cNvPr>
          <p:cNvSpPr txBox="1"/>
          <p:nvPr/>
        </p:nvSpPr>
        <p:spPr>
          <a:xfrm>
            <a:off x="5285434" y="3246847"/>
            <a:ext cx="12359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dirty="0"/>
              <a:t>?</a:t>
            </a:r>
          </a:p>
        </p:txBody>
      </p:sp>
      <p:pic>
        <p:nvPicPr>
          <p:cNvPr id="1030" name="Picture 6" descr="Celebration Icons - Free SVG &amp; PNG Celebration Images - Noun Project">
            <a:extLst>
              <a:ext uri="{FF2B5EF4-FFF2-40B4-BE49-F238E27FC236}">
                <a16:creationId xmlns:a16="http://schemas.microsoft.com/office/drawing/2014/main" id="{2814505C-7468-A129-395F-E53EACE42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7144" y="429525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106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latin typeface="Arial" panose="020B0604020202020204" pitchFamily="34" charset="0"/>
              </a:rPr>
              <a:t>Thanks for your kind attention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ACCA0-8621-F316-A835-02AA0C0152B3}"/>
              </a:ext>
            </a:extLst>
          </p:cNvPr>
          <p:cNvSpPr txBox="1"/>
          <p:nvPr/>
        </p:nvSpPr>
        <p:spPr>
          <a:xfrm>
            <a:off x="326115" y="1636370"/>
            <a:ext cx="114953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8800" dirty="0"/>
              <a:t>Q&amp;A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2FCA08F-F595-E922-63C8-30406A6EA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913" y="5417848"/>
            <a:ext cx="5313301" cy="485999"/>
          </a:xfrm>
        </p:spPr>
        <p:txBody>
          <a:bodyPr>
            <a:noAutofit/>
          </a:bodyPr>
          <a:lstStyle/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</a:rPr>
              <a:t>Victor Dudarev</a:t>
            </a:r>
          </a:p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  <a:hlinkClick r:id="rId3"/>
              </a:rPr>
              <a:t>Victor.Dudarev@rub.de</a:t>
            </a:r>
            <a:endParaRPr lang="en-US" sz="2400" dirty="0">
              <a:solidFill>
                <a:prstClr val="black"/>
              </a:solidFill>
              <a:latin typeface="+mn-lt"/>
            </a:endParaRPr>
          </a:p>
          <a:p>
            <a:pPr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BF5B7F41-2497-9FD8-16DB-0134FF742C8B}"/>
              </a:ext>
            </a:extLst>
          </p:cNvPr>
          <p:cNvSpPr txBox="1">
            <a:spLocks/>
          </p:cNvSpPr>
          <p:nvPr/>
        </p:nvSpPr>
        <p:spPr>
          <a:xfrm>
            <a:off x="5669023" y="6362393"/>
            <a:ext cx="5313301" cy="485999"/>
          </a:xfrm>
          <a:prstGeom prst="rect">
            <a:avLst/>
          </a:prstGeom>
        </p:spPr>
        <p:txBody>
          <a:bodyPr vert="horz" lIns="36000" tIns="18000" rIns="36000" bIns="0" rtlCol="0">
            <a:normAutofit/>
          </a:bodyPr>
          <a:lstStyle>
            <a:lvl1pPr marL="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+mj-lt"/>
              <a:buNone/>
            </a:pPr>
            <a:r>
              <a:rPr lang="en-US" dirty="0">
                <a:hlinkClick r:id="rId4"/>
              </a:rPr>
              <a:t>https://vdudarev.ru</a:t>
            </a:r>
            <a:endParaRPr lang="en-US" dirty="0"/>
          </a:p>
          <a:p>
            <a:pPr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85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RDMS in Production</a:t>
            </a:r>
            <a:endParaRPr lang="en-US" sz="266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616A7D-3A39-0FB9-5020-D625F83753C5}"/>
              </a:ext>
            </a:extLst>
          </p:cNvPr>
          <p:cNvSpPr txBox="1"/>
          <p:nvPr/>
        </p:nvSpPr>
        <p:spPr>
          <a:xfrm>
            <a:off x="170823" y="950128"/>
            <a:ext cx="603905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1D1C1D"/>
                </a:solidFill>
                <a:effectLst/>
                <a:latin typeface="Slack-Lato"/>
              </a:rPr>
              <a:t>Production mode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 (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3"/>
              </a:rPr>
              <a:t>https://</a:t>
            </a:r>
            <a:r>
              <a:rPr lang="en-US" b="1" i="0" dirty="0">
                <a:solidFill>
                  <a:srgbClr val="1D1C1D"/>
                </a:solidFill>
                <a:effectLst/>
                <a:latin typeface="Slack-Lato"/>
                <a:hlinkClick r:id="rId3"/>
              </a:rPr>
              <a:t>crc247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3"/>
              </a:rPr>
              <a:t>.mdi.ruhr-uni-bochum.de/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):</a:t>
            </a:r>
          </a:p>
          <a:p>
            <a:pPr marL="342900" indent="-342900">
              <a:buAutoNum type="arabicParenR"/>
            </a:pP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You need to </a:t>
            </a:r>
            <a:r>
              <a:rPr lang="en-US" b="1" i="0" dirty="0">
                <a:solidFill>
                  <a:srgbClr val="1D1C1D"/>
                </a:solidFill>
                <a:effectLst/>
                <a:latin typeface="Slack-Lato"/>
              </a:rPr>
              <a:t>register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 with Google account or create your own account (email/password) and confirm e-mail (warning: user created with no role assigned).</a:t>
            </a:r>
          </a:p>
          <a:p>
            <a:pPr marL="342900" indent="-342900">
              <a:buAutoNum type="arabicParenR"/>
            </a:pPr>
            <a:endParaRPr lang="en-US" dirty="0">
              <a:solidFill>
                <a:srgbClr val="1D1C1D"/>
              </a:solidFill>
              <a:latin typeface="Slack-Lato"/>
            </a:endParaRPr>
          </a:p>
          <a:p>
            <a:pPr marL="342900" indent="-342900">
              <a:buAutoNum type="arabicParenR"/>
            </a:pPr>
            <a:endParaRPr lang="en-US" dirty="0">
              <a:solidFill>
                <a:srgbClr val="1D1C1D"/>
              </a:solidFill>
              <a:latin typeface="Slack-Lato"/>
            </a:endParaRPr>
          </a:p>
          <a:p>
            <a:pPr marL="342900" indent="-342900">
              <a:buAutoNum type="arabicParenR"/>
            </a:pP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marL="342900" indent="-342900">
              <a:buAutoNum type="arabicParenR"/>
            </a:pP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marL="342900" indent="-342900">
              <a:buAutoNum type="arabicParenR"/>
            </a:pPr>
            <a:r>
              <a:rPr lang="en-US" dirty="0">
                <a:solidFill>
                  <a:srgbClr val="1D1C1D"/>
                </a:solidFill>
                <a:latin typeface="Slack-Lato"/>
              </a:rPr>
              <a:t>Fill the </a:t>
            </a:r>
            <a:r>
              <a:rPr lang="en-US" b="1" dirty="0">
                <a:solidFill>
                  <a:srgbClr val="1D1C1D"/>
                </a:solidFill>
                <a:latin typeface="Slack-Lato"/>
              </a:rPr>
              <a:t>access request form </a:t>
            </a:r>
            <a:r>
              <a:rPr lang="en-US" dirty="0">
                <a:hlinkClick r:id="rId4"/>
              </a:rPr>
              <a:t>https://forms.gle/tkZeweU6kStRCoKp7</a:t>
            </a:r>
            <a:r>
              <a:rPr lang="en-US" dirty="0">
                <a:solidFill>
                  <a:srgbClr val="1D1C1D"/>
                </a:solidFill>
                <a:latin typeface="Slack-Lato"/>
              </a:rPr>
              <a:t>, specifying your e-mail, used in registration, your name, project (e.g. C04) and optional comments.</a:t>
            </a:r>
          </a:p>
          <a:p>
            <a:pPr marL="342900" indent="-342900">
              <a:buAutoNum type="arabicParenR"/>
            </a:pPr>
            <a:endParaRPr lang="en-US" dirty="0">
              <a:solidFill>
                <a:srgbClr val="1D1C1D"/>
              </a:solidFill>
              <a:latin typeface="Slack-Lato"/>
            </a:endParaRPr>
          </a:p>
          <a:p>
            <a:pPr marL="342900" indent="-342900">
              <a:buAutoNum type="arabicParenR"/>
            </a:pPr>
            <a:r>
              <a:rPr lang="en-US" b="1" dirty="0">
                <a:solidFill>
                  <a:srgbClr val="1D1C1D"/>
                </a:solidFill>
                <a:latin typeface="Slack-Lato"/>
              </a:rPr>
              <a:t>Wait</a:t>
            </a:r>
            <a:r>
              <a:rPr lang="en-US" dirty="0">
                <a:solidFill>
                  <a:srgbClr val="1D1C1D"/>
                </a:solidFill>
                <a:latin typeface="Slack-Lato"/>
              </a:rPr>
              <a:t>… After manual processing you will be assigned by default </a:t>
            </a:r>
            <a:r>
              <a:rPr lang="en-US" b="1" dirty="0" err="1">
                <a:solidFill>
                  <a:srgbClr val="1D1C1D"/>
                </a:solidFill>
                <a:latin typeface="Slack-Lato"/>
              </a:rPr>
              <a:t>PowerUser</a:t>
            </a:r>
            <a:r>
              <a:rPr lang="en-US" dirty="0">
                <a:solidFill>
                  <a:srgbClr val="1D1C1D"/>
                </a:solidFill>
                <a:latin typeface="Slack-Lato"/>
              </a:rPr>
              <a:t> role and you are in power of adding data ))</a:t>
            </a:r>
          </a:p>
          <a:p>
            <a:endParaRPr lang="en-US" sz="1800" dirty="0">
              <a:solidFill>
                <a:srgbClr val="1D1C1D"/>
              </a:solidFill>
              <a:latin typeface="+mn-lt"/>
            </a:endParaRPr>
          </a:p>
          <a:p>
            <a:r>
              <a:rPr lang="en-US" sz="1800" dirty="0">
                <a:solidFill>
                  <a:srgbClr val="1D1C1D"/>
                </a:solidFill>
                <a:latin typeface="+mn-lt"/>
              </a:rPr>
              <a:t>In case of any questions write me: </a:t>
            </a:r>
            <a:r>
              <a:rPr lang="en-US" sz="1800" dirty="0">
                <a:solidFill>
                  <a:srgbClr val="1D1C1D"/>
                </a:solidFill>
                <a:latin typeface="+mn-lt"/>
                <a:hlinkClick r:id="rId5"/>
              </a:rPr>
              <a:t>Victor.Dudarev@rub.de</a:t>
            </a:r>
            <a:endParaRPr lang="en-US" sz="1800" dirty="0">
              <a:solidFill>
                <a:srgbClr val="1D1C1D"/>
              </a:solidFill>
              <a:latin typeface="+mn-lt"/>
            </a:endParaRPr>
          </a:p>
          <a:p>
            <a:r>
              <a:rPr lang="en-US" sz="1800" b="1" dirty="0">
                <a:solidFill>
                  <a:srgbClr val="0432FF"/>
                </a:solidFill>
                <a:latin typeface="+mn-lt"/>
              </a:rPr>
              <a:t>TO DO: Check current user list.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E24253-1814-90B4-E728-50A9C5E374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9498" y="0"/>
            <a:ext cx="2583098" cy="25830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2A9EF6-DC5C-9700-B152-FF8519CB5396}"/>
              </a:ext>
            </a:extLst>
          </p:cNvPr>
          <p:cNvSpPr txBox="1"/>
          <p:nvPr/>
        </p:nvSpPr>
        <p:spPr>
          <a:xfrm>
            <a:off x="6219930" y="2573607"/>
            <a:ext cx="6109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n-US" b="0" i="0" dirty="0">
                <a:solidFill>
                  <a:srgbClr val="1D1C1D"/>
                </a:solidFill>
                <a:effectLst/>
                <a:hlinkClick r:id="rId3"/>
              </a:rPr>
              <a:t>https://crc247.mdi.ruhr-uni-bochum.de/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0232E83-806C-E66E-CC75-D24DF8C695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dirty="0"/>
              <a:t>Everything runs 24x7 on a dedicated VM within a new server (INF funding).</a:t>
            </a:r>
          </a:p>
          <a:p>
            <a:pPr indent="0">
              <a:buNone/>
            </a:pPr>
            <a:r>
              <a:rPr lang="en-US" dirty="0"/>
              <a:t>All data are backed up weekly on a dedicated external backup device.</a:t>
            </a:r>
          </a:p>
          <a:p>
            <a:pPr indent="0">
              <a:buNone/>
            </a:pPr>
            <a:r>
              <a:rPr lang="en-US" u="sng" dirty="0">
                <a:solidFill>
                  <a:srgbClr val="FF0000"/>
                </a:solidFill>
              </a:rPr>
              <a:t>No disaster tolerance</a:t>
            </a:r>
            <a:r>
              <a:rPr lang="en-US" dirty="0">
                <a:solidFill>
                  <a:srgbClr val="FF0000"/>
                </a:solidFill>
              </a:rPr>
              <a:t>: all devices are physically in a single server room.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9835E4-BC0D-C23C-EE75-71AFE4C3C191}"/>
              </a:ext>
            </a:extLst>
          </p:cNvPr>
          <p:cNvSpPr txBox="1"/>
          <p:nvPr/>
        </p:nvSpPr>
        <p:spPr>
          <a:xfrm>
            <a:off x="6247562" y="5859418"/>
            <a:ext cx="61646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2) </a:t>
            </a:r>
            <a:r>
              <a:rPr lang="en-US" dirty="0">
                <a:hlinkClick r:id="rId4"/>
              </a:rPr>
              <a:t>https://forms.gle/tkZeweU6kStRCoKp7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BE538F1-E94E-3BC1-C9A6-E438D6C9DE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0704" y="3305909"/>
            <a:ext cx="2582088" cy="260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3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Registration and Authorization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000" dirty="0">
                <a:hlinkClick r:id="rId3"/>
              </a:rPr>
              <a:t>https://openid.net</a:t>
            </a:r>
            <a:endParaRPr lang="en-US" sz="1000" dirty="0"/>
          </a:p>
          <a:p>
            <a:r>
              <a:rPr lang="en-US" sz="1000" dirty="0">
                <a:hlinkClick r:id="rId4"/>
              </a:rPr>
              <a:t>https://en.wikipedia.org/wiki/Authentication</a:t>
            </a:r>
            <a:endParaRPr lang="en-US" sz="1000" dirty="0"/>
          </a:p>
          <a:p>
            <a:r>
              <a:rPr lang="en-US" sz="1000" dirty="0">
                <a:hlinkClick r:id="rId5"/>
              </a:rPr>
              <a:t>https://en.wikipedia.org/wiki/Authorization</a:t>
            </a:r>
            <a:endParaRPr lang="en-US"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00481F-538C-6F5A-8DBC-1F938DCEE3B1}"/>
              </a:ext>
            </a:extLst>
          </p:cNvPr>
          <p:cNvSpPr txBox="1"/>
          <p:nvPr/>
        </p:nvSpPr>
        <p:spPr>
          <a:xfrm>
            <a:off x="241914" y="1082591"/>
            <a:ext cx="52124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dirty="0">
                <a:solidFill>
                  <a:prstClr val="black"/>
                </a:solidFill>
              </a:rPr>
              <a:t>Application access level is determined by the current user context.</a:t>
            </a:r>
          </a:p>
          <a:p>
            <a:pPr defTabSz="685800"/>
            <a:r>
              <a:rPr lang="en-US" sz="1600" b="1" dirty="0">
                <a:solidFill>
                  <a:prstClr val="black"/>
                </a:solidFill>
              </a:rPr>
              <a:t>Two-way registration </a:t>
            </a:r>
            <a:r>
              <a:rPr lang="en-US" sz="1600" dirty="0">
                <a:solidFill>
                  <a:prstClr val="black"/>
                </a:solidFill>
              </a:rPr>
              <a:t>(choose any):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using </a:t>
            </a:r>
            <a:r>
              <a:rPr lang="en-US" sz="1600" b="1" dirty="0">
                <a:solidFill>
                  <a:prstClr val="black"/>
                </a:solidFill>
              </a:rPr>
              <a:t>external provider </a:t>
            </a:r>
            <a:r>
              <a:rPr lang="en-US" sz="1600" dirty="0">
                <a:solidFill>
                  <a:prstClr val="black"/>
                </a:solidFill>
              </a:rPr>
              <a:t>(OpenID Connect)</a:t>
            </a:r>
            <a:r>
              <a:rPr lang="ru-RU" sz="1600" dirty="0">
                <a:solidFill>
                  <a:prstClr val="black"/>
                </a:solidFill>
              </a:rPr>
              <a:t>, </a:t>
            </a:r>
            <a:r>
              <a:rPr lang="en-US" sz="1600" dirty="0">
                <a:solidFill>
                  <a:prstClr val="black"/>
                </a:solidFill>
              </a:rPr>
              <a:t>e.g. Google (external authentication authority is used, no credentials are stored locally).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using </a:t>
            </a:r>
            <a:r>
              <a:rPr lang="en-US" sz="1600" b="1" dirty="0">
                <a:solidFill>
                  <a:prstClr val="black"/>
                </a:solidFill>
              </a:rPr>
              <a:t>local account </a:t>
            </a:r>
            <a:r>
              <a:rPr lang="en-US" sz="1600" dirty="0">
                <a:solidFill>
                  <a:prstClr val="black"/>
                </a:solidFill>
              </a:rPr>
              <a:t>(credentials are stored internally);</a:t>
            </a:r>
          </a:p>
          <a:p>
            <a:pPr defTabSz="685800"/>
            <a:r>
              <a:rPr lang="en-US" sz="1600" dirty="0">
                <a:solidFill>
                  <a:prstClr val="black"/>
                </a:solidFill>
              </a:rPr>
              <a:t>In both cases, an </a:t>
            </a:r>
            <a:r>
              <a:rPr lang="en-US" sz="1600" u="sng" dirty="0">
                <a:solidFill>
                  <a:prstClr val="black"/>
                </a:solidFill>
              </a:rPr>
              <a:t>e-mail address is required</a:t>
            </a:r>
            <a:r>
              <a:rPr lang="en-US" sz="1600" dirty="0">
                <a:solidFill>
                  <a:prstClr val="black"/>
                </a:solidFill>
              </a:rPr>
              <a:t>, and its successful verification is a prerequisite for access.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D7E815-60DE-80C5-BDF3-2F4735BEC3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9395" y="1018422"/>
            <a:ext cx="6461125" cy="4215165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B0A05C-EABF-C856-940E-CA1F4CEAAE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386" y="3989278"/>
            <a:ext cx="4776520" cy="166238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FC2CE2C-BAFD-B986-B189-4BF8EF9430FE}"/>
              </a:ext>
            </a:extLst>
          </p:cNvPr>
          <p:cNvSpPr txBox="1"/>
          <p:nvPr/>
        </p:nvSpPr>
        <p:spPr>
          <a:xfrm>
            <a:off x="8042757" y="5600806"/>
            <a:ext cx="41492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400" dirty="0">
                <a:solidFill>
                  <a:prstClr val="black"/>
                </a:solidFill>
              </a:rPr>
              <a:t>After e-mail confirmation, the user is considered active, but does not have an assigned user group.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25514A-9072-A15C-739C-0EBB1D3C69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2873" y="5279964"/>
            <a:ext cx="3923363" cy="892645"/>
          </a:xfrm>
          <a:prstGeom prst="rect">
            <a:avLst/>
          </a:prstGeom>
          <a:ln>
            <a:solidFill>
              <a:srgbClr val="0070C0"/>
            </a:solidFill>
          </a:ln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5EF2F86-7A96-8918-DE4F-417B7EF69F61}"/>
              </a:ext>
            </a:extLst>
          </p:cNvPr>
          <p:cNvCxnSpPr>
            <a:cxnSpLocks/>
          </p:cNvCxnSpPr>
          <p:nvPr/>
        </p:nvCxnSpPr>
        <p:spPr>
          <a:xfrm>
            <a:off x="3542548" y="5376202"/>
            <a:ext cx="410874" cy="0"/>
          </a:xfrm>
          <a:prstGeom prst="straightConnector1">
            <a:avLst/>
          </a:prstGeom>
          <a:noFill/>
          <a:ln w="63500" cap="flat" cmpd="sng" algn="ctr">
            <a:solidFill>
              <a:srgbClr val="003560">
                <a:lumMod val="90000"/>
                <a:lumOff val="10000"/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FD5847D-F6D8-F554-6D1C-D7E9E56FEA43}"/>
              </a:ext>
            </a:extLst>
          </p:cNvPr>
          <p:cNvCxnSpPr>
            <a:cxnSpLocks/>
          </p:cNvCxnSpPr>
          <p:nvPr/>
        </p:nvCxnSpPr>
        <p:spPr>
          <a:xfrm>
            <a:off x="4395537" y="2117558"/>
            <a:ext cx="4379495" cy="0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78F0B46-7FB7-4E6E-161D-2639AD946E5F}"/>
              </a:ext>
            </a:extLst>
          </p:cNvPr>
          <p:cNvCxnSpPr>
            <a:cxnSpLocks/>
          </p:cNvCxnSpPr>
          <p:nvPr/>
        </p:nvCxnSpPr>
        <p:spPr>
          <a:xfrm>
            <a:off x="1940990" y="2849125"/>
            <a:ext cx="3753957" cy="1883296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C20ED6D-7FA6-A4B9-849A-ABE92DB1A829}"/>
              </a:ext>
            </a:extLst>
          </p:cNvPr>
          <p:cNvCxnSpPr>
            <a:cxnSpLocks/>
          </p:cNvCxnSpPr>
          <p:nvPr/>
        </p:nvCxnSpPr>
        <p:spPr>
          <a:xfrm>
            <a:off x="1348409" y="3336758"/>
            <a:ext cx="0" cy="722379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336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Current Users List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000" dirty="0">
                <a:hlinkClick r:id="rId3"/>
              </a:rPr>
              <a:t>https://crc247.mdi.ruhr-uni-bochum.de/identitymanager/home/users</a:t>
            </a:r>
            <a:endParaRPr lang="en-US" sz="1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7477A1F-2769-4E2A-924D-222FD48094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03" y="1323256"/>
            <a:ext cx="8802356" cy="48879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0651BDD-12E1-559E-FF40-528D4BF871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544" y="1034981"/>
            <a:ext cx="8802357" cy="27596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0618839-83B7-97A3-A1E5-8B0DE27B1F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43566" y="1326384"/>
            <a:ext cx="2468146" cy="487344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B37179E-F841-994A-64DD-824FD8C59152}"/>
              </a:ext>
            </a:extLst>
          </p:cNvPr>
          <p:cNvSpPr txBox="1"/>
          <p:nvPr/>
        </p:nvSpPr>
        <p:spPr>
          <a:xfrm>
            <a:off x="190919" y="720850"/>
            <a:ext cx="22199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b="1" dirty="0">
                <a:solidFill>
                  <a:prstClr val="black"/>
                </a:solidFill>
              </a:rPr>
              <a:t>1) After registration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239A57-9D00-39B8-0828-FF9CA8F94016}"/>
              </a:ext>
            </a:extLst>
          </p:cNvPr>
          <p:cNvSpPr txBox="1"/>
          <p:nvPr/>
        </p:nvSpPr>
        <p:spPr>
          <a:xfrm>
            <a:off x="9617982" y="722524"/>
            <a:ext cx="22199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b="1" dirty="0">
                <a:solidFill>
                  <a:prstClr val="black"/>
                </a:solidFill>
              </a:rPr>
              <a:t>2) Fill out the form</a:t>
            </a:r>
          </a:p>
        </p:txBody>
      </p:sp>
    </p:spTree>
    <p:extLst>
      <p:ext uri="{BB962C8B-B14F-4D97-AF65-F5344CB8AC3E}">
        <p14:creationId xmlns:p14="http://schemas.microsoft.com/office/powerpoint/2010/main" val="415752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Users and Projects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sz="1000" dirty="0">
                <a:hlinkClick r:id="rId3"/>
              </a:rPr>
              <a:t>https://crc247.mdi.ruhr-uni-bochum.de/report/users/</a:t>
            </a:r>
            <a:endParaRPr lang="en-US" sz="1000" dirty="0"/>
          </a:p>
          <a:p>
            <a:pPr indent="0">
              <a:buNone/>
            </a:pPr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37179E-F841-994A-64DD-824FD8C59152}"/>
              </a:ext>
            </a:extLst>
          </p:cNvPr>
          <p:cNvSpPr txBox="1"/>
          <p:nvPr/>
        </p:nvSpPr>
        <p:spPr>
          <a:xfrm>
            <a:off x="180870" y="901721"/>
            <a:ext cx="702379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1600" b="1" dirty="0">
                <a:solidFill>
                  <a:prstClr val="black"/>
                </a:solidFill>
              </a:rPr>
              <a:t>Report for Users and projects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058336-64D5-D78A-4602-68D857734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64" y="1248290"/>
            <a:ext cx="11676184" cy="476688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5778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Last added objects (on the main page)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>
                <a:hlinkClick r:id="rId3"/>
              </a:rPr>
              <a:t>https://crc247.mdi.ruhr-uni-bochum.de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E41B54-B4D3-E6E9-4CDE-423A6EF5A6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494" y="1163821"/>
            <a:ext cx="9326277" cy="461074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76620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and Statistics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>
                <a:hlinkClick r:id="rId3"/>
              </a:rPr>
              <a:t>https://crc247.mdi.ruhr-uni-bochum.de/adminobject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127610-58DD-F6F4-00EF-ACA8658C25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80" y="803868"/>
            <a:ext cx="5328811" cy="552156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1A33C2-EF4D-EA40-8982-5B12B3D63E0E}"/>
              </a:ext>
            </a:extLst>
          </p:cNvPr>
          <p:cNvSpPr txBox="1"/>
          <p:nvPr/>
        </p:nvSpPr>
        <p:spPr>
          <a:xfrm>
            <a:off x="5979522" y="1012254"/>
            <a:ext cx="5797146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>
                <a:solidFill>
                  <a:prstClr val="black"/>
                </a:solidFill>
              </a:rPr>
              <a:t>Top used types: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Sample </a:t>
            </a:r>
            <a:r>
              <a:rPr lang="en-US" sz="2000" dirty="0">
                <a:solidFill>
                  <a:prstClr val="black"/>
                </a:solidFill>
              </a:rPr>
              <a:t>(393)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Raw Document </a:t>
            </a:r>
            <a:r>
              <a:rPr lang="en-US" sz="2000" dirty="0">
                <a:solidFill>
                  <a:prstClr val="black"/>
                </a:solidFill>
              </a:rPr>
              <a:t>(344)		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Synthesis</a:t>
            </a:r>
            <a:r>
              <a:rPr lang="en-US" sz="2000" dirty="0">
                <a:solidFill>
                  <a:prstClr val="black"/>
                </a:solidFill>
              </a:rPr>
              <a:t> (252)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Photo</a:t>
            </a:r>
            <a:r>
              <a:rPr lang="en-US" sz="2000" dirty="0">
                <a:solidFill>
                  <a:prstClr val="black"/>
                </a:solidFill>
              </a:rPr>
              <a:t> (176)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EDX CSV </a:t>
            </a:r>
            <a:r>
              <a:rPr lang="en-US" sz="2000" dirty="0">
                <a:solidFill>
                  <a:prstClr val="black"/>
                </a:solidFill>
              </a:rPr>
              <a:t>(72)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  <a:p>
            <a:pPr defTabSz="685800"/>
            <a:r>
              <a:rPr lang="en-US" sz="2400" b="1" dirty="0">
                <a:solidFill>
                  <a:prstClr val="black"/>
                </a:solidFill>
              </a:rPr>
              <a:t>To do (suggestions to improve):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get rid of </a:t>
            </a:r>
            <a:r>
              <a:rPr lang="en-US" sz="2000" b="1" dirty="0">
                <a:solidFill>
                  <a:prstClr val="black"/>
                </a:solidFill>
              </a:rPr>
              <a:t>Raw Document</a:t>
            </a:r>
            <a:r>
              <a:rPr lang="en-US" sz="2000" dirty="0">
                <a:solidFill>
                  <a:prstClr val="black"/>
                </a:solidFill>
              </a:rPr>
              <a:t>s – create more descriptive types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recheck </a:t>
            </a:r>
            <a:r>
              <a:rPr lang="en-US" sz="2000" b="1" dirty="0">
                <a:solidFill>
                  <a:prstClr val="black"/>
                </a:solidFill>
              </a:rPr>
              <a:t>Photo </a:t>
            </a:r>
            <a:r>
              <a:rPr lang="en-US" sz="2000" dirty="0">
                <a:solidFill>
                  <a:prstClr val="black"/>
                </a:solidFill>
              </a:rPr>
              <a:t>objects (are there wrongly typed </a:t>
            </a:r>
            <a:r>
              <a:rPr lang="en-US" sz="2000" b="1" dirty="0">
                <a:solidFill>
                  <a:prstClr val="black"/>
                </a:solidFill>
              </a:rPr>
              <a:t>TEM image</a:t>
            </a:r>
            <a:r>
              <a:rPr lang="en-US" sz="2000" dirty="0">
                <a:solidFill>
                  <a:prstClr val="black"/>
                </a:solidFill>
              </a:rPr>
              <a:t>s?)</a:t>
            </a:r>
          </a:p>
        </p:txBody>
      </p:sp>
    </p:spTree>
    <p:extLst>
      <p:ext uri="{BB962C8B-B14F-4D97-AF65-F5344CB8AC3E}">
        <p14:creationId xmlns:p14="http://schemas.microsoft.com/office/powerpoint/2010/main" val="280566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customization?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68615" y="6362393"/>
            <a:ext cx="7113709" cy="485999"/>
          </a:xfrm>
        </p:spPr>
        <p:txBody>
          <a:bodyPr/>
          <a:lstStyle/>
          <a:p>
            <a:pPr indent="0">
              <a:buNone/>
            </a:pPr>
            <a:endParaRPr lang="en-US" dirty="0"/>
          </a:p>
        </p:txBody>
      </p:sp>
      <p:pic>
        <p:nvPicPr>
          <p:cNvPr id="2050" name="Picture 2" descr="Customising MYOB forms MYOB forms for easier business practices!">
            <a:extLst>
              <a:ext uri="{FF2B5EF4-FFF2-40B4-BE49-F238E27FC236}">
                <a16:creationId xmlns:a16="http://schemas.microsoft.com/office/drawing/2014/main" id="{30A75CBF-42C2-3A9B-FEBB-E07CB59AD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781" y="273833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ustomisation line icon settings or editing sign Vector Image">
            <a:extLst>
              <a:ext uri="{FF2B5EF4-FFF2-40B4-BE49-F238E27FC236}">
                <a16:creationId xmlns:a16="http://schemas.microsoft.com/office/drawing/2014/main" id="{019C9089-3587-CDAE-9A83-0A06B70F82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77" t="10256" r="18851" b="20879"/>
          <a:stretch/>
        </p:blipFill>
        <p:spPr bwMode="auto">
          <a:xfrm>
            <a:off x="301451" y="1637882"/>
            <a:ext cx="3590637" cy="34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10B3948-A7D2-54B5-888F-11EEAE1D5E83}"/>
              </a:ext>
            </a:extLst>
          </p:cNvPr>
          <p:cNvSpPr txBox="1"/>
          <p:nvPr/>
        </p:nvSpPr>
        <p:spPr>
          <a:xfrm>
            <a:off x="4401930" y="1544817"/>
            <a:ext cx="4701877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>
                <a:solidFill>
                  <a:prstClr val="black"/>
                </a:solidFill>
              </a:rPr>
              <a:t>How to </a:t>
            </a:r>
            <a:r>
              <a:rPr lang="en-US" sz="2800" dirty="0" err="1">
                <a:solidFill>
                  <a:prstClr val="black"/>
                </a:solidFill>
              </a:rPr>
              <a:t>customise</a:t>
            </a:r>
            <a:r>
              <a:rPr lang="en-US" sz="2800" dirty="0">
                <a:solidFill>
                  <a:prstClr val="black"/>
                </a:solidFill>
              </a:rPr>
              <a:t>:</a:t>
            </a: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Simple </a:t>
            </a:r>
            <a:r>
              <a:rPr lang="en-US" sz="2000" dirty="0">
                <a:solidFill>
                  <a:prstClr val="black"/>
                </a:solidFill>
              </a:rPr>
              <a:t>(client side only)</a:t>
            </a:r>
          </a:p>
          <a:p>
            <a:pPr lvl="1" defTabSz="685800"/>
            <a:r>
              <a:rPr lang="en-US" sz="2000" dirty="0">
                <a:solidFill>
                  <a:prstClr val="black"/>
                </a:solidFill>
              </a:rPr>
              <a:t>Page-code injection:</a:t>
            </a: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HTML</a:t>
            </a: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prstClr val="black"/>
                </a:solidFill>
              </a:rPr>
              <a:t>Javascript</a:t>
            </a:r>
            <a:endParaRPr lang="en-US" sz="2000" dirty="0">
              <a:solidFill>
                <a:prstClr val="black"/>
              </a:solidFill>
            </a:endParaRP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CSS</a:t>
            </a:r>
          </a:p>
          <a:p>
            <a:pPr marL="742950" lvl="1" indent="-285750" defTabSz="6858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prstClr val="black"/>
                </a:solidFill>
              </a:rPr>
              <a:t>Complex </a:t>
            </a:r>
            <a:r>
              <a:rPr lang="en-US" sz="2000" dirty="0">
                <a:solidFill>
                  <a:prstClr val="black"/>
                </a:solidFill>
              </a:rPr>
              <a:t>(+ server side)	</a:t>
            </a:r>
          </a:p>
          <a:p>
            <a:pPr lvl="1" defTabSz="685800"/>
            <a:r>
              <a:rPr lang="en-US" sz="2000" dirty="0">
                <a:solidFill>
                  <a:prstClr val="black"/>
                </a:solidFill>
              </a:rPr>
              <a:t>INF-code adjust (</a:t>
            </a:r>
            <a:r>
              <a:rPr lang="en-US" sz="2000" dirty="0" err="1">
                <a:solidFill>
                  <a:prstClr val="black"/>
                </a:solidFill>
              </a:rPr>
              <a:t>Asp.Net</a:t>
            </a:r>
            <a:r>
              <a:rPr lang="en-US" sz="2000" dirty="0">
                <a:solidFill>
                  <a:prstClr val="black"/>
                </a:solidFill>
              </a:rPr>
              <a:t> Core App)</a:t>
            </a: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C#</a:t>
            </a: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SQL</a:t>
            </a:r>
          </a:p>
          <a:p>
            <a:pPr marL="1200150" lvl="2" indent="-285750" defTabSz="6858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HTML/</a:t>
            </a:r>
            <a:r>
              <a:rPr lang="en-US" sz="2000" dirty="0" err="1">
                <a:solidFill>
                  <a:prstClr val="black"/>
                </a:solidFill>
              </a:rPr>
              <a:t>Javascript</a:t>
            </a:r>
            <a:r>
              <a:rPr lang="en-US" sz="2000" dirty="0">
                <a:solidFill>
                  <a:prstClr val="black"/>
                </a:solidFill>
              </a:rPr>
              <a:t>/CSS</a:t>
            </a:r>
          </a:p>
        </p:txBody>
      </p:sp>
    </p:spTree>
    <p:extLst>
      <p:ext uri="{BB962C8B-B14F-4D97-AF65-F5344CB8AC3E}">
        <p14:creationId xmlns:p14="http://schemas.microsoft.com/office/powerpoint/2010/main" val="2939680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</a:t>
            </a:r>
            <a:r>
              <a:rPr lang="en-US" dirty="0" err="1"/>
              <a:t>Customised</a:t>
            </a:r>
            <a:r>
              <a:rPr lang="en-US" dirty="0"/>
              <a:t> Form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024586-7254-2795-BB8B-CA3B8E2556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68615" y="6362393"/>
            <a:ext cx="7113709" cy="485999"/>
          </a:xfrm>
        </p:spPr>
        <p:txBody>
          <a:bodyPr/>
          <a:lstStyle/>
          <a:p>
            <a:pPr indent="0">
              <a:buNone/>
            </a:pPr>
            <a:r>
              <a:rPr lang="en-US" dirty="0">
                <a:hlinkClick r:id="rId3"/>
              </a:rPr>
              <a:t>https://crc247.mdi.ruhr-uni-bochum.de/custom/editsample/0/?idr=179&amp;returl=%2Frubric%2Farea-c_c04</a:t>
            </a:r>
            <a:endParaRPr lang="en-US" dirty="0"/>
          </a:p>
          <a:p>
            <a:pPr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1A33C2-EF4D-EA40-8982-5B12B3D63E0E}"/>
              </a:ext>
            </a:extLst>
          </p:cNvPr>
          <p:cNvSpPr txBox="1"/>
          <p:nvPr/>
        </p:nvSpPr>
        <p:spPr>
          <a:xfrm>
            <a:off x="1838846" y="891674"/>
            <a:ext cx="55667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>
                <a:solidFill>
                  <a:prstClr val="black"/>
                </a:solidFill>
              </a:rPr>
              <a:t>- </a:t>
            </a:r>
            <a:r>
              <a:rPr lang="en-US" sz="2800" dirty="0" err="1">
                <a:solidFill>
                  <a:prstClr val="black"/>
                </a:solidFill>
              </a:rPr>
              <a:t>Customised</a:t>
            </a:r>
            <a:r>
              <a:rPr lang="en-US" sz="2800" dirty="0">
                <a:solidFill>
                  <a:prstClr val="black"/>
                </a:solidFill>
              </a:rPr>
              <a:t> sample input</a:t>
            </a:r>
            <a:endParaRPr lang="en-US" sz="2000" dirty="0">
              <a:solidFill>
                <a:prstClr val="black"/>
              </a:solidFill>
            </a:endParaRPr>
          </a:p>
          <a:p>
            <a:pPr marL="285750" indent="-285750" defTabSz="6858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60B322-4DDA-1E84-5483-9D4F38F64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546" y="938444"/>
            <a:ext cx="1305107" cy="41915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E955B9-20AE-54AE-9313-69B1E10DE5CE}"/>
              </a:ext>
            </a:extLst>
          </p:cNvPr>
          <p:cNvSpPr txBox="1"/>
          <p:nvPr/>
        </p:nvSpPr>
        <p:spPr>
          <a:xfrm>
            <a:off x="222738" y="5365283"/>
            <a:ext cx="60172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800" dirty="0" err="1">
                <a:solidFill>
                  <a:prstClr val="black"/>
                </a:solidFill>
              </a:rPr>
              <a:t>Customisation</a:t>
            </a:r>
            <a:r>
              <a:rPr lang="en-US" sz="2800" dirty="0">
                <a:solidFill>
                  <a:prstClr val="black"/>
                </a:solidFill>
              </a:rPr>
              <a:t> with UI form / JS </a:t>
            </a:r>
            <a:endParaRPr lang="en-US" sz="2000" dirty="0">
              <a:solidFill>
                <a:prstClr val="black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3DC0947-5340-4B35-0943-5A7079C9EE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2917" y="374277"/>
            <a:ext cx="4219083" cy="1694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909A7B8-5AED-AEE1-E078-E9C19A26D4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281" y="1517301"/>
            <a:ext cx="7406515" cy="374636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C8181-77EF-09B4-9DA2-9FA76E0B7264}"/>
              </a:ext>
            </a:extLst>
          </p:cNvPr>
          <p:cNvCxnSpPr>
            <a:cxnSpLocks/>
          </p:cNvCxnSpPr>
          <p:nvPr/>
        </p:nvCxnSpPr>
        <p:spPr>
          <a:xfrm flipV="1">
            <a:off x="7417614" y="602901"/>
            <a:ext cx="560777" cy="1658684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09D3285-B9BB-59B6-9D0C-E1F8EFA01D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5336" y="2515851"/>
            <a:ext cx="4209736" cy="1151797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F34AE98-6649-2170-6748-B1448D4BBCA1}"/>
              </a:ext>
            </a:extLst>
          </p:cNvPr>
          <p:cNvCxnSpPr>
            <a:cxnSpLocks/>
          </p:cNvCxnSpPr>
          <p:nvPr/>
        </p:nvCxnSpPr>
        <p:spPr>
          <a:xfrm>
            <a:off x="7389143" y="2735532"/>
            <a:ext cx="750022" cy="0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C6831081-BA40-AE4B-58CF-9ADD48C0EE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93405" y="4058079"/>
            <a:ext cx="3433022" cy="2169387"/>
          </a:xfrm>
          <a:prstGeom prst="rect">
            <a:avLst/>
          </a:prstGeom>
          <a:ln>
            <a:solidFill>
              <a:srgbClr val="0070C0"/>
            </a:solidFill>
          </a:ln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E031C0-D3C0-E4A7-E3D1-C1FFC97BB6BE}"/>
              </a:ext>
            </a:extLst>
          </p:cNvPr>
          <p:cNvCxnSpPr>
            <a:cxnSpLocks/>
          </p:cNvCxnSpPr>
          <p:nvPr/>
        </p:nvCxnSpPr>
        <p:spPr>
          <a:xfrm>
            <a:off x="7451108" y="4274605"/>
            <a:ext cx="828734" cy="0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83BA3F2-8A32-9F70-DABC-42D5935B7BB6}"/>
              </a:ext>
            </a:extLst>
          </p:cNvPr>
          <p:cNvSpPr txBox="1"/>
          <p:nvPr/>
        </p:nvSpPr>
        <p:spPr>
          <a:xfrm>
            <a:off x="8000162" y="0"/>
            <a:ext cx="37363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400" dirty="0">
                <a:solidFill>
                  <a:prstClr val="black"/>
                </a:solidFill>
              </a:rPr>
              <a:t>List from subproject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3C9327-0A52-4053-A609-7FF42FD220F7}"/>
              </a:ext>
            </a:extLst>
          </p:cNvPr>
          <p:cNvSpPr txBox="1"/>
          <p:nvPr/>
        </p:nvSpPr>
        <p:spPr>
          <a:xfrm>
            <a:off x="8092272" y="2162070"/>
            <a:ext cx="40997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400" dirty="0">
                <a:solidFill>
                  <a:prstClr val="black"/>
                </a:solidFill>
              </a:rPr>
              <a:t>List from JS-template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897F2C-5B71-6596-195B-E552BE9E038C}"/>
              </a:ext>
            </a:extLst>
          </p:cNvPr>
          <p:cNvSpPr txBox="1"/>
          <p:nvPr/>
        </p:nvSpPr>
        <p:spPr>
          <a:xfrm>
            <a:off x="8253046" y="3660948"/>
            <a:ext cx="40997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US" sz="2400" dirty="0">
                <a:solidFill>
                  <a:prstClr val="black"/>
                </a:solidFill>
              </a:rPr>
              <a:t>Standard chemical system</a:t>
            </a:r>
          </a:p>
        </p:txBody>
      </p:sp>
    </p:spTree>
    <p:extLst>
      <p:ext uri="{BB962C8B-B14F-4D97-AF65-F5344CB8AC3E}">
        <p14:creationId xmlns:p14="http://schemas.microsoft.com/office/powerpoint/2010/main" val="697379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000BAAC5-1BF6-4632-98E4-EAE7F27CB44D}" vid="{2CEA2AD0-887D-4310-A6D5-7BA3E34DA7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4075</TotalTime>
  <Words>759</Words>
  <Application>Microsoft Office PowerPoint</Application>
  <PresentationFormat>Widescreen</PresentationFormat>
  <Paragraphs>129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Slack-Lato</vt:lpstr>
      <vt:lpstr>Wingdings</vt:lpstr>
      <vt:lpstr>Office</vt:lpstr>
      <vt:lpstr>PowerPoint Master RUB</vt:lpstr>
      <vt:lpstr>Overview of CRC/TRR 247  Database and Use Cases</vt:lpstr>
      <vt:lpstr>RDMS in Production</vt:lpstr>
      <vt:lpstr>Registration and Authorization</vt:lpstr>
      <vt:lpstr>Current Users List</vt:lpstr>
      <vt:lpstr>Users and Projects</vt:lpstr>
      <vt:lpstr>Last added objects (on the main page)</vt:lpstr>
      <vt:lpstr>Types and Statistics</vt:lpstr>
      <vt:lpstr>What about customization?</vt:lpstr>
      <vt:lpstr>Sample Customised Form</vt:lpstr>
      <vt:lpstr>Create Processing State</vt:lpstr>
      <vt:lpstr>Project-wide Statistics / Person-wide Statistics</vt:lpstr>
      <vt:lpstr>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Franziska, Dr.</dc:creator>
  <cp:lastModifiedBy>Виктор Дударев</cp:lastModifiedBy>
  <cp:revision>375</cp:revision>
  <cp:lastPrinted>2021-07-01T07:54:40Z</cp:lastPrinted>
  <dcterms:created xsi:type="dcterms:W3CDTF">2018-11-13T11:45:51Z</dcterms:created>
  <dcterms:modified xsi:type="dcterms:W3CDTF">2023-11-06T22:05:33Z</dcterms:modified>
</cp:coreProperties>
</file>