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28"/>
  </p:notesMasterIdLst>
  <p:sldIdLst>
    <p:sldId id="256" r:id="rId3"/>
    <p:sldId id="270" r:id="rId4"/>
    <p:sldId id="291" r:id="rId5"/>
    <p:sldId id="321" r:id="rId6"/>
    <p:sldId id="271" r:id="rId7"/>
    <p:sldId id="322" r:id="rId8"/>
    <p:sldId id="272" r:id="rId9"/>
    <p:sldId id="323" r:id="rId10"/>
    <p:sldId id="325" r:id="rId11"/>
    <p:sldId id="324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269" r:id="rId2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270"/>
          </p14:sldIdLst>
        </p14:section>
        <p14:section name="EDX" id="{CA543B7C-E6F5-4CB7-BD5E-6E00CC0FA732}">
          <p14:sldIdLst>
            <p14:sldId id="291"/>
            <p14:sldId id="321"/>
            <p14:sldId id="271"/>
            <p14:sldId id="322"/>
            <p14:sldId id="272"/>
            <p14:sldId id="323"/>
            <p14:sldId id="325"/>
            <p14:sldId id="324"/>
            <p14:sldId id="326"/>
            <p14:sldId id="327"/>
            <p14:sldId id="328"/>
            <p14:sldId id="329"/>
            <p14:sldId id="330"/>
            <p14:sldId id="331"/>
          </p14:sldIdLst>
        </p14:section>
        <p14:section name="Object Type Support Request (Presentation)" id="{2ADF722B-EF8D-45A9-894D-4FDDB0D63993}">
          <p14:sldIdLst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</p14:sldIdLst>
        </p14:section>
        <p14:section name="QnA" id="{9DE38028-3816-473B-93AB-3D2BEE8FE395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3"/>
    <a:srgbClr val="0432FF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1" autoAdjust="0"/>
    <p:restoredTop sz="86404" autoAdjust="0"/>
  </p:normalViewPr>
  <p:slideViewPr>
    <p:cSldViewPr snapToGrid="0">
      <p:cViewPr varScale="1">
        <p:scale>
          <a:sx n="95" d="100"/>
          <a:sy n="95" d="100"/>
        </p:scale>
        <p:origin x="98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33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58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61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09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529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16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452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47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270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68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576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530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365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096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285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27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86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75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69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660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63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04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9C7173-7F7D-8A4C-BC17-45E2A0C4E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226" y="5810796"/>
            <a:ext cx="413999" cy="413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D632F53-DC20-0C4E-AAF9-D1E1132D42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55" y="5810796"/>
            <a:ext cx="1246810" cy="4139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40F2B0-800D-F04F-A870-6F0330AB4A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69" y="5810796"/>
            <a:ext cx="861483" cy="41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B14B7E-BBCA-EB49-A0F6-1F257A07E8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501" y="5810796"/>
            <a:ext cx="2020029" cy="41399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08AF9F0-D8FB-0D41-A7A2-E9AAEA034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861" y="5810796"/>
            <a:ext cx="1961995" cy="41399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68D34C5-7692-0742-B660-7AB0722644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44" y="5810796"/>
            <a:ext cx="412027" cy="41399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47A4D26-C116-CF45-9D26-C5585A0643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086" y="5810796"/>
            <a:ext cx="2079622" cy="41399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44CBE5A-31AA-4647-BA92-24068D559E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00" y="5810796"/>
            <a:ext cx="1069285" cy="413998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Area A">
            <a:extLst>
              <a:ext uri="{FF2B5EF4-FFF2-40B4-BE49-F238E27FC236}">
                <a16:creationId xmlns:a16="http://schemas.microsoft.com/office/drawing/2014/main" id="{7643002E-2D77-6840-B933-08975F0106D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0" name="Element_A">
              <a:extLst>
                <a:ext uri="{FF2B5EF4-FFF2-40B4-BE49-F238E27FC236}">
                  <a16:creationId xmlns:a16="http://schemas.microsoft.com/office/drawing/2014/main" id="{A7CEC376-494D-C54F-B896-5E66AC180452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_A">
              <a:extLst>
                <a:ext uri="{FF2B5EF4-FFF2-40B4-BE49-F238E27FC236}">
                  <a16:creationId xmlns:a16="http://schemas.microsoft.com/office/drawing/2014/main" id="{0BD97176-935F-3D4E-B9A0-3E17388CF2C9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 fontScale="85000" lnSpcReduction="10000"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A09(N)</a:t>
              </a:r>
              <a:endParaRPr lang="en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24BC50-7A3F-DA40-8A91-D57791100FB3}"/>
              </a:ext>
            </a:extLst>
          </p:cNvPr>
          <p:cNvGrpSpPr/>
          <p:nvPr userDrawn="1"/>
        </p:nvGrpSpPr>
        <p:grpSpPr>
          <a:xfrm>
            <a:off x="10489546" y="6104033"/>
            <a:ext cx="1491446" cy="695182"/>
            <a:chOff x="10466773" y="6064346"/>
            <a:chExt cx="1491446" cy="695182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27A10B7-8B73-754D-8784-F7BFEABF5157}"/>
                </a:ext>
              </a:extLst>
            </p:cNvPr>
            <p:cNvSpPr/>
            <p:nvPr userDrawn="1"/>
          </p:nvSpPr>
          <p:spPr>
            <a:xfrm>
              <a:off x="10466773" y="6195600"/>
              <a:ext cx="468000" cy="231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fik 30">
              <a:hlinkClick r:id="" action="ppaction://noaction"/>
              <a:extLst>
                <a:ext uri="{FF2B5EF4-FFF2-40B4-BE49-F238E27FC236}">
                  <a16:creationId xmlns:a16="http://schemas.microsoft.com/office/drawing/2014/main" id="{9C87BB19-523F-1346-9BC0-B8984CA1D0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780" y="6064346"/>
              <a:ext cx="1445439" cy="695182"/>
            </a:xfrm>
            <a:prstGeom prst="rect">
              <a:avLst/>
            </a:prstGeom>
          </p:spPr>
        </p:pic>
      </p:grp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300" b="1" noProof="0" dirty="0">
                <a:solidFill>
                  <a:srgbClr val="004C93"/>
                </a:solidFill>
              </a:rPr>
              <a:t>CRC/TRR 247</a:t>
            </a:r>
          </a:p>
          <a:p>
            <a:r>
              <a:rPr lang="en-US" sz="1200" noProof="0" dirty="0">
                <a:solidFill>
                  <a:srgbClr val="004C93"/>
                </a:solidFill>
              </a:rPr>
              <a:t>07-09 November 2023 | RDMS Workshop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  <p:grpSp>
        <p:nvGrpSpPr>
          <p:cNvPr id="2" name="Administrative">
            <a:extLst>
              <a:ext uri="{FF2B5EF4-FFF2-40B4-BE49-F238E27FC236}">
                <a16:creationId xmlns:a16="http://schemas.microsoft.com/office/drawing/2014/main" id="{E7721802-D36A-5062-97A7-71304C853DF4}"/>
              </a:ext>
            </a:extLst>
          </p:cNvPr>
          <p:cNvGrpSpPr/>
          <p:nvPr userDrawn="1"/>
        </p:nvGrpSpPr>
        <p:grpSpPr>
          <a:xfrm>
            <a:off x="11407608" y="144000"/>
            <a:ext cx="720001" cy="720001"/>
            <a:chOff x="0" y="0"/>
            <a:chExt cx="720000" cy="719999"/>
          </a:xfrm>
        </p:grpSpPr>
        <p:sp>
          <p:nvSpPr>
            <p:cNvPr id="3" name="Text_Administrative">
              <a:extLst>
                <a:ext uri="{FF2B5EF4-FFF2-40B4-BE49-F238E27FC236}">
                  <a16:creationId xmlns:a16="http://schemas.microsoft.com/office/drawing/2014/main" id="{0D6F2B5A-B309-DB37-24D9-FA07B7E7232E}"/>
                </a:ext>
              </a:extLst>
            </p:cNvPr>
            <p:cNvSpPr/>
            <p:nvPr/>
          </p:nvSpPr>
          <p:spPr>
            <a:xfrm flipH="1">
              <a:off x="-1" y="0"/>
              <a:ext cx="720001" cy="720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Text_Administrative">
              <a:extLst>
                <a:ext uri="{FF2B5EF4-FFF2-40B4-BE49-F238E27FC236}">
                  <a16:creationId xmlns:a16="http://schemas.microsoft.com/office/drawing/2014/main" id="{1A0F1944-582D-1CE4-6499-49A03428FFC5}"/>
                </a:ext>
              </a:extLst>
            </p:cNvPr>
            <p:cNvSpPr txBox="1"/>
            <p:nvPr/>
          </p:nvSpPr>
          <p:spPr>
            <a:xfrm>
              <a:off x="0" y="144000"/>
              <a:ext cx="720000" cy="432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rm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INF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m.mdi.ruhr-uni-bochum.de/search/?typeid=13&amp;pr0name=Mn&amp;pr0type=Float&amp;pr0min=15&amp;pr0max=17&amp;prcnt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dim.mdi.ruhr-uni-bochum.de/object/edx-csv-for-sample-8081-66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m.mdi.ruhr-uni-bochum.de/rubric/p1project_ho-v-mn-co-ni-o_ho50_sample-id-0008081_measurement-areas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hyperlink" Target="https://dim.mdi.ruhr-uni-bochum.de/search/?system=Co-Ho-Mn-Ni-V&amp;Copctmin=22&amp;Copctmax=23&amp;Hopctmin=37&amp;Hopctmax=38&amp;Mnpctmin=2&amp;Mnpctmax=3&amp;Nipctmin=6&amp;Nipctmax=7&amp;Vpctmin=31&amp;Vpctmax=3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m.mdi.ruhr-uni-bochum.de/file/csv/669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m.mdi.ruhr-uni-bochum.de/search/?typeid=13&amp;pr0name=Mn&amp;pr0type=Float&amp;pr0min=15&amp;pr0max=17&amp;pr1name=V&amp;pr1type=Float&amp;pr1min=36&amp;pr1max=40&amp;prcnt=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dim.mdi.ruhr-uni-bochum.de/search/?system=Co-Mn-V&amp;Copctmin=30&amp;Copctmax=32&amp;Mnpctmin=3&amp;Mnpctmax=5&amp;Vpctmin=27&amp;Vpctmax=2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dim.mdi.ruhr-uni-bochum.de/object/measurement-area-001-from-edx-csv-for-sample-8081-1286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Dudarev@rub.d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udarev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m.mdi.ruhr-uni-bochum.de/file/csv/669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Victor Dudarev</a:t>
            </a:r>
            <a:r>
              <a:rPr lang="en-US" dirty="0"/>
              <a:t>, Tobias </a:t>
            </a:r>
            <a:r>
              <a:rPr lang="en-US" dirty="0" err="1"/>
              <a:t>Piotrowiak</a:t>
            </a:r>
            <a:endParaRPr lang="en-DE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046" y="1273980"/>
            <a:ext cx="10264877" cy="2798763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Type Support Request on example of C04: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Incorporating EDX Data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Research Data Management System</a:t>
            </a: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6D67F-3023-FCDD-4BDA-F82637077BF7}"/>
              </a:ext>
            </a:extLst>
          </p:cNvPr>
          <p:cNvSpPr txBox="1"/>
          <p:nvPr/>
        </p:nvSpPr>
        <p:spPr>
          <a:xfrm>
            <a:off x="10430190" y="1279485"/>
            <a:ext cx="118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C93"/>
                </a:solidFill>
              </a:rPr>
              <a:t>Victor Dudarev</a:t>
            </a:r>
            <a:endParaRPr lang="en-DE" sz="1200" b="1" dirty="0">
              <a:solidFill>
                <a:srgbClr val="004C93"/>
              </a:solidFill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08938626-A650-BC0D-1205-0937B75F3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016" y="23753"/>
            <a:ext cx="1352550" cy="1352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812F3-DFBB-0D40-9C0A-58413111B88C}"/>
              </a:ext>
            </a:extLst>
          </p:cNvPr>
          <p:cNvSpPr txBox="1"/>
          <p:nvPr/>
        </p:nvSpPr>
        <p:spPr>
          <a:xfrm>
            <a:off x="565220" y="78500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INF + C04: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  <a:r>
              <a:rPr lang="ru-RU" dirty="0"/>
              <a:t> </a:t>
            </a:r>
            <a:r>
              <a:rPr lang="en-US" dirty="0"/>
              <a:t>from RDMS perspective: API makes it flexible for all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352" y="6372001"/>
            <a:ext cx="3626931" cy="485999"/>
          </a:xfrm>
        </p:spPr>
        <p:txBody>
          <a:bodyPr/>
          <a:lstStyle/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API – Application Programming </a:t>
            </a:r>
            <a:r>
              <a:rPr lang="en-US" kern="100" dirty="0"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nterface</a:t>
            </a: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URL – Uniform Resource Locator</a:t>
            </a: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REST – </a:t>
            </a:r>
            <a:r>
              <a:rPr lang="en-US" sz="1000" kern="100" dirty="0" err="1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REpresentational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 State Transfer</a:t>
            </a:r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851248"/>
            <a:ext cx="1115329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Provide a validator for every object type in configuration: 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type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built-in type (object instantiated by class name);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https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URL to a REST Service (</a:t>
            </a:r>
            <a:r>
              <a:rPr lang="en-US" altLang="ru-RU" sz="2000" dirty="0" err="1">
                <a:solidFill>
                  <a:prstClr val="black"/>
                </a:solidFill>
                <a:latin typeface="+mn-lt"/>
              </a:rPr>
              <a:t>OpenAPI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specification).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728376B-5C03-A62E-6766-EECFD66FF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29" y="2394857"/>
            <a:ext cx="4414380" cy="3725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Text Box 52">
            <a:extLst>
              <a:ext uri="{FF2B5EF4-FFF2-40B4-BE49-F238E27FC236}">
                <a16:creationId xmlns:a16="http://schemas.microsoft.com/office/drawing/2014/main" id="{B97EBDAA-614F-80AC-B8EF-E6103855A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311" y="3270323"/>
            <a:ext cx="372186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Validation result</a:t>
            </a:r>
            <a:br>
              <a:rPr lang="en-US" altLang="ru-RU" sz="2600" dirty="0">
                <a:solidFill>
                  <a:prstClr val="black"/>
                </a:solidFill>
                <a:latin typeface="+mn-lt"/>
              </a:rPr>
            </a:b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via external API call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3DEFD5E-4C32-E90E-3952-9128D5B29AA3}"/>
              </a:ext>
            </a:extLst>
          </p:cNvPr>
          <p:cNvCxnSpPr>
            <a:cxnSpLocks/>
          </p:cNvCxnSpPr>
          <p:nvPr/>
        </p:nvCxnSpPr>
        <p:spPr>
          <a:xfrm flipH="1">
            <a:off x="3113981" y="4151086"/>
            <a:ext cx="1225790" cy="980629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42FE322-39D1-1288-DD28-DE2A3F3DD38E}"/>
              </a:ext>
            </a:extLst>
          </p:cNvPr>
          <p:cNvSpPr txBox="1"/>
          <p:nvPr/>
        </p:nvSpPr>
        <p:spPr>
          <a:xfrm>
            <a:off x="8069741" y="1007662"/>
            <a:ext cx="3378201" cy="1785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"Message": null,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"Warning": null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A36F3FD-E277-BC81-B1ED-C802F7184AD8}"/>
              </a:ext>
            </a:extLst>
          </p:cNvPr>
          <p:cNvSpPr txBox="1"/>
          <p:nvPr/>
        </p:nvSpPr>
        <p:spPr>
          <a:xfrm>
            <a:off x="6245854" y="4466118"/>
            <a:ext cx="4886603" cy="1785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2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"Message": "error text",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"Warning": null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552AB7C6-C8C1-1A4C-D18C-71B4823776F0}"/>
              </a:ext>
            </a:extLst>
          </p:cNvPr>
          <p:cNvCxnSpPr>
            <a:cxnSpLocks/>
          </p:cNvCxnSpPr>
          <p:nvPr/>
        </p:nvCxnSpPr>
        <p:spPr>
          <a:xfrm>
            <a:off x="5503258" y="3393621"/>
            <a:ext cx="1445985" cy="1072497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F6AACA4D-1828-5BC7-14D4-291AC512F3AB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5515429" y="1900214"/>
            <a:ext cx="2554312" cy="1510643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 Box 52">
            <a:extLst>
              <a:ext uri="{FF2B5EF4-FFF2-40B4-BE49-F238E27FC236}">
                <a16:creationId xmlns:a16="http://schemas.microsoft.com/office/drawing/2014/main" id="{AAD7594E-C206-4908-5775-35806002D5BC}"/>
              </a:ext>
            </a:extLst>
          </p:cNvPr>
          <p:cNvSpPr txBox="1">
            <a:spLocks noChangeArrowheads="1"/>
          </p:cNvSpPr>
          <p:nvPr/>
        </p:nvSpPr>
        <p:spPr bwMode="auto">
          <a:xfrm rot="19317632">
            <a:off x="2947980" y="4309678"/>
            <a:ext cx="9389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type</a:t>
            </a:r>
          </a:p>
        </p:txBody>
      </p:sp>
      <p:sp>
        <p:nvSpPr>
          <p:cNvPr id="1031" name="Text Box 52">
            <a:extLst>
              <a:ext uri="{FF2B5EF4-FFF2-40B4-BE49-F238E27FC236}">
                <a16:creationId xmlns:a16="http://schemas.microsoft.com/office/drawing/2014/main" id="{EBFE850E-A5C1-45DB-9163-9C98756C1E15}"/>
              </a:ext>
            </a:extLst>
          </p:cNvPr>
          <p:cNvSpPr txBox="1">
            <a:spLocks noChangeArrowheads="1"/>
          </p:cNvSpPr>
          <p:nvPr/>
        </p:nvSpPr>
        <p:spPr bwMode="auto">
          <a:xfrm rot="2257149">
            <a:off x="6012774" y="3684114"/>
            <a:ext cx="13442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srgbClr val="D63838"/>
                </a:solidFill>
                <a:latin typeface="+mn-lt"/>
              </a:rPr>
              <a:t>invalid</a:t>
            </a:r>
          </a:p>
        </p:txBody>
      </p:sp>
      <p:sp>
        <p:nvSpPr>
          <p:cNvPr id="1033" name="Text Box 52">
            <a:extLst>
              <a:ext uri="{FF2B5EF4-FFF2-40B4-BE49-F238E27FC236}">
                <a16:creationId xmlns:a16="http://schemas.microsoft.com/office/drawing/2014/main" id="{76A9EB78-BBF7-94FF-881B-D31DACC2D7FA}"/>
              </a:ext>
            </a:extLst>
          </p:cNvPr>
          <p:cNvSpPr txBox="1">
            <a:spLocks noChangeArrowheads="1"/>
          </p:cNvSpPr>
          <p:nvPr/>
        </p:nvSpPr>
        <p:spPr bwMode="auto">
          <a:xfrm rot="19843362">
            <a:off x="6122333" y="2142395"/>
            <a:ext cx="13442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srgbClr val="00B050"/>
                </a:solidFill>
                <a:latin typeface="+mn-lt"/>
              </a:rPr>
              <a:t>valid</a:t>
            </a:r>
          </a:p>
        </p:txBody>
      </p:sp>
      <p:sp>
        <p:nvSpPr>
          <p:cNvPr id="1035" name="Text Box 52">
            <a:extLst>
              <a:ext uri="{FF2B5EF4-FFF2-40B4-BE49-F238E27FC236}">
                <a16:creationId xmlns:a16="http://schemas.microsoft.com/office/drawing/2014/main" id="{50956DDD-5D59-148A-4751-9C0357D9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94" y="3415489"/>
            <a:ext cx="35323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External service decision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A9B72-342D-683A-0058-1639D9FA28FA}"/>
              </a:ext>
            </a:extLst>
          </p:cNvPr>
          <p:cNvSpPr txBox="1"/>
          <p:nvPr/>
        </p:nvSpPr>
        <p:spPr>
          <a:xfrm>
            <a:off x="2240783" y="1588869"/>
            <a:ext cx="5747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type:TypeValidationLibrary.TypeValidator_EDX_CSV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(interface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IFileValidator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2BD41-4415-ED21-BF06-0DAF85FB4886}"/>
              </a:ext>
            </a:extLst>
          </p:cNvPr>
          <p:cNvSpPr txBox="1"/>
          <p:nvPr/>
        </p:nvSpPr>
        <p:spPr>
          <a:xfrm>
            <a:off x="2240782" y="2041044"/>
            <a:ext cx="3818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https://validation.matinf.pro/edx/validation</a:t>
            </a:r>
          </a:p>
        </p:txBody>
      </p:sp>
    </p:spTree>
    <p:extLst>
      <p:ext uri="{BB962C8B-B14F-4D97-AF65-F5344CB8AC3E}">
        <p14:creationId xmlns:p14="http://schemas.microsoft.com/office/powerpoint/2010/main" val="69421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perspective: how EDX should be findable?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7697" y="6362393"/>
            <a:ext cx="7304627" cy="485999"/>
          </a:xfrm>
        </p:spPr>
        <p:txBody>
          <a:bodyPr/>
          <a:lstStyle/>
          <a:p>
            <a:pPr indent="0">
              <a:buNone/>
            </a:pPr>
            <a:r>
              <a:rPr lang="en-US" kern="100" dirty="0"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After authorization (User group member):</a:t>
            </a: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  <a:hlinkClick r:id="rId3"/>
              </a:rPr>
              <a:t>https://dim.mdi.ruhr-uni-bochum.de/search/?typeid=13&amp;pr0name=Mn&amp;pr0type=Float&amp;pr0min=15&amp;pr0max=17&amp;prcnt=1</a:t>
            </a: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  <a:hlinkClick r:id="rId4"/>
              </a:rPr>
              <a:t>https://dim.mdi.ruhr-uni-bochum.de/object/edx-csv-for-sample-8081-6691</a:t>
            </a:r>
            <a:endParaRPr lang="en-US" kern="100" dirty="0"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2" y="4556350"/>
            <a:ext cx="1189252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Processed EDX CSV document should be findable by any chemical element concentration! </a:t>
            </a:r>
            <a:br>
              <a:rPr lang="en-US" altLang="ru-RU" sz="2200" b="1" dirty="0">
                <a:solidFill>
                  <a:prstClr val="black"/>
                </a:solidFill>
                <a:latin typeface="+mn-lt"/>
              </a:rPr>
            </a:b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We need to store 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altLang="ru-RU" sz="2200" b="1" dirty="0" err="1">
                <a:solidFill>
                  <a:prstClr val="black"/>
                </a:solidFill>
                <a:latin typeface="+mn-lt"/>
              </a:rPr>
              <a:t>Concentration</a:t>
            </a:r>
            <a:r>
              <a:rPr lang="en-US" altLang="ru-RU" sz="2200" b="1" baseline="-25000" dirty="0" err="1">
                <a:solidFill>
                  <a:prstClr val="black"/>
                </a:solidFill>
                <a:latin typeface="+mn-lt"/>
              </a:rPr>
              <a:t>MIN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altLang="ru-RU" sz="2200" b="1" dirty="0" err="1">
                <a:solidFill>
                  <a:prstClr val="black"/>
                </a:solidFill>
                <a:latin typeface="+mn-lt"/>
              </a:rPr>
              <a:t>Concentration</a:t>
            </a:r>
            <a:r>
              <a:rPr lang="en-US" altLang="ru-RU" sz="2200" b="1" baseline="-25000" dirty="0" err="1">
                <a:solidFill>
                  <a:prstClr val="black"/>
                </a:solidFill>
                <a:latin typeface="+mn-lt"/>
              </a:rPr>
              <a:t>MAX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)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 for every element present in the sample: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Sample 8081 (V-Mn-Co-Ni-Ho):				 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fill properties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BE876-01C6-CE90-5FA0-6E6CA4E9C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56" y="983014"/>
            <a:ext cx="11732821" cy="3385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8D2A0E-C959-A04F-C7FF-1AAFE920E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46966"/>
              </p:ext>
            </p:extLst>
          </p:nvPr>
        </p:nvGraphicFramePr>
        <p:xfrm>
          <a:off x="3875312" y="5444322"/>
          <a:ext cx="2796792" cy="577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132">
                  <a:extLst>
                    <a:ext uri="{9D8B030D-6E8A-4147-A177-3AD203B41FA5}">
                      <a16:colId xmlns:a16="http://schemas.microsoft.com/office/drawing/2014/main" val="3626799869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592274415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1538604075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3703871782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2027844321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2762756966"/>
                    </a:ext>
                  </a:extLst>
                </a:gridCol>
              </a:tblGrid>
              <a:tr h="19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Ho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8482624"/>
                  </a:ext>
                </a:extLst>
              </a:tr>
              <a:tr h="19154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Min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636171"/>
                  </a:ext>
                </a:extLst>
              </a:tr>
              <a:tr h="19154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Max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38856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6C41775-F4D8-7368-D80B-34569830C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789" y="5284969"/>
            <a:ext cx="3610896" cy="86967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E1577E-0F7B-03BA-52CA-63E47164501F}"/>
              </a:ext>
            </a:extLst>
          </p:cNvPr>
          <p:cNvCxnSpPr>
            <a:cxnSpLocks/>
          </p:cNvCxnSpPr>
          <p:nvPr/>
        </p:nvCxnSpPr>
        <p:spPr>
          <a:xfrm>
            <a:off x="6913267" y="5890011"/>
            <a:ext cx="1215849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4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extraction: external API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750768"/>
            <a:ext cx="111532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Provide a data extractor for every object type in configuration: 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type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built-in type (object instantiated by class name);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https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URL to a REST Service (</a:t>
            </a:r>
            <a:r>
              <a:rPr lang="en-US" altLang="ru-RU" sz="2000" dirty="0" err="1">
                <a:solidFill>
                  <a:prstClr val="black"/>
                </a:solidFill>
                <a:latin typeface="+mn-lt"/>
              </a:rPr>
              <a:t>OpenAPI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specification).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A9B72-342D-683A-0058-1639D9FA28FA}"/>
              </a:ext>
            </a:extLst>
          </p:cNvPr>
          <p:cNvSpPr txBox="1"/>
          <p:nvPr/>
        </p:nvSpPr>
        <p:spPr>
          <a:xfrm>
            <a:off x="2240782" y="1327621"/>
            <a:ext cx="683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type:TypeValidationLibrary.TypeValidator_EDX_CSV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(interface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IDatabaseValuesGetter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2BD41-4415-ED21-BF06-0DAF85FB4886}"/>
              </a:ext>
            </a:extLst>
          </p:cNvPr>
          <p:cNvSpPr txBox="1"/>
          <p:nvPr/>
        </p:nvSpPr>
        <p:spPr>
          <a:xfrm>
            <a:off x="2260879" y="1779796"/>
            <a:ext cx="3818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https://validation.matinf.pro/edx/data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99B90-B7EC-449F-4ECA-E1BDE51EBD1E}"/>
              </a:ext>
            </a:extLst>
          </p:cNvPr>
          <p:cNvSpPr txBox="1"/>
          <p:nvPr/>
        </p:nvSpPr>
        <p:spPr>
          <a:xfrm>
            <a:off x="261255" y="2133498"/>
            <a:ext cx="3396343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DeletePreviousProperties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true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"Properties"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{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"V"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"Minimal V content"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},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{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"V"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36.400001525878906,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2,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"Maximal V content"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]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A530E-7C53-B1BD-AB4B-23871BE0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79" y="2622155"/>
            <a:ext cx="5091861" cy="12263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270F79-FCD1-90F1-CAA0-B5B674CCA8A0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959429" y="3084844"/>
            <a:ext cx="3959050" cy="14067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AF9D4A-BE1C-4B41-7D4B-F749BA588B8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939332" y="3639178"/>
            <a:ext cx="3990871" cy="1073499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724C19C-0B9D-8A95-D5D5-9E782EF0B741}"/>
              </a:ext>
            </a:extLst>
          </p:cNvPr>
          <p:cNvSpPr/>
          <p:nvPr/>
        </p:nvSpPr>
        <p:spPr>
          <a:xfrm>
            <a:off x="5918479" y="3064747"/>
            <a:ext cx="321547" cy="321547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BACBF7-00FA-60B6-8202-9E22DEAB9E4F}"/>
              </a:ext>
            </a:extLst>
          </p:cNvPr>
          <p:cNvSpPr/>
          <p:nvPr/>
        </p:nvSpPr>
        <p:spPr>
          <a:xfrm>
            <a:off x="5930203" y="3478404"/>
            <a:ext cx="480645" cy="321547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EC2718-2475-5CB9-4B2C-53AAD465C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74" y="4695616"/>
            <a:ext cx="6830378" cy="14861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F572E5-693D-CCFD-8988-F9AC07256DA0}"/>
              </a:ext>
            </a:extLst>
          </p:cNvPr>
          <p:cNvSpPr/>
          <p:nvPr/>
        </p:nvSpPr>
        <p:spPr>
          <a:xfrm>
            <a:off x="6119446" y="5104562"/>
            <a:ext cx="2914022" cy="502417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C5A8FC-B602-786D-25D5-A4F3130083D6}"/>
              </a:ext>
            </a:extLst>
          </p:cNvPr>
          <p:cNvSpPr txBox="1"/>
          <p:nvPr/>
        </p:nvSpPr>
        <p:spPr>
          <a:xfrm>
            <a:off x="4541856" y="4322019"/>
            <a:ext cx="7650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Administrative interface:			</a:t>
            </a:r>
            <a:r>
              <a:rPr lang="en-US" altLang="ru-RU" b="1" dirty="0">
                <a:solidFill>
                  <a:prstClr val="black"/>
                </a:solidFill>
              </a:rPr>
              <a:t>        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Compositions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1D31EE-0168-8C06-00E3-4C02F0D43A66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576457" y="3858567"/>
            <a:ext cx="0" cy="124599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C5B456-490A-4E50-14B2-BAB3754C92B8}"/>
              </a:ext>
            </a:extLst>
          </p:cNvPr>
          <p:cNvSpPr txBox="1"/>
          <p:nvPr/>
        </p:nvSpPr>
        <p:spPr>
          <a:xfrm>
            <a:off x="5890010" y="2223589"/>
            <a:ext cx="3897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Metadata for EDX (range values):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DBCB58-240F-FA0E-4698-5EF9B39B5FD7}"/>
              </a:ext>
            </a:extLst>
          </p:cNvPr>
          <p:cNvCxnSpPr>
            <a:cxnSpLocks/>
          </p:cNvCxnSpPr>
          <p:nvPr/>
        </p:nvCxnSpPr>
        <p:spPr>
          <a:xfrm flipV="1">
            <a:off x="10319657" y="4602145"/>
            <a:ext cx="0" cy="58280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data extraction: external API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750768"/>
            <a:ext cx="111532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Provide a data extractor for every object type in configuration: 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type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built-in type (object instantiated by class name);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https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URL to a REST Service (</a:t>
            </a:r>
            <a:r>
              <a:rPr lang="en-US" altLang="ru-RU" sz="2000" dirty="0" err="1">
                <a:solidFill>
                  <a:prstClr val="black"/>
                </a:solidFill>
                <a:latin typeface="+mn-lt"/>
              </a:rPr>
              <a:t>OpenAPI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specification).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A9B72-342D-683A-0058-1639D9FA28FA}"/>
              </a:ext>
            </a:extLst>
          </p:cNvPr>
          <p:cNvSpPr txBox="1"/>
          <p:nvPr/>
        </p:nvSpPr>
        <p:spPr>
          <a:xfrm>
            <a:off x="2240782" y="1327621"/>
            <a:ext cx="683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type:TypeValidationLibrary.TypeValidator_EDX_CSV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(interface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IDatabaseValuesGetter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2BD41-4415-ED21-BF06-0DAF85FB4886}"/>
              </a:ext>
            </a:extLst>
          </p:cNvPr>
          <p:cNvSpPr txBox="1"/>
          <p:nvPr/>
        </p:nvSpPr>
        <p:spPr>
          <a:xfrm>
            <a:off x="2260879" y="1779796"/>
            <a:ext cx="3818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https://validation.matinf.pro/edx/data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C5B456-490A-4E50-14B2-BAB3754C92B8}"/>
              </a:ext>
            </a:extLst>
          </p:cNvPr>
          <p:cNvSpPr txBox="1"/>
          <p:nvPr/>
        </p:nvSpPr>
        <p:spPr>
          <a:xfrm>
            <a:off x="195944" y="2645619"/>
            <a:ext cx="495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Data from EDX (</a:t>
            </a:r>
            <a:r>
              <a:rPr lang="en-US" altLang="ru-RU" b="1" dirty="0">
                <a:solidFill>
                  <a:prstClr val="black"/>
                </a:solidFill>
              </a:rPr>
              <a:t>all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 values == 342 compositions):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5712AD-8E81-5F7D-DED3-B5BB4EBB1B3F}"/>
              </a:ext>
            </a:extLst>
          </p:cNvPr>
          <p:cNvGrpSpPr/>
          <p:nvPr/>
        </p:nvGrpSpPr>
        <p:grpSpPr>
          <a:xfrm>
            <a:off x="411980" y="3108188"/>
            <a:ext cx="9817243" cy="3046988"/>
            <a:chOff x="200964" y="2223933"/>
            <a:chExt cx="9817243" cy="30469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E99B90-B7EC-449F-4ECA-E1BDE51EBD1E}"/>
                </a:ext>
              </a:extLst>
            </p:cNvPr>
            <p:cNvSpPr txBox="1"/>
            <p:nvPr/>
          </p:nvSpPr>
          <p:spPr>
            <a:xfrm>
              <a:off x="200964" y="2223933"/>
              <a:ext cx="9817243" cy="30469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{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CompositionElements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[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"V"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31.299999237060547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10,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"ElementName"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"Mn"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2.700000047683716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"Co"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22.600000381469727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"Ni"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6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40,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"Ho"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37.400001525878906 }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],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DeletePreviousProperties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true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"Properties"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[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PropertyId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"Type"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"Name"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"Measurement Area"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"Value"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1,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ValueEpsilon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SortCode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"Row"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"Comment"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endParaRPr lang="en-US" sz="12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}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]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}</a:t>
              </a:r>
              <a:endParaRPr lang="en-US" sz="1200" dirty="0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2466A0C-CB32-7211-1DB9-78CF37711707}"/>
                </a:ext>
              </a:extLst>
            </p:cNvPr>
            <p:cNvSpPr/>
            <p:nvPr/>
          </p:nvSpPr>
          <p:spPr>
            <a:xfrm>
              <a:off x="3295859" y="4220308"/>
              <a:ext cx="3547067" cy="301449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 w="3810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993E0F-FEC2-0953-58BA-A11F43EFDC6C}"/>
                </a:ext>
              </a:extLst>
            </p:cNvPr>
            <p:cNvSpPr/>
            <p:nvPr/>
          </p:nvSpPr>
          <p:spPr>
            <a:xfrm>
              <a:off x="2634343" y="2624294"/>
              <a:ext cx="7353719" cy="993113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 w="3810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AA4098-C87D-E8FC-E603-36AE6706B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71"/>
          <a:stretch/>
        </p:blipFill>
        <p:spPr>
          <a:xfrm>
            <a:off x="5272766" y="2023934"/>
            <a:ext cx="6811326" cy="890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58DE76-1FE6-C47E-48E2-EE1CF998175B}"/>
              </a:ext>
            </a:extLst>
          </p:cNvPr>
          <p:cNvSpPr/>
          <p:nvPr/>
        </p:nvSpPr>
        <p:spPr>
          <a:xfrm>
            <a:off x="6762540" y="2080008"/>
            <a:ext cx="4622242" cy="823966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F5810E-AEAA-0F73-9DC0-E6329FAC81F5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6522219" y="2883877"/>
            <a:ext cx="300612" cy="624672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Composition (obtained from EDX)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7503" y="6362393"/>
            <a:ext cx="7344821" cy="485999"/>
          </a:xfrm>
        </p:spPr>
        <p:txBody>
          <a:bodyPr>
            <a:normAutofit fontScale="85000" lnSpcReduction="20000"/>
          </a:bodyPr>
          <a:lstStyle/>
          <a:p>
            <a:pPr marL="228600">
              <a:buAutoNum type="arabicParenR"/>
            </a:pPr>
            <a:r>
              <a:rPr lang="en-US" dirty="0"/>
              <a:t>Rubric: </a:t>
            </a:r>
            <a:r>
              <a:rPr lang="en-US" dirty="0">
                <a:hlinkClick r:id="rId3"/>
              </a:rPr>
              <a:t>https://dim.mdi.ruhr-uni-bochum.de/rubric/p1project_ho-v-mn-co-ni-o_ho50_sample-id-0008081_measurement-areas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2) Search: </a:t>
            </a:r>
            <a:r>
              <a:rPr lang="en-US" dirty="0">
                <a:hlinkClick r:id="rId4"/>
              </a:rPr>
              <a:t>https://dim.mdi.ruhr-uni-bochum.de/search/?system=Co-Ho-Mn-Ni-V&amp;Copctmin=22&amp;Copctmax=23&amp;Hopctmin=37&amp;Hopctmax=38&amp;Mnpctmin=2&amp;Mnpctmax=3&amp;Nipctmin=6&amp;Nipctmax=7&amp;Vpctmin=31&amp;Vpctmax=32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FCEE57-9601-A7F2-CF27-C148B14EB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707" y="777676"/>
            <a:ext cx="6619293" cy="55307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F91460-A6BA-D657-3477-20E28DF175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271"/>
          <a:stretch/>
        </p:blipFill>
        <p:spPr>
          <a:xfrm>
            <a:off x="288784" y="5297843"/>
            <a:ext cx="5056939" cy="660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1304D4-3173-AB8D-91C4-EDBDE59522B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345723" y="4119824"/>
            <a:ext cx="1567543" cy="150843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54EAE97-5E75-E916-AF5D-D0A59E7AD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52" y="1083631"/>
            <a:ext cx="5958481" cy="36594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3E7F69-77A1-98AC-2AC7-6B44849A60AD}"/>
              </a:ext>
            </a:extLst>
          </p:cNvPr>
          <p:cNvCxnSpPr>
            <a:cxnSpLocks/>
          </p:cNvCxnSpPr>
          <p:nvPr/>
        </p:nvCxnSpPr>
        <p:spPr>
          <a:xfrm>
            <a:off x="3908806" y="2461843"/>
            <a:ext cx="2853732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49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plan for data presentation (for every project)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AE6A4-AD81-D02E-725F-C9B2612DC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9A948-96CE-EDD0-64B8-D89119B065E2}"/>
              </a:ext>
            </a:extLst>
          </p:cNvPr>
          <p:cNvSpPr txBox="1"/>
          <p:nvPr/>
        </p:nvSpPr>
        <p:spPr>
          <a:xfrm>
            <a:off x="0" y="1588263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400" dirty="0"/>
              <a:t>Brief </a:t>
            </a:r>
            <a:r>
              <a:rPr lang="de-DE" sz="2400" dirty="0" err="1"/>
              <a:t>introduction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/ </a:t>
            </a:r>
            <a:r>
              <a:rPr lang="de-DE" sz="2400" dirty="0" err="1"/>
              <a:t>measurements</a:t>
            </a:r>
            <a:endParaRPr lang="de-DE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400" dirty="0"/>
              <a:t>Data </a:t>
            </a:r>
            <a:r>
              <a:rPr lang="de-DE" sz="2400" dirty="0" err="1"/>
              <a:t>format</a:t>
            </a:r>
            <a:r>
              <a:rPr lang="de-DE" sz="2400" dirty="0"/>
              <a:t> </a:t>
            </a:r>
            <a:r>
              <a:rPr lang="de-DE" sz="2400" dirty="0" err="1"/>
              <a:t>description</a:t>
            </a:r>
            <a:endParaRPr lang="de-DE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400" dirty="0"/>
              <a:t>Search </a:t>
            </a:r>
            <a:r>
              <a:rPr lang="de-DE" sz="2400" dirty="0" err="1"/>
              <a:t>requirements</a:t>
            </a:r>
            <a:r>
              <a:rPr lang="de-DE" sz="2400" dirty="0"/>
              <a:t>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400" dirty="0" err="1"/>
              <a:t>How</a:t>
            </a:r>
            <a:r>
              <a:rPr lang="de-DE" sz="2400" dirty="0"/>
              <a:t> do </a:t>
            </a:r>
            <a:r>
              <a:rPr lang="de-DE" sz="2400" dirty="0" err="1"/>
              <a:t>you</a:t>
            </a:r>
            <a:r>
              <a:rPr lang="de-DE" sz="2400" dirty="0"/>
              <a:t> (</a:t>
            </a:r>
            <a:r>
              <a:rPr lang="de-DE" sz="2400" dirty="0" err="1"/>
              <a:t>partners</a:t>
            </a:r>
            <a:r>
              <a:rPr lang="de-DE" sz="2400" dirty="0"/>
              <a:t>) find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object</a:t>
            </a:r>
            <a:r>
              <a:rPr lang="de-DE" sz="2400" dirty="0"/>
              <a:t> </a:t>
            </a:r>
            <a:r>
              <a:rPr lang="de-DE" sz="2400" dirty="0" err="1"/>
              <a:t>among</a:t>
            </a:r>
            <a:r>
              <a:rPr lang="de-DE" sz="2400" dirty="0"/>
              <a:t> </a:t>
            </a:r>
            <a:r>
              <a:rPr lang="de-DE" sz="2400" dirty="0" err="1"/>
              <a:t>thousands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similar</a:t>
            </a:r>
            <a:r>
              <a:rPr lang="de-DE" sz="2400" dirty="0"/>
              <a:t> </a:t>
            </a:r>
            <a:r>
              <a:rPr lang="de-DE" sz="2400" dirty="0" err="1"/>
              <a:t>objects</a:t>
            </a:r>
            <a:r>
              <a:rPr lang="de-DE" sz="2400" dirty="0"/>
              <a:t>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essential </a:t>
            </a:r>
            <a:r>
              <a:rPr lang="de-DE" sz="2400" dirty="0" err="1"/>
              <a:t>parameters</a:t>
            </a:r>
            <a:r>
              <a:rPr lang="de-DE" sz="2400" dirty="0"/>
              <a:t>/</a:t>
            </a:r>
            <a:r>
              <a:rPr lang="en-US" sz="2400" dirty="0"/>
              <a:t>properties?</a:t>
            </a:r>
            <a:endParaRPr lang="de-DE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Proposal for object type in RDMS:</a:t>
            </a:r>
            <a:endParaRPr lang="ru-RU" sz="24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File validation requirements (no validation -&gt; formal schema)</a:t>
            </a:r>
            <a:endParaRPr lang="ru-RU" sz="24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Metadata extraction or template proposal (enlist mandatory properties)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Data extraction (if required, specify requirements)</a:t>
            </a:r>
            <a:endParaRPr lang="de-DE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400" dirty="0"/>
              <a:t>Q&amp;A.</a:t>
            </a:r>
          </a:p>
        </p:txBody>
      </p:sp>
    </p:spTree>
    <p:extLst>
      <p:ext uri="{BB962C8B-B14F-4D97-AF65-F5344CB8AC3E}">
        <p14:creationId xmlns:p14="http://schemas.microsoft.com/office/powerpoint/2010/main" val="19097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Perfect “Object Type Support Request” from … project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AE6A4-AD81-D02E-725F-C9B2612DC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9A948-96CE-EDD0-64B8-D89119B065E2}"/>
              </a:ext>
            </a:extLst>
          </p:cNvPr>
          <p:cNvSpPr txBox="1"/>
          <p:nvPr/>
        </p:nvSpPr>
        <p:spPr>
          <a:xfrm>
            <a:off x="0" y="1588263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3200" dirty="0"/>
              <a:t>based on considered EDX example…</a:t>
            </a:r>
          </a:p>
          <a:p>
            <a:pPr lvl="2"/>
            <a:r>
              <a:rPr lang="en-US" sz="3200" dirty="0"/>
              <a:t>	comes from the next slide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4184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Brief </a:t>
            </a:r>
            <a:r>
              <a:rPr lang="de-DE" sz="3600" dirty="0" err="1"/>
              <a:t>introduction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data</a:t>
            </a:r>
            <a:r>
              <a:rPr lang="de-DE" sz="3600" dirty="0"/>
              <a:t> / </a:t>
            </a:r>
            <a:r>
              <a:rPr lang="de-DE" sz="3600" dirty="0" err="1"/>
              <a:t>measurements</a:t>
            </a:r>
            <a:r>
              <a:rPr lang="en-GB" dirty="0"/>
              <a:t>: coordinate grid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858539-220D-0D90-9198-7F8DDBBAC6E2}"/>
              </a:ext>
            </a:extLst>
          </p:cNvPr>
          <p:cNvCxnSpPr>
            <a:cxnSpLocks/>
          </p:cNvCxnSpPr>
          <p:nvPr/>
        </p:nvCxnSpPr>
        <p:spPr>
          <a:xfrm>
            <a:off x="5355772" y="3349233"/>
            <a:ext cx="2181814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944E4-B913-BC70-0C24-6DB0AD62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C527A7-5C3F-2BF3-E177-96FBCC3CB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"/>
          <a:stretch/>
        </p:blipFill>
        <p:spPr>
          <a:xfrm>
            <a:off x="640281" y="1507253"/>
            <a:ext cx="4141897" cy="38786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66CE31-296A-663B-8480-9AEA0DE64D51}"/>
              </a:ext>
            </a:extLst>
          </p:cNvPr>
          <p:cNvSpPr txBox="1"/>
          <p:nvPr/>
        </p:nvSpPr>
        <p:spPr>
          <a:xfrm>
            <a:off x="7486023" y="5370620"/>
            <a:ext cx="4521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342 Measurement Areas </a:t>
            </a:r>
            <a:r>
              <a:rPr lang="en-US" dirty="0"/>
              <a:t>(4.5 mm x 4.5 mm)</a:t>
            </a:r>
          </a:p>
          <a:p>
            <a:pPr algn="ctr"/>
            <a:r>
              <a:rPr lang="en-US" dirty="0"/>
              <a:t>(x; y) coordinates on the surface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7D43E-630B-1C07-D17F-5820B73BDECC}"/>
              </a:ext>
            </a:extLst>
          </p:cNvPr>
          <p:cNvSpPr txBox="1"/>
          <p:nvPr/>
        </p:nvSpPr>
        <p:spPr>
          <a:xfrm>
            <a:off x="1868993" y="965870"/>
            <a:ext cx="9746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Materials Library											      </a:t>
            </a:r>
            <a:r>
              <a:rPr lang="ru-RU" dirty="0"/>
              <a:t>  </a:t>
            </a:r>
            <a:r>
              <a:rPr lang="en-GB" dirty="0"/>
              <a:t>Measurement Areas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6603B-4D3F-D4D1-7CDF-3CAC97C38F45}"/>
              </a:ext>
            </a:extLst>
          </p:cNvPr>
          <p:cNvSpPr txBox="1"/>
          <p:nvPr/>
        </p:nvSpPr>
        <p:spPr>
          <a:xfrm>
            <a:off x="5365818" y="755969"/>
            <a:ext cx="242165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I</a:t>
            </a:r>
            <a:r>
              <a:rPr lang="ru-RU" sz="1400" b="1" dirty="0"/>
              <a:t>	</a:t>
            </a:r>
            <a:r>
              <a:rPr lang="en-US" sz="1400" b="1" dirty="0"/>
              <a:t>X</a:t>
            </a:r>
            <a:r>
              <a:rPr lang="ru-RU" sz="1400" b="1" dirty="0"/>
              <a:t>		</a:t>
            </a:r>
            <a:r>
              <a:rPr lang="en-US" sz="1400" b="1" dirty="0"/>
              <a:t>Y</a:t>
            </a:r>
          </a:p>
          <a:p>
            <a:r>
              <a:rPr lang="en-US" sz="1400" dirty="0"/>
              <a:t>1</a:t>
            </a:r>
            <a:r>
              <a:rPr lang="ru-RU" sz="1400" dirty="0"/>
              <a:t>	</a:t>
            </a:r>
            <a:r>
              <a:rPr lang="en-US" sz="1400" dirty="0"/>
              <a:t>27000</a:t>
            </a:r>
            <a:r>
              <a:rPr lang="ru-RU" sz="1400" dirty="0"/>
              <a:t>	</a:t>
            </a:r>
            <a:r>
              <a:rPr lang="en-US" sz="1400" dirty="0"/>
              <a:t>	4500</a:t>
            </a:r>
          </a:p>
          <a:p>
            <a:r>
              <a:rPr lang="en-US" sz="1400" dirty="0"/>
              <a:t>2</a:t>
            </a:r>
            <a:r>
              <a:rPr lang="ru-RU" sz="1400" dirty="0"/>
              <a:t>	</a:t>
            </a:r>
            <a:r>
              <a:rPr lang="en-US" sz="1400" dirty="0"/>
              <a:t>31500	</a:t>
            </a:r>
            <a:r>
              <a:rPr lang="ru-RU" sz="1400" dirty="0"/>
              <a:t>	</a:t>
            </a:r>
            <a:r>
              <a:rPr lang="en-US" sz="1400" dirty="0"/>
              <a:t>4500</a:t>
            </a:r>
          </a:p>
          <a:p>
            <a:r>
              <a:rPr lang="en-US" sz="1400" dirty="0"/>
              <a:t>3</a:t>
            </a:r>
            <a:r>
              <a:rPr lang="ru-RU" sz="1400" dirty="0"/>
              <a:t>	</a:t>
            </a:r>
            <a:r>
              <a:rPr lang="en-US" sz="1400" dirty="0"/>
              <a:t>36000</a:t>
            </a:r>
            <a:r>
              <a:rPr lang="ru-RU" sz="1400" dirty="0"/>
              <a:t>	</a:t>
            </a:r>
            <a:r>
              <a:rPr lang="en-US" sz="1400" dirty="0"/>
              <a:t>	4500</a:t>
            </a:r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11	72000		4500</a:t>
            </a:r>
          </a:p>
          <a:p>
            <a:r>
              <a:rPr lang="en-US" sz="1400" dirty="0"/>
              <a:t>12	22500		9000</a:t>
            </a:r>
          </a:p>
          <a:p>
            <a:r>
              <a:rPr lang="en-US" sz="1400" dirty="0"/>
              <a:t>13	27000		9000</a:t>
            </a:r>
          </a:p>
          <a:p>
            <a:r>
              <a:rPr lang="en-US" sz="1400" dirty="0"/>
              <a:t>...</a:t>
            </a:r>
          </a:p>
          <a:p>
            <a:r>
              <a:rPr lang="en-US" sz="1400" dirty="0"/>
              <a:t>341	58500		90000</a:t>
            </a:r>
          </a:p>
          <a:p>
            <a:r>
              <a:rPr lang="en-US" sz="1400" dirty="0"/>
              <a:t>342	63000		90000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71C6D-B558-B934-588B-8A8F050C8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91" y="1426865"/>
            <a:ext cx="3959051" cy="39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Data </a:t>
            </a:r>
            <a:r>
              <a:rPr lang="de-DE" sz="3600" dirty="0" err="1"/>
              <a:t>format</a:t>
            </a:r>
            <a:r>
              <a:rPr lang="de-DE" sz="3600" dirty="0"/>
              <a:t> </a:t>
            </a:r>
            <a:r>
              <a:rPr lang="de-DE" sz="3600" dirty="0" err="1"/>
              <a:t>description</a:t>
            </a:r>
            <a:r>
              <a:rPr lang="en-GB" dirty="0"/>
              <a:t>: </a:t>
            </a:r>
            <a:r>
              <a:rPr lang="en-US" dirty="0"/>
              <a:t>raw EDX data format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C69D0-A6BD-985E-5182-56C8B13B2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96" y="1346478"/>
            <a:ext cx="1989572" cy="1989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749DC6-133C-6C4F-EA7C-CA79D53DF0F0}"/>
              </a:ext>
            </a:extLst>
          </p:cNvPr>
          <p:cNvSpPr txBox="1"/>
          <p:nvPr/>
        </p:nvSpPr>
        <p:spPr>
          <a:xfrm>
            <a:off x="237434" y="759456"/>
            <a:ext cx="11676185" cy="5447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Project: 0008081_EDXmapping ZGH (1)</a:t>
            </a:r>
          </a:p>
          <a:p>
            <a:r>
              <a:rPr lang="en-US" sz="1200" dirty="0"/>
              <a:t>Owner: </a:t>
            </a:r>
          </a:p>
          <a:p>
            <a:r>
              <a:rPr lang="en-US" sz="1200" dirty="0"/>
              <a:t>Site: Site of Interest 1</a:t>
            </a:r>
          </a:p>
          <a:p>
            <a:endParaRPr lang="en-US" sz="1200" dirty="0"/>
          </a:p>
          <a:p>
            <a:r>
              <a:rPr lang="en-US" sz="1200" dirty="0"/>
              <a:t>Sample: Sample 1</a:t>
            </a:r>
          </a:p>
          <a:p>
            <a:r>
              <a:rPr lang="en-US" sz="1200" dirty="0"/>
              <a:t>Type: Default</a:t>
            </a:r>
          </a:p>
          <a:p>
            <a:r>
              <a:rPr lang="en-US" sz="1200" dirty="0"/>
              <a:t>ID: </a:t>
            </a:r>
          </a:p>
          <a:p>
            <a:endParaRPr lang="en-US" sz="1200" dirty="0"/>
          </a:p>
          <a:p>
            <a:r>
              <a:rPr lang="en-US" sz="1200" dirty="0"/>
              <a:t>Processing option : All elements </a:t>
            </a:r>
            <a:r>
              <a:rPr lang="en-US" sz="1200" dirty="0" err="1"/>
              <a:t>analysed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All results in atomic%</a:t>
            </a:r>
          </a:p>
          <a:p>
            <a:endParaRPr lang="en-US" sz="1200" dirty="0"/>
          </a:p>
          <a:p>
            <a:r>
              <a:rPr lang="en-US" sz="1200" dirty="0"/>
              <a:t>X and Y are stage positions</a:t>
            </a:r>
          </a:p>
          <a:p>
            <a:endParaRPr lang="en-US" sz="1200" dirty="0"/>
          </a:p>
          <a:p>
            <a:r>
              <a:rPr lang="en-US" sz="1200" dirty="0"/>
              <a:t>Spectrum	In stats.	X (mm)	Y (mm)	C	O	Si	V	Mn	Co	Ni	Ho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Spektrum 1 {1}	Yes	-44.600	-40.300	80.36562	17.7799	0.331076	-0.3328189	9.434319E-02	1.12593	1.070188	-0.4342265	</a:t>
            </a:r>
          </a:p>
          <a:p>
            <a:r>
              <a:rPr lang="en-US" sz="1200" dirty="0"/>
              <a:t>Spektrum 1 {2}	Yes	-40.100	-40.300	80.1367	23.03086	0.2024186	-4.792345E-02	-0.2482219	-3.621299	0.6450471	-9.758038E-02	</a:t>
            </a:r>
          </a:p>
          <a:p>
            <a:r>
              <a:rPr lang="en-US" sz="1200" dirty="0"/>
              <a:t>Spektrum 1 {3}	Yes	-35.600	-40.300	83.67403	14.34433	0.2835474	-6.302138E-02	-7.115601E-02	1.043958	1.091217	-0.3029233	</a:t>
            </a:r>
          </a:p>
          <a:p>
            <a:r>
              <a:rPr lang="en-US" sz="1200" dirty="0"/>
              <a:t>-	…	-	…	-	…	-	…	-	…	-	…	-	…	-	…	-	…	-	…	-	…	-	…	</a:t>
            </a:r>
          </a:p>
          <a:p>
            <a:r>
              <a:rPr lang="en-US" sz="1200" dirty="0"/>
              <a:t>Spektrum 1 {418}	Yes	36.400	45.200	81.8801	12.53673	0.5853955	-1.528375E-02	4.889345E-02	-1.36448	6.783489	-0.4548477	</a:t>
            </a:r>
          </a:p>
          <a:p>
            <a:r>
              <a:rPr lang="en-US" sz="1200" dirty="0"/>
              <a:t>Spektrum 1 {419}	Yes	40.900	45.200	80.46669	12.32581	0.2078687	0.27237	-0.2769422	-7.077376	12.81309	1.268483	</a:t>
            </a:r>
          </a:p>
          <a:p>
            <a:r>
              <a:rPr lang="en-US" sz="1200" dirty="0"/>
              <a:t>Spektrum 1 {420}	Yes	45.400	45.200	83.68153	15.48148	0.0646082	0.2312067	-0.1969592	-2.165317	2.769571	0.1338789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Mean				43.79094	18.89702	29.09091	0.7714614	0.4576146	1.19483	3.057466	2.739753		</a:t>
            </a:r>
          </a:p>
          <a:p>
            <a:r>
              <a:rPr lang="en-US" sz="1200" dirty="0"/>
              <a:t>Std. deviation				21.38218	7.121112	11.38863	0.9768385	0.3503809	20.70591	9.166298	3.695945		</a:t>
            </a:r>
          </a:p>
          <a:p>
            <a:r>
              <a:rPr lang="en-US" sz="1200" dirty="0"/>
              <a:t>Max.				321.3774	82.92272	36.86385	3.61815	1.213754	225.3098	62.29993	5.617296		</a:t>
            </a:r>
          </a:p>
          <a:p>
            <a:r>
              <a:rPr lang="en-US" sz="1200" dirty="0"/>
              <a:t>Min.				-93.34522	-33.35334	-1.881486	-0.7680827	-0.4307786	-309.4584	-2.63329	-66.55944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D5E986-00D4-0BEE-770D-04951BF9A3D8}"/>
              </a:ext>
            </a:extLst>
          </p:cNvPr>
          <p:cNvSpPr txBox="1"/>
          <p:nvPr/>
        </p:nvSpPr>
        <p:spPr>
          <a:xfrm>
            <a:off x="4004050" y="788695"/>
            <a:ext cx="4333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Header</a:t>
            </a:r>
            <a:r>
              <a:rPr lang="en-US" dirty="0"/>
              <a:t> (could be skipped)</a:t>
            </a:r>
            <a:br>
              <a:rPr lang="en-US" sz="1400" dirty="0"/>
            </a:b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CB127E-CE3A-18CC-DF06-159EDF067064}"/>
              </a:ext>
            </a:extLst>
          </p:cNvPr>
          <p:cNvSpPr/>
          <p:nvPr/>
        </p:nvSpPr>
        <p:spPr>
          <a:xfrm>
            <a:off x="271306" y="944545"/>
            <a:ext cx="3074795" cy="2481942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32B457-17F6-361C-5F54-8D44BC73F419}"/>
              </a:ext>
            </a:extLst>
          </p:cNvPr>
          <p:cNvCxnSpPr>
            <a:cxnSpLocks/>
          </p:cNvCxnSpPr>
          <p:nvPr/>
        </p:nvCxnSpPr>
        <p:spPr>
          <a:xfrm flipH="1">
            <a:off x="3106618" y="1004835"/>
            <a:ext cx="872529" cy="46390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D2E7B83-7559-03B1-2B40-62A7AA9C7C5F}"/>
              </a:ext>
            </a:extLst>
          </p:cNvPr>
          <p:cNvSpPr/>
          <p:nvPr/>
        </p:nvSpPr>
        <p:spPr>
          <a:xfrm>
            <a:off x="272981" y="5365819"/>
            <a:ext cx="9463872" cy="735203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0C9BD3-7E62-F2F1-9497-EAECC41DA7B2}"/>
              </a:ext>
            </a:extLst>
          </p:cNvPr>
          <p:cNvSpPr txBox="1"/>
          <p:nvPr/>
        </p:nvSpPr>
        <p:spPr>
          <a:xfrm>
            <a:off x="10456768" y="5462853"/>
            <a:ext cx="1299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Footer</a:t>
            </a:r>
          </a:p>
          <a:p>
            <a:r>
              <a:rPr lang="en-US" dirty="0"/>
              <a:t>(to skip)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038E26-A652-DD68-386E-92960EFCC4F6}"/>
              </a:ext>
            </a:extLst>
          </p:cNvPr>
          <p:cNvCxnSpPr>
            <a:cxnSpLocks/>
          </p:cNvCxnSpPr>
          <p:nvPr/>
        </p:nvCxnSpPr>
        <p:spPr>
          <a:xfrm flipH="1">
            <a:off x="9639721" y="5761056"/>
            <a:ext cx="730178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2DD94F9-19D1-17D1-7F88-8C4B37A831C7}"/>
              </a:ext>
            </a:extLst>
          </p:cNvPr>
          <p:cNvSpPr/>
          <p:nvPr/>
        </p:nvSpPr>
        <p:spPr>
          <a:xfrm>
            <a:off x="272981" y="3488453"/>
            <a:ext cx="11292672" cy="1817077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F82F83-1994-9FBE-5206-6996D48432AB}"/>
              </a:ext>
            </a:extLst>
          </p:cNvPr>
          <p:cNvSpPr txBox="1"/>
          <p:nvPr/>
        </p:nvSpPr>
        <p:spPr>
          <a:xfrm>
            <a:off x="6059157" y="1937556"/>
            <a:ext cx="5948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Data we need</a:t>
            </a:r>
            <a:r>
              <a:rPr lang="en-US" dirty="0"/>
              <a:t> (TAB separated)</a:t>
            </a:r>
            <a:r>
              <a:rPr lang="ru-RU" dirty="0"/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Almost, 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420 measurement areas (instead of 342), need to filter;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elements (from substrate, need to filter: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O</a:t>
            </a:r>
            <a:r>
              <a:rPr lang="en-US" dirty="0"/>
              <a:t>, </a:t>
            </a:r>
            <a:r>
              <a:rPr lang="en-US" b="1" dirty="0"/>
              <a:t>Si</a:t>
            </a:r>
            <a:r>
              <a:rPr lang="en-US" dirty="0"/>
              <a:t>).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AB5FE2-DDCD-88BA-F125-E604E0426114}"/>
              </a:ext>
            </a:extLst>
          </p:cNvPr>
          <p:cNvCxnSpPr>
            <a:cxnSpLocks/>
          </p:cNvCxnSpPr>
          <p:nvPr/>
        </p:nvCxnSpPr>
        <p:spPr>
          <a:xfrm flipH="1">
            <a:off x="7164475" y="2865454"/>
            <a:ext cx="906027" cy="1023257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D5DCCD-14CE-C071-027B-5DCD578D0DD5}"/>
              </a:ext>
            </a:extLst>
          </p:cNvPr>
          <p:cNvCxnSpPr>
            <a:cxnSpLocks/>
          </p:cNvCxnSpPr>
          <p:nvPr/>
        </p:nvCxnSpPr>
        <p:spPr>
          <a:xfrm flipH="1" flipV="1">
            <a:off x="3928905" y="1577591"/>
            <a:ext cx="2110154" cy="813917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C4A658-4A43-ADC5-9002-61F97DCA9456}"/>
              </a:ext>
            </a:extLst>
          </p:cNvPr>
          <p:cNvCxnSpPr>
            <a:cxnSpLocks/>
          </p:cNvCxnSpPr>
          <p:nvPr/>
        </p:nvCxnSpPr>
        <p:spPr>
          <a:xfrm flipH="1" flipV="1">
            <a:off x="5506497" y="1657978"/>
            <a:ext cx="542611" cy="743578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93566A-AD30-74E4-A1F2-B69CB9A03026}"/>
              </a:ext>
            </a:extLst>
          </p:cNvPr>
          <p:cNvCxnSpPr>
            <a:cxnSpLocks/>
          </p:cNvCxnSpPr>
          <p:nvPr/>
        </p:nvCxnSpPr>
        <p:spPr>
          <a:xfrm flipH="1">
            <a:off x="3928905" y="2401556"/>
            <a:ext cx="2100106" cy="673240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E5E7BD-E928-3E51-1A1F-033F0A99B69B}"/>
              </a:ext>
            </a:extLst>
          </p:cNvPr>
          <p:cNvCxnSpPr>
            <a:cxnSpLocks/>
          </p:cNvCxnSpPr>
          <p:nvPr/>
        </p:nvCxnSpPr>
        <p:spPr>
          <a:xfrm flipH="1">
            <a:off x="5536642" y="2381459"/>
            <a:ext cx="502417" cy="693337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644FB-70A1-8261-54DA-F26F4BA72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A8F482D-C59E-EC64-3D4D-F88B5AFBCF5A}"/>
              </a:ext>
            </a:extLst>
          </p:cNvPr>
          <p:cNvSpPr txBox="1">
            <a:spLocks/>
          </p:cNvSpPr>
          <p:nvPr/>
        </p:nvSpPr>
        <p:spPr>
          <a:xfrm>
            <a:off x="226708" y="1403894"/>
            <a:ext cx="11890589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 Area Index				  Chemical Elements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/>
              </a:rPr>
              <a:t>[1, 342]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EDX: what we need to extract (the Table)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86C2495-08E0-7E90-A52E-014392DF02EC}"/>
              </a:ext>
            </a:extLst>
          </p:cNvPr>
          <p:cNvSpPr txBox="1">
            <a:spLocks/>
          </p:cNvSpPr>
          <p:nvPr/>
        </p:nvSpPr>
        <p:spPr>
          <a:xfrm>
            <a:off x="175806" y="970366"/>
            <a:ext cx="8083939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After processing one can conclude with the final outcome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944E4-B913-BC70-0C24-6DB0AD62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788" y="6372001"/>
            <a:ext cx="5313301" cy="48599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https://dim.mdi.ruhr-uni-bochum.de/file/csv/6691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A6395-DD82-D2FB-8E82-F058B7672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46" y="1913402"/>
            <a:ext cx="6811326" cy="4096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DF9E16-77B2-0EC3-79F9-60E42BAEEEC7}"/>
              </a:ext>
            </a:extLst>
          </p:cNvPr>
          <p:cNvCxnSpPr>
            <a:cxnSpLocks/>
          </p:cNvCxnSpPr>
          <p:nvPr/>
        </p:nvCxnSpPr>
        <p:spPr>
          <a:xfrm>
            <a:off x="1085222" y="1758461"/>
            <a:ext cx="462225" cy="40193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2407DB-053C-478C-3AEC-0BD806479006}"/>
              </a:ext>
            </a:extLst>
          </p:cNvPr>
          <p:cNvCxnSpPr>
            <a:cxnSpLocks/>
          </p:cNvCxnSpPr>
          <p:nvPr/>
        </p:nvCxnSpPr>
        <p:spPr>
          <a:xfrm flipH="1">
            <a:off x="3237246" y="1537398"/>
            <a:ext cx="1736688" cy="584479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EEA5BE-299F-7D42-93BE-01BCC0B9108F}"/>
              </a:ext>
            </a:extLst>
          </p:cNvPr>
          <p:cNvCxnSpPr>
            <a:cxnSpLocks/>
          </p:cNvCxnSpPr>
          <p:nvPr/>
        </p:nvCxnSpPr>
        <p:spPr>
          <a:xfrm flipH="1">
            <a:off x="4203562" y="1728316"/>
            <a:ext cx="870856" cy="35504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44C512-F8F5-B595-9AAB-3B69AB2FDD37}"/>
              </a:ext>
            </a:extLst>
          </p:cNvPr>
          <p:cNvCxnSpPr>
            <a:cxnSpLocks/>
          </p:cNvCxnSpPr>
          <p:nvPr/>
        </p:nvCxnSpPr>
        <p:spPr>
          <a:xfrm flipH="1">
            <a:off x="5139733" y="1758461"/>
            <a:ext cx="266281" cy="286378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320B04-D395-8969-9C27-8AA77A363D7B}"/>
              </a:ext>
            </a:extLst>
          </p:cNvPr>
          <p:cNvCxnSpPr>
            <a:cxnSpLocks/>
          </p:cNvCxnSpPr>
          <p:nvPr/>
        </p:nvCxnSpPr>
        <p:spPr>
          <a:xfrm>
            <a:off x="6196485" y="1768509"/>
            <a:ext cx="0" cy="27800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215E3-8FD0-80B5-A10B-143E47C2D898}"/>
              </a:ext>
            </a:extLst>
          </p:cNvPr>
          <p:cNvCxnSpPr>
            <a:cxnSpLocks/>
          </p:cNvCxnSpPr>
          <p:nvPr/>
        </p:nvCxnSpPr>
        <p:spPr>
          <a:xfrm>
            <a:off x="6893170" y="1788607"/>
            <a:ext cx="261257" cy="30145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744B72A6-FADD-1471-6F60-C1D028F2C1DE}"/>
              </a:ext>
            </a:extLst>
          </p:cNvPr>
          <p:cNvSpPr txBox="1">
            <a:spLocks/>
          </p:cNvSpPr>
          <p:nvPr/>
        </p:nvSpPr>
        <p:spPr>
          <a:xfrm>
            <a:off x="8539385" y="2450823"/>
            <a:ext cx="243341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Composition for the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 Area 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(atomic 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277DD-201F-8BC8-5CB4-FE0B527E1F6D}"/>
              </a:ext>
            </a:extLst>
          </p:cNvPr>
          <p:cNvSpPr/>
          <p:nvPr/>
        </p:nvSpPr>
        <p:spPr>
          <a:xfrm>
            <a:off x="2914022" y="3135086"/>
            <a:ext cx="4853354" cy="401934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206268-EC01-180C-D41D-579475193412}"/>
              </a:ext>
            </a:extLst>
          </p:cNvPr>
          <p:cNvCxnSpPr>
            <a:cxnSpLocks/>
          </p:cNvCxnSpPr>
          <p:nvPr/>
        </p:nvCxnSpPr>
        <p:spPr>
          <a:xfrm flipH="1">
            <a:off x="7797521" y="2903974"/>
            <a:ext cx="683288" cy="41198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7119DF4-43EB-D4E8-9148-2BD8B33A4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734" y="3469448"/>
            <a:ext cx="5389266" cy="3388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0ED82FE-38ED-875C-7D86-5A0FF0B75EC5}"/>
              </a:ext>
            </a:extLst>
          </p:cNvPr>
          <p:cNvSpPr txBox="1"/>
          <p:nvPr/>
        </p:nvSpPr>
        <p:spPr>
          <a:xfrm>
            <a:off x="8922935" y="845289"/>
            <a:ext cx="132973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V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18.3 %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Mn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4.8 %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Co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17.2 %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Ni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6.8 %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Ho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53 %</a:t>
            </a:r>
            <a:endParaRPr lang="en-US" dirty="0"/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8E556427-D3AE-5610-2F07-87E1C37E76A2}"/>
              </a:ext>
            </a:extLst>
          </p:cNvPr>
          <p:cNvSpPr txBox="1">
            <a:spLocks/>
          </p:cNvSpPr>
          <p:nvPr/>
        </p:nvSpPr>
        <p:spPr>
          <a:xfrm rot="16200000">
            <a:off x="-703424" y="3145835"/>
            <a:ext cx="243341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</a:t>
            </a:r>
            <a:b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Area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677CCF-1156-F13F-DDFD-B042CEFBC249}"/>
              </a:ext>
            </a:extLst>
          </p:cNvPr>
          <p:cNvCxnSpPr>
            <a:cxnSpLocks/>
          </p:cNvCxnSpPr>
          <p:nvPr/>
        </p:nvCxnSpPr>
        <p:spPr>
          <a:xfrm>
            <a:off x="974690" y="3367872"/>
            <a:ext cx="592853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B602FB-C54C-7FCC-9EE1-3397220FD31F}"/>
              </a:ext>
            </a:extLst>
          </p:cNvPr>
          <p:cNvCxnSpPr>
            <a:cxnSpLocks/>
          </p:cNvCxnSpPr>
          <p:nvPr/>
        </p:nvCxnSpPr>
        <p:spPr>
          <a:xfrm flipH="1">
            <a:off x="7757327" y="1579266"/>
            <a:ext cx="1187381" cy="158596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7BBF743-872F-7B27-C628-39C1F987093C}"/>
              </a:ext>
            </a:extLst>
          </p:cNvPr>
          <p:cNvCxnSpPr>
            <a:cxnSpLocks/>
          </p:cNvCxnSpPr>
          <p:nvPr/>
        </p:nvCxnSpPr>
        <p:spPr>
          <a:xfrm flipH="1" flipV="1">
            <a:off x="10060074" y="5146431"/>
            <a:ext cx="661517" cy="279679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nhaltsplatzhalter 2">
            <a:extLst>
              <a:ext uri="{FF2B5EF4-FFF2-40B4-BE49-F238E27FC236}">
                <a16:creationId xmlns:a16="http://schemas.microsoft.com/office/drawing/2014/main" id="{DADA7271-7324-37E4-21CB-B92D77041708}"/>
              </a:ext>
            </a:extLst>
          </p:cNvPr>
          <p:cNvSpPr txBox="1">
            <a:spLocks/>
          </p:cNvSpPr>
          <p:nvPr/>
        </p:nvSpPr>
        <p:spPr>
          <a:xfrm>
            <a:off x="10621068" y="5115311"/>
            <a:ext cx="130632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Composition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90223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EDX - Energy-Dispersive X-ray spectroscopy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856357"/>
            <a:ext cx="1178671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Data </a:t>
            </a:r>
            <a:r>
              <a:rPr lang="de-DE" sz="3200" dirty="0" err="1"/>
              <a:t>format</a:t>
            </a:r>
            <a:r>
              <a:rPr lang="de-DE" sz="3200" dirty="0"/>
              <a:t> </a:t>
            </a:r>
            <a:r>
              <a:rPr lang="de-DE" sz="3200" dirty="0" err="1"/>
              <a:t>description</a:t>
            </a:r>
            <a:endParaRPr lang="de-DE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Search </a:t>
            </a:r>
            <a:r>
              <a:rPr lang="de-DE" sz="3200" dirty="0" err="1"/>
              <a:t>requirements</a:t>
            </a:r>
            <a:endParaRPr lang="de-DE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EDX object type in RDMS:</a:t>
            </a:r>
            <a:endParaRPr lang="ru-RU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Validation</a:t>
            </a:r>
            <a:endParaRPr lang="ru-RU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Metadata extraction (composition range)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Data extraction (all compositions)</a:t>
            </a:r>
            <a:endParaRPr lang="de-DE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Search demonstration:</a:t>
            </a:r>
            <a:endParaRPr lang="ru-RU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EDX document</a:t>
            </a:r>
            <a:endParaRPr lang="ru-RU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Composition (measurement area)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Plan </a:t>
            </a:r>
            <a:r>
              <a:rPr lang="de-DE" sz="3200" dirty="0" err="1"/>
              <a:t>proposal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data</a:t>
            </a:r>
            <a:r>
              <a:rPr lang="de-DE" sz="3200" dirty="0"/>
              <a:t> </a:t>
            </a:r>
            <a:r>
              <a:rPr lang="de-DE" sz="3200" dirty="0" err="1"/>
              <a:t>presentation</a:t>
            </a:r>
            <a:endParaRPr lang="de-DE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Q&amp;A.</a:t>
            </a:r>
          </a:p>
        </p:txBody>
      </p:sp>
    </p:spTree>
    <p:extLst>
      <p:ext uri="{BB962C8B-B14F-4D97-AF65-F5344CB8AC3E}">
        <p14:creationId xmlns:p14="http://schemas.microsoft.com/office/powerpoint/2010/main" val="208911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requirements: how EDX should be findable?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7697" y="6362393"/>
            <a:ext cx="7304627" cy="485999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kern="100" dirty="0"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After authorization (User group member):</a:t>
            </a: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  <a:hlinkClick r:id="rId3"/>
              </a:rPr>
              <a:t>https://dim.mdi.ruhr-uni-bochum.de/search/?typeid=13&amp;pr0name=Mn&amp;pr0type=Float&amp;pr0min=15&amp;pr0max=17&amp;pr1name=V&amp;pr1type=Float&amp;pr1min=36&amp;pr1max=40&amp;prcnt=2</a:t>
            </a: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62" y="5672745"/>
            <a:ext cx="8800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We need to store </a:t>
            </a: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altLang="ru-RU" sz="2000" b="1" dirty="0" err="1">
                <a:solidFill>
                  <a:prstClr val="black"/>
                </a:solidFill>
                <a:latin typeface="+mn-lt"/>
              </a:rPr>
              <a:t>Concentration</a:t>
            </a:r>
            <a:r>
              <a:rPr lang="en-US" altLang="ru-RU" sz="2000" b="1" baseline="-25000" dirty="0" err="1">
                <a:solidFill>
                  <a:prstClr val="black"/>
                </a:solidFill>
                <a:latin typeface="+mn-lt"/>
              </a:rPr>
              <a:t>MIN</a:t>
            </a: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altLang="ru-RU" sz="2000" b="1" dirty="0" err="1">
                <a:solidFill>
                  <a:prstClr val="black"/>
                </a:solidFill>
                <a:latin typeface="+mn-lt"/>
              </a:rPr>
              <a:t>Concentration</a:t>
            </a:r>
            <a:r>
              <a:rPr lang="en-US" altLang="ru-RU" sz="2000" b="1" baseline="-25000" dirty="0" err="1">
                <a:solidFill>
                  <a:prstClr val="black"/>
                </a:solidFill>
                <a:latin typeface="+mn-lt"/>
              </a:rPr>
              <a:t>MAX</a:t>
            </a: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)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for every element: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41775-F4D8-7368-D80B-34569830C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480" y="5518348"/>
            <a:ext cx="3309444" cy="797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522D9-04E7-C3AB-D994-FB21CADBC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26" y="1186038"/>
            <a:ext cx="11465169" cy="4296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EF688E9-4539-5AE9-8FA4-14919F9A13A0}"/>
              </a:ext>
            </a:extLst>
          </p:cNvPr>
          <p:cNvSpPr txBox="1">
            <a:spLocks/>
          </p:cNvSpPr>
          <p:nvPr/>
        </p:nvSpPr>
        <p:spPr>
          <a:xfrm>
            <a:off x="256193" y="809595"/>
            <a:ext cx="10776897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1) EDX document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should be findable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chemical elements contents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within a range in materials library</a:t>
            </a:r>
          </a:p>
        </p:txBody>
      </p:sp>
    </p:spTree>
    <p:extLst>
      <p:ext uri="{BB962C8B-B14F-4D97-AF65-F5344CB8AC3E}">
        <p14:creationId xmlns:p14="http://schemas.microsoft.com/office/powerpoint/2010/main" val="198831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CF8BA-227C-85D8-B502-BD1588CE8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0" y="821222"/>
            <a:ext cx="8165880" cy="5446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requirements: individual compositions findability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7697" y="6362393"/>
            <a:ext cx="7304627" cy="4859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kern="100" dirty="0"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After authorization (User group member):</a:t>
            </a: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  <a:hlinkClick r:id="rId4"/>
              </a:rPr>
              <a:t>https://dim.mdi.ruhr-uni-bochum.de/search/?system=Co-Mn-V&amp;Copctmin=30&amp;Copctmax=32&amp;Mnpctmin=3&amp;Mnpctmax=5&amp;Vpctmin=27&amp;Vpctmax=29</a:t>
            </a: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758" y="2025194"/>
            <a:ext cx="3647553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We need to create composition for every measurement area of materials library on basis of EDX data. For example:</a:t>
            </a:r>
          </a:p>
          <a:p>
            <a:pPr defTabSz="914377">
              <a:spcBef>
                <a:spcPct val="50000"/>
              </a:spcBef>
            </a:pPr>
            <a:r>
              <a:rPr lang="en-US" sz="1400" b="0" i="0" dirty="0">
                <a:solidFill>
                  <a:srgbClr val="212529"/>
                </a:solidFill>
                <a:effectLst/>
                <a:latin typeface="system-ui"/>
              </a:rPr>
              <a:t>Composition (MA 119) from EDX CSV for sample 8081</a:t>
            </a:r>
          </a:p>
          <a:p>
            <a:pPr defTabSz="914377">
              <a:spcBef>
                <a:spcPct val="50000"/>
              </a:spcBef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EF688E9-4539-5AE9-8FA4-14919F9A13A0}"/>
              </a:ext>
            </a:extLst>
          </p:cNvPr>
          <p:cNvSpPr txBox="1">
            <a:spLocks/>
          </p:cNvSpPr>
          <p:nvPr/>
        </p:nvSpPr>
        <p:spPr>
          <a:xfrm>
            <a:off x="8561196" y="874064"/>
            <a:ext cx="3526971" cy="110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Compositions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/>
              </a:rPr>
              <a:t>within measurements area should be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findable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F8F42-1909-EC63-3442-22D3013E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686" y="3831199"/>
            <a:ext cx="2819794" cy="22101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756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  <a:r>
              <a:rPr lang="ru-RU" dirty="0"/>
              <a:t> </a:t>
            </a:r>
            <a:r>
              <a:rPr lang="en-US" dirty="0"/>
              <a:t>Requirements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B5F84-236F-25D5-05D5-D94A3920CDA7}"/>
              </a:ext>
            </a:extLst>
          </p:cNvPr>
          <p:cNvCxnSpPr>
            <a:cxnSpLocks/>
          </p:cNvCxnSpPr>
          <p:nvPr/>
        </p:nvCxnSpPr>
        <p:spPr>
          <a:xfrm>
            <a:off x="2662815" y="1589317"/>
            <a:ext cx="7526214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C5B9B-F534-8F5F-31BF-00DEE085667C}"/>
              </a:ext>
            </a:extLst>
          </p:cNvPr>
          <p:cNvSpPr txBox="1"/>
          <p:nvPr/>
        </p:nvSpPr>
        <p:spPr>
          <a:xfrm>
            <a:off x="599179" y="809703"/>
            <a:ext cx="537959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000" dirty="0"/>
              <a:t>Index,V,Mn,Co,Ni,Ho</a:t>
            </a:r>
          </a:p>
          <a:p>
            <a:r>
              <a:rPr lang="it-IT" sz="1000" dirty="0"/>
              <a:t>1,31.3,2.7,22.6,6,37.4</a:t>
            </a:r>
          </a:p>
          <a:p>
            <a:r>
              <a:rPr lang="it-IT" sz="1000" dirty="0"/>
              <a:t>2,23.1,6.1,17,6.8,47</a:t>
            </a:r>
          </a:p>
          <a:p>
            <a:r>
              <a:rPr lang="it-IT" sz="1000" dirty="0"/>
              <a:t>3,18.3,4.8,17.2,6.8,53</a:t>
            </a:r>
          </a:p>
          <a:p>
            <a:r>
              <a:rPr lang="it-IT" sz="1000" dirty="0"/>
              <a:t>4,10,5.7,20.9,7.4,56</a:t>
            </a:r>
          </a:p>
          <a:p>
            <a:r>
              <a:rPr lang="it-IT" sz="1000" dirty="0"/>
              <a:t>...</a:t>
            </a:r>
          </a:p>
          <a:p>
            <a:r>
              <a:rPr lang="it-IT" sz="1000" dirty="0"/>
              <a:t>339,8.7,13,36.2,13.8,28.3</a:t>
            </a:r>
          </a:p>
          <a:p>
            <a:r>
              <a:rPr lang="it-IT" sz="1000" dirty="0"/>
              <a:t>340,8.1,11,38.7,14.2,28</a:t>
            </a:r>
          </a:p>
          <a:p>
            <a:r>
              <a:rPr lang="it-IT" sz="1000" dirty="0"/>
              <a:t>341,6.7,14.1,33.5,16.8,28.8</a:t>
            </a:r>
          </a:p>
          <a:p>
            <a:r>
              <a:rPr lang="it-IT" sz="1000" dirty="0"/>
              <a:t>342,6.6,13,34.9,15.3,30.2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520F96-5D54-0377-5932-B694275D5704}"/>
              </a:ext>
            </a:extLst>
          </p:cNvPr>
          <p:cNvCxnSpPr>
            <a:cxnSpLocks/>
          </p:cNvCxnSpPr>
          <p:nvPr/>
        </p:nvCxnSpPr>
        <p:spPr>
          <a:xfrm>
            <a:off x="6149591" y="4042789"/>
            <a:ext cx="4069583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EE1444-5F97-CB93-3C19-023284239635}"/>
              </a:ext>
            </a:extLst>
          </p:cNvPr>
          <p:cNvSpPr txBox="1"/>
          <p:nvPr/>
        </p:nvSpPr>
        <p:spPr>
          <a:xfrm>
            <a:off x="2684588" y="1098176"/>
            <a:ext cx="39272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Processed EDX CSV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067E7-7810-AC6D-CA98-4018CACE2023}"/>
              </a:ext>
            </a:extLst>
          </p:cNvPr>
          <p:cNvSpPr txBox="1"/>
          <p:nvPr/>
        </p:nvSpPr>
        <p:spPr>
          <a:xfrm>
            <a:off x="606251" y="2527966"/>
            <a:ext cx="7522865" cy="36625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sz="800" dirty="0"/>
              <a:t>Project: 0008081_EDXmapping ZGH (1)</a:t>
            </a:r>
          </a:p>
          <a:p>
            <a:r>
              <a:rPr lang="en-US" sz="800" dirty="0"/>
              <a:t>Owner: </a:t>
            </a:r>
          </a:p>
          <a:p>
            <a:r>
              <a:rPr lang="en-US" sz="800" dirty="0"/>
              <a:t>Site: Site of Interest 1</a:t>
            </a:r>
          </a:p>
          <a:p>
            <a:endParaRPr lang="en-US" sz="800" dirty="0"/>
          </a:p>
          <a:p>
            <a:r>
              <a:rPr lang="en-US" sz="800" dirty="0"/>
              <a:t>Sample: Sample 1</a:t>
            </a:r>
          </a:p>
          <a:p>
            <a:r>
              <a:rPr lang="en-US" sz="800" dirty="0"/>
              <a:t>Type: Default</a:t>
            </a:r>
          </a:p>
          <a:p>
            <a:r>
              <a:rPr lang="en-US" sz="800" dirty="0"/>
              <a:t>ID: </a:t>
            </a:r>
          </a:p>
          <a:p>
            <a:endParaRPr lang="en-US" sz="800" dirty="0"/>
          </a:p>
          <a:p>
            <a:r>
              <a:rPr lang="en-US" sz="800" dirty="0"/>
              <a:t>Processing option : All elements </a:t>
            </a:r>
            <a:r>
              <a:rPr lang="en-US" sz="800" dirty="0" err="1"/>
              <a:t>analysed</a:t>
            </a:r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All results in atomic%</a:t>
            </a:r>
          </a:p>
          <a:p>
            <a:endParaRPr lang="en-US" sz="800" dirty="0"/>
          </a:p>
          <a:p>
            <a:r>
              <a:rPr lang="en-US" sz="800" dirty="0"/>
              <a:t>X and Y are stage positions</a:t>
            </a:r>
          </a:p>
          <a:p>
            <a:endParaRPr lang="en-US" sz="800" dirty="0"/>
          </a:p>
          <a:p>
            <a:r>
              <a:rPr lang="en-US" sz="800" dirty="0"/>
              <a:t>Spectrum	In stats.	X (mm)	Y (mm)	C	O	Si	V	Mn	Co	Ni	Ho	</a:t>
            </a:r>
          </a:p>
          <a:p>
            <a:r>
              <a:rPr lang="en-US" sz="800" dirty="0"/>
              <a:t>	</a:t>
            </a:r>
          </a:p>
          <a:p>
            <a:r>
              <a:rPr lang="en-US" sz="800" dirty="0"/>
              <a:t>Spektrum 1 {1}	Yes	-44.600	-40.300	80.36562	17.7799	0.331076	-0.3328189	9.434319E-02	1.12593	1.070188	-0.4342265	</a:t>
            </a:r>
          </a:p>
          <a:p>
            <a:r>
              <a:rPr lang="en-US" sz="800" dirty="0"/>
              <a:t>Spektrum 1 {2}	Yes	-40.100	-40.300	80.1367	23.03086	0.2024186	-4.792345E-02	-0.2482219	-3.621299	0.6450471	-9.758038E-02	</a:t>
            </a:r>
          </a:p>
          <a:p>
            <a:r>
              <a:rPr lang="en-US" sz="800" dirty="0"/>
              <a:t>Spektrum 1 {3}	Yes	-35.600	-40.300	83.67403	14.34433	0.2835474	-6.302138E-02	-7.115601E-02	1.043958	1.091217	-0.3029233	</a:t>
            </a:r>
          </a:p>
          <a:p>
            <a:r>
              <a:rPr lang="en-US" sz="800" dirty="0"/>
              <a:t>-	…	-	…	-	…	-	…	-	…	-	…	</a:t>
            </a:r>
          </a:p>
          <a:p>
            <a:r>
              <a:rPr lang="en-US" sz="800" dirty="0"/>
              <a:t>Spektrum 1 {418}	Yes	36.400	45.200	81.8801	12.53673	0.5853955	-1.528375E-02	4.889345E-02	-1.36448	6.783489	-0.4548477	</a:t>
            </a:r>
          </a:p>
          <a:p>
            <a:r>
              <a:rPr lang="en-US" sz="800" dirty="0"/>
              <a:t>Spektrum 1 {419}	Yes	40.900	45.200	80.46669	12.32581	0.2078687	0.27237	-0.2769422	-7.077376	12.81309	1.268483	</a:t>
            </a:r>
          </a:p>
          <a:p>
            <a:r>
              <a:rPr lang="en-US" sz="800" dirty="0"/>
              <a:t>Spektrum 1 {420}	Yes	45.400	45.200	83.68153	15.48148	0.0646082	0.2312067	-0.1969592	-2.165317	2.769571	0.1338789	</a:t>
            </a:r>
          </a:p>
          <a:p>
            <a:r>
              <a:rPr lang="en-US" sz="800" dirty="0"/>
              <a:t>	</a:t>
            </a:r>
          </a:p>
          <a:p>
            <a:r>
              <a:rPr lang="en-US" sz="800" dirty="0"/>
              <a:t>Mean				43.79094	18.89702	29.09091	0.7714614	0.4576146	1.19483	3.057466	2.739753		</a:t>
            </a:r>
          </a:p>
          <a:p>
            <a:r>
              <a:rPr lang="en-US" sz="800" dirty="0"/>
              <a:t>Std. deviation				21.38218	7.121112	11.38863	0.9768385	0.3503809	20.70591	9.166298	3.695945		</a:t>
            </a:r>
          </a:p>
          <a:p>
            <a:r>
              <a:rPr lang="en-US" sz="800" dirty="0"/>
              <a:t>Max.				321.3774	82.92272	36.86385	3.61815	1.213754	225.3098	62.29993	5.617296		</a:t>
            </a:r>
          </a:p>
          <a:p>
            <a:r>
              <a:rPr lang="en-US" sz="800" dirty="0"/>
              <a:t>Min.				-93.34522	-33.35334	-1.881486	-0.7680827	-0.4307786	-309.4584	-2.63329	-66.55944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150B4E-28C5-4E01-566B-227237CAB290}"/>
              </a:ext>
            </a:extLst>
          </p:cNvPr>
          <p:cNvSpPr txBox="1"/>
          <p:nvPr/>
        </p:nvSpPr>
        <p:spPr>
          <a:xfrm>
            <a:off x="3771486" y="2798023"/>
            <a:ext cx="1925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Raw EDX data</a:t>
            </a:r>
          </a:p>
        </p:txBody>
      </p:sp>
      <p:pic>
        <p:nvPicPr>
          <p:cNvPr id="1032" name="Picture 8" descr="Valid Icon zum kostenlosen Download | FreeImages">
            <a:extLst>
              <a:ext uri="{FF2B5EF4-FFF2-40B4-BE49-F238E27FC236}">
                <a16:creationId xmlns:a16="http://schemas.microsoft.com/office/drawing/2014/main" id="{AAF2D851-80D8-1D46-E751-CB9B7190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41" y="963806"/>
            <a:ext cx="1196591" cy="1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Valid Icon zum kostenlosen Download | FreeImages">
            <a:extLst>
              <a:ext uri="{FF2B5EF4-FFF2-40B4-BE49-F238E27FC236}">
                <a16:creationId xmlns:a16="http://schemas.microsoft.com/office/drawing/2014/main" id="{28784279-192E-CD9D-466B-8E658F32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068" y="3477563"/>
            <a:ext cx="1196591" cy="1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703E75-8F81-230B-D149-67C39100A087}"/>
              </a:ext>
            </a:extLst>
          </p:cNvPr>
          <p:cNvSpPr txBox="1"/>
          <p:nvPr/>
        </p:nvSpPr>
        <p:spPr>
          <a:xfrm>
            <a:off x="167476" y="1354409"/>
            <a:ext cx="475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3BFA4D-F43B-F1A5-2966-E74462958A42}"/>
              </a:ext>
            </a:extLst>
          </p:cNvPr>
          <p:cNvSpPr txBox="1"/>
          <p:nvPr/>
        </p:nvSpPr>
        <p:spPr>
          <a:xfrm>
            <a:off x="149054" y="3506431"/>
            <a:ext cx="475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5239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extraction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7697" y="6362393"/>
            <a:ext cx="7304627" cy="485999"/>
          </a:xfrm>
        </p:spPr>
        <p:txBody>
          <a:bodyPr/>
          <a:lstStyle/>
          <a:p>
            <a:pPr indent="0">
              <a:buNone/>
            </a:pP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74" y="2215085"/>
            <a:ext cx="12031226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Task: Metadata extraction or template proposal (enlist mandatory properties)</a:t>
            </a:r>
            <a:br>
              <a:rPr lang="en-US" altLang="ru-RU" sz="2200" b="1" dirty="0">
                <a:solidFill>
                  <a:prstClr val="black"/>
                </a:solidFill>
                <a:latin typeface="+mn-lt"/>
              </a:rPr>
            </a:b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	- 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No template or fixed properties list</a:t>
            </a:r>
            <a:br>
              <a:rPr lang="en-US" altLang="ru-RU" sz="2200" dirty="0">
                <a:solidFill>
                  <a:prstClr val="black"/>
                </a:solidFill>
                <a:latin typeface="+mn-lt"/>
              </a:rPr>
            </a:b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	- Property names are chemical elements that are in a sample</a:t>
            </a:r>
            <a:br>
              <a:rPr lang="en-US" altLang="ru-RU" sz="2200" dirty="0">
                <a:solidFill>
                  <a:prstClr val="black"/>
                </a:solidFill>
                <a:latin typeface="+mn-lt"/>
              </a:rPr>
            </a:b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	- For every element should be created two 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Float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 properties with minimal and maximal contents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		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altLang="ru-RU" sz="2200" b="1" dirty="0" err="1">
                <a:solidFill>
                  <a:prstClr val="black"/>
                </a:solidFill>
                <a:latin typeface="+mn-lt"/>
              </a:rPr>
              <a:t>Concentration</a:t>
            </a:r>
            <a:r>
              <a:rPr lang="en-US" altLang="ru-RU" sz="2200" b="1" baseline="-25000" dirty="0" err="1">
                <a:solidFill>
                  <a:prstClr val="black"/>
                </a:solidFill>
                <a:latin typeface="+mn-lt"/>
              </a:rPr>
              <a:t>MIN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altLang="ru-RU" sz="2200" b="1" dirty="0" err="1">
                <a:solidFill>
                  <a:prstClr val="black"/>
                </a:solidFill>
                <a:latin typeface="+mn-lt"/>
              </a:rPr>
              <a:t>Concentration</a:t>
            </a:r>
            <a:r>
              <a:rPr lang="en-US" altLang="ru-RU" sz="2200" b="1" baseline="-25000" dirty="0" err="1">
                <a:solidFill>
                  <a:prstClr val="black"/>
                </a:solidFill>
                <a:latin typeface="+mn-lt"/>
              </a:rPr>
              <a:t>MAX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)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 for every element</a:t>
            </a:r>
            <a:br>
              <a:rPr lang="en-US" altLang="ru-RU" sz="2200" dirty="0">
                <a:solidFill>
                  <a:prstClr val="black"/>
                </a:solidFill>
                <a:latin typeface="+mn-lt"/>
              </a:rPr>
            </a:br>
            <a:endParaRPr lang="en-US" altLang="ru-RU" sz="18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8D2A0E-C959-A04F-C7FF-1AAFE920E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01121"/>
              </p:ext>
            </p:extLst>
          </p:nvPr>
        </p:nvGraphicFramePr>
        <p:xfrm>
          <a:off x="288050" y="1234062"/>
          <a:ext cx="2796792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132">
                  <a:extLst>
                    <a:ext uri="{9D8B030D-6E8A-4147-A177-3AD203B41FA5}">
                      <a16:colId xmlns:a16="http://schemas.microsoft.com/office/drawing/2014/main" val="3626799869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592274415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1538604075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3703871782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2027844321"/>
                    </a:ext>
                  </a:extLst>
                </a:gridCol>
                <a:gridCol w="466132">
                  <a:extLst>
                    <a:ext uri="{9D8B030D-6E8A-4147-A177-3AD203B41FA5}">
                      <a16:colId xmlns:a16="http://schemas.microsoft.com/office/drawing/2014/main" val="2762756966"/>
                    </a:ext>
                  </a:extLst>
                </a:gridCol>
              </a:tblGrid>
              <a:tr h="19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Ho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8482624"/>
                  </a:ext>
                </a:extLst>
              </a:tr>
              <a:tr h="19154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Min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636171"/>
                  </a:ext>
                </a:extLst>
              </a:tr>
              <a:tr h="19154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38856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6C41775-F4D8-7368-D80B-34569830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470" y="4461003"/>
            <a:ext cx="4758094" cy="114597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709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AB81C8-CCC1-A221-C5EE-4E6B45F6C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69" y="813916"/>
            <a:ext cx="6314865" cy="5438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864" y="811058"/>
            <a:ext cx="546630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It’s required to create objects of </a:t>
            </a:r>
            <a:r>
              <a:rPr lang="en-US" altLang="ru-RU" sz="2200" b="1" u="sng" dirty="0">
                <a:solidFill>
                  <a:prstClr val="black"/>
                </a:solidFill>
                <a:latin typeface="+mn-lt"/>
              </a:rPr>
              <a:t>Composition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 type for every measurement area (342)</a:t>
            </a:r>
          </a:p>
          <a:p>
            <a:pPr defTabSz="914377">
              <a:spcBef>
                <a:spcPts val="0"/>
              </a:spcBef>
            </a:pPr>
            <a:endParaRPr lang="en-US" altLang="ru-RU" sz="2200" b="1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For example</a:t>
            </a:r>
          </a:p>
          <a:p>
            <a:pPr defTabSz="914377">
              <a:spcBef>
                <a:spcPts val="0"/>
              </a:spcBef>
            </a:pPr>
            <a:endParaRPr lang="en-US" altLang="ru-RU" sz="22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endParaRPr lang="en-US" altLang="ru-RU" sz="22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endParaRPr lang="en-US" altLang="ru-RU" sz="22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and these compositions should be connected with “parent” objects: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Source EDX CSV object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Source sample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553" y="6362393"/>
            <a:ext cx="7334772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4"/>
              </a:rPr>
              <a:t>https://dim.mdi.ruhr-uni-bochum.de/object/measurement-area-001-from-edx-csv-for-sample-8081-12866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AA4098-C87D-E8FC-E603-36AE6706B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271"/>
          <a:stretch/>
        </p:blipFill>
        <p:spPr>
          <a:xfrm>
            <a:off x="6621863" y="2263143"/>
            <a:ext cx="5442133" cy="711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58DE76-1FE6-C47E-48E2-EE1CF998175B}"/>
              </a:ext>
            </a:extLst>
          </p:cNvPr>
          <p:cNvSpPr/>
          <p:nvPr/>
        </p:nvSpPr>
        <p:spPr>
          <a:xfrm>
            <a:off x="7496070" y="2200585"/>
            <a:ext cx="4622242" cy="823966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F5810E-AEAA-0F73-9DC0-E6329FAC81F5}"/>
              </a:ext>
            </a:extLst>
          </p:cNvPr>
          <p:cNvCxnSpPr>
            <a:cxnSpLocks/>
          </p:cNvCxnSpPr>
          <p:nvPr/>
        </p:nvCxnSpPr>
        <p:spPr>
          <a:xfrm flipH="1">
            <a:off x="3697793" y="2873825"/>
            <a:ext cx="3014506" cy="311499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854DB8-F96D-6389-134A-C966A12E39DE}"/>
              </a:ext>
            </a:extLst>
          </p:cNvPr>
          <p:cNvCxnSpPr>
            <a:cxnSpLocks/>
          </p:cNvCxnSpPr>
          <p:nvPr/>
        </p:nvCxnSpPr>
        <p:spPr>
          <a:xfrm flipH="1">
            <a:off x="2301073" y="2291024"/>
            <a:ext cx="5194997" cy="20096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5C5A29-DDA7-1C9D-9883-9A46CF30A9C4}"/>
              </a:ext>
            </a:extLst>
          </p:cNvPr>
          <p:cNvCxnSpPr>
            <a:cxnSpLocks/>
          </p:cNvCxnSpPr>
          <p:nvPr/>
        </p:nvCxnSpPr>
        <p:spPr>
          <a:xfrm flipH="1">
            <a:off x="2592475" y="4371033"/>
            <a:ext cx="4059534" cy="27130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06A65D-D35F-73B0-28A1-967A1ABA2773}"/>
              </a:ext>
            </a:extLst>
          </p:cNvPr>
          <p:cNvCxnSpPr>
            <a:cxnSpLocks/>
          </p:cNvCxnSpPr>
          <p:nvPr/>
        </p:nvCxnSpPr>
        <p:spPr>
          <a:xfrm flipH="1" flipV="1">
            <a:off x="2069960" y="3868615"/>
            <a:ext cx="4605495" cy="18421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636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326115" y="1636370"/>
            <a:ext cx="1149531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2800" dirty="0"/>
          </a:p>
          <a:p>
            <a:pPr algn="ctr"/>
            <a:r>
              <a:rPr lang="de-DE" sz="8800" dirty="0"/>
              <a:t>Q&amp;A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3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4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 </a:t>
            </a:r>
            <a:r>
              <a:rPr lang="en-US" dirty="0" err="1"/>
              <a:t>Characterisation</a:t>
            </a:r>
            <a:r>
              <a:rPr lang="en-US" dirty="0"/>
              <a:t>: Chemical Entities Hierarchy</a:t>
            </a:r>
            <a:endParaRPr lang="de-DE" sz="2667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651B-7282-DACD-C258-8D79FF53F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2E2E75B-29C8-10C0-75D0-E8CFDA79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86" y="1893899"/>
            <a:ext cx="5616575" cy="531812"/>
          </a:xfrm>
          <a:prstGeom prst="rect">
            <a:avLst/>
          </a:prstGeom>
          <a:solidFill>
            <a:srgbClr val="00B0F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Chemical system</a:t>
            </a:r>
            <a:endParaRPr lang="ru-RU" altLang="ru-RU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17418B6-B6B1-F55E-C959-425122FC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374" y="4171961"/>
            <a:ext cx="1246187" cy="523875"/>
          </a:xfrm>
          <a:prstGeom prst="rect">
            <a:avLst/>
          </a:prstGeom>
          <a:solidFill>
            <a:srgbClr val="00B0F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4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ru-RU" sz="1400" b="1">
                <a:solidFill>
                  <a:schemeClr val="tx2"/>
                </a:solidFill>
                <a:latin typeface="Arial" panose="020B0604020202020204" pitchFamily="34" charset="0"/>
              </a:rPr>
              <a:t>modification</a:t>
            </a:r>
            <a:endParaRPr lang="ru-RU" altLang="ru-RU" sz="1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C9305AB-35E4-90B2-9B96-23FF559F2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236" y="3109924"/>
            <a:ext cx="2740025" cy="369887"/>
          </a:xfrm>
          <a:prstGeom prst="rect">
            <a:avLst/>
          </a:prstGeom>
          <a:solidFill>
            <a:srgbClr val="00B0F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Heterogeneous mixture</a:t>
            </a:r>
            <a:endParaRPr lang="ru-RU" altLang="ru-RU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FFC9CAB-72A7-2C40-4B27-6CCE6F95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61" y="3109924"/>
            <a:ext cx="1308100" cy="369887"/>
          </a:xfrm>
          <a:prstGeom prst="rect">
            <a:avLst/>
          </a:prstGeom>
          <a:solidFill>
            <a:srgbClr val="00B0F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Solution</a:t>
            </a:r>
            <a:endParaRPr lang="ru-RU" altLang="ru-RU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1C12A464-9F37-DAAA-A847-DD1E3BEA2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763" y="3297249"/>
            <a:ext cx="504825" cy="0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2F944D3E-66CF-40D5-391E-0EE5D6A79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763" y="2182824"/>
            <a:ext cx="504825" cy="0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92877406-23DA-B933-A764-0BD5DBBBE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763" y="4414849"/>
            <a:ext cx="504825" cy="0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914AF51B-73F4-DC4C-DE64-48A1A7FD80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8811" y="2424124"/>
            <a:ext cx="3175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DD9A14E1-2DD6-9D55-691E-1893E6760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974" y="3494099"/>
            <a:ext cx="3175" cy="671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74F27E4D-AED7-01AE-2F2A-DBF9FF13E2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3261" y="4702186"/>
            <a:ext cx="1588" cy="538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6CB10582-7807-4506-2D9F-C8A438275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99" y="5127636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  <a:endParaRPr lang="ru-RU" altLang="ru-RU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B322709-098D-E059-59FF-EDC5B4D6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499" y="3109924"/>
            <a:ext cx="1506537" cy="379412"/>
          </a:xfrm>
          <a:prstGeom prst="rect">
            <a:avLst/>
          </a:prstGeom>
          <a:solidFill>
            <a:srgbClr val="00B0F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Compound</a:t>
            </a:r>
            <a:endParaRPr lang="ru-RU" altLang="ru-RU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A41E8011-7479-1D32-7E11-E009D106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267" y="1822461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System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qualitative 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8DA3A609-67BF-94BA-E8DA-D4BEDAC39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48592" y="2470161"/>
            <a:ext cx="3175" cy="542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5A0CB697-DC53-1304-B8E1-4EB6935E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680" y="4156086"/>
            <a:ext cx="2160587" cy="53181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Modification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crystal structure type</a:t>
            </a:r>
            <a:r>
              <a:rPr lang="ru-RU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2D5C5BDD-6BCE-9E01-8F2E-D7C96B17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680" y="3008324"/>
            <a:ext cx="2160587" cy="554037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Material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quantitative 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C42483B9-6C0B-5A93-68CC-918B321EA5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50180" y="4683136"/>
            <a:ext cx="1587" cy="5238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45304BD9-8BFE-E5A5-57C7-2CA64124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17" y="5127636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ru-RU" altLang="ru-RU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36">
            <a:extLst>
              <a:ext uri="{FF2B5EF4-FFF2-40B4-BE49-F238E27FC236}">
                <a16:creationId xmlns:a16="http://schemas.microsoft.com/office/drawing/2014/main" id="{63242D5C-157A-510F-5762-78B65FBC0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56530" y="3571886"/>
            <a:ext cx="1587" cy="593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id="{4CCC6F17-9974-46A8-E4CC-E8EDCFCD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267" y="2470161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Co-O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53">
            <a:extLst>
              <a:ext uri="{FF2B5EF4-FFF2-40B4-BE49-F238E27FC236}">
                <a16:creationId xmlns:a16="http://schemas.microsoft.com/office/drawing/2014/main" id="{DED3AB57-C315-4D66-F072-E5AE9B471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241" y="3621099"/>
            <a:ext cx="10290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" name="Rectangle 54">
            <a:extLst>
              <a:ext uri="{FF2B5EF4-FFF2-40B4-BE49-F238E27FC236}">
                <a16:creationId xmlns:a16="http://schemas.microsoft.com/office/drawing/2014/main" id="{AA6BC82A-10D2-C9BE-8D31-4CD6B4B1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242" y="4702186"/>
            <a:ext cx="11811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l-GR" alt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4" name="Text Box 57">
            <a:extLst>
              <a:ext uri="{FF2B5EF4-FFF2-40B4-BE49-F238E27FC236}">
                <a16:creationId xmlns:a16="http://schemas.microsoft.com/office/drawing/2014/main" id="{371A2662-9C95-1E3B-7796-9465D185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186" y="4171961"/>
            <a:ext cx="1246188" cy="523875"/>
          </a:xfrm>
          <a:prstGeom prst="rect">
            <a:avLst/>
          </a:prstGeom>
          <a:solidFill>
            <a:srgbClr val="00B0F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4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ru-RU" sz="1400" b="1">
                <a:solidFill>
                  <a:schemeClr val="tx2"/>
                </a:solidFill>
                <a:latin typeface="Arial" panose="020B0604020202020204" pitchFamily="34" charset="0"/>
              </a:rPr>
              <a:t>modification</a:t>
            </a:r>
            <a:endParaRPr lang="ru-RU" altLang="ru-RU" sz="1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58">
            <a:extLst>
              <a:ext uri="{FF2B5EF4-FFF2-40B4-BE49-F238E27FC236}">
                <a16:creationId xmlns:a16="http://schemas.microsoft.com/office/drawing/2014/main" id="{B2335564-ACC9-83E6-9DCA-DB5DA9B1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061" y="4171961"/>
            <a:ext cx="1246188" cy="523875"/>
          </a:xfrm>
          <a:prstGeom prst="rect">
            <a:avLst/>
          </a:prstGeom>
          <a:solidFill>
            <a:srgbClr val="00B0F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4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ru-RU" sz="1400" b="1">
                <a:solidFill>
                  <a:schemeClr val="tx2"/>
                </a:solidFill>
                <a:latin typeface="Arial" panose="020B0604020202020204" pitchFamily="34" charset="0"/>
              </a:rPr>
              <a:t>modification</a:t>
            </a:r>
            <a:endParaRPr lang="ru-RU" altLang="ru-RU" sz="1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" name="Line 59">
            <a:extLst>
              <a:ext uri="{FF2B5EF4-FFF2-40B4-BE49-F238E27FC236}">
                <a16:creationId xmlns:a16="http://schemas.microsoft.com/office/drawing/2014/main" id="{A5F82EE0-7004-A358-EC86-FBBEC1450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749" y="3497274"/>
            <a:ext cx="3175" cy="671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60">
            <a:extLst>
              <a:ext uri="{FF2B5EF4-FFF2-40B4-BE49-F238E27FC236}">
                <a16:creationId xmlns:a16="http://schemas.microsoft.com/office/drawing/2014/main" id="{073430C9-979A-AB71-EB07-C86BBF592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9461" y="3497274"/>
            <a:ext cx="3175" cy="671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61">
            <a:extLst>
              <a:ext uri="{FF2B5EF4-FFF2-40B4-BE49-F238E27FC236}">
                <a16:creationId xmlns:a16="http://schemas.microsoft.com/office/drawing/2014/main" id="{72DFAA98-E267-0381-896C-2767B112F6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4924" y="4702186"/>
            <a:ext cx="1587" cy="538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Text Box 62">
            <a:extLst>
              <a:ext uri="{FF2B5EF4-FFF2-40B4-BE49-F238E27FC236}">
                <a16:creationId xmlns:a16="http://schemas.microsoft.com/office/drawing/2014/main" id="{18EC0B0B-2762-520F-B59B-D9480DE12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661" y="5127636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  <a:endParaRPr lang="ru-RU" altLang="ru-RU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" name="Line 63">
            <a:extLst>
              <a:ext uri="{FF2B5EF4-FFF2-40B4-BE49-F238E27FC236}">
                <a16:creationId xmlns:a16="http://schemas.microsoft.com/office/drawing/2014/main" id="{CBB8F20C-9395-9748-4238-50E93BA736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4074" y="4702186"/>
            <a:ext cx="1587" cy="538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Text Box 64">
            <a:extLst>
              <a:ext uri="{FF2B5EF4-FFF2-40B4-BE49-F238E27FC236}">
                <a16:creationId xmlns:a16="http://schemas.microsoft.com/office/drawing/2014/main" id="{4053D735-77FC-07F0-6584-BE99209F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811" y="5127636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  <a:endParaRPr lang="ru-RU" altLang="ru-RU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2" name="Line 65">
            <a:extLst>
              <a:ext uri="{FF2B5EF4-FFF2-40B4-BE49-F238E27FC236}">
                <a16:creationId xmlns:a16="http://schemas.microsoft.com/office/drawing/2014/main" id="{D0DDAF74-5E14-7D52-8E30-793B55673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749" y="2422536"/>
            <a:ext cx="3175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66">
            <a:extLst>
              <a:ext uri="{FF2B5EF4-FFF2-40B4-BE49-F238E27FC236}">
                <a16:creationId xmlns:a16="http://schemas.microsoft.com/office/drawing/2014/main" id="{FD866DC2-04D5-EEDE-3C27-8D2BD5D2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099" y="2422536"/>
            <a:ext cx="3175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5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E32F786-5F95-BC51-FFE0-8FF314E5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9" y="1105320"/>
            <a:ext cx="7452157" cy="27746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EDX as a “must have” </a:t>
            </a:r>
            <a:r>
              <a:rPr lang="en-US" dirty="0" err="1"/>
              <a:t>characterisation</a:t>
            </a:r>
            <a:endParaRPr lang="de-DE" sz="2667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651B-7282-DACD-C258-8D79FF53F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4A0A248C-46C1-614E-4345-7D8A751D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5409" y="1641590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System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qualitative 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392C0CB7-7D9E-F0D6-0C9A-2E13768F40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01734" y="2289290"/>
            <a:ext cx="3175" cy="542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2D80DBF-C5EF-6DC4-A2F2-51A5C8F4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822" y="3975215"/>
            <a:ext cx="2160587" cy="53181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Modification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crystal structure type</a:t>
            </a:r>
            <a:r>
              <a:rPr lang="ru-RU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0FF5579-86FC-899E-61CF-1BBAF50D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822" y="2827453"/>
            <a:ext cx="2160587" cy="554037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Material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quantitative 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36E6ADCB-CD5D-3CFA-5542-600C2318BF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03322" y="4502265"/>
            <a:ext cx="1587" cy="5238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AAAD711C-0829-43C8-88F6-84B64957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359" y="494676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ru-RU" altLang="ru-RU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1B2E99DE-1C67-E19D-C642-2F212D0D9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9672" y="3391015"/>
            <a:ext cx="1587" cy="593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52">
            <a:extLst>
              <a:ext uri="{FF2B5EF4-FFF2-40B4-BE49-F238E27FC236}">
                <a16:creationId xmlns:a16="http://schemas.microsoft.com/office/drawing/2014/main" id="{C9C9F143-DB9B-ABE8-8F5B-EAD36EE91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5409" y="228929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Co-O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53">
            <a:extLst>
              <a:ext uri="{FF2B5EF4-FFF2-40B4-BE49-F238E27FC236}">
                <a16:creationId xmlns:a16="http://schemas.microsoft.com/office/drawing/2014/main" id="{575FB1E9-8BD0-C87F-914E-B3C37BDD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383" y="3440228"/>
            <a:ext cx="9586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3846D8E9-A805-BC3D-53C9-E18E207E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384" y="4521315"/>
            <a:ext cx="11811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l-GR" alt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B22438F7-C3AF-6489-7159-292181A55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8697" y="1968251"/>
            <a:ext cx="1356754" cy="23654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EDX spectrum of thin evaporated layer">
            <a:extLst>
              <a:ext uri="{FF2B5EF4-FFF2-40B4-BE49-F238E27FC236}">
                <a16:creationId xmlns:a16="http://schemas.microsoft.com/office/drawing/2014/main" id="{4C368266-0144-0021-7F40-A76A501F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76" y="4155725"/>
            <a:ext cx="3243839" cy="21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19">
            <a:extLst>
              <a:ext uri="{FF2B5EF4-FFF2-40B4-BE49-F238E27FC236}">
                <a16:creationId xmlns:a16="http://schemas.microsoft.com/office/drawing/2014/main" id="{1183B423-0BF8-9482-CB51-AB4162A0D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7851" y="3125036"/>
            <a:ext cx="3949002" cy="2059912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Text Box 52">
            <a:extLst>
              <a:ext uri="{FF2B5EF4-FFF2-40B4-BE49-F238E27FC236}">
                <a16:creationId xmlns:a16="http://schemas.microsoft.com/office/drawing/2014/main" id="{FB5814E3-BD19-11CC-CDBC-0E23A1C09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574" y="1245936"/>
            <a:ext cx="18988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known from synthesis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D8C858-CAFF-733B-5E64-4041C8824051}"/>
              </a:ext>
            </a:extLst>
          </p:cNvPr>
          <p:cNvSpPr txBox="1"/>
          <p:nvPr/>
        </p:nvSpPr>
        <p:spPr>
          <a:xfrm>
            <a:off x="123931" y="4215843"/>
            <a:ext cx="48098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Energy-dispersive X-ray spectroscopy (EDX)</a:t>
            </a:r>
          </a:p>
          <a:p>
            <a:r>
              <a:rPr lang="en-US" dirty="0"/>
              <a:t>Analytical technique used</a:t>
            </a:r>
          </a:p>
          <a:p>
            <a:r>
              <a:rPr lang="en-US" dirty="0"/>
              <a:t>for the elemental analysis</a:t>
            </a:r>
          </a:p>
          <a:p>
            <a:r>
              <a:rPr lang="en-US" dirty="0"/>
              <a:t>or chemical characterization</a:t>
            </a:r>
          </a:p>
          <a:p>
            <a:r>
              <a:rPr lang="en-US" dirty="0"/>
              <a:t>of a sample</a:t>
            </a: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D35AD67A-7E3B-5523-B5F1-090B32516F01}"/>
              </a:ext>
            </a:extLst>
          </p:cNvPr>
          <p:cNvSpPr txBox="1">
            <a:spLocks noChangeArrowheads="1"/>
          </p:cNvSpPr>
          <p:nvPr/>
        </p:nvSpPr>
        <p:spPr bwMode="auto">
          <a:xfrm rot="20018897">
            <a:off x="7829619" y="3408008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EDX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id="{C8616415-8C4C-FC60-FCB0-E3E1D89532B8}"/>
              </a:ext>
            </a:extLst>
          </p:cNvPr>
          <p:cNvSpPr txBox="1">
            <a:spLocks noChangeArrowheads="1"/>
          </p:cNvSpPr>
          <p:nvPr/>
        </p:nvSpPr>
        <p:spPr bwMode="auto">
          <a:xfrm rot="19204517">
            <a:off x="8404049" y="4504953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XRD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19">
            <a:extLst>
              <a:ext uri="{FF2B5EF4-FFF2-40B4-BE49-F238E27FC236}">
                <a16:creationId xmlns:a16="http://schemas.microsoft.com/office/drawing/2014/main" id="{BAC14993-7715-F144-ADED-237F1A4290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1098" y="4312416"/>
            <a:ext cx="1187381" cy="962969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A4FB27-CDA9-8375-88D3-C9D3DFDAB0C6}"/>
              </a:ext>
            </a:extLst>
          </p:cNvPr>
          <p:cNvSpPr txBox="1"/>
          <p:nvPr/>
        </p:nvSpPr>
        <p:spPr>
          <a:xfrm>
            <a:off x="7117583" y="5300285"/>
            <a:ext cx="5074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X-ray diffraction analysis (XRD)</a:t>
            </a:r>
            <a:r>
              <a:rPr lang="en-US" dirty="0"/>
              <a:t> </a:t>
            </a:r>
          </a:p>
          <a:p>
            <a:r>
              <a:rPr lang="en-US" dirty="0"/>
              <a:t>technique used in to determine the crystallographic structure of a material</a:t>
            </a:r>
            <a:r>
              <a:rPr lang="ru-RU" dirty="0"/>
              <a:t> (</a:t>
            </a:r>
            <a:r>
              <a:rPr lang="en-US" dirty="0"/>
              <a:t>other story…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1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Combinatorial Materials Library: </a:t>
            </a:r>
            <a:r>
              <a:rPr lang="en-US" dirty="0"/>
              <a:t>basic</a:t>
            </a:r>
            <a:r>
              <a:rPr lang="en-GB" dirty="0"/>
              <a:t> agreements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858539-220D-0D90-9198-7F8DDBBAC6E2}"/>
              </a:ext>
            </a:extLst>
          </p:cNvPr>
          <p:cNvCxnSpPr>
            <a:cxnSpLocks/>
          </p:cNvCxnSpPr>
          <p:nvPr/>
        </p:nvCxnSpPr>
        <p:spPr>
          <a:xfrm>
            <a:off x="5355772" y="3349233"/>
            <a:ext cx="2181814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944E4-B913-BC70-0C24-6DB0AD62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C527A7-5C3F-2BF3-E177-96FBCC3CB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"/>
          <a:stretch/>
        </p:blipFill>
        <p:spPr>
          <a:xfrm>
            <a:off x="640281" y="1507253"/>
            <a:ext cx="4141897" cy="38786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66CE31-296A-663B-8480-9AEA0DE64D51}"/>
              </a:ext>
            </a:extLst>
          </p:cNvPr>
          <p:cNvSpPr txBox="1"/>
          <p:nvPr/>
        </p:nvSpPr>
        <p:spPr>
          <a:xfrm>
            <a:off x="7486023" y="5440960"/>
            <a:ext cx="4521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342 Measurement Areas </a:t>
            </a:r>
            <a:r>
              <a:rPr lang="en-US" dirty="0"/>
              <a:t>(4.5 mm x 4.5 mm)</a:t>
            </a:r>
          </a:p>
          <a:p>
            <a:pPr algn="ctr"/>
            <a:r>
              <a:rPr lang="en-US" dirty="0"/>
              <a:t>(x; y) coordinates on the surface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7D43E-630B-1C07-D17F-5820B73BDECC}"/>
              </a:ext>
            </a:extLst>
          </p:cNvPr>
          <p:cNvSpPr txBox="1"/>
          <p:nvPr/>
        </p:nvSpPr>
        <p:spPr>
          <a:xfrm>
            <a:off x="1868993" y="965870"/>
            <a:ext cx="9746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Materials Library											      </a:t>
            </a:r>
            <a:r>
              <a:rPr lang="ru-RU" dirty="0"/>
              <a:t>  </a:t>
            </a:r>
            <a:r>
              <a:rPr lang="en-GB" dirty="0"/>
              <a:t>Measurement Areas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6603B-4D3F-D4D1-7CDF-3CAC97C38F45}"/>
              </a:ext>
            </a:extLst>
          </p:cNvPr>
          <p:cNvSpPr txBox="1"/>
          <p:nvPr/>
        </p:nvSpPr>
        <p:spPr>
          <a:xfrm>
            <a:off x="5365818" y="755969"/>
            <a:ext cx="242165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I</a:t>
            </a:r>
            <a:r>
              <a:rPr lang="ru-RU" sz="1400" b="1" dirty="0"/>
              <a:t>	</a:t>
            </a:r>
            <a:r>
              <a:rPr lang="en-US" sz="1400" b="1" dirty="0"/>
              <a:t>X</a:t>
            </a:r>
            <a:r>
              <a:rPr lang="ru-RU" sz="1400" b="1" dirty="0"/>
              <a:t>		</a:t>
            </a:r>
            <a:r>
              <a:rPr lang="en-US" sz="1400" b="1" dirty="0"/>
              <a:t>Y</a:t>
            </a:r>
          </a:p>
          <a:p>
            <a:r>
              <a:rPr lang="en-US" sz="1400" dirty="0"/>
              <a:t>1</a:t>
            </a:r>
            <a:r>
              <a:rPr lang="ru-RU" sz="1400" dirty="0"/>
              <a:t>	</a:t>
            </a:r>
            <a:r>
              <a:rPr lang="en-US" sz="1400" dirty="0"/>
              <a:t>27000</a:t>
            </a:r>
            <a:r>
              <a:rPr lang="ru-RU" sz="1400" dirty="0"/>
              <a:t>	</a:t>
            </a:r>
            <a:r>
              <a:rPr lang="en-US" sz="1400" dirty="0"/>
              <a:t>	4500</a:t>
            </a:r>
          </a:p>
          <a:p>
            <a:r>
              <a:rPr lang="en-US" sz="1400" dirty="0"/>
              <a:t>2</a:t>
            </a:r>
            <a:r>
              <a:rPr lang="ru-RU" sz="1400" dirty="0"/>
              <a:t>	</a:t>
            </a:r>
            <a:r>
              <a:rPr lang="en-US" sz="1400" dirty="0"/>
              <a:t>31500	</a:t>
            </a:r>
            <a:r>
              <a:rPr lang="ru-RU" sz="1400" dirty="0"/>
              <a:t>	</a:t>
            </a:r>
            <a:r>
              <a:rPr lang="en-US" sz="1400" dirty="0"/>
              <a:t>4500</a:t>
            </a:r>
          </a:p>
          <a:p>
            <a:r>
              <a:rPr lang="en-US" sz="1400" dirty="0"/>
              <a:t>3</a:t>
            </a:r>
            <a:r>
              <a:rPr lang="ru-RU" sz="1400" dirty="0"/>
              <a:t>	</a:t>
            </a:r>
            <a:r>
              <a:rPr lang="en-US" sz="1400" dirty="0"/>
              <a:t>36000</a:t>
            </a:r>
            <a:r>
              <a:rPr lang="ru-RU" sz="1400" dirty="0"/>
              <a:t>	</a:t>
            </a:r>
            <a:r>
              <a:rPr lang="en-US" sz="1400" dirty="0"/>
              <a:t>	4500</a:t>
            </a:r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11	72000		4500</a:t>
            </a:r>
          </a:p>
          <a:p>
            <a:r>
              <a:rPr lang="en-US" sz="1400" dirty="0"/>
              <a:t>12	22500		9000</a:t>
            </a:r>
          </a:p>
          <a:p>
            <a:r>
              <a:rPr lang="en-US" sz="1400" dirty="0"/>
              <a:t>13	27000		9000</a:t>
            </a:r>
          </a:p>
          <a:p>
            <a:r>
              <a:rPr lang="en-US" sz="1400" dirty="0"/>
              <a:t>...</a:t>
            </a:r>
          </a:p>
          <a:p>
            <a:r>
              <a:rPr lang="en-US" sz="1400" dirty="0"/>
              <a:t>341	58500		90000</a:t>
            </a:r>
          </a:p>
          <a:p>
            <a:r>
              <a:rPr lang="en-US" sz="1400" dirty="0"/>
              <a:t>342	63000		90000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35EEC-4ADF-F6D9-329F-0D1FD56B2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91" y="1426865"/>
            <a:ext cx="3959051" cy="39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A8F482D-C59E-EC64-3D4D-F88B5AFBCF5A}"/>
              </a:ext>
            </a:extLst>
          </p:cNvPr>
          <p:cNvSpPr txBox="1">
            <a:spLocks/>
          </p:cNvSpPr>
          <p:nvPr/>
        </p:nvSpPr>
        <p:spPr>
          <a:xfrm>
            <a:off x="226708" y="1403894"/>
            <a:ext cx="11890589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 Area Index				  Chemical Elements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/>
              </a:rPr>
              <a:t>[1, 342]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EDX Measurement Outcome (Processed Data): the Table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86C2495-08E0-7E90-A52E-014392DF02EC}"/>
              </a:ext>
            </a:extLst>
          </p:cNvPr>
          <p:cNvSpPr txBox="1">
            <a:spLocks/>
          </p:cNvSpPr>
          <p:nvPr/>
        </p:nvSpPr>
        <p:spPr>
          <a:xfrm>
            <a:off x="175806" y="970366"/>
            <a:ext cx="8083939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After processing one can conclude with the final outcome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944E4-B913-BC70-0C24-6DB0AD62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788" y="6372001"/>
            <a:ext cx="5313301" cy="48599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https://dim.mdi.ruhr-uni-bochum.de/file/csv/6691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A6395-DD82-D2FB-8E82-F058B7672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46" y="1913402"/>
            <a:ext cx="6811326" cy="4096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DF9E16-77B2-0EC3-79F9-60E42BAEEEC7}"/>
              </a:ext>
            </a:extLst>
          </p:cNvPr>
          <p:cNvCxnSpPr>
            <a:cxnSpLocks/>
          </p:cNvCxnSpPr>
          <p:nvPr/>
        </p:nvCxnSpPr>
        <p:spPr>
          <a:xfrm>
            <a:off x="1085222" y="1758461"/>
            <a:ext cx="462225" cy="40193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2407DB-053C-478C-3AEC-0BD806479006}"/>
              </a:ext>
            </a:extLst>
          </p:cNvPr>
          <p:cNvCxnSpPr>
            <a:cxnSpLocks/>
          </p:cNvCxnSpPr>
          <p:nvPr/>
        </p:nvCxnSpPr>
        <p:spPr>
          <a:xfrm flipH="1">
            <a:off x="3237246" y="1537398"/>
            <a:ext cx="1736688" cy="584479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EEA5BE-299F-7D42-93BE-01BCC0B9108F}"/>
              </a:ext>
            </a:extLst>
          </p:cNvPr>
          <p:cNvCxnSpPr>
            <a:cxnSpLocks/>
          </p:cNvCxnSpPr>
          <p:nvPr/>
        </p:nvCxnSpPr>
        <p:spPr>
          <a:xfrm flipH="1">
            <a:off x="4203562" y="1728316"/>
            <a:ext cx="870856" cy="35504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44C512-F8F5-B595-9AAB-3B69AB2FDD37}"/>
              </a:ext>
            </a:extLst>
          </p:cNvPr>
          <p:cNvCxnSpPr>
            <a:cxnSpLocks/>
          </p:cNvCxnSpPr>
          <p:nvPr/>
        </p:nvCxnSpPr>
        <p:spPr>
          <a:xfrm flipH="1">
            <a:off x="5139733" y="1758461"/>
            <a:ext cx="266281" cy="286378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320B04-D395-8969-9C27-8AA77A363D7B}"/>
              </a:ext>
            </a:extLst>
          </p:cNvPr>
          <p:cNvCxnSpPr>
            <a:cxnSpLocks/>
          </p:cNvCxnSpPr>
          <p:nvPr/>
        </p:nvCxnSpPr>
        <p:spPr>
          <a:xfrm>
            <a:off x="6196485" y="1768509"/>
            <a:ext cx="0" cy="27800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215E3-8FD0-80B5-A10B-143E47C2D898}"/>
              </a:ext>
            </a:extLst>
          </p:cNvPr>
          <p:cNvCxnSpPr>
            <a:cxnSpLocks/>
          </p:cNvCxnSpPr>
          <p:nvPr/>
        </p:nvCxnSpPr>
        <p:spPr>
          <a:xfrm>
            <a:off x="6893170" y="1788607"/>
            <a:ext cx="261257" cy="30145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744B72A6-FADD-1471-6F60-C1D028F2C1DE}"/>
              </a:ext>
            </a:extLst>
          </p:cNvPr>
          <p:cNvSpPr txBox="1">
            <a:spLocks/>
          </p:cNvSpPr>
          <p:nvPr/>
        </p:nvSpPr>
        <p:spPr>
          <a:xfrm>
            <a:off x="8539385" y="2450823"/>
            <a:ext cx="243341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Composition for the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 Area 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(atomic 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277DD-201F-8BC8-5CB4-FE0B527E1F6D}"/>
              </a:ext>
            </a:extLst>
          </p:cNvPr>
          <p:cNvSpPr/>
          <p:nvPr/>
        </p:nvSpPr>
        <p:spPr>
          <a:xfrm>
            <a:off x="2914022" y="3135086"/>
            <a:ext cx="4853354" cy="401934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206268-EC01-180C-D41D-579475193412}"/>
              </a:ext>
            </a:extLst>
          </p:cNvPr>
          <p:cNvCxnSpPr>
            <a:cxnSpLocks/>
          </p:cNvCxnSpPr>
          <p:nvPr/>
        </p:nvCxnSpPr>
        <p:spPr>
          <a:xfrm flipH="1">
            <a:off x="7797521" y="2903974"/>
            <a:ext cx="683288" cy="41198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7119DF4-43EB-D4E8-9148-2BD8B33A4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734" y="3469448"/>
            <a:ext cx="5389266" cy="3388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0ED82FE-38ED-875C-7D86-5A0FF0B75EC5}"/>
              </a:ext>
            </a:extLst>
          </p:cNvPr>
          <p:cNvSpPr txBox="1"/>
          <p:nvPr/>
        </p:nvSpPr>
        <p:spPr>
          <a:xfrm>
            <a:off x="8922935" y="845289"/>
            <a:ext cx="132973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V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18.3 %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Mn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4.8 %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Co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17.2 %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Ni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6.8 %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Ho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53 %</a:t>
            </a:r>
            <a:endParaRPr lang="en-US" dirty="0"/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8E556427-D3AE-5610-2F07-87E1C37E76A2}"/>
              </a:ext>
            </a:extLst>
          </p:cNvPr>
          <p:cNvSpPr txBox="1">
            <a:spLocks/>
          </p:cNvSpPr>
          <p:nvPr/>
        </p:nvSpPr>
        <p:spPr>
          <a:xfrm rot="16200000">
            <a:off x="-703424" y="3145835"/>
            <a:ext cx="243341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</a:t>
            </a:r>
            <a:b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Area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677CCF-1156-F13F-DDFD-B042CEFBC249}"/>
              </a:ext>
            </a:extLst>
          </p:cNvPr>
          <p:cNvCxnSpPr>
            <a:cxnSpLocks/>
          </p:cNvCxnSpPr>
          <p:nvPr/>
        </p:nvCxnSpPr>
        <p:spPr>
          <a:xfrm>
            <a:off x="974690" y="3367872"/>
            <a:ext cx="592853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B602FB-C54C-7FCC-9EE1-3397220FD31F}"/>
              </a:ext>
            </a:extLst>
          </p:cNvPr>
          <p:cNvCxnSpPr>
            <a:cxnSpLocks/>
          </p:cNvCxnSpPr>
          <p:nvPr/>
        </p:nvCxnSpPr>
        <p:spPr>
          <a:xfrm flipH="1">
            <a:off x="7757327" y="1579266"/>
            <a:ext cx="1187381" cy="158596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7BBF743-872F-7B27-C628-39C1F987093C}"/>
              </a:ext>
            </a:extLst>
          </p:cNvPr>
          <p:cNvCxnSpPr>
            <a:cxnSpLocks/>
          </p:cNvCxnSpPr>
          <p:nvPr/>
        </p:nvCxnSpPr>
        <p:spPr>
          <a:xfrm flipH="1" flipV="1">
            <a:off x="10060074" y="5146431"/>
            <a:ext cx="661517" cy="279679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nhaltsplatzhalter 2">
            <a:extLst>
              <a:ext uri="{FF2B5EF4-FFF2-40B4-BE49-F238E27FC236}">
                <a16:creationId xmlns:a16="http://schemas.microsoft.com/office/drawing/2014/main" id="{DADA7271-7324-37E4-21CB-B92D77041708}"/>
              </a:ext>
            </a:extLst>
          </p:cNvPr>
          <p:cNvSpPr txBox="1">
            <a:spLocks/>
          </p:cNvSpPr>
          <p:nvPr/>
        </p:nvSpPr>
        <p:spPr>
          <a:xfrm>
            <a:off x="10621068" y="5115311"/>
            <a:ext cx="130632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Composition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9772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AA57D-6C4E-C5C9-0A21-49DCBB1F8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96" y="1346478"/>
            <a:ext cx="1989572" cy="1989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DC5B9B-F534-8F5F-31BF-00DEE085667C}"/>
              </a:ext>
            </a:extLst>
          </p:cNvPr>
          <p:cNvSpPr txBox="1"/>
          <p:nvPr/>
        </p:nvSpPr>
        <p:spPr>
          <a:xfrm>
            <a:off x="237434" y="759456"/>
            <a:ext cx="11676185" cy="5447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Project: 0008081_EDXmapping ZGH (1)</a:t>
            </a:r>
          </a:p>
          <a:p>
            <a:r>
              <a:rPr lang="en-US" sz="1200" dirty="0"/>
              <a:t>Owner: </a:t>
            </a:r>
          </a:p>
          <a:p>
            <a:r>
              <a:rPr lang="en-US" sz="1200" dirty="0"/>
              <a:t>Site: Site of Interest 1</a:t>
            </a:r>
          </a:p>
          <a:p>
            <a:endParaRPr lang="en-US" sz="1200" dirty="0"/>
          </a:p>
          <a:p>
            <a:r>
              <a:rPr lang="en-US" sz="1200" dirty="0"/>
              <a:t>Sample: Sample 1</a:t>
            </a:r>
          </a:p>
          <a:p>
            <a:r>
              <a:rPr lang="en-US" sz="1200" dirty="0"/>
              <a:t>Type: Default</a:t>
            </a:r>
          </a:p>
          <a:p>
            <a:r>
              <a:rPr lang="en-US" sz="1200" dirty="0"/>
              <a:t>ID: </a:t>
            </a:r>
          </a:p>
          <a:p>
            <a:endParaRPr lang="en-US" sz="1200" dirty="0"/>
          </a:p>
          <a:p>
            <a:r>
              <a:rPr lang="en-US" sz="1200" dirty="0"/>
              <a:t>Processing option : All elements </a:t>
            </a:r>
            <a:r>
              <a:rPr lang="en-US" sz="1200" dirty="0" err="1"/>
              <a:t>analysed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All results in atomic%</a:t>
            </a:r>
          </a:p>
          <a:p>
            <a:endParaRPr lang="en-US" sz="1200" dirty="0"/>
          </a:p>
          <a:p>
            <a:r>
              <a:rPr lang="en-US" sz="1200" dirty="0"/>
              <a:t>X and Y are stage positions</a:t>
            </a:r>
          </a:p>
          <a:p>
            <a:endParaRPr lang="en-US" sz="1200" dirty="0"/>
          </a:p>
          <a:p>
            <a:r>
              <a:rPr lang="en-US" sz="1200" dirty="0"/>
              <a:t>Spectrum	In stats.	X (mm)	Y (mm)	C	O	Si	V	Mn	Co	Ni	Ho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Spektrum 1 {1}	Yes	-44.600	-40.300	80.36562	17.7799	0.331076	-0.3328189	9.434319E-02	1.12593	1.070188	-0.4342265	</a:t>
            </a:r>
          </a:p>
          <a:p>
            <a:r>
              <a:rPr lang="en-US" sz="1200" dirty="0"/>
              <a:t>Spektrum 1 {2}	Yes	-40.100	-40.300	80.1367	23.03086	0.2024186	-4.792345E-02	-0.2482219	-3.621299	0.6450471	-9.758038E-02	</a:t>
            </a:r>
          </a:p>
          <a:p>
            <a:r>
              <a:rPr lang="en-US" sz="1200" dirty="0"/>
              <a:t>Spektrum 1 {3}	Yes	-35.600	-40.300	83.67403	14.34433	0.2835474	-6.302138E-02	-7.115601E-02	1.043958	1.091217	-0.3029233	</a:t>
            </a:r>
          </a:p>
          <a:p>
            <a:r>
              <a:rPr lang="en-US" sz="1200" dirty="0"/>
              <a:t>-	…	-	…	-	…	-	…	-	…	-	…	-	…	-	…	-	…	-	…	-	…	-	…	</a:t>
            </a:r>
          </a:p>
          <a:p>
            <a:r>
              <a:rPr lang="en-US" sz="1200" dirty="0"/>
              <a:t>Spektrum 1 {418}	Yes	36.400	45.200	81.8801	12.53673	0.5853955	-1.528375E-02	4.889345E-02	-1.36448	6.783489	-0.4548477	</a:t>
            </a:r>
          </a:p>
          <a:p>
            <a:r>
              <a:rPr lang="en-US" sz="1200" dirty="0"/>
              <a:t>Spektrum 1 {419}	Yes	40.900	45.200	80.46669	12.32581	0.2078687	0.27237	-0.2769422	-7.077376	12.81309	1.268483	</a:t>
            </a:r>
          </a:p>
          <a:p>
            <a:r>
              <a:rPr lang="en-US" sz="1200" dirty="0"/>
              <a:t>Spektrum 1 {420}	Yes	45.400	45.200	83.68153	15.48148	0.0646082	0.2312067	-0.1969592	-2.165317	2.769571	0.1338789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Mean				43.79094	18.89702	29.09091	0.7714614	0.4576146	1.19483	3.057466	2.739753		</a:t>
            </a:r>
          </a:p>
          <a:p>
            <a:r>
              <a:rPr lang="en-US" sz="1200" dirty="0"/>
              <a:t>Std. deviation				21.38218	7.121112	11.38863	0.9768385	0.3503809	20.70591	9.166298	3.695945		</a:t>
            </a:r>
          </a:p>
          <a:p>
            <a:r>
              <a:rPr lang="en-US" sz="1200" dirty="0"/>
              <a:t>Max.				321.3774	82.92272	36.86385	3.61815	1.213754	225.3098	62.29993	5.617296		</a:t>
            </a:r>
          </a:p>
          <a:p>
            <a:r>
              <a:rPr lang="en-US" sz="1200" dirty="0"/>
              <a:t>Min.				-93.34522	-33.35334	-1.881486	-0.7680827	-0.4307786	-309.4584	-2.63329	-66.55944	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EDX data format (</a:t>
            </a:r>
            <a:r>
              <a:rPr lang="en-US" dirty="0" err="1"/>
              <a:t>parseable</a:t>
            </a:r>
            <a:r>
              <a:rPr lang="en-US" dirty="0"/>
              <a:t> text file)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2819A-B6B7-019A-871D-40BAC1AEEF88}"/>
              </a:ext>
            </a:extLst>
          </p:cNvPr>
          <p:cNvSpPr txBox="1"/>
          <p:nvPr/>
        </p:nvSpPr>
        <p:spPr>
          <a:xfrm>
            <a:off x="4004050" y="788695"/>
            <a:ext cx="4333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Header</a:t>
            </a:r>
            <a:r>
              <a:rPr lang="en-US" dirty="0"/>
              <a:t> (could be skipped)</a:t>
            </a:r>
            <a:br>
              <a:rPr lang="en-US" sz="1400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11E55-D139-1081-E4C5-3B6F2EEAB153}"/>
              </a:ext>
            </a:extLst>
          </p:cNvPr>
          <p:cNvSpPr/>
          <p:nvPr/>
        </p:nvSpPr>
        <p:spPr>
          <a:xfrm>
            <a:off x="271306" y="944545"/>
            <a:ext cx="3074795" cy="2481942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B5F84-236F-25D5-05D5-D94A3920CDA7}"/>
              </a:ext>
            </a:extLst>
          </p:cNvPr>
          <p:cNvCxnSpPr>
            <a:cxnSpLocks/>
          </p:cNvCxnSpPr>
          <p:nvPr/>
        </p:nvCxnSpPr>
        <p:spPr>
          <a:xfrm flipH="1">
            <a:off x="3106618" y="1004835"/>
            <a:ext cx="872529" cy="46390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C0D22-6D2D-5825-825E-A833F5EBC3C5}"/>
              </a:ext>
            </a:extLst>
          </p:cNvPr>
          <p:cNvSpPr/>
          <p:nvPr/>
        </p:nvSpPr>
        <p:spPr>
          <a:xfrm>
            <a:off x="272981" y="5365819"/>
            <a:ext cx="9463872" cy="735203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4810B6-DEC2-63BD-37A9-26666B9CF4B3}"/>
              </a:ext>
            </a:extLst>
          </p:cNvPr>
          <p:cNvSpPr txBox="1"/>
          <p:nvPr/>
        </p:nvSpPr>
        <p:spPr>
          <a:xfrm>
            <a:off x="10456768" y="5462853"/>
            <a:ext cx="1299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Footer</a:t>
            </a:r>
          </a:p>
          <a:p>
            <a:r>
              <a:rPr lang="en-US" dirty="0"/>
              <a:t>(to skip)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2C896E-E537-8C21-401C-EBAEEE4ADADD}"/>
              </a:ext>
            </a:extLst>
          </p:cNvPr>
          <p:cNvCxnSpPr>
            <a:cxnSpLocks/>
          </p:cNvCxnSpPr>
          <p:nvPr/>
        </p:nvCxnSpPr>
        <p:spPr>
          <a:xfrm flipH="1">
            <a:off x="9639721" y="5761056"/>
            <a:ext cx="730178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529828B-8CAE-C58B-4C2B-CA2CA92D25E8}"/>
              </a:ext>
            </a:extLst>
          </p:cNvPr>
          <p:cNvSpPr/>
          <p:nvPr/>
        </p:nvSpPr>
        <p:spPr>
          <a:xfrm>
            <a:off x="272981" y="3488453"/>
            <a:ext cx="11292672" cy="1817077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9BE6BF-E30F-476D-D5E7-7B9265E75F83}"/>
              </a:ext>
            </a:extLst>
          </p:cNvPr>
          <p:cNvSpPr txBox="1"/>
          <p:nvPr/>
        </p:nvSpPr>
        <p:spPr>
          <a:xfrm>
            <a:off x="6059157" y="1937556"/>
            <a:ext cx="5948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Data we need</a:t>
            </a:r>
            <a:r>
              <a:rPr lang="en-US" dirty="0"/>
              <a:t> (TAB separated)</a:t>
            </a:r>
            <a:r>
              <a:rPr lang="ru-RU" dirty="0"/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Almost, 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420 measurement areas (instead of 342), need to filter;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elements (from substrate, need to filter: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O</a:t>
            </a:r>
            <a:r>
              <a:rPr lang="en-US" dirty="0"/>
              <a:t>, </a:t>
            </a:r>
            <a:r>
              <a:rPr lang="en-US" b="1" dirty="0"/>
              <a:t>Si</a:t>
            </a:r>
            <a:r>
              <a:rPr lang="en-US" dirty="0"/>
              <a:t>).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462406-9671-7BD4-EE54-87E8284F9FAB}"/>
              </a:ext>
            </a:extLst>
          </p:cNvPr>
          <p:cNvCxnSpPr>
            <a:cxnSpLocks/>
          </p:cNvCxnSpPr>
          <p:nvPr/>
        </p:nvCxnSpPr>
        <p:spPr>
          <a:xfrm flipH="1">
            <a:off x="7164475" y="2865454"/>
            <a:ext cx="906027" cy="1023257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8A18B9-1E03-ECEF-33CF-B93F6742A072}"/>
              </a:ext>
            </a:extLst>
          </p:cNvPr>
          <p:cNvCxnSpPr>
            <a:cxnSpLocks/>
          </p:cNvCxnSpPr>
          <p:nvPr/>
        </p:nvCxnSpPr>
        <p:spPr>
          <a:xfrm flipH="1" flipV="1">
            <a:off x="3928905" y="1577591"/>
            <a:ext cx="2110154" cy="813917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D95B30-6287-17D5-188E-EB4B3CDB3BD9}"/>
              </a:ext>
            </a:extLst>
          </p:cNvPr>
          <p:cNvCxnSpPr>
            <a:cxnSpLocks/>
          </p:cNvCxnSpPr>
          <p:nvPr/>
        </p:nvCxnSpPr>
        <p:spPr>
          <a:xfrm flipH="1" flipV="1">
            <a:off x="5506497" y="1657978"/>
            <a:ext cx="542611" cy="743578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3A7734-2A76-A618-5783-CB729D0387A4}"/>
              </a:ext>
            </a:extLst>
          </p:cNvPr>
          <p:cNvCxnSpPr>
            <a:cxnSpLocks/>
          </p:cNvCxnSpPr>
          <p:nvPr/>
        </p:nvCxnSpPr>
        <p:spPr>
          <a:xfrm flipH="1">
            <a:off x="3928905" y="2401556"/>
            <a:ext cx="2100106" cy="673240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CE2841-5CA2-ADDE-337C-4682F7421102}"/>
              </a:ext>
            </a:extLst>
          </p:cNvPr>
          <p:cNvCxnSpPr>
            <a:cxnSpLocks/>
          </p:cNvCxnSpPr>
          <p:nvPr/>
        </p:nvCxnSpPr>
        <p:spPr>
          <a:xfrm flipH="1">
            <a:off x="5536642" y="2381459"/>
            <a:ext cx="502417" cy="693337"/>
          </a:xfrm>
          <a:prstGeom prst="straightConnector1">
            <a:avLst/>
          </a:prstGeom>
          <a:ln w="635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E46F19F-FFCB-9EAF-1B90-6DCA64EB2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7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4DC5B9B-F534-8F5F-31BF-00DEE085667C}"/>
              </a:ext>
            </a:extLst>
          </p:cNvPr>
          <p:cNvSpPr txBox="1"/>
          <p:nvPr/>
        </p:nvSpPr>
        <p:spPr>
          <a:xfrm>
            <a:off x="227389" y="1503038"/>
            <a:ext cx="282731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Index,V,Mn,Co,Ni,Ho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1,31.3,2.7,22.6,6,37.4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2,23.1,6.1,17,6.8,47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3,18.3,4.8,17.2,6.8,53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4,10,5.7,20.9,7.4,56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339,8.7,13,36.2,13.8,28.3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340,8.1,11,38.7,14.2,28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341,6.7,14.1,33.5,16.8,28.8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342,6.6,13,34.9,15.3,30.2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EDX data (good to go)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B5F84-236F-25D5-05D5-D94A3920CDA7}"/>
              </a:ext>
            </a:extLst>
          </p:cNvPr>
          <p:cNvCxnSpPr>
            <a:cxnSpLocks/>
          </p:cNvCxnSpPr>
          <p:nvPr/>
        </p:nvCxnSpPr>
        <p:spPr>
          <a:xfrm>
            <a:off x="3396345" y="2835312"/>
            <a:ext cx="1518978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A9BE6BF-E30F-476D-D5E7-7B9265E75F83}"/>
              </a:ext>
            </a:extLst>
          </p:cNvPr>
          <p:cNvSpPr txBox="1"/>
          <p:nvPr/>
        </p:nvSpPr>
        <p:spPr>
          <a:xfrm>
            <a:off x="0" y="4911869"/>
            <a:ext cx="571751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Even more open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to validate EDX data </a:t>
            </a:r>
            <a:r>
              <a:rPr lang="en-US" dirty="0"/>
              <a:t>(</a:t>
            </a:r>
            <a:r>
              <a:rPr lang="en-US" dirty="0" err="1"/>
              <a:t>raw&amp;processed</a:t>
            </a:r>
            <a:r>
              <a:rPr lang="en-US" dirty="0"/>
              <a:t>)</a:t>
            </a:r>
            <a:r>
              <a:rPr lang="en-US" b="1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metadata for EDX should we store in RDMS?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we would like to find our EDX data in RDMS?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747B8-9090-C6F2-A95A-DC66BF6CB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24" y="1541614"/>
            <a:ext cx="6811326" cy="4096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E94ACCEB-7E97-BE48-0323-07D0FB1557CC}"/>
              </a:ext>
            </a:extLst>
          </p:cNvPr>
          <p:cNvSpPr txBox="1">
            <a:spLocks/>
          </p:cNvSpPr>
          <p:nvPr/>
        </p:nvSpPr>
        <p:spPr>
          <a:xfrm>
            <a:off x="4009254" y="1042155"/>
            <a:ext cx="7037724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 Area Index				  Chemical Elements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/>
              </a:rPr>
              <a:t>[1, 342]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E749CE-2A08-E5C4-988E-9B2E8232D70F}"/>
              </a:ext>
            </a:extLst>
          </p:cNvPr>
          <p:cNvCxnSpPr>
            <a:cxnSpLocks/>
          </p:cNvCxnSpPr>
          <p:nvPr/>
        </p:nvCxnSpPr>
        <p:spPr>
          <a:xfrm flipH="1">
            <a:off x="6985282" y="1225901"/>
            <a:ext cx="1807026" cy="554333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072254-9978-5FF6-041B-FE074CA231F7}"/>
              </a:ext>
            </a:extLst>
          </p:cNvPr>
          <p:cNvCxnSpPr>
            <a:cxnSpLocks/>
          </p:cNvCxnSpPr>
          <p:nvPr/>
        </p:nvCxnSpPr>
        <p:spPr>
          <a:xfrm flipH="1">
            <a:off x="7961646" y="1346480"/>
            <a:ext cx="870856" cy="35504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78B748-546B-B955-CA7E-4F534CE2ECD9}"/>
              </a:ext>
            </a:extLst>
          </p:cNvPr>
          <p:cNvCxnSpPr>
            <a:cxnSpLocks/>
          </p:cNvCxnSpPr>
          <p:nvPr/>
        </p:nvCxnSpPr>
        <p:spPr>
          <a:xfrm flipH="1">
            <a:off x="8897817" y="1376625"/>
            <a:ext cx="266281" cy="286378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6BCC46-C41B-845E-A42C-D310FC3CFDAF}"/>
              </a:ext>
            </a:extLst>
          </p:cNvPr>
          <p:cNvCxnSpPr>
            <a:cxnSpLocks/>
          </p:cNvCxnSpPr>
          <p:nvPr/>
        </p:nvCxnSpPr>
        <p:spPr>
          <a:xfrm>
            <a:off x="9954569" y="1386673"/>
            <a:ext cx="0" cy="27800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042202-C5BB-BE56-BABE-BBFDC53CE34D}"/>
              </a:ext>
            </a:extLst>
          </p:cNvPr>
          <p:cNvCxnSpPr>
            <a:cxnSpLocks/>
          </p:cNvCxnSpPr>
          <p:nvPr/>
        </p:nvCxnSpPr>
        <p:spPr>
          <a:xfrm>
            <a:off x="10651254" y="1406771"/>
            <a:ext cx="261257" cy="30145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28E965-3C01-28E4-0710-05803C5498B7}"/>
              </a:ext>
            </a:extLst>
          </p:cNvPr>
          <p:cNvCxnSpPr>
            <a:cxnSpLocks/>
          </p:cNvCxnSpPr>
          <p:nvPr/>
        </p:nvCxnSpPr>
        <p:spPr>
          <a:xfrm>
            <a:off x="5265336" y="1406771"/>
            <a:ext cx="211016" cy="281353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9C430E9-8FB3-93FB-7CB6-398F5F18F55C}"/>
              </a:ext>
            </a:extLst>
          </p:cNvPr>
          <p:cNvSpPr txBox="1"/>
          <p:nvPr/>
        </p:nvSpPr>
        <p:spPr>
          <a:xfrm>
            <a:off x="72013" y="1075075"/>
            <a:ext cx="3404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Good CSV document </a:t>
            </a:r>
            <a:r>
              <a:rPr lang="en-US" dirty="0"/>
              <a:t>(processed)</a:t>
            </a:r>
          </a:p>
        </p:txBody>
      </p:sp>
    </p:spTree>
    <p:extLst>
      <p:ext uri="{BB962C8B-B14F-4D97-AF65-F5344CB8AC3E}">
        <p14:creationId xmlns:p14="http://schemas.microsoft.com/office/powerpoint/2010/main" val="173077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mium Vector | Cartoon young officer policeman standing">
            <a:extLst>
              <a:ext uri="{FF2B5EF4-FFF2-40B4-BE49-F238E27FC236}">
                <a16:creationId xmlns:a16="http://schemas.microsoft.com/office/drawing/2014/main" id="{B6375742-36D0-0565-0B2E-965F3BA6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75" y="713433"/>
            <a:ext cx="1991417" cy="51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  <a:r>
              <a:rPr lang="ru-RU" dirty="0"/>
              <a:t> </a:t>
            </a:r>
            <a:r>
              <a:rPr lang="en-US" dirty="0"/>
              <a:t>Principle and Importance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B5F84-236F-25D5-05D5-D94A3920CDA7}"/>
              </a:ext>
            </a:extLst>
          </p:cNvPr>
          <p:cNvCxnSpPr>
            <a:cxnSpLocks/>
          </p:cNvCxnSpPr>
          <p:nvPr/>
        </p:nvCxnSpPr>
        <p:spPr>
          <a:xfrm>
            <a:off x="2662815" y="1589317"/>
            <a:ext cx="7526214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t Sounds:Amazon.de:Appstore for Android">
            <a:extLst>
              <a:ext uri="{FF2B5EF4-FFF2-40B4-BE49-F238E27FC236}">
                <a16:creationId xmlns:a16="http://schemas.microsoft.com/office/drawing/2014/main" id="{2F5E8631-E1C6-7169-C653-EF6CDA6E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9" y="5174900"/>
            <a:ext cx="1085223" cy="10852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DC5B9B-F534-8F5F-31BF-00DEE085667C}"/>
              </a:ext>
            </a:extLst>
          </p:cNvPr>
          <p:cNvSpPr txBox="1"/>
          <p:nvPr/>
        </p:nvSpPr>
        <p:spPr>
          <a:xfrm>
            <a:off x="599179" y="809703"/>
            <a:ext cx="537959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Index,V,Mn,Co,Ni,Ho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1,31.3,2.7,22.6,6,37.4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2,23.1,6.1,17,6.8,47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3,18.3,4.8,17.2,6.8,53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4,10,5.7,20.9,7.4,56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339,8.7,13,36.2,13.8,28.3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340,8.1,11,38.7,14.2,28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341,6.7,14.1,33.5,16.8,28.8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342,6.6,13,34.9,15.3,30.2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520F96-5D54-0377-5932-B694275D5704}"/>
              </a:ext>
            </a:extLst>
          </p:cNvPr>
          <p:cNvCxnSpPr>
            <a:cxnSpLocks/>
          </p:cNvCxnSpPr>
          <p:nvPr/>
        </p:nvCxnSpPr>
        <p:spPr>
          <a:xfrm>
            <a:off x="6149591" y="4042789"/>
            <a:ext cx="4069583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5A675E-FE91-CAF0-4BF7-0EABACF58A59}"/>
              </a:ext>
            </a:extLst>
          </p:cNvPr>
          <p:cNvCxnSpPr>
            <a:cxnSpLocks/>
          </p:cNvCxnSpPr>
          <p:nvPr/>
        </p:nvCxnSpPr>
        <p:spPr>
          <a:xfrm>
            <a:off x="1701521" y="5722538"/>
            <a:ext cx="8507604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B0E5D5-30B8-1E1D-5BA9-A139A3122B63}"/>
              </a:ext>
            </a:extLst>
          </p:cNvPr>
          <p:cNvSpPr txBox="1"/>
          <p:nvPr/>
        </p:nvSpPr>
        <p:spPr>
          <a:xfrm>
            <a:off x="7526219" y="5929758"/>
            <a:ext cx="15273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Validator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E1444-5F97-CB93-3C19-023284239635}"/>
              </a:ext>
            </a:extLst>
          </p:cNvPr>
          <p:cNvSpPr txBox="1"/>
          <p:nvPr/>
        </p:nvSpPr>
        <p:spPr>
          <a:xfrm>
            <a:off x="2684588" y="1098176"/>
            <a:ext cx="39272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Processed EDX CSV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067E7-7810-AC6D-CA98-4018CACE2023}"/>
              </a:ext>
            </a:extLst>
          </p:cNvPr>
          <p:cNvSpPr txBox="1"/>
          <p:nvPr/>
        </p:nvSpPr>
        <p:spPr>
          <a:xfrm>
            <a:off x="606251" y="2527966"/>
            <a:ext cx="5844791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Project: 0008081_EDXmapping ZGH (1)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Owner: 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Site: Site of Interest 1</a:t>
            </a:r>
          </a:p>
          <a:p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Sample: Sample 1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Type: Default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ID: </a:t>
            </a:r>
          </a:p>
          <a:p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Processing option : All elements </a:t>
            </a:r>
            <a:r>
              <a:rPr lang="en-US" sz="500" dirty="0" err="1">
                <a:solidFill>
                  <a:schemeClr val="bg1">
                    <a:lumMod val="50000"/>
                  </a:schemeClr>
                </a:solidFill>
              </a:rPr>
              <a:t>analysed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All results in atomic%</a:t>
            </a:r>
          </a:p>
          <a:p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X and Y are stage positions</a:t>
            </a:r>
          </a:p>
          <a:p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Spectrum	In stats.	X (mm)	Y (mm)	C	O	Si	V	Mn	Co	Ni	Ho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Spektrum 1 {1}	Yes	-44.600	-40.300	80.36562	17.7799	0.331076	-0.3328189	9.434319E-02	1.12593	1.070188	-0.4342265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Spektrum 1 {2}	Yes	-40.100	-40.300	80.1367	23.03086	0.2024186	-4.792345E-02	-0.2482219	-3.621299	0.6450471	-9.758038E-02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Spektrum 1 {3}	Yes	-35.600	-40.300	83.67403	14.34433	0.2835474	-6.302138E-02	-7.115601E-02	1.043958	1.091217	-0.3029233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-	…	-	…	-	…	-	…	-	…	-	…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Spektrum 1 {418}	Yes	36.400	45.200	81.8801	12.53673	0.5853955	-1.528375E-02	4.889345E-02	-1.36448	6.783489	-0.4548477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Spektrum 1 {419}	Yes	40.900	45.200	80.46669	12.32581	0.2078687	0.27237	-0.2769422	-7.077376	12.81309	1.268483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Spektrum 1 {420}	Yes	45.400	45.200	83.68153	15.48148	0.0646082	0.2312067	-0.1969592	-2.165317	2.769571	0.1338789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Mean				43.79094	18.89702	29.09091	0.7714614	0.4576146	1.19483	3.057466	2.739753	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Std. deviation				21.38218	7.121112	11.38863	0.9768385	0.3503809	20.70591	9.166298	3.695945	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Max.				321.3774	82.92272	36.86385	3.61815	1.213754	225.3098	62.29993	5.617296		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Min.				-93.34522	-33.35334	-1.881486	-0.7680827	-0.4307786	-309.4584	-2.63329	-66.55944</a:t>
            </a:r>
            <a:r>
              <a:rPr lang="en-US" sz="500" dirty="0"/>
              <a:t>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150B4E-28C5-4E01-566B-227237CAB290}"/>
              </a:ext>
            </a:extLst>
          </p:cNvPr>
          <p:cNvSpPr txBox="1"/>
          <p:nvPr/>
        </p:nvSpPr>
        <p:spPr>
          <a:xfrm>
            <a:off x="3771486" y="2798023"/>
            <a:ext cx="1925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Raw EDX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B19EEF-805D-A4A4-8235-DE6C1ED290A8}"/>
              </a:ext>
            </a:extLst>
          </p:cNvPr>
          <p:cNvSpPr txBox="1"/>
          <p:nvPr/>
        </p:nvSpPr>
        <p:spPr>
          <a:xfrm>
            <a:off x="3974128" y="5261543"/>
            <a:ext cx="21553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Some other data</a:t>
            </a:r>
          </a:p>
        </p:txBody>
      </p:sp>
      <p:pic>
        <p:nvPicPr>
          <p:cNvPr id="1032" name="Picture 8" descr="Valid Icon zum kostenlosen Download | FreeImages">
            <a:extLst>
              <a:ext uri="{FF2B5EF4-FFF2-40B4-BE49-F238E27FC236}">
                <a16:creationId xmlns:a16="http://schemas.microsoft.com/office/drawing/2014/main" id="{AAF2D851-80D8-1D46-E751-CB9B7190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41" y="963806"/>
            <a:ext cx="1196591" cy="1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Valid Icon zum kostenlosen Download | FreeImages">
            <a:extLst>
              <a:ext uri="{FF2B5EF4-FFF2-40B4-BE49-F238E27FC236}">
                <a16:creationId xmlns:a16="http://schemas.microsoft.com/office/drawing/2014/main" id="{28784279-192E-CD9D-466B-8E658F32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068" y="3477563"/>
            <a:ext cx="1196591" cy="1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valid Bilder – Durchsuchen 88,832 Archivfotos, Vektorgrafiken und Videos  | Adobe Stock">
            <a:extLst>
              <a:ext uri="{FF2B5EF4-FFF2-40B4-BE49-F238E27FC236}">
                <a16:creationId xmlns:a16="http://schemas.microsoft.com/office/drawing/2014/main" id="{20B00DC8-38EC-212B-F85B-9B1D30BF1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9" b="23716"/>
          <a:stretch/>
        </p:blipFill>
        <p:spPr bwMode="auto">
          <a:xfrm>
            <a:off x="10293753" y="5385916"/>
            <a:ext cx="1762175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703E75-8F81-230B-D149-67C39100A087}"/>
              </a:ext>
            </a:extLst>
          </p:cNvPr>
          <p:cNvSpPr txBox="1"/>
          <p:nvPr/>
        </p:nvSpPr>
        <p:spPr>
          <a:xfrm>
            <a:off x="167476" y="1354409"/>
            <a:ext cx="475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3BFA4D-F43B-F1A5-2966-E74462958A42}"/>
              </a:ext>
            </a:extLst>
          </p:cNvPr>
          <p:cNvSpPr txBox="1"/>
          <p:nvPr/>
        </p:nvSpPr>
        <p:spPr>
          <a:xfrm>
            <a:off x="149054" y="3506431"/>
            <a:ext cx="475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5A0AD9-2592-7D61-AF58-0C33F375C26C}"/>
              </a:ext>
            </a:extLst>
          </p:cNvPr>
          <p:cNvSpPr txBox="1"/>
          <p:nvPr/>
        </p:nvSpPr>
        <p:spPr>
          <a:xfrm>
            <a:off x="180874" y="5497679"/>
            <a:ext cx="475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49FF32-2730-25CC-9536-051C6F352E11}"/>
              </a:ext>
            </a:extLst>
          </p:cNvPr>
          <p:cNvSpPr txBox="1"/>
          <p:nvPr/>
        </p:nvSpPr>
        <p:spPr>
          <a:xfrm>
            <a:off x="1634536" y="5333557"/>
            <a:ext cx="2155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Trust me, </a:t>
            </a:r>
          </a:p>
          <a:p>
            <a:r>
              <a:rPr lang="en-US" sz="2200" i="1" dirty="0"/>
              <a:t>I’m cute!</a:t>
            </a:r>
          </a:p>
        </p:txBody>
      </p:sp>
      <p:pic>
        <p:nvPicPr>
          <p:cNvPr id="1040" name="Picture 16" descr="Database | Bruker">
            <a:extLst>
              <a:ext uri="{FF2B5EF4-FFF2-40B4-BE49-F238E27FC236}">
                <a16:creationId xmlns:a16="http://schemas.microsoft.com/office/drawing/2014/main" id="{BF1CC8F5-E5DF-C59C-DA17-79B93430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791" y="2471056"/>
            <a:ext cx="558521" cy="5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221E8A8-4205-1AE1-CFCE-C67C6E484082}"/>
              </a:ext>
            </a:extLst>
          </p:cNvPr>
          <p:cNvCxnSpPr>
            <a:cxnSpLocks/>
            <a:endCxn id="1040" idx="0"/>
          </p:cNvCxnSpPr>
          <p:nvPr/>
        </p:nvCxnSpPr>
        <p:spPr>
          <a:xfrm>
            <a:off x="11274251" y="1838848"/>
            <a:ext cx="564801" cy="632208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2237E31-8C7B-8C84-EF01-B68A60C9E073}"/>
              </a:ext>
            </a:extLst>
          </p:cNvPr>
          <p:cNvCxnSpPr>
            <a:cxnSpLocks/>
            <a:endCxn id="1040" idx="2"/>
          </p:cNvCxnSpPr>
          <p:nvPr/>
        </p:nvCxnSpPr>
        <p:spPr>
          <a:xfrm flipV="1">
            <a:off x="11274251" y="3029577"/>
            <a:ext cx="564801" cy="55768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A1EC26-BFE1-DBE9-F33D-D1BD328F4747}"/>
              </a:ext>
            </a:extLst>
          </p:cNvPr>
          <p:cNvSpPr txBox="1"/>
          <p:nvPr/>
        </p:nvSpPr>
        <p:spPr>
          <a:xfrm rot="18951752">
            <a:off x="10785544" y="3096726"/>
            <a:ext cx="1019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to Database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AAAE2-A87B-2433-E95C-726C39E2D1F1}"/>
              </a:ext>
            </a:extLst>
          </p:cNvPr>
          <p:cNvSpPr txBox="1"/>
          <p:nvPr/>
        </p:nvSpPr>
        <p:spPr>
          <a:xfrm rot="2969259">
            <a:off x="11245845" y="1851841"/>
            <a:ext cx="1019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to Database</a:t>
            </a:r>
          </a:p>
        </p:txBody>
      </p:sp>
    </p:spTree>
    <p:extLst>
      <p:ext uri="{BB962C8B-B14F-4D97-AF65-F5344CB8AC3E}">
        <p14:creationId xmlns:p14="http://schemas.microsoft.com/office/powerpoint/2010/main" val="156395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3911</TotalTime>
  <Words>3749</Words>
  <Application>Microsoft Office PowerPoint</Application>
  <PresentationFormat>Widescreen</PresentationFormat>
  <Paragraphs>497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Cascadia Mono</vt:lpstr>
      <vt:lpstr>Courier New</vt:lpstr>
      <vt:lpstr>system-ui</vt:lpstr>
      <vt:lpstr>Verdana</vt:lpstr>
      <vt:lpstr>Wingdings</vt:lpstr>
      <vt:lpstr>Office</vt:lpstr>
      <vt:lpstr>PowerPoint Master RUB</vt:lpstr>
      <vt:lpstr> Object Type Support Request on example of C04:  Incorporating EDX Data  in Research Data Management System</vt:lpstr>
      <vt:lpstr>Agenda</vt:lpstr>
      <vt:lpstr>Material Characterisation: Chemical Entities Hierarchy</vt:lpstr>
      <vt:lpstr>Motivation: EDX as a “must have” characterisation</vt:lpstr>
      <vt:lpstr>Combinatorial Materials Library: basic agreements</vt:lpstr>
      <vt:lpstr>EDX Measurement Outcome (Processed Data): the Table</vt:lpstr>
      <vt:lpstr>Raw EDX data format (parseable text file)</vt:lpstr>
      <vt:lpstr>Processed EDX data (good to go)</vt:lpstr>
      <vt:lpstr>Validation Principle and Importance</vt:lpstr>
      <vt:lpstr>Validation from RDMS perspective: API makes it flexible for all</vt:lpstr>
      <vt:lpstr>User perspective: how EDX should be findable?</vt:lpstr>
      <vt:lpstr>Metadata extraction: external API</vt:lpstr>
      <vt:lpstr>All data extraction: external API</vt:lpstr>
      <vt:lpstr>Search for Composition (obtained from EDX)</vt:lpstr>
      <vt:lpstr>Recommended plan for data presentation (for every project)</vt:lpstr>
      <vt:lpstr>A Perfect “Object Type Support Request” from … project</vt:lpstr>
      <vt:lpstr>Brief introduction to data / measurements: coordinate grid</vt:lpstr>
      <vt:lpstr>Data format description: raw EDX data format</vt:lpstr>
      <vt:lpstr>EDX: what we need to extract (the Table)</vt:lpstr>
      <vt:lpstr>Search requirements: how EDX should be findable?</vt:lpstr>
      <vt:lpstr>Search requirements: individual compositions findability</vt:lpstr>
      <vt:lpstr>Validation Requirements</vt:lpstr>
      <vt:lpstr>Metadata extraction</vt:lpstr>
      <vt:lpstr>Data extraction</vt:lpstr>
      <vt:lpstr>Thanks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Виктор Дударев</cp:lastModifiedBy>
  <cp:revision>370</cp:revision>
  <cp:lastPrinted>2021-07-01T07:54:40Z</cp:lastPrinted>
  <dcterms:created xsi:type="dcterms:W3CDTF">2018-11-13T11:45:51Z</dcterms:created>
  <dcterms:modified xsi:type="dcterms:W3CDTF">2023-11-07T08:55:23Z</dcterms:modified>
</cp:coreProperties>
</file>