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5" r:id="rId1"/>
    <p:sldMasterId id="2147483679" r:id="rId2"/>
  </p:sldMasterIdLst>
  <p:notesMasterIdLst>
    <p:notesMasterId r:id="rId28"/>
  </p:notesMasterIdLst>
  <p:sldIdLst>
    <p:sldId id="256" r:id="rId3"/>
    <p:sldId id="270" r:id="rId4"/>
    <p:sldId id="291" r:id="rId5"/>
    <p:sldId id="321" r:id="rId6"/>
    <p:sldId id="271" r:id="rId7"/>
    <p:sldId id="322" r:id="rId8"/>
    <p:sldId id="272" r:id="rId9"/>
    <p:sldId id="323" r:id="rId10"/>
    <p:sldId id="325" r:id="rId11"/>
    <p:sldId id="324" r:id="rId12"/>
    <p:sldId id="326" r:id="rId13"/>
    <p:sldId id="327" r:id="rId14"/>
    <p:sldId id="328" r:id="rId15"/>
    <p:sldId id="329" r:id="rId16"/>
    <p:sldId id="330" r:id="rId17"/>
    <p:sldId id="331" r:id="rId18"/>
    <p:sldId id="332" r:id="rId19"/>
    <p:sldId id="333" r:id="rId20"/>
    <p:sldId id="334" r:id="rId21"/>
    <p:sldId id="335" r:id="rId22"/>
    <p:sldId id="336" r:id="rId23"/>
    <p:sldId id="337" r:id="rId24"/>
    <p:sldId id="338" r:id="rId25"/>
    <p:sldId id="339" r:id="rId26"/>
    <p:sldId id="269" r:id="rId27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5B0BD07-221F-49F1-84C3-A636A7D2C99B}">
          <p14:sldIdLst>
            <p14:sldId id="256"/>
            <p14:sldId id="270"/>
          </p14:sldIdLst>
        </p14:section>
        <p14:section name="EDX" id="{CA543B7C-E6F5-4CB7-BD5E-6E00CC0FA732}">
          <p14:sldIdLst>
            <p14:sldId id="291"/>
            <p14:sldId id="321"/>
            <p14:sldId id="271"/>
            <p14:sldId id="322"/>
            <p14:sldId id="272"/>
            <p14:sldId id="323"/>
            <p14:sldId id="325"/>
            <p14:sldId id="324"/>
            <p14:sldId id="326"/>
            <p14:sldId id="327"/>
            <p14:sldId id="328"/>
            <p14:sldId id="329"/>
            <p14:sldId id="330"/>
            <p14:sldId id="331"/>
          </p14:sldIdLst>
        </p14:section>
        <p14:section name="Object Type Support Request (Presentation)" id="{2ADF722B-EF8D-45A9-894D-4FDDB0D63993}">
          <p14:sldIdLst>
            <p14:sldId id="332"/>
            <p14:sldId id="333"/>
            <p14:sldId id="334"/>
            <p14:sldId id="335"/>
            <p14:sldId id="336"/>
            <p14:sldId id="337"/>
            <p14:sldId id="338"/>
            <p14:sldId id="339"/>
          </p14:sldIdLst>
        </p14:section>
        <p14:section name="QnA" id="{9DE38028-3816-473B-93AB-3D2BEE8FE395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7FD401A-9AFC-CEB2-2E40-A6115EBD7297}" name="Carsten Placke-Yan" initials="CPY" userId="Carsten Placke-Yan" providerId="None"/>
  <p188:author id="{639AA42E-AEF7-5BC6-A619-3DB851885769}" name="Timo  Fockenberg" initials="TF" userId="S::timo.fockenberg@uni-due.de::ca5b5eaa-ed32-423f-b93f-7fe16104f67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C93"/>
    <a:srgbClr val="0432FF"/>
    <a:srgbClr val="2E316C"/>
    <a:srgbClr val="E9EBF5"/>
    <a:srgbClr val="4C0B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91" autoAdjust="0"/>
    <p:restoredTop sz="86404" autoAdjust="0"/>
  </p:normalViewPr>
  <p:slideViewPr>
    <p:cSldViewPr snapToGrid="0">
      <p:cViewPr varScale="1">
        <p:scale>
          <a:sx n="95" d="100"/>
          <a:sy n="95" d="100"/>
        </p:scale>
        <p:origin x="984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2525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microsoft.com/office/2018/10/relationships/authors" Target="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1ABD12-B764-4614-BC86-391BAE625E29}" type="datetimeFigureOut">
              <a:rPr lang="de-DE" smtClean="0"/>
              <a:t>07.11.2023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D428B1-2554-491D-B226-BCE32FA9188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4753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3056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A045E6-D734-4DB2-BEE5-DF972DD20CA2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85765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A045E6-D734-4DB2-BEE5-DF972DD20CA2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52754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1864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87594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26977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86608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26309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90455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63378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65855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26182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6097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25291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41640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34525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24720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02707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06802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75302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23653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50967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62859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6403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3765550"/>
            <a:ext cx="12192000" cy="30924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hteck 6"/>
          <p:cNvSpPr/>
          <p:nvPr userDrawn="1"/>
        </p:nvSpPr>
        <p:spPr>
          <a:xfrm>
            <a:off x="0" y="0"/>
            <a:ext cx="12192000" cy="3765550"/>
          </a:xfrm>
          <a:prstGeom prst="rect">
            <a:avLst/>
          </a:prstGeom>
          <a:solidFill>
            <a:srgbClr val="004C93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hteck 10"/>
          <p:cNvSpPr/>
          <p:nvPr userDrawn="1"/>
        </p:nvSpPr>
        <p:spPr>
          <a:xfrm>
            <a:off x="493776" y="742950"/>
            <a:ext cx="11201400" cy="5542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B9C7173-7F7D-8A4C-BC17-45E2A0C4EB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39226" y="5810796"/>
            <a:ext cx="413999" cy="413999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D632F53-DC20-0C4E-AAF9-D1E1132D42C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84355" y="5810796"/>
            <a:ext cx="1246810" cy="41399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B340F2B0-800D-F04F-A870-6F0330AB4A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7469" y="5810796"/>
            <a:ext cx="861483" cy="413998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82B14B7E-BBCA-EB49-A0F6-1F257A07E84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24501" y="5810796"/>
            <a:ext cx="2020029" cy="413999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E08AF9F0-D8FB-0D41-A7A2-E9AAEA03421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11861" y="5810796"/>
            <a:ext cx="1961995" cy="413998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868D34C5-7692-0742-B660-7AB072264458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62844" y="5810796"/>
            <a:ext cx="412027" cy="413998"/>
          </a:xfrm>
          <a:prstGeom prst="rect">
            <a:avLst/>
          </a:prstGeom>
        </p:spPr>
      </p:pic>
      <p:pic>
        <p:nvPicPr>
          <p:cNvPr id="28" name="Grafik 27">
            <a:extLst>
              <a:ext uri="{FF2B5EF4-FFF2-40B4-BE49-F238E27FC236}">
                <a16:creationId xmlns:a16="http://schemas.microsoft.com/office/drawing/2014/main" id="{947A4D26-C116-CF45-9D26-C5585A0643C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34086" y="5810796"/>
            <a:ext cx="2079622" cy="413999"/>
          </a:xfrm>
          <a:prstGeom prst="rect">
            <a:avLst/>
          </a:prstGeom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id="{444CBE5A-31AA-4647-BA92-24068D559E1E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39600" y="5810796"/>
            <a:ext cx="1069285" cy="413998"/>
          </a:xfrm>
          <a:prstGeom prst="rect">
            <a:avLst/>
          </a:prstGeom>
        </p:spPr>
      </p:pic>
      <p:sp>
        <p:nvSpPr>
          <p:cNvPr id="1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346200" y="3849688"/>
            <a:ext cx="9448800" cy="165576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rgbClr val="004C9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Name(s)</a:t>
            </a:r>
          </a:p>
        </p:txBody>
      </p:sp>
      <p:sp>
        <p:nvSpPr>
          <p:cNvPr id="12" name="Titel 1"/>
          <p:cNvSpPr>
            <a:spLocks noGrp="1"/>
          </p:cNvSpPr>
          <p:nvPr>
            <p:ph type="ctrTitle" hasCustomPrompt="1"/>
          </p:nvPr>
        </p:nvSpPr>
        <p:spPr>
          <a:xfrm>
            <a:off x="1337733" y="831853"/>
            <a:ext cx="9450000" cy="279876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 b="1" cap="small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sz="4400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Title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61324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">
            <a:extLst>
              <a:ext uri="{FF2B5EF4-FFF2-40B4-BE49-F238E27FC236}">
                <a16:creationId xmlns:a16="http://schemas.microsoft.com/office/drawing/2014/main" id="{E10AE831-2867-F646-83B4-DA810147BE78}"/>
              </a:ext>
            </a:extLst>
          </p:cNvPr>
          <p:cNvSpPr txBox="1"/>
          <p:nvPr userDrawn="1"/>
        </p:nvSpPr>
        <p:spPr>
          <a:xfrm>
            <a:off x="219600" y="6390591"/>
            <a:ext cx="489047" cy="427215"/>
          </a:xfrm>
          <a:prstGeom prst="rect">
            <a:avLst/>
          </a:prstGeom>
          <a:noFill/>
        </p:spPr>
        <p:txBody>
          <a:bodyPr wrap="none" lIns="0" rtlCol="0" anchor="ctr" anchorCtr="0">
            <a:noAutofit/>
          </a:bodyPr>
          <a:lstStyle/>
          <a:p>
            <a:fld id="{C2010D74-AEB2-4A4B-A2EC-3697475144BD}" type="slidenum">
              <a:rPr lang="en-GB" sz="1400" b="0" kern="1200" smtClean="0">
                <a:solidFill>
                  <a:srgbClr val="004C93"/>
                </a:solidFill>
                <a:latin typeface="+mn-lt"/>
                <a:ea typeface="ＭＳ Ｐゴシック" charset="-128"/>
                <a:cs typeface="Calibri" panose="020F0502020204030204" pitchFamily="34" charset="0"/>
              </a:rPr>
              <a:t>‹#›</a:t>
            </a:fld>
            <a:endParaRPr lang="en-GB" sz="1400" b="0" kern="1200" dirty="0">
              <a:solidFill>
                <a:srgbClr val="004C93"/>
              </a:solidFill>
              <a:latin typeface="+mn-lt"/>
              <a:ea typeface="ＭＳ Ｐゴシック" charset="-128"/>
              <a:cs typeface="Calibri" panose="020F0502020204030204" pitchFamily="34" charset="0"/>
            </a:endParaRP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60DD7736-FA16-9041-A930-CE6D748B0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99" y="108000"/>
            <a:ext cx="11764994" cy="792000"/>
          </a:xfrm>
        </p:spPr>
        <p:txBody>
          <a:bodyPr tIns="36000" bIns="36000">
            <a:noAutofit/>
          </a:bodyPr>
          <a:lstStyle>
            <a:lvl1pPr>
              <a:defRPr lang="de-DE" sz="3600" b="1" baseline="0" smtClean="0">
                <a:solidFill>
                  <a:srgbClr val="004C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noProof="0" dirty="0"/>
          </a:p>
        </p:txBody>
      </p:sp>
      <p:grpSp>
        <p:nvGrpSpPr>
          <p:cNvPr id="22" name="Area C" hidden="1">
            <a:extLst>
              <a:ext uri="{FF2B5EF4-FFF2-40B4-BE49-F238E27FC236}">
                <a16:creationId xmlns:a16="http://schemas.microsoft.com/office/drawing/2014/main" id="{0F8AF86F-DAD4-E648-A096-8E7DDD34F16A}"/>
              </a:ext>
            </a:extLst>
          </p:cNvPr>
          <p:cNvGrpSpPr/>
          <p:nvPr userDrawn="1"/>
        </p:nvGrpSpPr>
        <p:grpSpPr>
          <a:xfrm>
            <a:off x="11407608" y="144000"/>
            <a:ext cx="720000" cy="720000"/>
            <a:chOff x="11448000" y="144000"/>
            <a:chExt cx="720000" cy="720000"/>
          </a:xfrm>
        </p:grpSpPr>
        <p:sp>
          <p:nvSpPr>
            <p:cNvPr id="23" name="Element_C">
              <a:extLst>
                <a:ext uri="{FF2B5EF4-FFF2-40B4-BE49-F238E27FC236}">
                  <a16:creationId xmlns:a16="http://schemas.microsoft.com/office/drawing/2014/main" id="{717E5556-728B-D449-9DB4-95716CFA47C0}"/>
                </a:ext>
              </a:extLst>
            </p:cNvPr>
            <p:cNvSpPr/>
            <p:nvPr/>
          </p:nvSpPr>
          <p:spPr>
            <a:xfrm flipH="1">
              <a:off x="11448000" y="144000"/>
              <a:ext cx="720000" cy="720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>
              <a:normAutofit/>
            </a:bodyPr>
            <a:lstStyle/>
            <a:p>
              <a:pPr algn="ctr"/>
              <a:endParaRPr lang="de-D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_C">
              <a:extLst>
                <a:ext uri="{FF2B5EF4-FFF2-40B4-BE49-F238E27FC236}">
                  <a16:creationId xmlns:a16="http://schemas.microsoft.com/office/drawing/2014/main" id="{3331879B-FD0F-4F43-8A20-22FB5D4129E5}"/>
                </a:ext>
              </a:extLst>
            </p:cNvPr>
            <p:cNvSpPr txBox="1"/>
            <p:nvPr/>
          </p:nvSpPr>
          <p:spPr>
            <a:xfrm>
              <a:off x="11448000" y="288000"/>
              <a:ext cx="720000" cy="432000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rm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C01</a:t>
              </a:r>
              <a:endParaRPr lang="en-DE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Area B" hidden="1">
            <a:extLst>
              <a:ext uri="{FF2B5EF4-FFF2-40B4-BE49-F238E27FC236}">
                <a16:creationId xmlns:a16="http://schemas.microsoft.com/office/drawing/2014/main" id="{5F7337AB-AC00-9A4F-AE65-68CE30482C06}"/>
              </a:ext>
            </a:extLst>
          </p:cNvPr>
          <p:cNvGrpSpPr/>
          <p:nvPr userDrawn="1"/>
        </p:nvGrpSpPr>
        <p:grpSpPr>
          <a:xfrm>
            <a:off x="11407608" y="144000"/>
            <a:ext cx="720000" cy="720000"/>
            <a:chOff x="11448000" y="144000"/>
            <a:chExt cx="720000" cy="720000"/>
          </a:xfrm>
        </p:grpSpPr>
        <p:sp>
          <p:nvSpPr>
            <p:cNvPr id="17" name="Element_B">
              <a:extLst>
                <a:ext uri="{FF2B5EF4-FFF2-40B4-BE49-F238E27FC236}">
                  <a16:creationId xmlns:a16="http://schemas.microsoft.com/office/drawing/2014/main" id="{C489C6BB-48D0-214E-8C59-0E82FE50998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flipH="1">
              <a:off x="11448000" y="144000"/>
              <a:ext cx="720000" cy="72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>
              <a:normAutofit/>
            </a:bodyPr>
            <a:lstStyle/>
            <a:p>
              <a:pPr algn="ctr"/>
              <a:endParaRPr lang="de-DE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Text_B">
              <a:extLst>
                <a:ext uri="{FF2B5EF4-FFF2-40B4-BE49-F238E27FC236}">
                  <a16:creationId xmlns:a16="http://schemas.microsoft.com/office/drawing/2014/main" id="{96CD414C-3C04-2E4A-897D-68B2E774E954}"/>
                </a:ext>
              </a:extLst>
            </p:cNvPr>
            <p:cNvSpPr txBox="1"/>
            <p:nvPr/>
          </p:nvSpPr>
          <p:spPr>
            <a:xfrm>
              <a:off x="11448000" y="288000"/>
              <a:ext cx="720000" cy="432000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rm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B02</a:t>
              </a:r>
              <a:endParaRPr lang="en-DE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Area A">
            <a:extLst>
              <a:ext uri="{FF2B5EF4-FFF2-40B4-BE49-F238E27FC236}">
                <a16:creationId xmlns:a16="http://schemas.microsoft.com/office/drawing/2014/main" id="{7643002E-2D77-6840-B933-08975F0106D6}"/>
              </a:ext>
            </a:extLst>
          </p:cNvPr>
          <p:cNvGrpSpPr/>
          <p:nvPr userDrawn="1"/>
        </p:nvGrpSpPr>
        <p:grpSpPr>
          <a:xfrm>
            <a:off x="11407608" y="144000"/>
            <a:ext cx="720000" cy="720000"/>
            <a:chOff x="11448000" y="144000"/>
            <a:chExt cx="720000" cy="720000"/>
          </a:xfrm>
        </p:grpSpPr>
        <p:sp>
          <p:nvSpPr>
            <p:cNvPr id="20" name="Element_A">
              <a:extLst>
                <a:ext uri="{FF2B5EF4-FFF2-40B4-BE49-F238E27FC236}">
                  <a16:creationId xmlns:a16="http://schemas.microsoft.com/office/drawing/2014/main" id="{A7CEC376-494D-C54F-B896-5E66AC180452}"/>
                </a:ext>
              </a:extLst>
            </p:cNvPr>
            <p:cNvSpPr/>
            <p:nvPr/>
          </p:nvSpPr>
          <p:spPr>
            <a:xfrm flipH="1">
              <a:off x="11448000" y="144000"/>
              <a:ext cx="720000" cy="720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>
              <a:normAutofit/>
            </a:bodyPr>
            <a:lstStyle/>
            <a:p>
              <a:pPr algn="ctr"/>
              <a:endParaRPr lang="de-DE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Text_A">
              <a:extLst>
                <a:ext uri="{FF2B5EF4-FFF2-40B4-BE49-F238E27FC236}">
                  <a16:creationId xmlns:a16="http://schemas.microsoft.com/office/drawing/2014/main" id="{0BD97176-935F-3D4E-B9A0-3E17388CF2C9}"/>
                </a:ext>
              </a:extLst>
            </p:cNvPr>
            <p:cNvSpPr txBox="1"/>
            <p:nvPr/>
          </p:nvSpPr>
          <p:spPr>
            <a:xfrm>
              <a:off x="11448000" y="288000"/>
              <a:ext cx="720000" cy="432000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rmAutofit fontScale="85000" lnSpcReduction="10000"/>
            </a:bodyPr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A09(N)</a:t>
              </a:r>
              <a:endParaRPr lang="en-DE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28" name="Design Element: Line">
            <a:extLst>
              <a:ext uri="{FF2B5EF4-FFF2-40B4-BE49-F238E27FC236}">
                <a16:creationId xmlns:a16="http://schemas.microsoft.com/office/drawing/2014/main" id="{78779EE9-EA30-7A40-A4ED-51C6928F2CBA}"/>
              </a:ext>
            </a:extLst>
          </p:cNvPr>
          <p:cNvCxnSpPr>
            <a:cxnSpLocks/>
          </p:cNvCxnSpPr>
          <p:nvPr userDrawn="1"/>
        </p:nvCxnSpPr>
        <p:spPr>
          <a:xfrm>
            <a:off x="215999" y="6342499"/>
            <a:ext cx="1176499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CA24BC50-7A3F-DA40-8A91-D57791100FB3}"/>
              </a:ext>
            </a:extLst>
          </p:cNvPr>
          <p:cNvGrpSpPr/>
          <p:nvPr userDrawn="1"/>
        </p:nvGrpSpPr>
        <p:grpSpPr>
          <a:xfrm>
            <a:off x="10489546" y="6104033"/>
            <a:ext cx="1491446" cy="695182"/>
            <a:chOff x="10466773" y="6064346"/>
            <a:chExt cx="1491446" cy="695182"/>
          </a:xfrm>
        </p:grpSpPr>
        <p:sp>
          <p:nvSpPr>
            <p:cNvPr id="30" name="Rechteck 29">
              <a:extLst>
                <a:ext uri="{FF2B5EF4-FFF2-40B4-BE49-F238E27FC236}">
                  <a16:creationId xmlns:a16="http://schemas.microsoft.com/office/drawing/2014/main" id="{127A10B7-8B73-754D-8784-F7BFEABF5157}"/>
                </a:ext>
              </a:extLst>
            </p:cNvPr>
            <p:cNvSpPr/>
            <p:nvPr userDrawn="1"/>
          </p:nvSpPr>
          <p:spPr>
            <a:xfrm>
              <a:off x="10466773" y="6195600"/>
              <a:ext cx="468000" cy="2317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Grafik 30">
              <a:hlinkClick r:id="" action="ppaction://noaction"/>
              <a:extLst>
                <a:ext uri="{FF2B5EF4-FFF2-40B4-BE49-F238E27FC236}">
                  <a16:creationId xmlns:a16="http://schemas.microsoft.com/office/drawing/2014/main" id="{9C87BB19-523F-1346-9BC0-B8984CA1D0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12780" y="6064346"/>
              <a:ext cx="1445439" cy="695182"/>
            </a:xfrm>
            <a:prstGeom prst="rect">
              <a:avLst/>
            </a:prstGeom>
          </p:spPr>
        </p:pic>
      </p:grpSp>
      <p:sp>
        <p:nvSpPr>
          <p:cNvPr id="5" name="Presentation Details">
            <a:extLst>
              <a:ext uri="{FF2B5EF4-FFF2-40B4-BE49-F238E27FC236}">
                <a16:creationId xmlns:a16="http://schemas.microsoft.com/office/drawing/2014/main" id="{4D7C228A-EAD6-1667-CBEA-C827F0274DC9}"/>
              </a:ext>
            </a:extLst>
          </p:cNvPr>
          <p:cNvSpPr txBox="1"/>
          <p:nvPr userDrawn="1"/>
        </p:nvSpPr>
        <p:spPr>
          <a:xfrm>
            <a:off x="580104" y="6372000"/>
            <a:ext cx="4995073" cy="485999"/>
          </a:xfrm>
          <a:prstGeom prst="rect">
            <a:avLst/>
          </a:prstGeom>
          <a:noFill/>
        </p:spPr>
        <p:txBody>
          <a:bodyPr wrap="none" lIns="90000" rIns="90000" rtlCol="0" anchor="ctr" anchorCtr="0">
            <a:noAutofit/>
          </a:bodyPr>
          <a:lstStyle/>
          <a:p>
            <a:r>
              <a:rPr lang="en-US" sz="1300" b="1" noProof="0" dirty="0">
                <a:solidFill>
                  <a:srgbClr val="004C93"/>
                </a:solidFill>
              </a:rPr>
              <a:t>CRC/TRR 247</a:t>
            </a:r>
          </a:p>
          <a:p>
            <a:r>
              <a:rPr lang="en-US" sz="1200" noProof="0" dirty="0">
                <a:solidFill>
                  <a:srgbClr val="004C93"/>
                </a:solidFill>
              </a:rPr>
              <a:t>07-09 November 2023 | RDMS Workshop</a:t>
            </a:r>
          </a:p>
        </p:txBody>
      </p:sp>
      <p:sp>
        <p:nvSpPr>
          <p:cNvPr id="7" name="References" hidden="1">
            <a:extLst>
              <a:ext uri="{FF2B5EF4-FFF2-40B4-BE49-F238E27FC236}">
                <a16:creationId xmlns:a16="http://schemas.microsoft.com/office/drawing/2014/main" id="{9F55CC67-CB81-B052-1C1C-EF8D44B1F4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69023" y="6362393"/>
            <a:ext cx="5313301" cy="485999"/>
          </a:xfrm>
        </p:spPr>
        <p:txBody>
          <a:bodyPr lIns="36000" tIns="18000" rIns="36000" bIns="0">
            <a:normAutofit/>
          </a:bodyPr>
          <a:lstStyle>
            <a:lvl1pPr marL="0" indent="-228600">
              <a:lnSpc>
                <a:spcPct val="100000"/>
              </a:lnSpc>
              <a:spcBef>
                <a:spcPts val="0"/>
              </a:spcBef>
              <a:buFont typeface="+mj-lt"/>
              <a:buAutoNum type="arabicParenBoth"/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noProof="0" dirty="0"/>
              <a:t>Reference 1</a:t>
            </a:r>
          </a:p>
          <a:p>
            <a:pPr lvl="0"/>
            <a:r>
              <a:rPr lang="en-US" noProof="0" dirty="0"/>
              <a:t>Reference 2</a:t>
            </a:r>
          </a:p>
          <a:p>
            <a:pPr lvl="0"/>
            <a:r>
              <a:rPr lang="en-US" noProof="0" dirty="0"/>
              <a:t>Reference 3</a:t>
            </a:r>
          </a:p>
        </p:txBody>
      </p:sp>
      <p:grpSp>
        <p:nvGrpSpPr>
          <p:cNvPr id="2" name="Administrative">
            <a:extLst>
              <a:ext uri="{FF2B5EF4-FFF2-40B4-BE49-F238E27FC236}">
                <a16:creationId xmlns:a16="http://schemas.microsoft.com/office/drawing/2014/main" id="{E7721802-D36A-5062-97A7-71304C853DF4}"/>
              </a:ext>
            </a:extLst>
          </p:cNvPr>
          <p:cNvGrpSpPr/>
          <p:nvPr userDrawn="1"/>
        </p:nvGrpSpPr>
        <p:grpSpPr>
          <a:xfrm>
            <a:off x="11407608" y="144000"/>
            <a:ext cx="720001" cy="720001"/>
            <a:chOff x="0" y="0"/>
            <a:chExt cx="720000" cy="719999"/>
          </a:xfrm>
        </p:grpSpPr>
        <p:sp>
          <p:nvSpPr>
            <p:cNvPr id="3" name="Text_Administrative">
              <a:extLst>
                <a:ext uri="{FF2B5EF4-FFF2-40B4-BE49-F238E27FC236}">
                  <a16:creationId xmlns:a16="http://schemas.microsoft.com/office/drawing/2014/main" id="{0D6F2B5A-B309-DB37-24D9-FA07B7E7232E}"/>
                </a:ext>
              </a:extLst>
            </p:cNvPr>
            <p:cNvSpPr/>
            <p:nvPr/>
          </p:nvSpPr>
          <p:spPr>
            <a:xfrm flipH="1">
              <a:off x="-1" y="0"/>
              <a:ext cx="720001" cy="720000"/>
            </a:xfrm>
            <a:prstGeom prst="ellipse">
              <a:avLst/>
            </a:prstGeom>
            <a:solidFill>
              <a:srgbClr val="595959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Text_Administrative">
              <a:extLst>
                <a:ext uri="{FF2B5EF4-FFF2-40B4-BE49-F238E27FC236}">
                  <a16:creationId xmlns:a16="http://schemas.microsoft.com/office/drawing/2014/main" id="{1A0F1944-582D-1CE4-6499-49A03428FFC5}"/>
                </a:ext>
              </a:extLst>
            </p:cNvPr>
            <p:cNvSpPr txBox="1"/>
            <p:nvPr/>
          </p:nvSpPr>
          <p:spPr>
            <a:xfrm>
              <a:off x="0" y="144000"/>
              <a:ext cx="720000" cy="432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36000" tIns="36000" rIns="36000" bIns="36000" numCol="1" anchor="ctr">
              <a:normAutofit/>
            </a:bodyPr>
            <a:lstStyle>
              <a:lvl1pPr algn="ctr">
                <a:defRPr b="1">
                  <a:solidFill>
                    <a:srgbClr val="FFFFFF"/>
                  </a:solidFill>
                </a:defRPr>
              </a:lvl1pPr>
            </a:lstStyle>
            <a:p>
              <a:r>
                <a:rPr dirty="0"/>
                <a:t>INF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8142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Headline //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2pPr defTabSz="311992">
              <a:tabLst>
                <a:tab pos="311992" algn="l"/>
              </a:tabLst>
              <a:defRPr/>
            </a:lvl2pPr>
            <a:lvl3pPr defTabSz="311992">
              <a:tabLst>
                <a:tab pos="311992" algn="l"/>
              </a:tabLst>
              <a:defRPr/>
            </a:lvl3pPr>
            <a:lvl4pPr defTabSz="311992">
              <a:tabLst>
                <a:tab pos="311992" algn="l"/>
              </a:tabLst>
              <a:defRPr/>
            </a:lvl4pPr>
            <a:lvl5pPr defTabSz="311992">
              <a:tabLst>
                <a:tab pos="311992" algn="l"/>
              </a:tabLst>
              <a:defRPr/>
            </a:lvl5pPr>
            <a:lvl6pPr marL="0" indent="0" defTabSz="311992">
              <a:buFont typeface="+mj-lt"/>
              <a:buNone/>
              <a:tabLst>
                <a:tab pos="311992" algn="l"/>
              </a:tabLst>
              <a:defRPr/>
            </a:lvl6pPr>
            <a:lvl7pPr defTabSz="311992">
              <a:tabLst>
                <a:tab pos="311992" algn="l"/>
              </a:tabLst>
              <a:defRPr/>
            </a:lvl7pPr>
            <a:lvl8pPr defTabSz="311992">
              <a:tabLst>
                <a:tab pos="311992" algn="l"/>
              </a:tabLst>
              <a:defRPr/>
            </a:lvl8pPr>
            <a:lvl9pPr defTabSz="311992">
              <a:tabLst>
                <a:tab pos="311992" algn="l"/>
              </a:tabLst>
              <a:defRPr/>
            </a:lvl9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87058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24000" y="5640000"/>
            <a:ext cx="10080000" cy="432000"/>
          </a:xfrm>
        </p:spPr>
        <p:txBody>
          <a:bodyPr/>
          <a:lstStyle>
            <a:lvl1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1pPr>
            <a:lvl2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2pPr>
            <a:lvl3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3pPr>
            <a:lvl4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4pPr>
            <a:lvl5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5pPr>
            <a:lvl6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6pPr>
            <a:lvl7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7pPr>
            <a:lvl8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8pPr>
            <a:lvl9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624000" y="6240000"/>
            <a:ext cx="10080000" cy="192000"/>
          </a:xfrm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0D81F06-1D47-4C44-8C29-89662B0E16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4000" y="4665600"/>
            <a:ext cx="3340800" cy="231864"/>
          </a:xfrm>
          <a:prstGeom prst="rect">
            <a:avLst/>
          </a:prstGeom>
        </p:spPr>
      </p:pic>
      <p:sp>
        <p:nvSpPr>
          <p:cNvPr id="22" name="Bildplatzhalter 21">
            <a:extLst>
              <a:ext uri="{FF2B5EF4-FFF2-40B4-BE49-F238E27FC236}">
                <a16:creationId xmlns:a16="http://schemas.microsoft.com/office/drawing/2014/main" id="{84C7B36F-18FD-48F5-9A0D-FC40AEE68D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-1"/>
            <a:ext cx="10910400" cy="4248000"/>
          </a:xfrm>
          <a:custGeom>
            <a:avLst/>
            <a:gdLst>
              <a:gd name="connsiteX0" fmla="*/ 0 w 8182800"/>
              <a:gd name="connsiteY0" fmla="*/ 0 h 3186000"/>
              <a:gd name="connsiteX1" fmla="*/ 8182800 w 8182800"/>
              <a:gd name="connsiteY1" fmla="*/ 0 h 3186000"/>
              <a:gd name="connsiteX2" fmla="*/ 8182800 w 8182800"/>
              <a:gd name="connsiteY2" fmla="*/ 1 h 3186000"/>
              <a:gd name="connsiteX3" fmla="*/ 7225201 w 8182800"/>
              <a:gd name="connsiteY3" fmla="*/ 1 h 3186000"/>
              <a:gd name="connsiteX4" fmla="*/ 7225201 w 8182800"/>
              <a:gd name="connsiteY4" fmla="*/ 1440001 h 3186000"/>
              <a:gd name="connsiteX5" fmla="*/ 8182800 w 8182800"/>
              <a:gd name="connsiteY5" fmla="*/ 1440001 h 3186000"/>
              <a:gd name="connsiteX6" fmla="*/ 8182800 w 8182800"/>
              <a:gd name="connsiteY6" fmla="*/ 3186000 h 3186000"/>
              <a:gd name="connsiteX7" fmla="*/ 0 w 8182800"/>
              <a:gd name="connsiteY7" fmla="*/ 3186000 h 31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82800" h="3186000">
                <a:moveTo>
                  <a:pt x="0" y="0"/>
                </a:moveTo>
                <a:lnTo>
                  <a:pt x="8182800" y="0"/>
                </a:lnTo>
                <a:lnTo>
                  <a:pt x="8182800" y="1"/>
                </a:lnTo>
                <a:lnTo>
                  <a:pt x="7225201" y="1"/>
                </a:lnTo>
                <a:lnTo>
                  <a:pt x="7225201" y="1440001"/>
                </a:lnTo>
                <a:lnTo>
                  <a:pt x="8182800" y="1440001"/>
                </a:lnTo>
                <a:lnTo>
                  <a:pt x="8182800" y="3186000"/>
                </a:lnTo>
                <a:lnTo>
                  <a:pt x="0" y="3186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C28E9FB3-DC3C-4E55-9877-2DEEAAB329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33600" y="0"/>
            <a:ext cx="1920483" cy="1920000"/>
          </a:xfrm>
          <a:prstGeom prst="rect">
            <a:avLst/>
          </a:prstGeom>
        </p:spPr>
      </p:pic>
      <p:sp>
        <p:nvSpPr>
          <p:cNvPr id="23" name="Titel 22">
            <a:extLst>
              <a:ext uri="{FF2B5EF4-FFF2-40B4-BE49-F238E27FC236}">
                <a16:creationId xmlns:a16="http://schemas.microsoft.com/office/drawing/2014/main" id="{259FB325-4F00-4E24-9BB5-CBE59A8EE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00" y="5193600"/>
            <a:ext cx="4703915" cy="432000"/>
          </a:xfrm>
        </p:spPr>
        <p:txBody>
          <a:bodyPr/>
          <a:lstStyle>
            <a:lvl1pPr>
              <a:lnSpc>
                <a:spcPts val="3333"/>
              </a:lnSpc>
              <a:defRPr cap="all" baseline="0"/>
            </a:lvl1pPr>
          </a:lstStyle>
          <a:p>
            <a:pPr lvl="0"/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EA11C8C5-D6EB-4C5D-9539-1ADEFC0908B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69599" y="5193600"/>
            <a:ext cx="3340800" cy="432000"/>
          </a:xfrm>
        </p:spPr>
        <p:txBody>
          <a:bodyPr anchor="ctr" anchorCtr="0"/>
          <a:lstStyle>
            <a:lvl1pPr algn="ctr">
              <a:defRPr sz="1400"/>
            </a:lvl1pPr>
          </a:lstStyle>
          <a:p>
            <a:r>
              <a:rPr lang="de-DE" dirty="0"/>
              <a:t>Logo auf Platzhalter ziehen</a:t>
            </a:r>
          </a:p>
        </p:txBody>
      </p:sp>
    </p:spTree>
    <p:extLst>
      <p:ext uri="{BB962C8B-B14F-4D97-AF65-F5344CB8AC3E}">
        <p14:creationId xmlns:p14="http://schemas.microsoft.com/office/powerpoint/2010/main" val="31691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HERVORHEBUNG MIT VIEL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88A6D120-9FDF-4BA4-88F2-0C6E4507EEA9}"/>
              </a:ext>
            </a:extLst>
          </p:cNvPr>
          <p:cNvSpPr/>
          <p:nvPr userDrawn="1"/>
        </p:nvSpPr>
        <p:spPr>
          <a:xfrm>
            <a:off x="0" y="0"/>
            <a:ext cx="12192000" cy="686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4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5F15F71-44DB-4D13-AE55-D28F1D1B73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4000" y="1008000"/>
            <a:ext cx="10896000" cy="960000"/>
          </a:xfrm>
        </p:spPr>
        <p:txBody>
          <a:bodyPr/>
          <a:lstStyle>
            <a:lvl1pPr>
              <a:lnSpc>
                <a:spcPts val="7600"/>
              </a:lnSpc>
              <a:defRPr sz="6400" b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Kapitel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F3B6EDCF-E80D-4E83-A8E4-8D2B26F44C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4000" y="1968589"/>
            <a:ext cx="10896000" cy="1919817"/>
          </a:xfrm>
        </p:spPr>
        <p:txBody>
          <a:bodyPr/>
          <a:lstStyle>
            <a:lvl1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1pPr>
            <a:lvl2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2pPr>
            <a:lvl3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3pPr>
            <a:lvl4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4pPr>
            <a:lvl5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5pPr>
            <a:lvl6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6pPr>
            <a:lvl7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7pPr>
            <a:lvl8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8pPr>
            <a:lvl9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Hervorhebung</a:t>
            </a:r>
          </a:p>
        </p:txBody>
      </p:sp>
    </p:spTree>
    <p:extLst>
      <p:ext uri="{BB962C8B-B14F-4D97-AF65-F5344CB8AC3E}">
        <p14:creationId xmlns:p14="http://schemas.microsoft.com/office/powerpoint/2010/main" val="18550497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HERVORHEBUNG MIT VIEL INH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88A6D120-9FDF-4BA4-88F2-0C6E4507EEA9}"/>
              </a:ext>
            </a:extLst>
          </p:cNvPr>
          <p:cNvSpPr/>
          <p:nvPr userDrawn="1"/>
        </p:nvSpPr>
        <p:spPr>
          <a:xfrm>
            <a:off x="0" y="0"/>
            <a:ext cx="12192000" cy="686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4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5F15F71-44DB-4D13-AE55-D28F1D1B73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4000" y="1104000"/>
            <a:ext cx="10896000" cy="720000"/>
          </a:xfrm>
        </p:spPr>
        <p:txBody>
          <a:bodyPr/>
          <a:lstStyle>
            <a:lvl1pPr>
              <a:lnSpc>
                <a:spcPts val="5867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Kapitel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F3B6EDCF-E80D-4E83-A8E4-8D2B26F44C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4000" y="1823999"/>
            <a:ext cx="10896000" cy="3888000"/>
          </a:xfrm>
        </p:spPr>
        <p:txBody>
          <a:bodyPr/>
          <a:lstStyle>
            <a:lvl1pPr>
              <a:lnSpc>
                <a:spcPts val="5867"/>
              </a:lnSpc>
              <a:spcAft>
                <a:spcPts val="0"/>
              </a:spcAft>
              <a:defRPr sz="4800" b="0">
                <a:solidFill>
                  <a:schemeClr val="bg1"/>
                </a:solidFill>
              </a:defRPr>
            </a:lvl1pPr>
            <a:lvl2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2pPr>
            <a:lvl3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3pPr>
            <a:lvl4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4pPr>
            <a:lvl5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5pPr>
            <a:lvl6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6pPr>
            <a:lvl7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7pPr>
            <a:lvl8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8pPr>
            <a:lvl9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Hervorhebung</a:t>
            </a:r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225248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line //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2pPr defTabSz="311992">
              <a:tabLst>
                <a:tab pos="311992" algn="l"/>
              </a:tabLst>
              <a:defRPr/>
            </a:lvl2pPr>
            <a:lvl3pPr defTabSz="311992">
              <a:tabLst>
                <a:tab pos="311992" algn="l"/>
              </a:tabLst>
              <a:defRPr/>
            </a:lvl3pPr>
            <a:lvl4pPr defTabSz="311992">
              <a:tabLst>
                <a:tab pos="311992" algn="l"/>
              </a:tabLst>
              <a:defRPr/>
            </a:lvl4pPr>
            <a:lvl5pPr defTabSz="311992">
              <a:tabLst>
                <a:tab pos="311992" algn="l"/>
              </a:tabLst>
              <a:defRPr/>
            </a:lvl5pPr>
            <a:lvl6pPr marL="0" indent="0" defTabSz="311992">
              <a:buFont typeface="+mj-lt"/>
              <a:buNone/>
              <a:tabLst>
                <a:tab pos="311992" algn="l"/>
              </a:tabLst>
              <a:defRPr/>
            </a:lvl6pPr>
            <a:lvl7pPr defTabSz="311992">
              <a:tabLst>
                <a:tab pos="311992" algn="l"/>
              </a:tabLst>
              <a:defRPr/>
            </a:lvl7pPr>
            <a:lvl8pPr defTabSz="311992">
              <a:tabLst>
                <a:tab pos="311992" algn="l"/>
              </a:tabLst>
              <a:defRPr/>
            </a:lvl8pPr>
            <a:lvl9pPr defTabSz="311992">
              <a:tabLst>
                <a:tab pos="311992" algn="l"/>
              </a:tabLst>
              <a:defRPr/>
            </a:lvl9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6034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line //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Tabellenplatzhalter 4">
            <a:extLst>
              <a:ext uri="{FF2B5EF4-FFF2-40B4-BE49-F238E27FC236}">
                <a16:creationId xmlns:a16="http://schemas.microsoft.com/office/drawing/2014/main" id="{F5A8BB0B-4BD0-4791-8A9B-89C9D0000E35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24000" y="1224000"/>
            <a:ext cx="10896000" cy="448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Tabelle durch Klicken auf Symbol hinzufügen</a:t>
            </a:r>
            <a:endParaRPr lang="de-DE" dirty="0"/>
          </a:p>
        </p:txBody>
      </p:sp>
      <p:grpSp>
        <p:nvGrpSpPr>
          <p:cNvPr id="6" name="Regieanweisungen">
            <a:extLst>
              <a:ext uri="{FF2B5EF4-FFF2-40B4-BE49-F238E27FC236}">
                <a16:creationId xmlns:a16="http://schemas.microsoft.com/office/drawing/2014/main" id="{20CE116F-C667-495A-B654-8B72C3A079E7}"/>
              </a:ext>
            </a:extLst>
          </p:cNvPr>
          <p:cNvGrpSpPr/>
          <p:nvPr userDrawn="1"/>
        </p:nvGrpSpPr>
        <p:grpSpPr>
          <a:xfrm>
            <a:off x="-3505067" y="-624000"/>
            <a:ext cx="19778197" cy="8111999"/>
            <a:chOff x="-2628800" y="-468000"/>
            <a:chExt cx="14833648" cy="6083999"/>
          </a:xfrm>
        </p:grpSpPr>
        <p:sp>
          <p:nvSpPr>
            <p:cNvPr id="16" name="Listenebenen">
              <a:extLst>
                <a:ext uri="{FF2B5EF4-FFF2-40B4-BE49-F238E27FC236}">
                  <a16:creationId xmlns:a16="http://schemas.microsoft.com/office/drawing/2014/main" id="{84A0104B-AA90-4DE7-ADAE-6959FBC15DB1}"/>
                </a:ext>
              </a:extLst>
            </p:cNvPr>
            <p:cNvSpPr txBox="1"/>
            <p:nvPr userDrawn="1"/>
          </p:nvSpPr>
          <p:spPr>
            <a:xfrm rot="10800000" flipH="1" flipV="1">
              <a:off x="-2628800" y="1368000"/>
              <a:ext cx="2520800" cy="1527786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12079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Einfärbung einer Spalte/Zeile: </a:t>
              </a:r>
              <a:br>
                <a:rPr lang="de-DE" sz="1600" b="0" baseline="0" dirty="0">
                  <a:solidFill>
                    <a:schemeClr val="tx1"/>
                  </a:solidFill>
                  <a:latin typeface="+mn-lt"/>
                </a:rPr>
              </a:b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Markieren der Spalte/Zeile:</a:t>
              </a:r>
            </a:p>
            <a:p>
              <a:pPr marL="0" marR="0" lvl="0" indent="0" algn="r" defTabSz="12079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 Entwurf / Tabellentools &gt; Schattierung &gt;</a:t>
              </a:r>
            </a:p>
            <a:p>
              <a:pPr marL="0" marR="0" lvl="0" indent="0" algn="r" defTabSz="12079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de-DE" sz="1600" b="1" baseline="0" dirty="0">
                <a:solidFill>
                  <a:schemeClr val="tx1"/>
                </a:solidFill>
                <a:latin typeface="+mn-lt"/>
              </a:endParaRPr>
            </a:p>
            <a:p>
              <a:pPr marL="0" marR="0" lvl="0" indent="0" algn="r" defTabSz="12079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Die gewünschte Farbe aus den Designfarben auswählen</a:t>
              </a:r>
            </a:p>
          </p:txBody>
        </p:sp>
        <p:sp>
          <p:nvSpPr>
            <p:cNvPr id="10" name="Zurücksetzen">
              <a:extLst>
                <a:ext uri="{FF2B5EF4-FFF2-40B4-BE49-F238E27FC236}">
                  <a16:creationId xmlns:a16="http://schemas.microsoft.com/office/drawing/2014/main" id="{431D1FFE-03BA-4520-A89B-CDD1BC7E4751}"/>
                </a:ext>
              </a:extLst>
            </p:cNvPr>
            <p:cNvSpPr txBox="1"/>
            <p:nvPr userDrawn="1"/>
          </p:nvSpPr>
          <p:spPr>
            <a:xfrm rot="10800000" flipH="1" flipV="1">
              <a:off x="9252000" y="648000"/>
              <a:ext cx="1944000" cy="612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Folie in Ursprungsform 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bringen über Menü: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Start &gt; Folien &gt; Zurücksetzen</a:t>
              </a:r>
            </a:p>
          </p:txBody>
        </p:sp>
        <p:sp>
          <p:nvSpPr>
            <p:cNvPr id="11" name="Hilfslinien">
              <a:extLst>
                <a:ext uri="{FF2B5EF4-FFF2-40B4-BE49-F238E27FC236}">
                  <a16:creationId xmlns:a16="http://schemas.microsoft.com/office/drawing/2014/main" id="{38EA8585-E11F-4D10-9DAB-78E6756B2D63}"/>
                </a:ext>
              </a:extLst>
            </p:cNvPr>
            <p:cNvSpPr txBox="1"/>
            <p:nvPr userDrawn="1"/>
          </p:nvSpPr>
          <p:spPr>
            <a:xfrm rot="10800000" flipH="1" flipV="1">
              <a:off x="431801" y="-468000"/>
              <a:ext cx="82804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78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Löschen einer Spalte/Zeile: </a:t>
              </a:r>
              <a:r>
                <a:rPr kumimoji="0" lang="de-DE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Markieren der Spalte/Zeile: Layout &gt; Löschen &gt; Spalte bzw. Zeile löschen</a:t>
              </a:r>
            </a:p>
          </p:txBody>
        </p:sp>
        <p:sp>
          <p:nvSpPr>
            <p:cNvPr id="12" name="Fußzeile">
              <a:extLst>
                <a:ext uri="{FF2B5EF4-FFF2-40B4-BE49-F238E27FC236}">
                  <a16:creationId xmlns:a16="http://schemas.microsoft.com/office/drawing/2014/main" id="{4EFB3271-7B15-42ED-A704-B39FAEDC1436}"/>
                </a:ext>
              </a:extLst>
            </p:cNvPr>
            <p:cNvSpPr txBox="1"/>
            <p:nvPr userDrawn="1"/>
          </p:nvSpPr>
          <p:spPr>
            <a:xfrm rot="10800000" flipH="1" flipV="1">
              <a:off x="431800" y="5255998"/>
              <a:ext cx="8280400" cy="360001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78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Fußzeile anpassen: </a:t>
              </a: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Einfügen &gt; Text &gt; Kopf- und Fußzeile</a:t>
              </a:r>
            </a:p>
          </p:txBody>
        </p:sp>
        <p:sp>
          <p:nvSpPr>
            <p:cNvPr id="13" name="Layoutwechsel">
              <a:extLst>
                <a:ext uri="{FF2B5EF4-FFF2-40B4-BE49-F238E27FC236}">
                  <a16:creationId xmlns:a16="http://schemas.microsoft.com/office/drawing/2014/main" id="{6BCDAEA0-53BC-4E57-84CA-5C530F05A90E}"/>
                </a:ext>
              </a:extLst>
            </p:cNvPr>
            <p:cNvSpPr txBox="1"/>
            <p:nvPr userDrawn="1"/>
          </p:nvSpPr>
          <p:spPr>
            <a:xfrm rot="10800000" flipH="1" flipV="1">
              <a:off x="9252000" y="2283786"/>
              <a:ext cx="2952848" cy="1044048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Einfügen einer Spalte/Zeile: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Markieren der Spalte/Zeile neben der eine weitere eingefügt werden soll: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Layout &gt; Hier die gewünschte Einfügeoption auswählen</a:t>
              </a:r>
            </a:p>
          </p:txBody>
        </p:sp>
      </p:grp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4573989D-8FFD-4555-AAB7-592C2CE3AC9F}"/>
              </a:ext>
            </a:extLst>
          </p:cNvPr>
          <p:cNvCxnSpPr/>
          <p:nvPr userDrawn="1"/>
        </p:nvCxnSpPr>
        <p:spPr>
          <a:xfrm>
            <a:off x="0" y="5980800"/>
            <a:ext cx="12192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F3269418-AEC9-43D6-9A0C-41CA02546B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4513"/>
          <a:stretch/>
        </p:blipFill>
        <p:spPr>
          <a:xfrm>
            <a:off x="12336001" y="4437031"/>
            <a:ext cx="2756284" cy="1152211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081CC49D-33BF-49DC-B533-86BE2EB412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44000" y="6239520"/>
            <a:ext cx="2016000" cy="38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588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EC3A98A1-0379-4B57-A126-017C70E1949C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12192000" cy="6864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 dirty="0"/>
              <a:t>Vollbild durch klicken einfügen.</a:t>
            </a:r>
          </a:p>
        </p:txBody>
      </p:sp>
    </p:spTree>
    <p:extLst>
      <p:ext uri="{BB962C8B-B14F-4D97-AF65-F5344CB8AC3E}">
        <p14:creationId xmlns:p14="http://schemas.microsoft.com/office/powerpoint/2010/main" val="753158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EC3A98A1-0379-4B57-A126-017C70E1949C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2736000" y="624000"/>
            <a:ext cx="6720000" cy="448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97D7879-BA70-4DD0-99E9-74C1A1FA34B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422CC4-3EFE-4A06-B194-FAB2C24ECED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DC3B07E-B021-4B5C-9450-33EDD58444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35999" y="5270400"/>
            <a:ext cx="6720000" cy="432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3104425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292">
          <p15:clr>
            <a:srgbClr val="FBAE40"/>
          </p15:clr>
        </p15:guide>
        <p15:guide id="2" pos="4468">
          <p15:clr>
            <a:srgbClr val="FBAE40"/>
          </p15:clr>
        </p15:guide>
        <p15:guide id="3" orient="horz" pos="291">
          <p15:clr>
            <a:srgbClr val="FBAE40"/>
          </p15:clr>
        </p15:guide>
        <p15:guide id="4" orient="horz" pos="241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EC3A98A1-0379-4B57-A126-017C70E1949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4000" y="624000"/>
            <a:ext cx="5280000" cy="352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97D7879-BA70-4DD0-99E9-74C1A1FA34B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422CC4-3EFE-4A06-B194-FAB2C24ECED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DC3B07E-B021-4B5C-9450-33EDD58444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4000" y="4320000"/>
            <a:ext cx="5280000" cy="1392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</a:t>
            </a:r>
            <a:r>
              <a:rPr lang="de-DE" dirty="0" err="1"/>
              <a:t>Bildunterzeile</a:t>
            </a:r>
            <a:r>
              <a:rPr lang="de-DE" dirty="0"/>
              <a:t> // für weitere Ebenen (Text) 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8" name="Bildplatzhalter 6">
            <a:extLst>
              <a:ext uri="{FF2B5EF4-FFF2-40B4-BE49-F238E27FC236}">
                <a16:creationId xmlns:a16="http://schemas.microsoft.com/office/drawing/2014/main" id="{CFABEA7C-7103-4FAC-AAB1-B8FF0684867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40000" y="624000"/>
            <a:ext cx="5280000" cy="352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5">
            <a:extLst>
              <a:ext uri="{FF2B5EF4-FFF2-40B4-BE49-F238E27FC236}">
                <a16:creationId xmlns:a16="http://schemas.microsoft.com/office/drawing/2014/main" id="{9CA26BD8-E4CD-4A9F-ACC0-895F1FD274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0000" y="4320000"/>
            <a:ext cx="5280000" cy="1392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</a:t>
            </a:r>
            <a:r>
              <a:rPr lang="de-DE" dirty="0" err="1"/>
              <a:t>Bildunterzeile</a:t>
            </a:r>
            <a:r>
              <a:rPr lang="de-DE" dirty="0"/>
              <a:t> // für weitere Ebenen (Text)  &gt;&gt; Menü &gt; Start &gt; Absatz &gt; Listenebene erhöhen</a:t>
            </a:r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36703707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45">
          <p15:clr>
            <a:srgbClr val="FBAE40"/>
          </p15:clr>
        </p15:guide>
        <p15:guide id="2" pos="5443">
          <p15:clr>
            <a:srgbClr val="FBAE40"/>
          </p15:clr>
        </p15:guide>
        <p15:guide id="3" orient="horz" pos="291">
          <p15:clr>
            <a:srgbClr val="FBAE40"/>
          </p15:clr>
        </p15:guide>
        <p15:guide id="4" orient="horz" pos="1963">
          <p15:clr>
            <a:srgbClr val="FBAE40"/>
          </p15:clr>
        </p15:guide>
        <p15:guide id="5" pos="279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 inkl.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EC3A98A1-0379-4B57-A126-017C70E1949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4000" y="1272000"/>
            <a:ext cx="5280000" cy="352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97D7879-BA70-4DD0-99E9-74C1A1FA34B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422CC4-3EFE-4A06-B194-FAB2C24ECED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DC3B07E-B021-4B5C-9450-33EDD58444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4000" y="4944000"/>
            <a:ext cx="5280000" cy="768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8" name="Bildplatzhalter 6">
            <a:extLst>
              <a:ext uri="{FF2B5EF4-FFF2-40B4-BE49-F238E27FC236}">
                <a16:creationId xmlns:a16="http://schemas.microsoft.com/office/drawing/2014/main" id="{CFABEA7C-7103-4FAC-AAB1-B8FF0684867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40000" y="1272000"/>
            <a:ext cx="5280000" cy="352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5">
            <a:extLst>
              <a:ext uri="{FF2B5EF4-FFF2-40B4-BE49-F238E27FC236}">
                <a16:creationId xmlns:a16="http://schemas.microsoft.com/office/drawing/2014/main" id="{9CA26BD8-E4CD-4A9F-ACC0-895F1FD274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0000" y="4944000"/>
            <a:ext cx="5280000" cy="768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0B3784F-BC20-4A45-986C-728B00F596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</p:spTree>
    <p:extLst>
      <p:ext uri="{BB962C8B-B14F-4D97-AF65-F5344CB8AC3E}">
        <p14:creationId xmlns:p14="http://schemas.microsoft.com/office/powerpoint/2010/main" val="13076508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45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2269">
          <p15:clr>
            <a:srgbClr val="FBAE40"/>
          </p15:clr>
        </p15:guide>
        <p15:guide id="5" pos="2790">
          <p15:clr>
            <a:srgbClr val="FBAE40"/>
          </p15:clr>
        </p15:guide>
        <p15:guide id="6" pos="544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Text /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24000" y="1224000"/>
            <a:ext cx="4320000" cy="44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72000" y="1272000"/>
            <a:ext cx="6048000" cy="4032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8014974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83">
          <p15:clr>
            <a:srgbClr val="FBAE40"/>
          </p15:clr>
        </p15:guide>
        <p15:guide id="2" pos="5444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250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Text / Bild inkl. Bildunter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24000" y="1224000"/>
            <a:ext cx="5472000" cy="44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40000" y="1272000"/>
            <a:ext cx="5280000" cy="352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E8C92916-9C2D-4160-84A7-92C7AE8CF3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0000" y="4944000"/>
            <a:ext cx="5280000" cy="768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0"/>
            <a:endParaRPr lang="de-DE" dirty="0"/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2783352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45">
          <p15:clr>
            <a:srgbClr val="FBAE40"/>
          </p15:clr>
        </p15:guide>
        <p15:guide id="2" pos="5444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2269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Bild inkl. Bildunterzeile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960000" y="1224000"/>
            <a:ext cx="4560000" cy="44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4000" y="1272000"/>
            <a:ext cx="5280000" cy="352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E8C92916-9C2D-4160-84A7-92C7AE8CF3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000" y="4944000"/>
            <a:ext cx="5280000" cy="768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0"/>
            <a:endParaRPr lang="de-DE" dirty="0"/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2442775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45">
          <p15:clr>
            <a:srgbClr val="FBAE40"/>
          </p15:clr>
        </p15:guide>
        <p15:guide id="2" pos="5444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226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Text /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24000" y="1224000"/>
            <a:ext cx="7200000" cy="44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640000" y="1272000"/>
            <a:ext cx="2880000" cy="192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73CCF540-0E4F-47A6-981D-1A856FBCB4E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640000" y="3504000"/>
            <a:ext cx="2880000" cy="192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4450512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077">
          <p15:clr>
            <a:srgbClr val="FBAE40"/>
          </p15:clr>
        </p15:guide>
        <p15:guide id="2" pos="5444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1653">
          <p15:clr>
            <a:srgbClr val="FBAE40"/>
          </p15:clr>
        </p15:guide>
        <p15:guide id="5" orient="horz" pos="2564">
          <p15:clr>
            <a:srgbClr val="FBAE40"/>
          </p15:clr>
        </p15:guide>
        <p15:guide id="6" orient="horz" pos="1513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2 Bilder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320000" y="1224000"/>
            <a:ext cx="7200000" cy="44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4000" y="1272000"/>
            <a:ext cx="2880000" cy="192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73CCF540-0E4F-47A6-981D-1A856FBCB4E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00" y="3504000"/>
            <a:ext cx="2880000" cy="192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815621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8">
          <p15:clr>
            <a:srgbClr val="FBAE40"/>
          </p15:clr>
        </p15:guide>
        <p15:guide id="2" pos="5444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1653">
          <p15:clr>
            <a:srgbClr val="FBAE40"/>
          </p15:clr>
        </p15:guide>
        <p15:guide id="5" orient="horz" pos="2564">
          <p15:clr>
            <a:srgbClr val="FBAE40"/>
          </p15:clr>
        </p15:guide>
        <p15:guide id="6" orient="horz" pos="1513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HEADLINE EINFÜGEN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62F6D41-300A-44A6-A773-F84C7424C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5674647-E98A-4E91-B769-603FBD38F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300128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E7FEC2D-DBFC-481D-89EF-55316F02D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BC5583F-31A1-412C-900F-41106AD78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22065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image" Target="../media/image10.png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image" Target="../media/image12.emf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3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11/7/2023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790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9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 userDrawn="1">
            <p:ph type="title"/>
          </p:nvPr>
        </p:nvSpPr>
        <p:spPr>
          <a:xfrm>
            <a:off x="624000" y="528000"/>
            <a:ext cx="10080000" cy="62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KAPITEL | CHART-HEADLINE</a:t>
            </a:r>
          </a:p>
        </p:txBody>
      </p:sp>
      <p:sp>
        <p:nvSpPr>
          <p:cNvPr id="3" name="Textplatzhalter 2"/>
          <p:cNvSpPr>
            <a:spLocks noGrp="1"/>
          </p:cNvSpPr>
          <p:nvPr userDrawn="1">
            <p:ph type="body" idx="1"/>
          </p:nvPr>
        </p:nvSpPr>
        <p:spPr>
          <a:xfrm>
            <a:off x="624000" y="1224000"/>
            <a:ext cx="10080000" cy="44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(Text und Aufzählungen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4" name="Datumsplatzhalter 3"/>
          <p:cNvSpPr>
            <a:spLocks noGrp="1"/>
          </p:cNvSpPr>
          <p:nvPr userDrawn="1">
            <p:ph type="dt" sz="half" idx="2"/>
          </p:nvPr>
        </p:nvSpPr>
        <p:spPr>
          <a:xfrm>
            <a:off x="480000" y="7365485"/>
            <a:ext cx="5712011" cy="23997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aseline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9pPr>
          </a:lstStyle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 userDrawn="1">
            <p:ph type="ftr" sz="quarter" idx="3"/>
          </p:nvPr>
        </p:nvSpPr>
        <p:spPr>
          <a:xfrm>
            <a:off x="960000" y="6336000"/>
            <a:ext cx="8400000" cy="144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aseline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9pPr>
          </a:lstStyle>
          <a:p>
            <a:r>
              <a:rPr lang="de-DE" dirty="0"/>
              <a:t>Titel | ggf. weitere Angaben</a:t>
            </a:r>
          </a:p>
        </p:txBody>
      </p:sp>
      <p:sp>
        <p:nvSpPr>
          <p:cNvPr id="6" name="Foliennummernplatzhalter 5"/>
          <p:cNvSpPr>
            <a:spLocks noGrp="1"/>
          </p:cNvSpPr>
          <p:nvPr userDrawn="1">
            <p:ph type="sldNum" sz="quarter" idx="4"/>
          </p:nvPr>
        </p:nvSpPr>
        <p:spPr>
          <a:xfrm>
            <a:off x="432000" y="6336000"/>
            <a:ext cx="336000" cy="144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aseline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9pPr>
          </a:lstStyle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grpSp>
        <p:nvGrpSpPr>
          <p:cNvPr id="31" name="Regieanweisungen"/>
          <p:cNvGrpSpPr/>
          <p:nvPr userDrawn="1"/>
        </p:nvGrpSpPr>
        <p:grpSpPr>
          <a:xfrm>
            <a:off x="-2784000" y="-624000"/>
            <a:ext cx="17712000" cy="8111999"/>
            <a:chOff x="-2088000" y="-468000"/>
            <a:chExt cx="13284000" cy="6083999"/>
          </a:xfrm>
        </p:grpSpPr>
        <p:grpSp>
          <p:nvGrpSpPr>
            <p:cNvPr id="29" name="Listenebenen"/>
            <p:cNvGrpSpPr/>
            <p:nvPr userDrawn="1"/>
          </p:nvGrpSpPr>
          <p:grpSpPr>
            <a:xfrm>
              <a:off x="-2088000" y="1368000"/>
              <a:ext cx="1980000" cy="2319874"/>
              <a:chOff x="-2088000" y="1368000"/>
              <a:chExt cx="1980000" cy="2319874"/>
            </a:xfrm>
          </p:grpSpPr>
          <p:sp>
            <p:nvSpPr>
              <p:cNvPr id="12" name="Text // Listenebene erhöhen"/>
              <p:cNvSpPr txBox="1"/>
              <p:nvPr userDrawn="1"/>
            </p:nvSpPr>
            <p:spPr>
              <a:xfrm>
                <a:off x="-2016000" y="2787874"/>
                <a:ext cx="936000" cy="396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1" baseline="0" dirty="0">
                    <a:solidFill>
                      <a:schemeClr val="tx1"/>
                    </a:solidFill>
                    <a:latin typeface="+mn-lt"/>
                  </a:rPr>
                  <a:t>Listenebene</a:t>
                </a:r>
              </a:p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1" baseline="0" dirty="0">
                    <a:solidFill>
                      <a:schemeClr val="tx1"/>
                    </a:solidFill>
                    <a:latin typeface="+mn-lt"/>
                  </a:rPr>
                  <a:t>erhöhen</a:t>
                </a:r>
              </a:p>
            </p:txBody>
          </p:sp>
          <p:sp>
            <p:nvSpPr>
              <p:cNvPr id="13" name="Text // Listenebene verringern"/>
              <p:cNvSpPr txBox="1"/>
              <p:nvPr userDrawn="1"/>
            </p:nvSpPr>
            <p:spPr>
              <a:xfrm>
                <a:off x="-2016000" y="3291874"/>
                <a:ext cx="936000" cy="396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1" baseline="0" dirty="0">
                    <a:solidFill>
                      <a:schemeClr val="tx1"/>
                    </a:solidFill>
                    <a:latin typeface="+mn-lt"/>
                  </a:rPr>
                  <a:t>Listenebene</a:t>
                </a:r>
              </a:p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1" baseline="0" dirty="0">
                    <a:solidFill>
                      <a:schemeClr val="tx1"/>
                    </a:solidFill>
                    <a:latin typeface="+mn-lt"/>
                  </a:rPr>
                  <a:t>verringern</a:t>
                </a:r>
              </a:p>
            </p:txBody>
          </p:sp>
          <p:sp>
            <p:nvSpPr>
              <p:cNvPr id="25" name="Listenebenen"/>
              <p:cNvSpPr txBox="1"/>
              <p:nvPr userDrawn="1"/>
            </p:nvSpPr>
            <p:spPr>
              <a:xfrm rot="10800000" flipH="1" flipV="1">
                <a:off x="-2088000" y="1368000"/>
                <a:ext cx="1980000" cy="828000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vert="horz" wrap="square" lIns="0" tIns="0" rIns="0" bIns="0" rtlCol="0" anchor="t" anchorCtr="0">
                <a:noAutofit/>
              </a:bodyPr>
              <a:lstStyle>
                <a:defPPr>
                  <a:defRPr lang="de-DE"/>
                </a:defPPr>
                <a:lvl1pPr marL="0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21528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043056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564584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86112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607640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129168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650696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172224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0" baseline="0" dirty="0">
                    <a:solidFill>
                      <a:schemeClr val="tx1"/>
                    </a:solidFill>
                    <a:latin typeface="+mn-lt"/>
                  </a:rPr>
                  <a:t>Listen erstellen</a:t>
                </a:r>
              </a:p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0" baseline="0" dirty="0">
                    <a:solidFill>
                      <a:schemeClr val="tx1"/>
                    </a:solidFill>
                    <a:latin typeface="+mn-lt"/>
                  </a:rPr>
                  <a:t>Wechseln Sie die Textebene</a:t>
                </a:r>
              </a:p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0" baseline="0" dirty="0">
                    <a:solidFill>
                      <a:schemeClr val="tx1"/>
                    </a:solidFill>
                    <a:latin typeface="+mn-lt"/>
                  </a:rPr>
                  <a:t>im Menü über: </a:t>
                </a:r>
                <a:br>
                  <a:rPr lang="de-DE" sz="1600" b="0" baseline="0" dirty="0">
                    <a:solidFill>
                      <a:schemeClr val="tx1"/>
                    </a:solidFill>
                    <a:latin typeface="+mn-lt"/>
                  </a:rPr>
                </a:br>
                <a:r>
                  <a:rPr lang="de-DE" sz="1600" b="1" baseline="0" dirty="0">
                    <a:solidFill>
                      <a:schemeClr val="tx1"/>
                    </a:solidFill>
                    <a:latin typeface="+mn-lt"/>
                  </a:rPr>
                  <a:t>Start &gt; Absatz &gt; Listenebene erhöhen/verringern</a:t>
                </a:r>
              </a:p>
            </p:txBody>
          </p:sp>
          <p:pic>
            <p:nvPicPr>
              <p:cNvPr id="27" name="Bild // Listenebene verringern"/>
              <p:cNvPicPr>
                <a:picLocks noChangeAspect="1"/>
              </p:cNvPicPr>
              <p:nvPr userDrawn="1"/>
            </p:nvPicPr>
            <p:blipFill>
              <a:blip r:embed="rId18"/>
              <a:stretch>
                <a:fillRect/>
              </a:stretch>
            </p:blipFill>
            <p:spPr>
              <a:xfrm>
                <a:off x="-963360" y="3291874"/>
                <a:ext cx="855360" cy="396000"/>
              </a:xfrm>
              <a:prstGeom prst="rect">
                <a:avLst/>
              </a:prstGeom>
            </p:spPr>
          </p:pic>
          <p:pic>
            <p:nvPicPr>
              <p:cNvPr id="28" name="Bild // Listenebene erhöhen"/>
              <p:cNvPicPr>
                <a:picLocks noChangeAspect="1"/>
              </p:cNvPicPr>
              <p:nvPr userDrawn="1"/>
            </p:nvPicPr>
            <p:blipFill>
              <a:blip r:embed="rId19"/>
              <a:stretch>
                <a:fillRect/>
              </a:stretch>
            </p:blipFill>
            <p:spPr>
              <a:xfrm>
                <a:off x="-963360" y="2787874"/>
                <a:ext cx="855360" cy="396000"/>
              </a:xfrm>
              <a:prstGeom prst="rect">
                <a:avLst/>
              </a:prstGeom>
            </p:spPr>
          </p:pic>
        </p:grpSp>
        <p:sp>
          <p:nvSpPr>
            <p:cNvPr id="14" name="Zurücksetzen"/>
            <p:cNvSpPr txBox="1"/>
            <p:nvPr userDrawn="1"/>
          </p:nvSpPr>
          <p:spPr>
            <a:xfrm rot="10800000" flipH="1" flipV="1">
              <a:off x="9252000" y="648000"/>
              <a:ext cx="1944000" cy="612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Folie in Ursprungsform 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bringen über Menü: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Start &gt; Folien &gt; Zurücksetzen</a:t>
              </a:r>
            </a:p>
          </p:txBody>
        </p:sp>
        <p:sp>
          <p:nvSpPr>
            <p:cNvPr id="15" name="Hilfslinien"/>
            <p:cNvSpPr txBox="1"/>
            <p:nvPr userDrawn="1"/>
          </p:nvSpPr>
          <p:spPr>
            <a:xfrm rot="10800000" flipH="1" flipV="1">
              <a:off x="431801" y="-468000"/>
              <a:ext cx="82804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78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Hilfslinien anzeigen über Menü: </a:t>
              </a:r>
              <a:r>
                <a:rPr kumimoji="0" lang="de-DE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Ansicht &gt; Anzeigen &gt; Haken bei Führungslinien setzen</a:t>
              </a:r>
            </a:p>
          </p:txBody>
        </p:sp>
        <p:sp>
          <p:nvSpPr>
            <p:cNvPr id="16" name="Fußzeile"/>
            <p:cNvSpPr txBox="1"/>
            <p:nvPr userDrawn="1"/>
          </p:nvSpPr>
          <p:spPr>
            <a:xfrm rot="10800000" flipH="1" flipV="1">
              <a:off x="431800" y="5255998"/>
              <a:ext cx="8280400" cy="360001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78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Fußzeile anpassen: </a:t>
              </a: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Einfügen &gt; Text &gt; Kopf- und Fußzeile</a:t>
              </a:r>
            </a:p>
          </p:txBody>
        </p:sp>
        <p:sp>
          <p:nvSpPr>
            <p:cNvPr id="30" name="Layoutwechsel"/>
            <p:cNvSpPr txBox="1"/>
            <p:nvPr userDrawn="1"/>
          </p:nvSpPr>
          <p:spPr>
            <a:xfrm rot="10800000" flipH="1" flipV="1">
              <a:off x="9252000" y="2283786"/>
              <a:ext cx="1944000" cy="612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Wechsel des Folienlayouts </a:t>
              </a:r>
              <a:br>
                <a:rPr lang="de-DE" sz="1600" b="0" baseline="0" dirty="0">
                  <a:solidFill>
                    <a:schemeClr val="tx1"/>
                  </a:solidFill>
                  <a:latin typeface="+mn-lt"/>
                </a:rPr>
              </a:b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im Menü über:</a:t>
              </a:r>
            </a:p>
            <a:p>
              <a:pPr marL="0" marR="0" lvl="0" indent="0" algn="l" defTabSz="12079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Start &gt; Folien &gt; Layout</a:t>
              </a:r>
            </a:p>
          </p:txBody>
        </p:sp>
      </p:grp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F61B1FA0-8233-4248-B899-BF9702E3E986}"/>
              </a:ext>
            </a:extLst>
          </p:cNvPr>
          <p:cNvCxnSpPr/>
          <p:nvPr userDrawn="1"/>
        </p:nvCxnSpPr>
        <p:spPr>
          <a:xfrm>
            <a:off x="0" y="5980800"/>
            <a:ext cx="12192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fik 7">
            <a:extLst>
              <a:ext uri="{FF2B5EF4-FFF2-40B4-BE49-F238E27FC236}">
                <a16:creationId xmlns:a16="http://schemas.microsoft.com/office/drawing/2014/main" id="{289C4D98-9606-4382-895C-2F9999CA3289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744000" y="6239520"/>
            <a:ext cx="2016000" cy="38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103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</p:sldLayoutIdLst>
  <p:hf hdr="0" dt="0"/>
  <p:txStyles>
    <p:titleStyle>
      <a:lvl1pPr marL="0" indent="0" algn="l" defTabSz="914377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3600" b="0" kern="1200" baseline="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ts val="2400"/>
        </a:lnSpc>
        <a:spcBef>
          <a:spcPts val="0"/>
        </a:spcBef>
        <a:spcAft>
          <a:spcPts val="1600"/>
        </a:spcAft>
        <a:buSzPct val="75000"/>
        <a:buFont typeface="Arial" panose="020B0604020202020204" pitchFamily="34" charset="0"/>
        <a:buNone/>
        <a:defRPr sz="2000" b="1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SzPct val="75000"/>
        <a:buFont typeface="Arial" panose="020B0604020202020204" pitchFamily="34" charset="0"/>
        <a:buNone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311992" indent="-311992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Clr>
          <a:schemeClr val="bg2"/>
        </a:buClr>
        <a:buSzPct val="100000"/>
        <a:buFont typeface="Wingdings" panose="05000000000000000000" pitchFamily="2" charset="2"/>
        <a:buChar char="§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623984" indent="-311992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935977" indent="-311992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SzPct val="75000"/>
        <a:buFont typeface="Arial" panose="020B0604020202020204" pitchFamily="34" charset="0"/>
        <a:buNone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SzPct val="75000"/>
        <a:buFont typeface="Arial" panose="020B0604020202020204" pitchFamily="34" charset="0"/>
        <a:buNone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0" indent="0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SzPct val="75000"/>
        <a:buFont typeface="Arial" panose="020B0604020202020204" pitchFamily="34" charset="0"/>
        <a:buNone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SzPct val="75000"/>
        <a:buFont typeface="Arial" panose="020B0604020202020204" pitchFamily="34" charset="0"/>
        <a:buNone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92">
          <p15:clr>
            <a:srgbClr val="5ACBF0"/>
          </p15:clr>
        </p15:guide>
        <p15:guide id="2" pos="5059">
          <p15:clr>
            <a:srgbClr val="5ACBF0"/>
          </p15:clr>
        </p15:guide>
        <p15:guide id="3" orient="horz" pos="245">
          <p15:clr>
            <a:srgbClr val="5ACBF0"/>
          </p15:clr>
        </p15:guide>
        <p15:guide id="4" orient="horz" pos="2700">
          <p15:clr>
            <a:srgbClr val="5ACBF0"/>
          </p15:clr>
        </p15:guide>
        <p15:guide id="5" pos="5443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im.mdi.ruhr-uni-bochum.de/file/csv/6691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im.mdi.ruhr-uni-bochum.de/search/?typeid=13&amp;pr0name=Mn&amp;pr0type=Float&amp;pr0min=15&amp;pr0max=17&amp;prcnt=1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hyperlink" Target="https://dim.mdi.ruhr-uni-bochum.de/object/edx-csv-for-sample-8081-6691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im.mdi.ruhr-uni-bochum.de/rubric/p1project_ho-v-mn-co-ni-o_ho50_sample-id-0008081_measurement-areas" TargetMode="External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33.png"/><Relationship Id="rId4" Type="http://schemas.openxmlformats.org/officeDocument/2006/relationships/hyperlink" Target="https://dim.mdi.ruhr-uni-bochum.de/search/?system=Co-Ho-Mn-Ni-V&amp;Copctmin=22&amp;Copctmax=23&amp;Hopctmin=37&amp;Hopctmax=38&amp;Mnpctmin=2&amp;Mnpctmax=3&amp;Nipctmin=6&amp;Nipctmax=7&amp;Vpctmin=31&amp;Vpctmax=32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dim.mdi.ruhr-uni-bochum.de/file/csv/6691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im.mdi.ruhr-uni-bochum.de/search/?typeid=13&amp;pr0name=Mn&amp;pr0type=Float&amp;pr0min=15&amp;pr0max=17&amp;pr1name=V&amp;pr1type=Float&amp;pr1min=36&amp;pr1max=40&amp;prcnt=2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hyperlink" Target="https://dim.mdi.ruhr-uni-bochum.de/search/?system=Co-Mn-V&amp;Copctmin=30&amp;Copctmax=32&amp;Mnpctmin=3&amp;Mnpctmax=5&amp;Vpctmin=27&amp;Vpctmax=29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hyperlink" Target="https://dim.mdi.ruhr-uni-bochum.de/object/measurement-area-001-from-edx-csv-for-sample-8081-12866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Victor.Dudarev@rub.de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dudarev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>
            <a:extLst>
              <a:ext uri="{FF2B5EF4-FFF2-40B4-BE49-F238E27FC236}">
                <a16:creationId xmlns:a16="http://schemas.microsoft.com/office/drawing/2014/main" id="{12F0A855-EB3C-04D6-EFE5-D5946B1C1B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u="sng" dirty="0"/>
              <a:t>Victor Dudarev</a:t>
            </a:r>
            <a:r>
              <a:rPr lang="en-US" dirty="0"/>
              <a:t>, Tobias </a:t>
            </a:r>
            <a:r>
              <a:rPr lang="en-US" dirty="0" err="1"/>
              <a:t>Piotrowiak</a:t>
            </a:r>
            <a:endParaRPr lang="en-DE" dirty="0"/>
          </a:p>
        </p:txBody>
      </p:sp>
      <p:sp>
        <p:nvSpPr>
          <p:cNvPr id="19" name="Titel 5">
            <a:extLst>
              <a:ext uri="{FF2B5EF4-FFF2-40B4-BE49-F238E27FC236}">
                <a16:creationId xmlns:a16="http://schemas.microsoft.com/office/drawing/2014/main" id="{1FD4D80D-43CE-4DFC-2871-ED5F1AF6FF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046" y="1273980"/>
            <a:ext cx="10264877" cy="2798763"/>
          </a:xfrm>
        </p:spPr>
        <p:txBody>
          <a:bodyPr>
            <a:normAutofit fontScale="90000"/>
          </a:bodyPr>
          <a:lstStyle/>
          <a:p>
            <a:pPr>
              <a:lnSpc>
                <a:spcPct val="114000"/>
              </a:lnSpc>
              <a:spcBef>
                <a:spcPts val="300"/>
              </a:spcBef>
              <a:spcAft>
                <a:spcPts val="300"/>
              </a:spcAft>
            </a:pPr>
            <a:b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 Type Support Request on example of C04:</a:t>
            </a:r>
            <a:b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Incorporating EDX Data </a:t>
            </a:r>
            <a:b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Research Data Management System</a:t>
            </a:r>
            <a:endParaRPr lang="de-DE" sz="4000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76D67F-3023-FCDD-4BDA-F82637077BF7}"/>
              </a:ext>
            </a:extLst>
          </p:cNvPr>
          <p:cNvSpPr txBox="1"/>
          <p:nvPr/>
        </p:nvSpPr>
        <p:spPr>
          <a:xfrm>
            <a:off x="10430190" y="1279485"/>
            <a:ext cx="1185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4C93"/>
                </a:solidFill>
              </a:rPr>
              <a:t>Victor Dudarev</a:t>
            </a:r>
            <a:endParaRPr lang="en-DE" sz="1200" b="1" dirty="0">
              <a:solidFill>
                <a:srgbClr val="004C93"/>
              </a:solidFill>
            </a:endParaRPr>
          </a:p>
        </p:txBody>
      </p:sp>
      <p:pic>
        <p:nvPicPr>
          <p:cNvPr id="10" name="Рисунок 2">
            <a:extLst>
              <a:ext uri="{FF2B5EF4-FFF2-40B4-BE49-F238E27FC236}">
                <a16:creationId xmlns:a16="http://schemas.microsoft.com/office/drawing/2014/main" id="{08938626-A650-BC0D-1205-0937B75F3B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016" y="23753"/>
            <a:ext cx="1352550" cy="13525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C2812F3-DFBB-0D40-9C0A-58413111B88C}"/>
              </a:ext>
            </a:extLst>
          </p:cNvPr>
          <p:cNvSpPr txBox="1"/>
          <p:nvPr/>
        </p:nvSpPr>
        <p:spPr>
          <a:xfrm>
            <a:off x="565220" y="785000"/>
            <a:ext cx="6094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 INF + C04: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049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Agenda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024586-7254-2795-BB8B-CA3B8E2556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0">
              <a:buNone/>
            </a:pPr>
            <a:r>
              <a:rPr lang="en-US" dirty="0"/>
              <a:t>EDX - Energy-Dispersive X-ray spectroscopy</a:t>
            </a: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783822-08D7-C286-B58E-77398B2FAE25}"/>
              </a:ext>
            </a:extLst>
          </p:cNvPr>
          <p:cNvSpPr txBox="1"/>
          <p:nvPr/>
        </p:nvSpPr>
        <p:spPr>
          <a:xfrm>
            <a:off x="0" y="856357"/>
            <a:ext cx="11786716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de-DE" sz="3200" dirty="0"/>
              <a:t>Data </a:t>
            </a:r>
            <a:r>
              <a:rPr lang="de-DE" sz="3200" dirty="0" err="1"/>
              <a:t>format</a:t>
            </a:r>
            <a:r>
              <a:rPr lang="de-DE" sz="3200" dirty="0"/>
              <a:t> </a:t>
            </a:r>
            <a:r>
              <a:rPr lang="de-DE" sz="3200" dirty="0" err="1"/>
              <a:t>description</a:t>
            </a:r>
            <a:endParaRPr lang="de-DE" sz="3200" dirty="0"/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de-DE" sz="3200" dirty="0"/>
              <a:t>Search </a:t>
            </a:r>
            <a:r>
              <a:rPr lang="de-DE" sz="3200" dirty="0" err="1"/>
              <a:t>requirements</a:t>
            </a:r>
            <a:endParaRPr lang="de-DE" sz="3200" dirty="0"/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/>
              <a:t>EDX object type in RDMS:</a:t>
            </a:r>
            <a:endParaRPr lang="ru-RU" sz="3200" dirty="0"/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3200" dirty="0"/>
              <a:t>Validation</a:t>
            </a:r>
            <a:endParaRPr lang="ru-RU" sz="3200" dirty="0"/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3200" dirty="0"/>
              <a:t>Metadata extraction (composition range)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3200" dirty="0"/>
              <a:t>Data extraction (all compositions)</a:t>
            </a:r>
            <a:endParaRPr lang="de-DE" sz="3200" dirty="0"/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3200" dirty="0"/>
              <a:t>Search demonstration:</a:t>
            </a:r>
            <a:endParaRPr lang="ru-RU" sz="3200" dirty="0"/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3200" dirty="0"/>
              <a:t>EDX document</a:t>
            </a:r>
            <a:endParaRPr lang="ru-RU" sz="3200" dirty="0"/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3200" dirty="0"/>
              <a:t>Composition (measurement area)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de-DE" sz="3200" dirty="0"/>
              <a:t>Plan </a:t>
            </a:r>
            <a:r>
              <a:rPr lang="de-DE" sz="3200" dirty="0" err="1"/>
              <a:t>proposal</a:t>
            </a:r>
            <a:r>
              <a:rPr lang="de-DE" sz="3200" dirty="0"/>
              <a:t> </a:t>
            </a:r>
            <a:r>
              <a:rPr lang="de-DE" sz="3200" dirty="0" err="1"/>
              <a:t>for</a:t>
            </a:r>
            <a:r>
              <a:rPr lang="de-DE" sz="3200" dirty="0"/>
              <a:t> </a:t>
            </a:r>
            <a:r>
              <a:rPr lang="de-DE" sz="3200" dirty="0" err="1"/>
              <a:t>data</a:t>
            </a:r>
            <a:r>
              <a:rPr lang="de-DE" sz="3200" dirty="0"/>
              <a:t> </a:t>
            </a:r>
            <a:r>
              <a:rPr lang="de-DE" sz="3200" dirty="0" err="1"/>
              <a:t>presentation</a:t>
            </a:r>
            <a:endParaRPr lang="de-DE" sz="3200" dirty="0"/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de-DE" sz="3200" dirty="0"/>
              <a:t>Q&amp;A.</a:t>
            </a:r>
          </a:p>
        </p:txBody>
      </p:sp>
    </p:spTree>
    <p:extLst>
      <p:ext uri="{BB962C8B-B14F-4D97-AF65-F5344CB8AC3E}">
        <p14:creationId xmlns:p14="http://schemas.microsoft.com/office/powerpoint/2010/main" val="2089115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Material </a:t>
            </a:r>
            <a:r>
              <a:rPr lang="en-US" dirty="0" err="1"/>
              <a:t>Characterisation</a:t>
            </a:r>
            <a:r>
              <a:rPr lang="en-US" dirty="0"/>
              <a:t>: Chemical Entities Hierarchy</a:t>
            </a:r>
            <a:endParaRPr lang="de-DE" sz="2667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BF651B-7282-DACD-C258-8D79FF53FF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D154ED7-2AF3-480F-8141-F661F62E350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6C8FC03C-C266-4645-ABC5-645062898383}" type="slidenum">
              <a:rPr lang="de-DE" smtClean="0"/>
              <a:pPr/>
              <a:t>3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11" name="Text Box 3">
            <a:extLst>
              <a:ext uri="{FF2B5EF4-FFF2-40B4-BE49-F238E27FC236}">
                <a16:creationId xmlns:a16="http://schemas.microsoft.com/office/drawing/2014/main" id="{F2E2E75B-29C8-10C0-75D0-E8CFDA79E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2686" y="1893899"/>
            <a:ext cx="5616575" cy="531812"/>
          </a:xfrm>
          <a:prstGeom prst="rect">
            <a:avLst/>
          </a:prstGeom>
          <a:solidFill>
            <a:srgbClr val="00B0F0">
              <a:alpha val="2000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2800" b="1">
                <a:solidFill>
                  <a:schemeClr val="tx2"/>
                </a:solidFill>
                <a:latin typeface="Arial" panose="020B0604020202020204" pitchFamily="34" charset="0"/>
              </a:rPr>
              <a:t>Chemical system</a:t>
            </a:r>
            <a:endParaRPr lang="ru-RU" altLang="ru-RU" sz="2800" b="1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13" name="Text Box 5">
            <a:extLst>
              <a:ext uri="{FF2B5EF4-FFF2-40B4-BE49-F238E27FC236}">
                <a16:creationId xmlns:a16="http://schemas.microsoft.com/office/drawing/2014/main" id="{617418B6-B6B1-F55E-C959-425122FCC8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9374" y="4171961"/>
            <a:ext cx="1246187" cy="523875"/>
          </a:xfrm>
          <a:prstGeom prst="rect">
            <a:avLst/>
          </a:prstGeom>
          <a:solidFill>
            <a:srgbClr val="00B0F0">
              <a:alpha val="2000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1400" b="1">
                <a:solidFill>
                  <a:schemeClr val="tx2"/>
                </a:solidFill>
                <a:latin typeface="Arial" panose="020B0604020202020204" pitchFamily="34" charset="0"/>
              </a:rPr>
              <a:t>Crystal </a:t>
            </a:r>
          </a:p>
          <a:p>
            <a:pPr algn="ctr" eaLnBrk="1" hangingPunct="1">
              <a:spcBef>
                <a:spcPct val="0"/>
              </a:spcBef>
            </a:pPr>
            <a:r>
              <a:rPr lang="en-US" altLang="ru-RU" sz="1400" b="1">
                <a:solidFill>
                  <a:schemeClr val="tx2"/>
                </a:solidFill>
                <a:latin typeface="Arial" panose="020B0604020202020204" pitchFamily="34" charset="0"/>
              </a:rPr>
              <a:t>modification</a:t>
            </a:r>
            <a:endParaRPr lang="ru-RU" altLang="ru-RU" sz="1400" b="1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14" name="Text Box 6">
            <a:extLst>
              <a:ext uri="{FF2B5EF4-FFF2-40B4-BE49-F238E27FC236}">
                <a16:creationId xmlns:a16="http://schemas.microsoft.com/office/drawing/2014/main" id="{DC9305AB-35E4-90B2-9B96-23FF559F2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9236" y="3109924"/>
            <a:ext cx="2740025" cy="369887"/>
          </a:xfrm>
          <a:prstGeom prst="rect">
            <a:avLst/>
          </a:prstGeom>
          <a:solidFill>
            <a:srgbClr val="00B0F0">
              <a:alpha val="2000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1800" b="1">
                <a:solidFill>
                  <a:schemeClr val="tx2"/>
                </a:solidFill>
                <a:latin typeface="Arial" panose="020B0604020202020204" pitchFamily="34" charset="0"/>
              </a:rPr>
              <a:t>Heterogeneous mixture</a:t>
            </a:r>
            <a:endParaRPr lang="ru-RU" altLang="ru-RU" sz="1800" b="1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15" name="Text Box 7">
            <a:extLst>
              <a:ext uri="{FF2B5EF4-FFF2-40B4-BE49-F238E27FC236}">
                <a16:creationId xmlns:a16="http://schemas.microsoft.com/office/drawing/2014/main" id="{CFFC9CAB-72A7-2C40-4B27-6CCE6F95A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661" y="3109924"/>
            <a:ext cx="1308100" cy="369887"/>
          </a:xfrm>
          <a:prstGeom prst="rect">
            <a:avLst/>
          </a:prstGeom>
          <a:solidFill>
            <a:srgbClr val="00B0F0">
              <a:alpha val="2000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1800" b="1">
                <a:solidFill>
                  <a:schemeClr val="tx2"/>
                </a:solidFill>
                <a:latin typeface="Arial" panose="020B0604020202020204" pitchFamily="34" charset="0"/>
              </a:rPr>
              <a:t>Solution</a:t>
            </a:r>
            <a:endParaRPr lang="ru-RU" altLang="ru-RU" sz="1800" b="1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16" name="Line 18">
            <a:extLst>
              <a:ext uri="{FF2B5EF4-FFF2-40B4-BE49-F238E27FC236}">
                <a16:creationId xmlns:a16="http://schemas.microsoft.com/office/drawing/2014/main" id="{1C12A464-9F37-DAAA-A847-DD1E3BEA2807}"/>
              </a:ext>
            </a:extLst>
          </p:cNvPr>
          <p:cNvSpPr>
            <a:spLocks noChangeShapeType="1"/>
          </p:cNvSpPr>
          <p:nvPr/>
        </p:nvSpPr>
        <p:spPr bwMode="auto">
          <a:xfrm>
            <a:off x="7686763" y="3297249"/>
            <a:ext cx="504825" cy="0"/>
          </a:xfrm>
          <a:prstGeom prst="line">
            <a:avLst/>
          </a:prstGeom>
          <a:noFill/>
          <a:ln w="63500">
            <a:solidFill>
              <a:srgbClr val="00206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" name="Line 19">
            <a:extLst>
              <a:ext uri="{FF2B5EF4-FFF2-40B4-BE49-F238E27FC236}">
                <a16:creationId xmlns:a16="http://schemas.microsoft.com/office/drawing/2014/main" id="{2F944D3E-66CF-40D5-391E-0EE5D6A7982F}"/>
              </a:ext>
            </a:extLst>
          </p:cNvPr>
          <p:cNvSpPr>
            <a:spLocks noChangeShapeType="1"/>
          </p:cNvSpPr>
          <p:nvPr/>
        </p:nvSpPr>
        <p:spPr bwMode="auto">
          <a:xfrm>
            <a:off x="7686763" y="2182824"/>
            <a:ext cx="504825" cy="0"/>
          </a:xfrm>
          <a:prstGeom prst="line">
            <a:avLst/>
          </a:prstGeom>
          <a:noFill/>
          <a:ln w="63500">
            <a:solidFill>
              <a:srgbClr val="00206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" name="Line 20">
            <a:extLst>
              <a:ext uri="{FF2B5EF4-FFF2-40B4-BE49-F238E27FC236}">
                <a16:creationId xmlns:a16="http://schemas.microsoft.com/office/drawing/2014/main" id="{92877406-23DA-B933-A764-0BD5DBBBE484}"/>
              </a:ext>
            </a:extLst>
          </p:cNvPr>
          <p:cNvSpPr>
            <a:spLocks noChangeShapeType="1"/>
          </p:cNvSpPr>
          <p:nvPr/>
        </p:nvSpPr>
        <p:spPr bwMode="auto">
          <a:xfrm>
            <a:off x="7686763" y="4414849"/>
            <a:ext cx="504825" cy="0"/>
          </a:xfrm>
          <a:prstGeom prst="line">
            <a:avLst/>
          </a:prstGeom>
          <a:noFill/>
          <a:ln w="63500">
            <a:solidFill>
              <a:srgbClr val="00206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9" name="Line 21">
            <a:extLst>
              <a:ext uri="{FF2B5EF4-FFF2-40B4-BE49-F238E27FC236}">
                <a16:creationId xmlns:a16="http://schemas.microsoft.com/office/drawing/2014/main" id="{914AF51B-73F4-DC4C-DE64-48A1A7FD802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08811" y="2424124"/>
            <a:ext cx="3175" cy="6953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" name="Line 25">
            <a:extLst>
              <a:ext uri="{FF2B5EF4-FFF2-40B4-BE49-F238E27FC236}">
                <a16:creationId xmlns:a16="http://schemas.microsoft.com/office/drawing/2014/main" id="{DD9A14E1-2DD6-9D55-691E-1893E6760EAC}"/>
              </a:ext>
            </a:extLst>
          </p:cNvPr>
          <p:cNvSpPr>
            <a:spLocks noChangeShapeType="1"/>
          </p:cNvSpPr>
          <p:nvPr/>
        </p:nvSpPr>
        <p:spPr bwMode="auto">
          <a:xfrm>
            <a:off x="3492974" y="3494099"/>
            <a:ext cx="3175" cy="6715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" name="Line 27">
            <a:extLst>
              <a:ext uri="{FF2B5EF4-FFF2-40B4-BE49-F238E27FC236}">
                <a16:creationId xmlns:a16="http://schemas.microsoft.com/office/drawing/2014/main" id="{74F27E4D-AED7-01AE-2F2A-DBF9FF13E23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983261" y="4702186"/>
            <a:ext cx="1588" cy="5381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" name="Text Box 29">
            <a:extLst>
              <a:ext uri="{FF2B5EF4-FFF2-40B4-BE49-F238E27FC236}">
                <a16:creationId xmlns:a16="http://schemas.microsoft.com/office/drawing/2014/main" id="{6CB10582-7807-4506-2D9F-C8A4382755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7999" y="5127636"/>
            <a:ext cx="412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ru-RU" sz="1800" b="1">
                <a:solidFill>
                  <a:schemeClr val="tx2"/>
                </a:solidFill>
                <a:latin typeface="Arial" panose="020B0604020202020204" pitchFamily="34" charset="0"/>
              </a:rPr>
              <a:t>…</a:t>
            </a:r>
            <a:endParaRPr lang="ru-RU" altLang="ru-RU" sz="1800" b="1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23" name="Text Box 4">
            <a:extLst>
              <a:ext uri="{FF2B5EF4-FFF2-40B4-BE49-F238E27FC236}">
                <a16:creationId xmlns:a16="http://schemas.microsoft.com/office/drawing/2014/main" id="{9B322709-098D-E059-59FF-EDC5B4D6EA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6499" y="3109924"/>
            <a:ext cx="1506537" cy="379412"/>
          </a:xfrm>
          <a:prstGeom prst="rect">
            <a:avLst/>
          </a:prstGeom>
          <a:solidFill>
            <a:srgbClr val="00B0F0">
              <a:alpha val="2000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1800" b="1">
                <a:solidFill>
                  <a:schemeClr val="tx2"/>
                </a:solidFill>
                <a:latin typeface="Arial" panose="020B0604020202020204" pitchFamily="34" charset="0"/>
              </a:rPr>
              <a:t>Compound</a:t>
            </a:r>
            <a:endParaRPr lang="ru-RU" altLang="ru-RU" sz="1800" b="1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24" name="Text Box 10">
            <a:extLst>
              <a:ext uri="{FF2B5EF4-FFF2-40B4-BE49-F238E27FC236}">
                <a16:creationId xmlns:a16="http://schemas.microsoft.com/office/drawing/2014/main" id="{A41E8011-7479-1D32-7E11-E009D106CD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72267" y="1822461"/>
            <a:ext cx="2160588" cy="652463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System</a:t>
            </a: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</a:pP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qualitative composition</a:t>
            </a: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25" name="Line 11">
            <a:extLst>
              <a:ext uri="{FF2B5EF4-FFF2-40B4-BE49-F238E27FC236}">
                <a16:creationId xmlns:a16="http://schemas.microsoft.com/office/drawing/2014/main" id="{8DA3A609-67BF-94BA-E8DA-D4BEDAC39E7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148592" y="2470161"/>
            <a:ext cx="3175" cy="542925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" name="Text Box 12">
            <a:extLst>
              <a:ext uri="{FF2B5EF4-FFF2-40B4-BE49-F238E27FC236}">
                <a16:creationId xmlns:a16="http://schemas.microsoft.com/office/drawing/2014/main" id="{5A0CB697-DC53-1304-B8E1-4EB6935E43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70680" y="4156086"/>
            <a:ext cx="2160587" cy="531813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1800" b="1" dirty="0">
                <a:solidFill>
                  <a:schemeClr val="tx1"/>
                </a:solidFill>
                <a:latin typeface="Arial" panose="020B0604020202020204" pitchFamily="34" charset="0"/>
              </a:rPr>
              <a:t>Modification</a:t>
            </a:r>
            <a:endParaRPr lang="ru-RU" altLang="ru-RU" sz="18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</a:pPr>
            <a:r>
              <a:rPr lang="ru-RU" altLang="ru-RU" sz="10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en-US" altLang="ru-RU" sz="1000" dirty="0">
                <a:solidFill>
                  <a:schemeClr val="tx1"/>
                </a:solidFill>
                <a:latin typeface="Arial" panose="020B0604020202020204" pitchFamily="34" charset="0"/>
              </a:rPr>
              <a:t>crystal structure type</a:t>
            </a:r>
            <a:r>
              <a:rPr lang="ru-RU" altLang="ru-RU" sz="10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27" name="Text Box 13">
            <a:extLst>
              <a:ext uri="{FF2B5EF4-FFF2-40B4-BE49-F238E27FC236}">
                <a16:creationId xmlns:a16="http://schemas.microsoft.com/office/drawing/2014/main" id="{2D5C5BDD-6BCE-9E01-8F2E-D7C96B17E4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70680" y="3008324"/>
            <a:ext cx="2160587" cy="554037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1800" b="1" dirty="0">
                <a:solidFill>
                  <a:schemeClr val="tx1"/>
                </a:solidFill>
                <a:latin typeface="Arial" panose="020B0604020202020204" pitchFamily="34" charset="0"/>
              </a:rPr>
              <a:t>Material</a:t>
            </a:r>
            <a:endParaRPr lang="ru-RU" altLang="ru-RU" sz="18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</a:pP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quantitative composition</a:t>
            </a: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28" name="Line 15">
            <a:extLst>
              <a:ext uri="{FF2B5EF4-FFF2-40B4-BE49-F238E27FC236}">
                <a16:creationId xmlns:a16="http://schemas.microsoft.com/office/drawing/2014/main" id="{C42483B9-6C0B-5A93-68CC-918B321EA52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150180" y="4683136"/>
            <a:ext cx="1587" cy="523875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" name="Text Box 16">
            <a:extLst>
              <a:ext uri="{FF2B5EF4-FFF2-40B4-BE49-F238E27FC236}">
                <a16:creationId xmlns:a16="http://schemas.microsoft.com/office/drawing/2014/main" id="{45304BD9-8BFE-E5A5-57C7-2CA6412453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42217" y="5127636"/>
            <a:ext cx="412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ru-RU" sz="1800" b="1">
                <a:solidFill>
                  <a:schemeClr val="tx1"/>
                </a:solidFill>
                <a:latin typeface="Arial" panose="020B0604020202020204" pitchFamily="34" charset="0"/>
              </a:rPr>
              <a:t>…</a:t>
            </a:r>
            <a:endParaRPr lang="ru-RU" altLang="ru-RU" sz="18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0" name="Line 36">
            <a:extLst>
              <a:ext uri="{FF2B5EF4-FFF2-40B4-BE49-F238E27FC236}">
                <a16:creationId xmlns:a16="http://schemas.microsoft.com/office/drawing/2014/main" id="{63242D5C-157A-510F-5762-78B65FBC0911}"/>
              </a:ext>
            </a:extLst>
          </p:cNvPr>
          <p:cNvSpPr>
            <a:spLocks noChangeShapeType="1"/>
          </p:cNvSpPr>
          <p:nvPr/>
        </p:nvSpPr>
        <p:spPr bwMode="auto">
          <a:xfrm>
            <a:off x="10156530" y="3571886"/>
            <a:ext cx="1587" cy="593725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" name="Text Box 52">
            <a:extLst>
              <a:ext uri="{FF2B5EF4-FFF2-40B4-BE49-F238E27FC236}">
                <a16:creationId xmlns:a16="http://schemas.microsoft.com/office/drawing/2014/main" id="{4CCC6F17-9974-46A8-E4CC-E8EDCFCD06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72267" y="2470161"/>
            <a:ext cx="10080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2000" dirty="0">
                <a:solidFill>
                  <a:schemeClr val="tx1"/>
                </a:solidFill>
                <a:latin typeface="Arial" panose="020B0604020202020204" pitchFamily="34" charset="0"/>
              </a:rPr>
              <a:t>Co-O</a:t>
            </a:r>
            <a:endParaRPr lang="ru-RU" altLang="ru-RU" sz="20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2" name="Rectangle 53">
            <a:extLst>
              <a:ext uri="{FF2B5EF4-FFF2-40B4-BE49-F238E27FC236}">
                <a16:creationId xmlns:a16="http://schemas.microsoft.com/office/drawing/2014/main" id="{DED3AB57-C315-4D66-F072-E5AE9B4718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9241" y="3621099"/>
            <a:ext cx="1029013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2000" dirty="0">
                <a:solidFill>
                  <a:schemeClr val="tx1"/>
                </a:solidFill>
                <a:latin typeface="Arial" panose="020B0604020202020204" pitchFamily="34" charset="0"/>
              </a:rPr>
              <a:t>Co</a:t>
            </a:r>
            <a:r>
              <a:rPr lang="en-US" altLang="ru-RU" sz="2000" baseline="-25000" dirty="0">
                <a:solidFill>
                  <a:schemeClr val="tx1"/>
                </a:solidFill>
                <a:latin typeface="Arial" panose="020B0604020202020204" pitchFamily="34" charset="0"/>
              </a:rPr>
              <a:t>3</a:t>
            </a:r>
            <a:r>
              <a:rPr lang="en-US" altLang="ru-RU" sz="2000" dirty="0">
                <a:solidFill>
                  <a:schemeClr val="tx1"/>
                </a:solidFill>
                <a:latin typeface="Arial" panose="020B0604020202020204" pitchFamily="34" charset="0"/>
              </a:rPr>
              <a:t>O</a:t>
            </a:r>
            <a:r>
              <a:rPr lang="en-US" altLang="ru-RU" sz="2000" baseline="-25000" dirty="0">
                <a:solidFill>
                  <a:schemeClr val="tx1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33" name="Rectangle 54">
            <a:extLst>
              <a:ext uri="{FF2B5EF4-FFF2-40B4-BE49-F238E27FC236}">
                <a16:creationId xmlns:a16="http://schemas.microsoft.com/office/drawing/2014/main" id="{AA6BC82A-10D2-C9BE-8D31-4CD6B4B1E1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9242" y="4702186"/>
            <a:ext cx="1181100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l-GR" altLang="ru-RU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ru-RU" sz="2000" dirty="0">
                <a:solidFill>
                  <a:schemeClr val="tx1"/>
                </a:solidFill>
                <a:latin typeface="Arial" panose="020B0604020202020204" pitchFamily="34" charset="0"/>
              </a:rPr>
              <a:t>Co</a:t>
            </a:r>
            <a:r>
              <a:rPr lang="en-US" altLang="ru-RU" sz="2000" baseline="-25000" dirty="0">
                <a:solidFill>
                  <a:schemeClr val="tx1"/>
                </a:solidFill>
                <a:latin typeface="Arial" panose="020B0604020202020204" pitchFamily="34" charset="0"/>
              </a:rPr>
              <a:t>3</a:t>
            </a:r>
            <a:r>
              <a:rPr lang="en-US" altLang="ru-RU" sz="2000" dirty="0">
                <a:solidFill>
                  <a:schemeClr val="tx1"/>
                </a:solidFill>
                <a:latin typeface="Arial" panose="020B0604020202020204" pitchFamily="34" charset="0"/>
              </a:rPr>
              <a:t>O</a:t>
            </a:r>
            <a:r>
              <a:rPr lang="en-US" altLang="ru-RU" sz="2000" baseline="-25000" dirty="0">
                <a:solidFill>
                  <a:schemeClr val="tx1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34" name="Text Box 57">
            <a:extLst>
              <a:ext uri="{FF2B5EF4-FFF2-40B4-BE49-F238E27FC236}">
                <a16:creationId xmlns:a16="http://schemas.microsoft.com/office/drawing/2014/main" id="{371A2662-9C95-1E3B-7796-9465D18583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0186" y="4171961"/>
            <a:ext cx="1246188" cy="523875"/>
          </a:xfrm>
          <a:prstGeom prst="rect">
            <a:avLst/>
          </a:prstGeom>
          <a:solidFill>
            <a:srgbClr val="00B0F0">
              <a:alpha val="2000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1400" b="1">
                <a:solidFill>
                  <a:schemeClr val="tx2"/>
                </a:solidFill>
                <a:latin typeface="Arial" panose="020B0604020202020204" pitchFamily="34" charset="0"/>
              </a:rPr>
              <a:t>Crystal </a:t>
            </a:r>
          </a:p>
          <a:p>
            <a:pPr algn="ctr" eaLnBrk="1" hangingPunct="1">
              <a:spcBef>
                <a:spcPct val="0"/>
              </a:spcBef>
            </a:pPr>
            <a:r>
              <a:rPr lang="en-US" altLang="ru-RU" sz="1400" b="1">
                <a:solidFill>
                  <a:schemeClr val="tx2"/>
                </a:solidFill>
                <a:latin typeface="Arial" panose="020B0604020202020204" pitchFamily="34" charset="0"/>
              </a:rPr>
              <a:t>modification</a:t>
            </a:r>
            <a:endParaRPr lang="ru-RU" altLang="ru-RU" sz="1400" b="1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35" name="Text Box 58">
            <a:extLst>
              <a:ext uri="{FF2B5EF4-FFF2-40B4-BE49-F238E27FC236}">
                <a16:creationId xmlns:a16="http://schemas.microsoft.com/office/drawing/2014/main" id="{B2335564-ACC9-83E6-9DCA-DB5DA9B165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4061" y="4171961"/>
            <a:ext cx="1246188" cy="523875"/>
          </a:xfrm>
          <a:prstGeom prst="rect">
            <a:avLst/>
          </a:prstGeom>
          <a:solidFill>
            <a:srgbClr val="00B0F0">
              <a:alpha val="2000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1400" b="1">
                <a:solidFill>
                  <a:schemeClr val="tx2"/>
                </a:solidFill>
                <a:latin typeface="Arial" panose="020B0604020202020204" pitchFamily="34" charset="0"/>
              </a:rPr>
              <a:t>Crystal </a:t>
            </a:r>
          </a:p>
          <a:p>
            <a:pPr algn="ctr" eaLnBrk="1" hangingPunct="1">
              <a:spcBef>
                <a:spcPct val="0"/>
              </a:spcBef>
            </a:pPr>
            <a:r>
              <a:rPr lang="en-US" altLang="ru-RU" sz="1400" b="1">
                <a:solidFill>
                  <a:schemeClr val="tx2"/>
                </a:solidFill>
                <a:latin typeface="Arial" panose="020B0604020202020204" pitchFamily="34" charset="0"/>
              </a:rPr>
              <a:t>modification</a:t>
            </a:r>
            <a:endParaRPr lang="ru-RU" altLang="ru-RU" sz="1400" b="1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36" name="Line 59">
            <a:extLst>
              <a:ext uri="{FF2B5EF4-FFF2-40B4-BE49-F238E27FC236}">
                <a16:creationId xmlns:a16="http://schemas.microsoft.com/office/drawing/2014/main" id="{A5F82EE0-7004-A358-EC86-FBBEC145080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92749" y="3497274"/>
            <a:ext cx="3175" cy="6715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7" name="Line 60">
            <a:extLst>
              <a:ext uri="{FF2B5EF4-FFF2-40B4-BE49-F238E27FC236}">
                <a16:creationId xmlns:a16="http://schemas.microsoft.com/office/drawing/2014/main" id="{073430C9-979A-AB71-EB07-C86BBF592FD4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9461" y="3497274"/>
            <a:ext cx="3175" cy="6715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8" name="Line 61">
            <a:extLst>
              <a:ext uri="{FF2B5EF4-FFF2-40B4-BE49-F238E27FC236}">
                <a16:creationId xmlns:a16="http://schemas.microsoft.com/office/drawing/2014/main" id="{72DFAA98-E267-0381-896C-2767B112F6E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54924" y="4702186"/>
            <a:ext cx="1587" cy="5381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9" name="Text Box 62">
            <a:extLst>
              <a:ext uri="{FF2B5EF4-FFF2-40B4-BE49-F238E27FC236}">
                <a16:creationId xmlns:a16="http://schemas.microsoft.com/office/drawing/2014/main" id="{18EC0B0B-2762-520F-B59B-D9480DE12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9661" y="5127636"/>
            <a:ext cx="412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ru-RU" sz="1800" b="1">
                <a:solidFill>
                  <a:schemeClr val="tx2"/>
                </a:solidFill>
                <a:latin typeface="Arial" panose="020B0604020202020204" pitchFamily="34" charset="0"/>
              </a:rPr>
              <a:t>…</a:t>
            </a:r>
            <a:endParaRPr lang="ru-RU" altLang="ru-RU" sz="1800" b="1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40" name="Line 63">
            <a:extLst>
              <a:ext uri="{FF2B5EF4-FFF2-40B4-BE49-F238E27FC236}">
                <a16:creationId xmlns:a16="http://schemas.microsoft.com/office/drawing/2014/main" id="{CBB8F20C-9395-9748-4238-50E93BA736C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44074" y="4702186"/>
            <a:ext cx="1587" cy="5381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1" name="Text Box 64">
            <a:extLst>
              <a:ext uri="{FF2B5EF4-FFF2-40B4-BE49-F238E27FC236}">
                <a16:creationId xmlns:a16="http://schemas.microsoft.com/office/drawing/2014/main" id="{4053D735-77FC-07F0-6584-BE99209F03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8811" y="5127636"/>
            <a:ext cx="412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ru-RU" sz="1800" b="1">
                <a:solidFill>
                  <a:schemeClr val="tx2"/>
                </a:solidFill>
                <a:latin typeface="Arial" panose="020B0604020202020204" pitchFamily="34" charset="0"/>
              </a:rPr>
              <a:t>…</a:t>
            </a:r>
            <a:endParaRPr lang="ru-RU" altLang="ru-RU" sz="1800" b="1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42" name="Line 65">
            <a:extLst>
              <a:ext uri="{FF2B5EF4-FFF2-40B4-BE49-F238E27FC236}">
                <a16:creationId xmlns:a16="http://schemas.microsoft.com/office/drawing/2014/main" id="{D0DDAF74-5E14-7D52-8E30-793B55673B4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692749" y="2422536"/>
            <a:ext cx="3175" cy="6953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3" name="Line 66">
            <a:extLst>
              <a:ext uri="{FF2B5EF4-FFF2-40B4-BE49-F238E27FC236}">
                <a16:creationId xmlns:a16="http://schemas.microsoft.com/office/drawing/2014/main" id="{FD866DC2-04D5-EEDE-3C27-8D2BD5D26C2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509099" y="2422536"/>
            <a:ext cx="3175" cy="6953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755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CE32F786-5F95-BC51-FFE0-8FF314E54C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09" y="1105320"/>
            <a:ext cx="7452157" cy="277461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Motivation: EDX as a “must have” </a:t>
            </a:r>
            <a:r>
              <a:rPr lang="en-US" dirty="0" err="1"/>
              <a:t>characterisation</a:t>
            </a:r>
            <a:endParaRPr lang="de-DE" sz="2667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BF651B-7282-DACD-C258-8D79FF53FF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D154ED7-2AF3-480F-8141-F661F62E350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6C8FC03C-C266-4645-ABC5-645062898383}" type="slidenum">
              <a:rPr lang="de-DE" smtClean="0"/>
              <a:pPr/>
              <a:t>4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4" name="Text Box 10">
            <a:extLst>
              <a:ext uri="{FF2B5EF4-FFF2-40B4-BE49-F238E27FC236}">
                <a16:creationId xmlns:a16="http://schemas.microsoft.com/office/drawing/2014/main" id="{4A0A248C-46C1-614E-4345-7D8A751D4C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25409" y="1641590"/>
            <a:ext cx="2160588" cy="652463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System</a:t>
            </a: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</a:pP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qualitative composition</a:t>
            </a: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6" name="Line 11">
            <a:extLst>
              <a:ext uri="{FF2B5EF4-FFF2-40B4-BE49-F238E27FC236}">
                <a16:creationId xmlns:a16="http://schemas.microsoft.com/office/drawing/2014/main" id="{392C0CB7-7D9E-F0D6-0C9A-2E13768F409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801734" y="2289290"/>
            <a:ext cx="3175" cy="542925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" name="Text Box 12">
            <a:extLst>
              <a:ext uri="{FF2B5EF4-FFF2-40B4-BE49-F238E27FC236}">
                <a16:creationId xmlns:a16="http://schemas.microsoft.com/office/drawing/2014/main" id="{42D80DBF-C5EF-6DC4-A2F2-51A5C8F43A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23822" y="3975215"/>
            <a:ext cx="2160587" cy="531813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1800" b="1" dirty="0">
                <a:solidFill>
                  <a:schemeClr val="tx1"/>
                </a:solidFill>
                <a:latin typeface="Arial" panose="020B0604020202020204" pitchFamily="34" charset="0"/>
              </a:rPr>
              <a:t>Modification</a:t>
            </a:r>
            <a:endParaRPr lang="ru-RU" altLang="ru-RU" sz="18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</a:pPr>
            <a:r>
              <a:rPr lang="ru-RU" altLang="ru-RU" sz="10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en-US" altLang="ru-RU" sz="1000" dirty="0">
                <a:solidFill>
                  <a:schemeClr val="tx1"/>
                </a:solidFill>
                <a:latin typeface="Arial" panose="020B0604020202020204" pitchFamily="34" charset="0"/>
              </a:rPr>
              <a:t>crystal structure type</a:t>
            </a:r>
            <a:r>
              <a:rPr lang="ru-RU" altLang="ru-RU" sz="10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8" name="Text Box 13">
            <a:extLst>
              <a:ext uri="{FF2B5EF4-FFF2-40B4-BE49-F238E27FC236}">
                <a16:creationId xmlns:a16="http://schemas.microsoft.com/office/drawing/2014/main" id="{C0FF5579-86FC-899E-61CF-1BBAF50D5F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23822" y="2827453"/>
            <a:ext cx="2160587" cy="554037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1800" b="1" dirty="0">
                <a:solidFill>
                  <a:schemeClr val="tx1"/>
                </a:solidFill>
                <a:latin typeface="Arial" panose="020B0604020202020204" pitchFamily="34" charset="0"/>
              </a:rPr>
              <a:t>Material</a:t>
            </a:r>
            <a:endParaRPr lang="ru-RU" altLang="ru-RU" sz="18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</a:pP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quantitative composition</a:t>
            </a: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10" name="Line 15">
            <a:extLst>
              <a:ext uri="{FF2B5EF4-FFF2-40B4-BE49-F238E27FC236}">
                <a16:creationId xmlns:a16="http://schemas.microsoft.com/office/drawing/2014/main" id="{36E6ADCB-CD5D-3CFA-5542-600C2318BF4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803322" y="4502265"/>
            <a:ext cx="1587" cy="523875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" name="Text Box 16">
            <a:extLst>
              <a:ext uri="{FF2B5EF4-FFF2-40B4-BE49-F238E27FC236}">
                <a16:creationId xmlns:a16="http://schemas.microsoft.com/office/drawing/2014/main" id="{AAAD711C-0829-43C8-88F6-84B6495783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95359" y="4946765"/>
            <a:ext cx="412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ru-RU" sz="1800" b="1">
                <a:solidFill>
                  <a:schemeClr val="tx1"/>
                </a:solidFill>
                <a:latin typeface="Arial" panose="020B0604020202020204" pitchFamily="34" charset="0"/>
              </a:rPr>
              <a:t>…</a:t>
            </a:r>
            <a:endParaRPr lang="ru-RU" altLang="ru-RU" sz="1800" b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3" name="Line 36">
            <a:extLst>
              <a:ext uri="{FF2B5EF4-FFF2-40B4-BE49-F238E27FC236}">
                <a16:creationId xmlns:a16="http://schemas.microsoft.com/office/drawing/2014/main" id="{1B2E99DE-1C67-E19D-C642-2F212D0D9B11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09672" y="3391015"/>
            <a:ext cx="1587" cy="593725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" name="Text Box 52">
            <a:extLst>
              <a:ext uri="{FF2B5EF4-FFF2-40B4-BE49-F238E27FC236}">
                <a16:creationId xmlns:a16="http://schemas.microsoft.com/office/drawing/2014/main" id="{C9C9F143-DB9B-ABE8-8F5B-EAD36EE91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25409" y="2289290"/>
            <a:ext cx="10080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2000" dirty="0">
                <a:solidFill>
                  <a:schemeClr val="tx1"/>
                </a:solidFill>
                <a:latin typeface="Arial" panose="020B0604020202020204" pitchFamily="34" charset="0"/>
              </a:rPr>
              <a:t>Co-O</a:t>
            </a:r>
            <a:endParaRPr lang="ru-RU" altLang="ru-RU" sz="20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7" name="Rectangle 53">
            <a:extLst>
              <a:ext uri="{FF2B5EF4-FFF2-40B4-BE49-F238E27FC236}">
                <a16:creationId xmlns:a16="http://schemas.microsoft.com/office/drawing/2014/main" id="{575FB1E9-8BD0-C87F-914E-B3C37BDDCA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52383" y="3440228"/>
            <a:ext cx="958675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2000" dirty="0">
                <a:solidFill>
                  <a:schemeClr val="tx1"/>
                </a:solidFill>
                <a:latin typeface="Arial" panose="020B0604020202020204" pitchFamily="34" charset="0"/>
              </a:rPr>
              <a:t>Co</a:t>
            </a:r>
            <a:r>
              <a:rPr lang="en-US" altLang="ru-RU" sz="2000" baseline="-25000" dirty="0">
                <a:solidFill>
                  <a:schemeClr val="tx1"/>
                </a:solidFill>
                <a:latin typeface="Arial" panose="020B0604020202020204" pitchFamily="34" charset="0"/>
              </a:rPr>
              <a:t>3</a:t>
            </a:r>
            <a:r>
              <a:rPr lang="en-US" altLang="ru-RU" sz="2000" dirty="0">
                <a:solidFill>
                  <a:schemeClr val="tx1"/>
                </a:solidFill>
                <a:latin typeface="Arial" panose="020B0604020202020204" pitchFamily="34" charset="0"/>
              </a:rPr>
              <a:t>O</a:t>
            </a:r>
            <a:r>
              <a:rPr lang="en-US" altLang="ru-RU" sz="2000" baseline="-25000" dirty="0">
                <a:solidFill>
                  <a:schemeClr val="tx1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20" name="Rectangle 54">
            <a:extLst>
              <a:ext uri="{FF2B5EF4-FFF2-40B4-BE49-F238E27FC236}">
                <a16:creationId xmlns:a16="http://schemas.microsoft.com/office/drawing/2014/main" id="{3846D8E9-A805-BC3D-53C9-E18E207E63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52384" y="4521315"/>
            <a:ext cx="1181100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l-GR" altLang="ru-RU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ru-RU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altLang="ru-RU" sz="2000" dirty="0">
                <a:solidFill>
                  <a:schemeClr val="tx1"/>
                </a:solidFill>
                <a:latin typeface="Arial" panose="020B0604020202020204" pitchFamily="34" charset="0"/>
              </a:rPr>
              <a:t>Co</a:t>
            </a:r>
            <a:r>
              <a:rPr lang="en-US" altLang="ru-RU" sz="2000" baseline="-25000" dirty="0">
                <a:solidFill>
                  <a:schemeClr val="tx1"/>
                </a:solidFill>
                <a:latin typeface="Arial" panose="020B0604020202020204" pitchFamily="34" charset="0"/>
              </a:rPr>
              <a:t>3</a:t>
            </a:r>
            <a:r>
              <a:rPr lang="en-US" altLang="ru-RU" sz="2000" dirty="0">
                <a:solidFill>
                  <a:schemeClr val="tx1"/>
                </a:solidFill>
                <a:latin typeface="Arial" panose="020B0604020202020204" pitchFamily="34" charset="0"/>
              </a:rPr>
              <a:t>O</a:t>
            </a:r>
            <a:r>
              <a:rPr lang="en-US" altLang="ru-RU" sz="2000" baseline="-25000" dirty="0">
                <a:solidFill>
                  <a:schemeClr val="tx1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25" name="Line 19">
            <a:extLst>
              <a:ext uri="{FF2B5EF4-FFF2-40B4-BE49-F238E27FC236}">
                <a16:creationId xmlns:a16="http://schemas.microsoft.com/office/drawing/2014/main" id="{B22438F7-C3AF-6489-7159-292181A558C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088697" y="1968251"/>
            <a:ext cx="1356754" cy="23654"/>
          </a:xfrm>
          <a:prstGeom prst="line">
            <a:avLst/>
          </a:prstGeom>
          <a:noFill/>
          <a:ln w="63500">
            <a:solidFill>
              <a:srgbClr val="00206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1026" name="Picture 2" descr="EDX spectrum of thin evaporated layer">
            <a:extLst>
              <a:ext uri="{FF2B5EF4-FFF2-40B4-BE49-F238E27FC236}">
                <a16:creationId xmlns:a16="http://schemas.microsoft.com/office/drawing/2014/main" id="{4C368266-0144-0021-7F40-A76A501FE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476" y="4155725"/>
            <a:ext cx="3243839" cy="2153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Line 19">
            <a:extLst>
              <a:ext uri="{FF2B5EF4-FFF2-40B4-BE49-F238E27FC236}">
                <a16:creationId xmlns:a16="http://schemas.microsoft.com/office/drawing/2014/main" id="{1183B423-0BF8-9482-CB51-AB4162A0D11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87851" y="3125036"/>
            <a:ext cx="3949002" cy="2059912"/>
          </a:xfrm>
          <a:prstGeom prst="line">
            <a:avLst/>
          </a:prstGeom>
          <a:noFill/>
          <a:ln w="63500">
            <a:solidFill>
              <a:srgbClr val="00206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" name="Text Box 52">
            <a:extLst>
              <a:ext uri="{FF2B5EF4-FFF2-40B4-BE49-F238E27FC236}">
                <a16:creationId xmlns:a16="http://schemas.microsoft.com/office/drawing/2014/main" id="{FB5814E3-BD19-11CC-CDBC-0E23A1C09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8574" y="1245936"/>
            <a:ext cx="189885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2000" dirty="0">
                <a:solidFill>
                  <a:schemeClr val="tx1"/>
                </a:solidFill>
                <a:latin typeface="Arial" panose="020B0604020202020204" pitchFamily="34" charset="0"/>
              </a:rPr>
              <a:t>known from synthesis</a:t>
            </a:r>
            <a:endParaRPr lang="ru-RU" altLang="ru-RU" sz="20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8D8C858-CAFF-733B-5E64-4041C8824051}"/>
              </a:ext>
            </a:extLst>
          </p:cNvPr>
          <p:cNvSpPr txBox="1"/>
          <p:nvPr/>
        </p:nvSpPr>
        <p:spPr>
          <a:xfrm>
            <a:off x="123931" y="4215843"/>
            <a:ext cx="480981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Energy-dispersive X-ray spectroscopy (EDX)</a:t>
            </a:r>
          </a:p>
          <a:p>
            <a:r>
              <a:rPr lang="en-US" dirty="0"/>
              <a:t>Analytical technique used</a:t>
            </a:r>
          </a:p>
          <a:p>
            <a:r>
              <a:rPr lang="en-US" dirty="0"/>
              <a:t>for the elemental analysis</a:t>
            </a:r>
          </a:p>
          <a:p>
            <a:r>
              <a:rPr lang="en-US" dirty="0"/>
              <a:t>or chemical characterization</a:t>
            </a:r>
          </a:p>
          <a:p>
            <a:r>
              <a:rPr lang="en-US" dirty="0"/>
              <a:t>of a sample</a:t>
            </a:r>
          </a:p>
        </p:txBody>
      </p:sp>
      <p:sp>
        <p:nvSpPr>
          <p:cNvPr id="30" name="Text Box 52">
            <a:extLst>
              <a:ext uri="{FF2B5EF4-FFF2-40B4-BE49-F238E27FC236}">
                <a16:creationId xmlns:a16="http://schemas.microsoft.com/office/drawing/2014/main" id="{D35AD67A-7E3B-5523-B5F1-090B32516F01}"/>
              </a:ext>
            </a:extLst>
          </p:cNvPr>
          <p:cNvSpPr txBox="1">
            <a:spLocks noChangeArrowheads="1"/>
          </p:cNvSpPr>
          <p:nvPr/>
        </p:nvSpPr>
        <p:spPr bwMode="auto">
          <a:xfrm rot="20018897">
            <a:off x="7829619" y="3408008"/>
            <a:ext cx="100806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2000" dirty="0">
                <a:solidFill>
                  <a:schemeClr val="tx1"/>
                </a:solidFill>
                <a:latin typeface="Arial" panose="020B0604020202020204" pitchFamily="34" charset="0"/>
              </a:rPr>
              <a:t>EDX</a:t>
            </a:r>
            <a:endParaRPr lang="ru-RU" altLang="ru-RU" sz="20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1" name="Text Box 52">
            <a:extLst>
              <a:ext uri="{FF2B5EF4-FFF2-40B4-BE49-F238E27FC236}">
                <a16:creationId xmlns:a16="http://schemas.microsoft.com/office/drawing/2014/main" id="{C8616415-8C4C-FC60-FCB0-E3E1D89532B8}"/>
              </a:ext>
            </a:extLst>
          </p:cNvPr>
          <p:cNvSpPr txBox="1">
            <a:spLocks noChangeArrowheads="1"/>
          </p:cNvSpPr>
          <p:nvPr/>
        </p:nvSpPr>
        <p:spPr bwMode="auto">
          <a:xfrm rot="19204517">
            <a:off x="8404049" y="4504953"/>
            <a:ext cx="100806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2000" dirty="0">
                <a:solidFill>
                  <a:schemeClr val="tx1"/>
                </a:solidFill>
                <a:latin typeface="Arial" panose="020B0604020202020204" pitchFamily="34" charset="0"/>
              </a:rPr>
              <a:t>XRD</a:t>
            </a:r>
            <a:endParaRPr lang="ru-RU" altLang="ru-RU" sz="20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2" name="Line 19">
            <a:extLst>
              <a:ext uri="{FF2B5EF4-FFF2-40B4-BE49-F238E27FC236}">
                <a16:creationId xmlns:a16="http://schemas.microsoft.com/office/drawing/2014/main" id="{BAC14993-7715-F144-ADED-237F1A4290F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541098" y="4312416"/>
            <a:ext cx="1187381" cy="962969"/>
          </a:xfrm>
          <a:prstGeom prst="line">
            <a:avLst/>
          </a:prstGeom>
          <a:noFill/>
          <a:ln w="63500">
            <a:solidFill>
              <a:srgbClr val="00206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4A4FB27-CDA9-8375-88D3-C9D3DFDAB0C6}"/>
              </a:ext>
            </a:extLst>
          </p:cNvPr>
          <p:cNvSpPr txBox="1"/>
          <p:nvPr/>
        </p:nvSpPr>
        <p:spPr>
          <a:xfrm>
            <a:off x="7117583" y="5300285"/>
            <a:ext cx="507441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X-ray diffraction analysis (XRD)</a:t>
            </a:r>
            <a:r>
              <a:rPr lang="en-US" dirty="0"/>
              <a:t> </a:t>
            </a:r>
          </a:p>
          <a:p>
            <a:r>
              <a:rPr lang="en-US" dirty="0"/>
              <a:t>technique used in to determine the crystallographic structure of a material</a:t>
            </a:r>
            <a:r>
              <a:rPr lang="ru-RU" dirty="0"/>
              <a:t> (</a:t>
            </a:r>
            <a:r>
              <a:rPr lang="en-US" dirty="0"/>
              <a:t>other story…</a:t>
            </a:r>
            <a:r>
              <a:rPr lang="ru-RU" dirty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917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Combinatorial Materials Library: </a:t>
            </a:r>
            <a:r>
              <a:rPr lang="en-US" dirty="0"/>
              <a:t>basic</a:t>
            </a:r>
            <a:r>
              <a:rPr lang="en-GB" dirty="0"/>
              <a:t> agreements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9858539-220D-0D90-9198-7F8DDBBAC6E2}"/>
              </a:ext>
            </a:extLst>
          </p:cNvPr>
          <p:cNvCxnSpPr>
            <a:cxnSpLocks/>
          </p:cNvCxnSpPr>
          <p:nvPr/>
        </p:nvCxnSpPr>
        <p:spPr>
          <a:xfrm>
            <a:off x="5355772" y="3349233"/>
            <a:ext cx="2181814" cy="0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EF944E4-B913-BC70-0C24-6DB0AD6258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DC527A7-5C3F-2BF3-E177-96FBCC3CB7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55"/>
          <a:stretch/>
        </p:blipFill>
        <p:spPr>
          <a:xfrm>
            <a:off x="640281" y="1507253"/>
            <a:ext cx="4141897" cy="387866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466CE31-296A-663B-8480-9AEA0DE64D51}"/>
              </a:ext>
            </a:extLst>
          </p:cNvPr>
          <p:cNvSpPr txBox="1"/>
          <p:nvPr/>
        </p:nvSpPr>
        <p:spPr>
          <a:xfrm>
            <a:off x="7486023" y="5440960"/>
            <a:ext cx="45217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342 Measurement Areas </a:t>
            </a:r>
            <a:r>
              <a:rPr lang="en-US" dirty="0"/>
              <a:t>(4.5 mm x 4.5 mm)</a:t>
            </a:r>
          </a:p>
          <a:p>
            <a:pPr algn="ctr"/>
            <a:r>
              <a:rPr lang="en-US" dirty="0"/>
              <a:t>(x; y) coordinates on the surface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17D43E-630B-1C07-D17F-5820B73BDECC}"/>
              </a:ext>
            </a:extLst>
          </p:cNvPr>
          <p:cNvSpPr txBox="1"/>
          <p:nvPr/>
        </p:nvSpPr>
        <p:spPr>
          <a:xfrm>
            <a:off x="1868993" y="965870"/>
            <a:ext cx="97469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Materials Library											      </a:t>
            </a:r>
            <a:r>
              <a:rPr lang="ru-RU" dirty="0"/>
              <a:t>  </a:t>
            </a:r>
            <a:r>
              <a:rPr lang="en-GB" dirty="0"/>
              <a:t>Measurement Areas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EA6603B-4D3F-D4D1-7CDF-3CAC97C38F45}"/>
              </a:ext>
            </a:extLst>
          </p:cNvPr>
          <p:cNvSpPr txBox="1"/>
          <p:nvPr/>
        </p:nvSpPr>
        <p:spPr>
          <a:xfrm>
            <a:off x="5365818" y="755969"/>
            <a:ext cx="2421653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/>
              <a:t>I</a:t>
            </a:r>
            <a:r>
              <a:rPr lang="ru-RU" sz="1400" b="1" dirty="0"/>
              <a:t>	</a:t>
            </a:r>
            <a:r>
              <a:rPr lang="en-US" sz="1400" b="1" dirty="0"/>
              <a:t>X</a:t>
            </a:r>
            <a:r>
              <a:rPr lang="ru-RU" sz="1400" b="1" dirty="0"/>
              <a:t>		</a:t>
            </a:r>
            <a:r>
              <a:rPr lang="en-US" sz="1400" b="1" dirty="0"/>
              <a:t>Y</a:t>
            </a:r>
          </a:p>
          <a:p>
            <a:r>
              <a:rPr lang="en-US" sz="1400" dirty="0"/>
              <a:t>1</a:t>
            </a:r>
            <a:r>
              <a:rPr lang="ru-RU" sz="1400" dirty="0"/>
              <a:t>	</a:t>
            </a:r>
            <a:r>
              <a:rPr lang="en-US" sz="1400" dirty="0"/>
              <a:t>27000</a:t>
            </a:r>
            <a:r>
              <a:rPr lang="ru-RU" sz="1400" dirty="0"/>
              <a:t>	</a:t>
            </a:r>
            <a:r>
              <a:rPr lang="en-US" sz="1400" dirty="0"/>
              <a:t>	4500</a:t>
            </a:r>
          </a:p>
          <a:p>
            <a:r>
              <a:rPr lang="en-US" sz="1400" dirty="0"/>
              <a:t>2</a:t>
            </a:r>
            <a:r>
              <a:rPr lang="ru-RU" sz="1400" dirty="0"/>
              <a:t>	</a:t>
            </a:r>
            <a:r>
              <a:rPr lang="en-US" sz="1400" dirty="0"/>
              <a:t>31500	</a:t>
            </a:r>
            <a:r>
              <a:rPr lang="ru-RU" sz="1400" dirty="0"/>
              <a:t>	</a:t>
            </a:r>
            <a:r>
              <a:rPr lang="en-US" sz="1400" dirty="0"/>
              <a:t>4500</a:t>
            </a:r>
          </a:p>
          <a:p>
            <a:r>
              <a:rPr lang="en-US" sz="1400" dirty="0"/>
              <a:t>3</a:t>
            </a:r>
            <a:r>
              <a:rPr lang="ru-RU" sz="1400" dirty="0"/>
              <a:t>	</a:t>
            </a:r>
            <a:r>
              <a:rPr lang="en-US" sz="1400" dirty="0"/>
              <a:t>36000</a:t>
            </a:r>
            <a:r>
              <a:rPr lang="ru-RU" sz="1400" dirty="0"/>
              <a:t>	</a:t>
            </a:r>
            <a:r>
              <a:rPr lang="en-US" sz="1400" dirty="0"/>
              <a:t>	4500</a:t>
            </a:r>
          </a:p>
          <a:p>
            <a:r>
              <a:rPr lang="en-US" sz="1400" dirty="0"/>
              <a:t>…</a:t>
            </a:r>
          </a:p>
          <a:p>
            <a:r>
              <a:rPr lang="en-US" sz="1400" dirty="0"/>
              <a:t>11	72000		4500</a:t>
            </a:r>
          </a:p>
          <a:p>
            <a:r>
              <a:rPr lang="en-US" sz="1400" dirty="0"/>
              <a:t>12	22500		9000</a:t>
            </a:r>
          </a:p>
          <a:p>
            <a:r>
              <a:rPr lang="en-US" sz="1400" dirty="0"/>
              <a:t>13	27000		9000</a:t>
            </a:r>
          </a:p>
          <a:p>
            <a:r>
              <a:rPr lang="en-US" sz="1400" dirty="0"/>
              <a:t>...</a:t>
            </a:r>
          </a:p>
          <a:p>
            <a:r>
              <a:rPr lang="en-US" sz="1400" dirty="0"/>
              <a:t>341	58500		90000</a:t>
            </a:r>
          </a:p>
          <a:p>
            <a:r>
              <a:rPr lang="en-US" sz="1400" dirty="0"/>
              <a:t>342	63000		90000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BD35EEC-4ADF-F6D9-329F-0D1FD56B26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391" y="1426865"/>
            <a:ext cx="3959051" cy="395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698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BA8F482D-C59E-EC64-3D4D-F88B5AFBCF5A}"/>
              </a:ext>
            </a:extLst>
          </p:cNvPr>
          <p:cNvSpPr txBox="1">
            <a:spLocks/>
          </p:cNvSpPr>
          <p:nvPr/>
        </p:nvSpPr>
        <p:spPr>
          <a:xfrm>
            <a:off x="226708" y="1403894"/>
            <a:ext cx="11890589" cy="5569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Measurement Area Index				  Chemical Elements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tabLst/>
              <a:defRPr/>
            </a:pPr>
            <a:r>
              <a:rPr lang="en-US" sz="1800" b="0" dirty="0">
                <a:solidFill>
                  <a:schemeClr val="tx1"/>
                </a:solidFill>
                <a:latin typeface="Arial" panose="020B0604020202020204"/>
              </a:rPr>
              <a:t>[1, 342]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EDX Measurement Outcome (Processed Data): the Table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486C2495-08E0-7E90-A52E-014392DF02EC}"/>
              </a:ext>
            </a:extLst>
          </p:cNvPr>
          <p:cNvSpPr txBox="1">
            <a:spLocks/>
          </p:cNvSpPr>
          <p:nvPr/>
        </p:nvSpPr>
        <p:spPr>
          <a:xfrm>
            <a:off x="175806" y="970366"/>
            <a:ext cx="8083939" cy="5569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After processing one can conclude with the final outcome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EF944E4-B913-BC70-0C24-6DB0AD6258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49788" y="6372001"/>
            <a:ext cx="5313301" cy="485999"/>
          </a:xfrm>
        </p:spPr>
        <p:txBody>
          <a:bodyPr/>
          <a:lstStyle/>
          <a:p>
            <a:r>
              <a:rPr lang="en-US" dirty="0">
                <a:hlinkClick r:id="rId3"/>
              </a:rPr>
              <a:t>https://dim.mdi.ruhr-uni-bochum.de/file/csv/6691</a:t>
            </a:r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9A6395-DD82-D2FB-8E82-F058B76722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4246" y="1913402"/>
            <a:ext cx="6811326" cy="409632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4DF9E16-77B2-0EC3-79F9-60E42BAEEEC7}"/>
              </a:ext>
            </a:extLst>
          </p:cNvPr>
          <p:cNvCxnSpPr>
            <a:cxnSpLocks/>
          </p:cNvCxnSpPr>
          <p:nvPr/>
        </p:nvCxnSpPr>
        <p:spPr>
          <a:xfrm>
            <a:off x="1085222" y="1758461"/>
            <a:ext cx="462225" cy="401935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82407DB-053C-478C-3AEC-0BD806479006}"/>
              </a:ext>
            </a:extLst>
          </p:cNvPr>
          <p:cNvCxnSpPr>
            <a:cxnSpLocks/>
          </p:cNvCxnSpPr>
          <p:nvPr/>
        </p:nvCxnSpPr>
        <p:spPr>
          <a:xfrm flipH="1">
            <a:off x="3237246" y="1537398"/>
            <a:ext cx="1736688" cy="584479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8EEA5BE-299F-7D42-93BE-01BCC0B9108F}"/>
              </a:ext>
            </a:extLst>
          </p:cNvPr>
          <p:cNvCxnSpPr>
            <a:cxnSpLocks/>
          </p:cNvCxnSpPr>
          <p:nvPr/>
        </p:nvCxnSpPr>
        <p:spPr>
          <a:xfrm flipH="1">
            <a:off x="4203562" y="1728316"/>
            <a:ext cx="870856" cy="355042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444C512-F8F5-B595-9AAB-3B69AB2FDD37}"/>
              </a:ext>
            </a:extLst>
          </p:cNvPr>
          <p:cNvCxnSpPr>
            <a:cxnSpLocks/>
          </p:cNvCxnSpPr>
          <p:nvPr/>
        </p:nvCxnSpPr>
        <p:spPr>
          <a:xfrm flipH="1">
            <a:off x="5139733" y="1758461"/>
            <a:ext cx="266281" cy="286378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3320B04-D395-8969-9C27-8AA77A363D7B}"/>
              </a:ext>
            </a:extLst>
          </p:cNvPr>
          <p:cNvCxnSpPr>
            <a:cxnSpLocks/>
          </p:cNvCxnSpPr>
          <p:nvPr/>
        </p:nvCxnSpPr>
        <p:spPr>
          <a:xfrm>
            <a:off x="6196485" y="1768509"/>
            <a:ext cx="0" cy="278005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DA215E3-8FD0-80B5-A10B-143E47C2D898}"/>
              </a:ext>
            </a:extLst>
          </p:cNvPr>
          <p:cNvCxnSpPr>
            <a:cxnSpLocks/>
          </p:cNvCxnSpPr>
          <p:nvPr/>
        </p:nvCxnSpPr>
        <p:spPr>
          <a:xfrm>
            <a:off x="6893170" y="1788607"/>
            <a:ext cx="261257" cy="301450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Inhaltsplatzhalter 2">
            <a:extLst>
              <a:ext uri="{FF2B5EF4-FFF2-40B4-BE49-F238E27FC236}">
                <a16:creationId xmlns:a16="http://schemas.microsoft.com/office/drawing/2014/main" id="{744B72A6-FADD-1471-6F60-C1D028F2C1DE}"/>
              </a:ext>
            </a:extLst>
          </p:cNvPr>
          <p:cNvSpPr txBox="1">
            <a:spLocks/>
          </p:cNvSpPr>
          <p:nvPr/>
        </p:nvSpPr>
        <p:spPr>
          <a:xfrm>
            <a:off x="8539385" y="2450823"/>
            <a:ext cx="2433415" cy="5569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Composition for the </a:t>
            </a: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Measurement Area 3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(atomic %)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44277DD-201F-8BC8-5CB4-FE0B527E1F6D}"/>
              </a:ext>
            </a:extLst>
          </p:cNvPr>
          <p:cNvSpPr/>
          <p:nvPr/>
        </p:nvSpPr>
        <p:spPr>
          <a:xfrm>
            <a:off x="2914022" y="3135086"/>
            <a:ext cx="4853354" cy="401934"/>
          </a:xfrm>
          <a:prstGeom prst="rect">
            <a:avLst/>
          </a:prstGeom>
          <a:solidFill>
            <a:schemeClr val="accent1">
              <a:alpha val="14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6206268-EC01-180C-D41D-579475193412}"/>
              </a:ext>
            </a:extLst>
          </p:cNvPr>
          <p:cNvCxnSpPr>
            <a:cxnSpLocks/>
          </p:cNvCxnSpPr>
          <p:nvPr/>
        </p:nvCxnSpPr>
        <p:spPr>
          <a:xfrm flipH="1">
            <a:off x="7797521" y="2903974"/>
            <a:ext cx="683288" cy="411982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>
            <a:extLst>
              <a:ext uri="{FF2B5EF4-FFF2-40B4-BE49-F238E27FC236}">
                <a16:creationId xmlns:a16="http://schemas.microsoft.com/office/drawing/2014/main" id="{17119DF4-43EB-D4E8-9148-2BD8B33A4E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2734" y="3469448"/>
            <a:ext cx="5389266" cy="338855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70ED82FE-38ED-875C-7D86-5A0FF0B75EC5}"/>
              </a:ext>
            </a:extLst>
          </p:cNvPr>
          <p:cNvSpPr txBox="1"/>
          <p:nvPr/>
        </p:nvSpPr>
        <p:spPr>
          <a:xfrm>
            <a:off x="8922935" y="845289"/>
            <a:ext cx="1329732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it-IT" b="1" i="0" dirty="0">
                <a:solidFill>
                  <a:srgbClr val="212529"/>
                </a:solidFill>
                <a:effectLst/>
                <a:latin typeface="system-ui"/>
              </a:rPr>
              <a:t>V</a:t>
            </a:r>
            <a:r>
              <a:rPr lang="it-IT" b="0" i="0" dirty="0">
                <a:solidFill>
                  <a:srgbClr val="212529"/>
                </a:solidFill>
                <a:effectLst/>
                <a:latin typeface="system-ui"/>
              </a:rPr>
              <a:t>: 18.3 %</a:t>
            </a:r>
          </a:p>
          <a:p>
            <a:r>
              <a:rPr lang="it-IT" b="1" i="0" dirty="0">
                <a:solidFill>
                  <a:srgbClr val="212529"/>
                </a:solidFill>
                <a:effectLst/>
                <a:latin typeface="system-ui"/>
              </a:rPr>
              <a:t>Mn</a:t>
            </a:r>
            <a:r>
              <a:rPr lang="it-IT" b="0" i="0" dirty="0">
                <a:solidFill>
                  <a:srgbClr val="212529"/>
                </a:solidFill>
                <a:effectLst/>
                <a:latin typeface="system-ui"/>
              </a:rPr>
              <a:t>: 4.8 %</a:t>
            </a:r>
          </a:p>
          <a:p>
            <a:r>
              <a:rPr lang="it-IT" b="1" i="0" dirty="0">
                <a:solidFill>
                  <a:srgbClr val="212529"/>
                </a:solidFill>
                <a:effectLst/>
                <a:latin typeface="system-ui"/>
              </a:rPr>
              <a:t>Co</a:t>
            </a:r>
            <a:r>
              <a:rPr lang="it-IT" b="0" i="0" dirty="0">
                <a:solidFill>
                  <a:srgbClr val="212529"/>
                </a:solidFill>
                <a:effectLst/>
                <a:latin typeface="system-ui"/>
              </a:rPr>
              <a:t>: 17.2 %</a:t>
            </a:r>
          </a:p>
          <a:p>
            <a:r>
              <a:rPr lang="it-IT" b="1" i="0" dirty="0">
                <a:solidFill>
                  <a:srgbClr val="212529"/>
                </a:solidFill>
                <a:effectLst/>
                <a:latin typeface="system-ui"/>
              </a:rPr>
              <a:t>Ni</a:t>
            </a:r>
            <a:r>
              <a:rPr lang="it-IT" b="0" i="0" dirty="0">
                <a:solidFill>
                  <a:srgbClr val="212529"/>
                </a:solidFill>
                <a:effectLst/>
                <a:latin typeface="system-ui"/>
              </a:rPr>
              <a:t>: 6.8 %</a:t>
            </a:r>
          </a:p>
          <a:p>
            <a:r>
              <a:rPr lang="it-IT" b="1" i="0" dirty="0">
                <a:solidFill>
                  <a:srgbClr val="212529"/>
                </a:solidFill>
                <a:effectLst/>
                <a:latin typeface="system-ui"/>
              </a:rPr>
              <a:t>Ho</a:t>
            </a:r>
            <a:r>
              <a:rPr lang="it-IT" b="0" i="0" dirty="0">
                <a:solidFill>
                  <a:srgbClr val="212529"/>
                </a:solidFill>
                <a:effectLst/>
                <a:latin typeface="system-ui"/>
              </a:rPr>
              <a:t>: 53 %</a:t>
            </a:r>
            <a:endParaRPr lang="en-US" dirty="0"/>
          </a:p>
        </p:txBody>
      </p:sp>
      <p:sp>
        <p:nvSpPr>
          <p:cNvPr id="41" name="Inhaltsplatzhalter 2">
            <a:extLst>
              <a:ext uri="{FF2B5EF4-FFF2-40B4-BE49-F238E27FC236}">
                <a16:creationId xmlns:a16="http://schemas.microsoft.com/office/drawing/2014/main" id="{8E556427-D3AE-5610-2F07-87E1C37E76A2}"/>
              </a:ext>
            </a:extLst>
          </p:cNvPr>
          <p:cNvSpPr txBox="1">
            <a:spLocks/>
          </p:cNvSpPr>
          <p:nvPr/>
        </p:nvSpPr>
        <p:spPr>
          <a:xfrm rot="16200000">
            <a:off x="-703424" y="3145835"/>
            <a:ext cx="2433415" cy="5569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tabLst/>
              <a:defRPr/>
            </a:pP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Measurement</a:t>
            </a:r>
            <a:b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Area 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F2677CCF-1156-F13F-DDFD-B042CEFBC249}"/>
              </a:ext>
            </a:extLst>
          </p:cNvPr>
          <p:cNvCxnSpPr>
            <a:cxnSpLocks/>
          </p:cNvCxnSpPr>
          <p:nvPr/>
        </p:nvCxnSpPr>
        <p:spPr>
          <a:xfrm>
            <a:off x="974690" y="3367872"/>
            <a:ext cx="592853" cy="0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78B602FB-C54C-7FCC-9EE1-3397220FD31F}"/>
              </a:ext>
            </a:extLst>
          </p:cNvPr>
          <p:cNvCxnSpPr>
            <a:cxnSpLocks/>
          </p:cNvCxnSpPr>
          <p:nvPr/>
        </p:nvCxnSpPr>
        <p:spPr>
          <a:xfrm flipH="1">
            <a:off x="7757327" y="1579266"/>
            <a:ext cx="1187381" cy="1585965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97BBF743-872F-7B27-C628-39C1F987093C}"/>
              </a:ext>
            </a:extLst>
          </p:cNvPr>
          <p:cNvCxnSpPr>
            <a:cxnSpLocks/>
          </p:cNvCxnSpPr>
          <p:nvPr/>
        </p:nvCxnSpPr>
        <p:spPr>
          <a:xfrm flipH="1" flipV="1">
            <a:off x="10060074" y="5146431"/>
            <a:ext cx="661517" cy="279679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Inhaltsplatzhalter 2">
            <a:extLst>
              <a:ext uri="{FF2B5EF4-FFF2-40B4-BE49-F238E27FC236}">
                <a16:creationId xmlns:a16="http://schemas.microsoft.com/office/drawing/2014/main" id="{DADA7271-7324-37E4-21CB-B92D77041708}"/>
              </a:ext>
            </a:extLst>
          </p:cNvPr>
          <p:cNvSpPr txBox="1">
            <a:spLocks/>
          </p:cNvSpPr>
          <p:nvPr/>
        </p:nvSpPr>
        <p:spPr>
          <a:xfrm>
            <a:off x="10621068" y="5115311"/>
            <a:ext cx="1306325" cy="5569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Composition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val="1197729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C1AA57D-6C4E-C5C9-0A21-49DCBB1F81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196" y="1346478"/>
            <a:ext cx="1989572" cy="198957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4DC5B9B-F534-8F5F-31BF-00DEE085667C}"/>
              </a:ext>
            </a:extLst>
          </p:cNvPr>
          <p:cNvSpPr txBox="1"/>
          <p:nvPr/>
        </p:nvSpPr>
        <p:spPr>
          <a:xfrm>
            <a:off x="237434" y="759456"/>
            <a:ext cx="11676185" cy="54476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endParaRPr lang="en-US" sz="1200" dirty="0"/>
          </a:p>
          <a:p>
            <a:r>
              <a:rPr lang="en-US" sz="1200" dirty="0"/>
              <a:t>Project: 0008081_EDXmapping ZGH (1)</a:t>
            </a:r>
          </a:p>
          <a:p>
            <a:r>
              <a:rPr lang="en-US" sz="1200" dirty="0"/>
              <a:t>Owner: </a:t>
            </a:r>
          </a:p>
          <a:p>
            <a:r>
              <a:rPr lang="en-US" sz="1200" dirty="0"/>
              <a:t>Site: Site of Interest 1</a:t>
            </a:r>
          </a:p>
          <a:p>
            <a:endParaRPr lang="en-US" sz="1200" dirty="0"/>
          </a:p>
          <a:p>
            <a:r>
              <a:rPr lang="en-US" sz="1200" dirty="0"/>
              <a:t>Sample: Sample 1</a:t>
            </a:r>
          </a:p>
          <a:p>
            <a:r>
              <a:rPr lang="en-US" sz="1200" dirty="0"/>
              <a:t>Type: Default</a:t>
            </a:r>
          </a:p>
          <a:p>
            <a:r>
              <a:rPr lang="en-US" sz="1200" dirty="0"/>
              <a:t>ID: </a:t>
            </a:r>
          </a:p>
          <a:p>
            <a:endParaRPr lang="en-US" sz="1200" dirty="0"/>
          </a:p>
          <a:p>
            <a:r>
              <a:rPr lang="en-US" sz="1200" dirty="0"/>
              <a:t>Processing option : All elements </a:t>
            </a:r>
            <a:r>
              <a:rPr lang="en-US" sz="1200" dirty="0" err="1"/>
              <a:t>analysed</a:t>
            </a:r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All results in atomic%</a:t>
            </a:r>
          </a:p>
          <a:p>
            <a:endParaRPr lang="en-US" sz="1200" dirty="0"/>
          </a:p>
          <a:p>
            <a:r>
              <a:rPr lang="en-US" sz="1200" dirty="0"/>
              <a:t>X and Y are stage positions</a:t>
            </a:r>
          </a:p>
          <a:p>
            <a:endParaRPr lang="en-US" sz="1200" dirty="0"/>
          </a:p>
          <a:p>
            <a:r>
              <a:rPr lang="en-US" sz="1200" dirty="0"/>
              <a:t>Spectrum	In stats.	X (mm)	Y (mm)	C	O	Si	V	Mn	Co	Ni	Ho	</a:t>
            </a:r>
          </a:p>
          <a:p>
            <a:r>
              <a:rPr lang="en-US" sz="1200" dirty="0"/>
              <a:t>	</a:t>
            </a:r>
          </a:p>
          <a:p>
            <a:r>
              <a:rPr lang="en-US" sz="1200" dirty="0"/>
              <a:t>Spektrum 1 {1}	Yes	-44.600	-40.300	80.36562	17.7799	0.331076	-0.3328189	9.434319E-02	1.12593	1.070188	-0.4342265	</a:t>
            </a:r>
          </a:p>
          <a:p>
            <a:r>
              <a:rPr lang="en-US" sz="1200" dirty="0"/>
              <a:t>Spektrum 1 {2}	Yes	-40.100	-40.300	80.1367	23.03086	0.2024186	-4.792345E-02	-0.2482219	-3.621299	0.6450471	-9.758038E-02	</a:t>
            </a:r>
          </a:p>
          <a:p>
            <a:r>
              <a:rPr lang="en-US" sz="1200" dirty="0"/>
              <a:t>Spektrum 1 {3}	Yes	-35.600	-40.300	83.67403	14.34433	0.2835474	-6.302138E-02	-7.115601E-02	1.043958	1.091217	-0.3029233	</a:t>
            </a:r>
          </a:p>
          <a:p>
            <a:r>
              <a:rPr lang="en-US" sz="1200" dirty="0"/>
              <a:t>-	…	-	…	-	…	-	…	-	…	-	…	-	…	-	…	-	…	-	…	-	…	-	…	</a:t>
            </a:r>
          </a:p>
          <a:p>
            <a:r>
              <a:rPr lang="en-US" sz="1200" dirty="0"/>
              <a:t>Spektrum 1 {418}	Yes	36.400	45.200	81.8801	12.53673	0.5853955	-1.528375E-02	4.889345E-02	-1.36448	6.783489	-0.4548477	</a:t>
            </a:r>
          </a:p>
          <a:p>
            <a:r>
              <a:rPr lang="en-US" sz="1200" dirty="0"/>
              <a:t>Spektrum 1 {419}	Yes	40.900	45.200	80.46669	12.32581	0.2078687	0.27237	-0.2769422	-7.077376	12.81309	1.268483	</a:t>
            </a:r>
          </a:p>
          <a:p>
            <a:r>
              <a:rPr lang="en-US" sz="1200" dirty="0"/>
              <a:t>Spektrum 1 {420}	Yes	45.400	45.200	83.68153	15.48148	0.0646082	0.2312067	-0.1969592	-2.165317	2.769571	0.1338789	</a:t>
            </a:r>
          </a:p>
          <a:p>
            <a:r>
              <a:rPr lang="en-US" sz="1200" dirty="0"/>
              <a:t>	</a:t>
            </a:r>
          </a:p>
          <a:p>
            <a:r>
              <a:rPr lang="en-US" sz="1200" dirty="0"/>
              <a:t>Mean				43.79094	18.89702	29.09091	0.7714614	0.4576146	1.19483	3.057466	2.739753		</a:t>
            </a:r>
          </a:p>
          <a:p>
            <a:r>
              <a:rPr lang="en-US" sz="1200" dirty="0"/>
              <a:t>Std. deviation				21.38218	7.121112	11.38863	0.9768385	0.3503809	20.70591	9.166298	3.695945		</a:t>
            </a:r>
          </a:p>
          <a:p>
            <a:r>
              <a:rPr lang="en-US" sz="1200" dirty="0"/>
              <a:t>Max.				321.3774	82.92272	36.86385	3.61815	1.213754	225.3098	62.29993	5.617296		</a:t>
            </a:r>
          </a:p>
          <a:p>
            <a:r>
              <a:rPr lang="en-US" sz="1200" dirty="0"/>
              <a:t>Min.				-93.34522	-33.35334	-1.881486	-0.7680827	-0.4307786	-309.4584	-2.63329	-66.55944	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Raw EDX data format (</a:t>
            </a:r>
            <a:r>
              <a:rPr lang="en-US" dirty="0" err="1"/>
              <a:t>parseable</a:t>
            </a:r>
            <a:r>
              <a:rPr lang="en-US" dirty="0"/>
              <a:t> text file)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92819A-B6B7-019A-871D-40BAC1AEEF88}"/>
              </a:ext>
            </a:extLst>
          </p:cNvPr>
          <p:cNvSpPr txBox="1"/>
          <p:nvPr/>
        </p:nvSpPr>
        <p:spPr>
          <a:xfrm>
            <a:off x="4004050" y="788695"/>
            <a:ext cx="43336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Header</a:t>
            </a:r>
            <a:r>
              <a:rPr lang="en-US" dirty="0"/>
              <a:t> (could be skipped)</a:t>
            </a:r>
            <a:br>
              <a:rPr lang="en-US" sz="1400" dirty="0"/>
            </a:b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B11E55-D139-1081-E4C5-3B6F2EEAB153}"/>
              </a:ext>
            </a:extLst>
          </p:cNvPr>
          <p:cNvSpPr/>
          <p:nvPr/>
        </p:nvSpPr>
        <p:spPr>
          <a:xfrm>
            <a:off x="271306" y="944545"/>
            <a:ext cx="3074795" cy="2481942"/>
          </a:xfrm>
          <a:prstGeom prst="rect">
            <a:avLst/>
          </a:prstGeom>
          <a:solidFill>
            <a:schemeClr val="bg1">
              <a:lumMod val="85000"/>
              <a:alpha val="14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84B5F84-236F-25D5-05D5-D94A3920CDA7}"/>
              </a:ext>
            </a:extLst>
          </p:cNvPr>
          <p:cNvCxnSpPr>
            <a:cxnSpLocks/>
          </p:cNvCxnSpPr>
          <p:nvPr/>
        </p:nvCxnSpPr>
        <p:spPr>
          <a:xfrm flipH="1">
            <a:off x="3106618" y="1004835"/>
            <a:ext cx="872529" cy="463900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B72C0D22-6D2D-5825-825E-A833F5EBC3C5}"/>
              </a:ext>
            </a:extLst>
          </p:cNvPr>
          <p:cNvSpPr/>
          <p:nvPr/>
        </p:nvSpPr>
        <p:spPr>
          <a:xfrm>
            <a:off x="272981" y="5365819"/>
            <a:ext cx="9463872" cy="735203"/>
          </a:xfrm>
          <a:prstGeom prst="rect">
            <a:avLst/>
          </a:prstGeom>
          <a:solidFill>
            <a:schemeClr val="bg1">
              <a:lumMod val="85000"/>
              <a:alpha val="14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94810B6-DEC2-63BD-37A9-26666B9CF4B3}"/>
              </a:ext>
            </a:extLst>
          </p:cNvPr>
          <p:cNvSpPr txBox="1"/>
          <p:nvPr/>
        </p:nvSpPr>
        <p:spPr>
          <a:xfrm>
            <a:off x="10456768" y="5462853"/>
            <a:ext cx="12998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Footer</a:t>
            </a:r>
          </a:p>
          <a:p>
            <a:r>
              <a:rPr lang="en-US" dirty="0"/>
              <a:t>(to skip)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12C896E-E537-8C21-401C-EBAEEE4ADADD}"/>
              </a:ext>
            </a:extLst>
          </p:cNvPr>
          <p:cNvCxnSpPr>
            <a:cxnSpLocks/>
          </p:cNvCxnSpPr>
          <p:nvPr/>
        </p:nvCxnSpPr>
        <p:spPr>
          <a:xfrm flipH="1">
            <a:off x="9639721" y="5761056"/>
            <a:ext cx="730178" cy="0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7529828B-8CAE-C58B-4C2B-CA2CA92D25E8}"/>
              </a:ext>
            </a:extLst>
          </p:cNvPr>
          <p:cNvSpPr/>
          <p:nvPr/>
        </p:nvSpPr>
        <p:spPr>
          <a:xfrm>
            <a:off x="272981" y="3488453"/>
            <a:ext cx="11292672" cy="1817077"/>
          </a:xfrm>
          <a:prstGeom prst="rect">
            <a:avLst/>
          </a:prstGeom>
          <a:solidFill>
            <a:schemeClr val="accent1">
              <a:alpha val="14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9BE6BF-E30F-476D-D5E7-7B9265E75F83}"/>
              </a:ext>
            </a:extLst>
          </p:cNvPr>
          <p:cNvSpPr txBox="1"/>
          <p:nvPr/>
        </p:nvSpPr>
        <p:spPr>
          <a:xfrm>
            <a:off x="6059157" y="1937556"/>
            <a:ext cx="59486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Data we need</a:t>
            </a:r>
            <a:r>
              <a:rPr lang="en-US" dirty="0"/>
              <a:t> (TAB separated)</a:t>
            </a:r>
            <a:r>
              <a:rPr lang="ru-RU" dirty="0"/>
              <a:t>.</a:t>
            </a:r>
            <a:r>
              <a:rPr lang="en-US" b="1" dirty="0"/>
              <a:t> </a:t>
            </a:r>
            <a:r>
              <a:rPr lang="en-US" b="1" dirty="0">
                <a:solidFill>
                  <a:srgbClr val="FF0000"/>
                </a:solidFill>
              </a:rPr>
              <a:t>Almost, but: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420 measurement areas (instead of 342), need to filter;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Other elements (from substrate, need to filter: </a:t>
            </a:r>
            <a:r>
              <a:rPr lang="en-US" b="1" dirty="0"/>
              <a:t>C</a:t>
            </a:r>
            <a:r>
              <a:rPr lang="en-US" dirty="0"/>
              <a:t>, </a:t>
            </a:r>
            <a:r>
              <a:rPr lang="en-US" b="1" dirty="0"/>
              <a:t>O</a:t>
            </a:r>
            <a:r>
              <a:rPr lang="en-US" dirty="0"/>
              <a:t>, </a:t>
            </a:r>
            <a:r>
              <a:rPr lang="en-US" b="1" dirty="0"/>
              <a:t>Si</a:t>
            </a:r>
            <a:r>
              <a:rPr lang="en-US" dirty="0"/>
              <a:t>).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E462406-9671-7BD4-EE54-87E8284F9FAB}"/>
              </a:ext>
            </a:extLst>
          </p:cNvPr>
          <p:cNvCxnSpPr>
            <a:cxnSpLocks/>
          </p:cNvCxnSpPr>
          <p:nvPr/>
        </p:nvCxnSpPr>
        <p:spPr>
          <a:xfrm flipH="1">
            <a:off x="7164475" y="2865454"/>
            <a:ext cx="906027" cy="1023257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988A18B9-1E03-ECEF-33CF-B93F6742A072}"/>
              </a:ext>
            </a:extLst>
          </p:cNvPr>
          <p:cNvCxnSpPr>
            <a:cxnSpLocks/>
          </p:cNvCxnSpPr>
          <p:nvPr/>
        </p:nvCxnSpPr>
        <p:spPr>
          <a:xfrm flipH="1" flipV="1">
            <a:off x="3928905" y="1577591"/>
            <a:ext cx="2110154" cy="813917"/>
          </a:xfrm>
          <a:prstGeom prst="straightConnector1">
            <a:avLst/>
          </a:prstGeom>
          <a:ln w="63500">
            <a:solidFill>
              <a:schemeClr val="bg1">
                <a:lumMod val="50000"/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3D95B30-6287-17D5-188E-EB4B3CDB3BD9}"/>
              </a:ext>
            </a:extLst>
          </p:cNvPr>
          <p:cNvCxnSpPr>
            <a:cxnSpLocks/>
          </p:cNvCxnSpPr>
          <p:nvPr/>
        </p:nvCxnSpPr>
        <p:spPr>
          <a:xfrm flipH="1" flipV="1">
            <a:off x="5506497" y="1657978"/>
            <a:ext cx="542611" cy="743578"/>
          </a:xfrm>
          <a:prstGeom prst="straightConnector1">
            <a:avLst/>
          </a:prstGeom>
          <a:ln w="63500">
            <a:solidFill>
              <a:schemeClr val="bg1">
                <a:lumMod val="50000"/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F3A7734-2A76-A618-5783-CB729D0387A4}"/>
              </a:ext>
            </a:extLst>
          </p:cNvPr>
          <p:cNvCxnSpPr>
            <a:cxnSpLocks/>
          </p:cNvCxnSpPr>
          <p:nvPr/>
        </p:nvCxnSpPr>
        <p:spPr>
          <a:xfrm flipH="1">
            <a:off x="3928905" y="2401556"/>
            <a:ext cx="2100106" cy="673240"/>
          </a:xfrm>
          <a:prstGeom prst="straightConnector1">
            <a:avLst/>
          </a:prstGeom>
          <a:ln w="63500">
            <a:solidFill>
              <a:schemeClr val="bg1">
                <a:lumMod val="50000"/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1CE2841-5CA2-ADDE-337C-4682F7421102}"/>
              </a:ext>
            </a:extLst>
          </p:cNvPr>
          <p:cNvCxnSpPr>
            <a:cxnSpLocks/>
          </p:cNvCxnSpPr>
          <p:nvPr/>
        </p:nvCxnSpPr>
        <p:spPr>
          <a:xfrm flipH="1">
            <a:off x="5536642" y="2381459"/>
            <a:ext cx="502417" cy="693337"/>
          </a:xfrm>
          <a:prstGeom prst="straightConnector1">
            <a:avLst/>
          </a:prstGeom>
          <a:ln w="63500">
            <a:solidFill>
              <a:schemeClr val="bg1">
                <a:lumMod val="50000"/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6E46F19F-FFCB-9EAF-1B90-6DCA64EB2C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373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4DC5B9B-F534-8F5F-31BF-00DEE085667C}"/>
              </a:ext>
            </a:extLst>
          </p:cNvPr>
          <p:cNvSpPr txBox="1"/>
          <p:nvPr/>
        </p:nvSpPr>
        <p:spPr>
          <a:xfrm>
            <a:off x="227389" y="1503038"/>
            <a:ext cx="2827310" cy="286232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it-IT" dirty="0">
                <a:solidFill>
                  <a:schemeClr val="bg1">
                    <a:lumMod val="50000"/>
                  </a:schemeClr>
                </a:solidFill>
              </a:rPr>
              <a:t>Index,V,Mn,Co,Ni,Ho</a:t>
            </a:r>
          </a:p>
          <a:p>
            <a:r>
              <a:rPr lang="it-IT" dirty="0">
                <a:solidFill>
                  <a:schemeClr val="bg1">
                    <a:lumMod val="50000"/>
                  </a:schemeClr>
                </a:solidFill>
              </a:rPr>
              <a:t>1,31.3,2.7,22.6,6,37.4</a:t>
            </a:r>
          </a:p>
          <a:p>
            <a:r>
              <a:rPr lang="it-IT" dirty="0">
                <a:solidFill>
                  <a:schemeClr val="bg1">
                    <a:lumMod val="50000"/>
                  </a:schemeClr>
                </a:solidFill>
              </a:rPr>
              <a:t>2,23.1,6.1,17,6.8,47</a:t>
            </a:r>
          </a:p>
          <a:p>
            <a:r>
              <a:rPr lang="it-IT" dirty="0">
                <a:solidFill>
                  <a:schemeClr val="bg1">
                    <a:lumMod val="50000"/>
                  </a:schemeClr>
                </a:solidFill>
              </a:rPr>
              <a:t>3,18.3,4.8,17.2,6.8,53</a:t>
            </a:r>
          </a:p>
          <a:p>
            <a:r>
              <a:rPr lang="it-IT" dirty="0">
                <a:solidFill>
                  <a:schemeClr val="bg1">
                    <a:lumMod val="50000"/>
                  </a:schemeClr>
                </a:solidFill>
              </a:rPr>
              <a:t>4,10,5.7,20.9,7.4,56</a:t>
            </a:r>
          </a:p>
          <a:p>
            <a:r>
              <a:rPr lang="it-IT" dirty="0">
                <a:solidFill>
                  <a:schemeClr val="bg1">
                    <a:lumMod val="50000"/>
                  </a:schemeClr>
                </a:solidFill>
              </a:rPr>
              <a:t>...</a:t>
            </a:r>
          </a:p>
          <a:p>
            <a:r>
              <a:rPr lang="it-IT" dirty="0">
                <a:solidFill>
                  <a:schemeClr val="bg1">
                    <a:lumMod val="50000"/>
                  </a:schemeClr>
                </a:solidFill>
              </a:rPr>
              <a:t>339,8.7,13,36.2,13.8,28.3</a:t>
            </a:r>
          </a:p>
          <a:p>
            <a:r>
              <a:rPr lang="it-IT" dirty="0">
                <a:solidFill>
                  <a:schemeClr val="bg1">
                    <a:lumMod val="50000"/>
                  </a:schemeClr>
                </a:solidFill>
              </a:rPr>
              <a:t>340,8.1,11,38.7,14.2,28</a:t>
            </a:r>
          </a:p>
          <a:p>
            <a:r>
              <a:rPr lang="it-IT" dirty="0">
                <a:solidFill>
                  <a:schemeClr val="bg1">
                    <a:lumMod val="50000"/>
                  </a:schemeClr>
                </a:solidFill>
              </a:rPr>
              <a:t>341,6.7,14.1,33.5,16.8,28.8</a:t>
            </a:r>
          </a:p>
          <a:p>
            <a:r>
              <a:rPr lang="it-IT" dirty="0">
                <a:solidFill>
                  <a:schemeClr val="bg1">
                    <a:lumMod val="50000"/>
                  </a:schemeClr>
                </a:solidFill>
              </a:rPr>
              <a:t>342,6.6,13,34.9,15.3,30.2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Processed EDX data (good to go)</a:t>
            </a:r>
            <a:endParaRPr lang="en-GB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84B5F84-236F-25D5-05D5-D94A3920CDA7}"/>
              </a:ext>
            </a:extLst>
          </p:cNvPr>
          <p:cNvCxnSpPr>
            <a:cxnSpLocks/>
          </p:cNvCxnSpPr>
          <p:nvPr/>
        </p:nvCxnSpPr>
        <p:spPr>
          <a:xfrm>
            <a:off x="3396345" y="2835312"/>
            <a:ext cx="1518978" cy="0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A9BE6BF-E30F-476D-D5E7-7B9265E75F83}"/>
              </a:ext>
            </a:extLst>
          </p:cNvPr>
          <p:cNvSpPr txBox="1"/>
          <p:nvPr/>
        </p:nvSpPr>
        <p:spPr>
          <a:xfrm>
            <a:off x="0" y="4911869"/>
            <a:ext cx="5717513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Even more open questions: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How to validate EDX data </a:t>
            </a:r>
            <a:r>
              <a:rPr lang="en-US" dirty="0"/>
              <a:t>(</a:t>
            </a:r>
            <a:r>
              <a:rPr lang="en-US" dirty="0" err="1"/>
              <a:t>raw&amp;processed</a:t>
            </a:r>
            <a:r>
              <a:rPr lang="en-US" dirty="0"/>
              <a:t>)</a:t>
            </a:r>
            <a:r>
              <a:rPr lang="en-US" b="1" dirty="0"/>
              <a:t>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What metadata for EDX should we store in RDMS?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How we would like to find our EDX data in RDMS?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A747B8-9090-C6F2-A95A-DC66BF6CB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2524" y="1541614"/>
            <a:ext cx="6811326" cy="409632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995CC1E-0C05-4AF0-16CE-6E4C519588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Inhaltsplatzhalter 2">
            <a:extLst>
              <a:ext uri="{FF2B5EF4-FFF2-40B4-BE49-F238E27FC236}">
                <a16:creationId xmlns:a16="http://schemas.microsoft.com/office/drawing/2014/main" id="{E94ACCEB-7E97-BE48-0323-07D0FB1557CC}"/>
              </a:ext>
            </a:extLst>
          </p:cNvPr>
          <p:cNvSpPr txBox="1">
            <a:spLocks/>
          </p:cNvSpPr>
          <p:nvPr/>
        </p:nvSpPr>
        <p:spPr>
          <a:xfrm>
            <a:off x="4009254" y="1042155"/>
            <a:ext cx="7037724" cy="5569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Measurement Area Index				  Chemical Elements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tabLst/>
              <a:defRPr/>
            </a:pPr>
            <a:r>
              <a:rPr lang="en-US" sz="1800" b="0" dirty="0">
                <a:solidFill>
                  <a:schemeClr val="tx1"/>
                </a:solidFill>
                <a:latin typeface="Arial" panose="020B0604020202020204"/>
              </a:rPr>
              <a:t>[1, 342]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CE749CE-2A08-E5C4-988E-9B2E8232D70F}"/>
              </a:ext>
            </a:extLst>
          </p:cNvPr>
          <p:cNvCxnSpPr>
            <a:cxnSpLocks/>
          </p:cNvCxnSpPr>
          <p:nvPr/>
        </p:nvCxnSpPr>
        <p:spPr>
          <a:xfrm flipH="1">
            <a:off x="6985282" y="1225901"/>
            <a:ext cx="1807026" cy="554333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A072254-9978-5FF6-041B-FE074CA231F7}"/>
              </a:ext>
            </a:extLst>
          </p:cNvPr>
          <p:cNvCxnSpPr>
            <a:cxnSpLocks/>
          </p:cNvCxnSpPr>
          <p:nvPr/>
        </p:nvCxnSpPr>
        <p:spPr>
          <a:xfrm flipH="1">
            <a:off x="7961646" y="1346480"/>
            <a:ext cx="870856" cy="355042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C78B748-546B-B955-CA7E-4F534CE2ECD9}"/>
              </a:ext>
            </a:extLst>
          </p:cNvPr>
          <p:cNvCxnSpPr>
            <a:cxnSpLocks/>
          </p:cNvCxnSpPr>
          <p:nvPr/>
        </p:nvCxnSpPr>
        <p:spPr>
          <a:xfrm flipH="1">
            <a:off x="8897817" y="1376625"/>
            <a:ext cx="266281" cy="286378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C6BCC46-C41B-845E-A42C-D310FC3CFDAF}"/>
              </a:ext>
            </a:extLst>
          </p:cNvPr>
          <p:cNvCxnSpPr>
            <a:cxnSpLocks/>
          </p:cNvCxnSpPr>
          <p:nvPr/>
        </p:nvCxnSpPr>
        <p:spPr>
          <a:xfrm>
            <a:off x="9954569" y="1386673"/>
            <a:ext cx="0" cy="278005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8042202-C5BB-BE56-BABE-BBFDC53CE34D}"/>
              </a:ext>
            </a:extLst>
          </p:cNvPr>
          <p:cNvCxnSpPr>
            <a:cxnSpLocks/>
          </p:cNvCxnSpPr>
          <p:nvPr/>
        </p:nvCxnSpPr>
        <p:spPr>
          <a:xfrm>
            <a:off x="10651254" y="1406771"/>
            <a:ext cx="261257" cy="301450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A28E965-3C01-28E4-0710-05803C5498B7}"/>
              </a:ext>
            </a:extLst>
          </p:cNvPr>
          <p:cNvCxnSpPr>
            <a:cxnSpLocks/>
          </p:cNvCxnSpPr>
          <p:nvPr/>
        </p:nvCxnSpPr>
        <p:spPr>
          <a:xfrm>
            <a:off x="5265336" y="1406771"/>
            <a:ext cx="211016" cy="281353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29C430E9-8FB3-93FB-7CB6-398F5F18F55C}"/>
              </a:ext>
            </a:extLst>
          </p:cNvPr>
          <p:cNvSpPr txBox="1"/>
          <p:nvPr/>
        </p:nvSpPr>
        <p:spPr>
          <a:xfrm>
            <a:off x="72013" y="1075075"/>
            <a:ext cx="34047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Good CSV document </a:t>
            </a:r>
            <a:r>
              <a:rPr lang="en-US" dirty="0"/>
              <a:t>(processed)</a:t>
            </a:r>
          </a:p>
        </p:txBody>
      </p:sp>
    </p:spTree>
    <p:extLst>
      <p:ext uri="{BB962C8B-B14F-4D97-AF65-F5344CB8AC3E}">
        <p14:creationId xmlns:p14="http://schemas.microsoft.com/office/powerpoint/2010/main" val="1730772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Premium Vector | Cartoon young officer policeman standing">
            <a:extLst>
              <a:ext uri="{FF2B5EF4-FFF2-40B4-BE49-F238E27FC236}">
                <a16:creationId xmlns:a16="http://schemas.microsoft.com/office/drawing/2014/main" id="{B6375742-36D0-0565-0B2E-965F3BA6B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4575" y="713433"/>
            <a:ext cx="1991417" cy="5194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Validation</a:t>
            </a:r>
            <a:r>
              <a:rPr lang="ru-RU" dirty="0"/>
              <a:t> </a:t>
            </a:r>
            <a:r>
              <a:rPr lang="en-US" dirty="0"/>
              <a:t>Principle and Importance</a:t>
            </a:r>
            <a:endParaRPr lang="en-GB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84B5F84-236F-25D5-05D5-D94A3920CDA7}"/>
              </a:ext>
            </a:extLst>
          </p:cNvPr>
          <p:cNvCxnSpPr>
            <a:cxnSpLocks/>
          </p:cNvCxnSpPr>
          <p:nvPr/>
        </p:nvCxnSpPr>
        <p:spPr>
          <a:xfrm>
            <a:off x="2662815" y="1589317"/>
            <a:ext cx="7526214" cy="0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995CC1E-0C05-4AF0-16CE-6E4C519588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at Sounds:Amazon.de:Appstore for Android">
            <a:extLst>
              <a:ext uri="{FF2B5EF4-FFF2-40B4-BE49-F238E27FC236}">
                <a16:creationId xmlns:a16="http://schemas.microsoft.com/office/drawing/2014/main" id="{2F5E8631-E1C6-7169-C653-EF6CDA6E52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49" y="5174900"/>
            <a:ext cx="1085223" cy="1085223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4DC5B9B-F534-8F5F-31BF-00DEE085667C}"/>
              </a:ext>
            </a:extLst>
          </p:cNvPr>
          <p:cNvSpPr txBox="1"/>
          <p:nvPr/>
        </p:nvSpPr>
        <p:spPr>
          <a:xfrm>
            <a:off x="599179" y="809703"/>
            <a:ext cx="5379590" cy="163121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it-IT" sz="1000" dirty="0">
                <a:solidFill>
                  <a:schemeClr val="bg1">
                    <a:lumMod val="50000"/>
                  </a:schemeClr>
                </a:solidFill>
              </a:rPr>
              <a:t>Index,V,Mn,Co,Ni,Ho</a:t>
            </a:r>
          </a:p>
          <a:p>
            <a:r>
              <a:rPr lang="it-IT" sz="1000" dirty="0">
                <a:solidFill>
                  <a:schemeClr val="bg1">
                    <a:lumMod val="50000"/>
                  </a:schemeClr>
                </a:solidFill>
              </a:rPr>
              <a:t>1,31.3,2.7,22.6,6,37.4</a:t>
            </a:r>
          </a:p>
          <a:p>
            <a:r>
              <a:rPr lang="it-IT" sz="1000" dirty="0">
                <a:solidFill>
                  <a:schemeClr val="bg1">
                    <a:lumMod val="50000"/>
                  </a:schemeClr>
                </a:solidFill>
              </a:rPr>
              <a:t>2,23.1,6.1,17,6.8,47</a:t>
            </a:r>
          </a:p>
          <a:p>
            <a:r>
              <a:rPr lang="it-IT" sz="1000" dirty="0">
                <a:solidFill>
                  <a:schemeClr val="bg1">
                    <a:lumMod val="50000"/>
                  </a:schemeClr>
                </a:solidFill>
              </a:rPr>
              <a:t>3,18.3,4.8,17.2,6.8,53</a:t>
            </a:r>
          </a:p>
          <a:p>
            <a:r>
              <a:rPr lang="it-IT" sz="1000" dirty="0">
                <a:solidFill>
                  <a:schemeClr val="bg1">
                    <a:lumMod val="50000"/>
                  </a:schemeClr>
                </a:solidFill>
              </a:rPr>
              <a:t>4,10,5.7,20.9,7.4,56</a:t>
            </a:r>
          </a:p>
          <a:p>
            <a:r>
              <a:rPr lang="it-IT" sz="1000" dirty="0">
                <a:solidFill>
                  <a:schemeClr val="bg1">
                    <a:lumMod val="50000"/>
                  </a:schemeClr>
                </a:solidFill>
              </a:rPr>
              <a:t>...</a:t>
            </a:r>
          </a:p>
          <a:p>
            <a:r>
              <a:rPr lang="it-IT" sz="1000" dirty="0">
                <a:solidFill>
                  <a:schemeClr val="bg1">
                    <a:lumMod val="50000"/>
                  </a:schemeClr>
                </a:solidFill>
              </a:rPr>
              <a:t>339,8.7,13,36.2,13.8,28.3</a:t>
            </a:r>
          </a:p>
          <a:p>
            <a:r>
              <a:rPr lang="it-IT" sz="1000" dirty="0">
                <a:solidFill>
                  <a:schemeClr val="bg1">
                    <a:lumMod val="50000"/>
                  </a:schemeClr>
                </a:solidFill>
              </a:rPr>
              <a:t>340,8.1,11,38.7,14.2,28</a:t>
            </a:r>
          </a:p>
          <a:p>
            <a:r>
              <a:rPr lang="it-IT" sz="1000" dirty="0">
                <a:solidFill>
                  <a:schemeClr val="bg1">
                    <a:lumMod val="50000"/>
                  </a:schemeClr>
                </a:solidFill>
              </a:rPr>
              <a:t>341,6.7,14.1,33.5,16.8,28.8</a:t>
            </a:r>
          </a:p>
          <a:p>
            <a:r>
              <a:rPr lang="it-IT" sz="1000" dirty="0">
                <a:solidFill>
                  <a:schemeClr val="bg1">
                    <a:lumMod val="50000"/>
                  </a:schemeClr>
                </a:solidFill>
              </a:rPr>
              <a:t>342,6.6,13,34.9,15.3,30.2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5520F96-5D54-0377-5932-B694275D5704}"/>
              </a:ext>
            </a:extLst>
          </p:cNvPr>
          <p:cNvCxnSpPr>
            <a:cxnSpLocks/>
          </p:cNvCxnSpPr>
          <p:nvPr/>
        </p:nvCxnSpPr>
        <p:spPr>
          <a:xfrm>
            <a:off x="6149591" y="4042789"/>
            <a:ext cx="4069583" cy="0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A5A675E-FE91-CAF0-4BF7-0EABACF58A59}"/>
              </a:ext>
            </a:extLst>
          </p:cNvPr>
          <p:cNvCxnSpPr>
            <a:cxnSpLocks/>
          </p:cNvCxnSpPr>
          <p:nvPr/>
        </p:nvCxnSpPr>
        <p:spPr>
          <a:xfrm>
            <a:off x="1701521" y="5722538"/>
            <a:ext cx="8507604" cy="0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FB0E5D5-30B8-1E1D-5BA9-A139A3122B63}"/>
              </a:ext>
            </a:extLst>
          </p:cNvPr>
          <p:cNvSpPr txBox="1"/>
          <p:nvPr/>
        </p:nvSpPr>
        <p:spPr>
          <a:xfrm>
            <a:off x="7526219" y="5929758"/>
            <a:ext cx="152734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/>
              <a:t>Validator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6EE1444-5F97-CB93-3C19-023284239635}"/>
              </a:ext>
            </a:extLst>
          </p:cNvPr>
          <p:cNvSpPr txBox="1"/>
          <p:nvPr/>
        </p:nvSpPr>
        <p:spPr>
          <a:xfrm>
            <a:off x="2684588" y="1098176"/>
            <a:ext cx="392722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/>
              <a:t>Processed EDX CSV data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0067E7-7810-AC6D-CA98-4018CACE2023}"/>
              </a:ext>
            </a:extLst>
          </p:cNvPr>
          <p:cNvSpPr txBox="1"/>
          <p:nvPr/>
        </p:nvSpPr>
        <p:spPr>
          <a:xfrm>
            <a:off x="606251" y="2527966"/>
            <a:ext cx="5844791" cy="255454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endParaRPr lang="en-US" sz="5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500" dirty="0">
                <a:solidFill>
                  <a:schemeClr val="bg1">
                    <a:lumMod val="50000"/>
                  </a:schemeClr>
                </a:solidFill>
              </a:rPr>
              <a:t>Project: 0008081_EDXmapping ZGH (1)</a:t>
            </a:r>
          </a:p>
          <a:p>
            <a:r>
              <a:rPr lang="en-US" sz="500" dirty="0">
                <a:solidFill>
                  <a:schemeClr val="bg1">
                    <a:lumMod val="50000"/>
                  </a:schemeClr>
                </a:solidFill>
              </a:rPr>
              <a:t>Owner: </a:t>
            </a:r>
          </a:p>
          <a:p>
            <a:r>
              <a:rPr lang="en-US" sz="500" dirty="0">
                <a:solidFill>
                  <a:schemeClr val="bg1">
                    <a:lumMod val="50000"/>
                  </a:schemeClr>
                </a:solidFill>
              </a:rPr>
              <a:t>Site: Site of Interest 1</a:t>
            </a:r>
          </a:p>
          <a:p>
            <a:endParaRPr lang="en-US" sz="5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500" dirty="0">
                <a:solidFill>
                  <a:schemeClr val="bg1">
                    <a:lumMod val="50000"/>
                  </a:schemeClr>
                </a:solidFill>
              </a:rPr>
              <a:t>Sample: Sample 1</a:t>
            </a:r>
          </a:p>
          <a:p>
            <a:r>
              <a:rPr lang="en-US" sz="500" dirty="0">
                <a:solidFill>
                  <a:schemeClr val="bg1">
                    <a:lumMod val="50000"/>
                  </a:schemeClr>
                </a:solidFill>
              </a:rPr>
              <a:t>Type: Default</a:t>
            </a:r>
          </a:p>
          <a:p>
            <a:r>
              <a:rPr lang="en-US" sz="500" dirty="0">
                <a:solidFill>
                  <a:schemeClr val="bg1">
                    <a:lumMod val="50000"/>
                  </a:schemeClr>
                </a:solidFill>
              </a:rPr>
              <a:t>ID: </a:t>
            </a:r>
          </a:p>
          <a:p>
            <a:endParaRPr lang="en-US" sz="5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500" dirty="0">
                <a:solidFill>
                  <a:schemeClr val="bg1">
                    <a:lumMod val="50000"/>
                  </a:schemeClr>
                </a:solidFill>
              </a:rPr>
              <a:t>Processing option : All elements </a:t>
            </a:r>
            <a:r>
              <a:rPr lang="en-US" sz="500" dirty="0" err="1">
                <a:solidFill>
                  <a:schemeClr val="bg1">
                    <a:lumMod val="50000"/>
                  </a:schemeClr>
                </a:solidFill>
              </a:rPr>
              <a:t>analysed</a:t>
            </a:r>
            <a:endParaRPr lang="en-US" sz="500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sz="5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500" dirty="0">
                <a:solidFill>
                  <a:schemeClr val="bg1">
                    <a:lumMod val="50000"/>
                  </a:schemeClr>
                </a:solidFill>
              </a:rPr>
              <a:t>All results in atomic%</a:t>
            </a:r>
          </a:p>
          <a:p>
            <a:endParaRPr lang="en-US" sz="5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500" dirty="0">
                <a:solidFill>
                  <a:schemeClr val="bg1">
                    <a:lumMod val="50000"/>
                  </a:schemeClr>
                </a:solidFill>
              </a:rPr>
              <a:t>X and Y are stage positions</a:t>
            </a:r>
          </a:p>
          <a:p>
            <a:endParaRPr lang="en-US" sz="5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500" dirty="0">
                <a:solidFill>
                  <a:schemeClr val="bg1">
                    <a:lumMod val="50000"/>
                  </a:schemeClr>
                </a:solidFill>
              </a:rPr>
              <a:t>Spectrum	In stats.	X (mm)	Y (mm)	C	O	Si	V	Mn	Co	Ni	Ho	</a:t>
            </a:r>
          </a:p>
          <a:p>
            <a:r>
              <a:rPr lang="en-US" sz="500" dirty="0">
                <a:solidFill>
                  <a:schemeClr val="bg1">
                    <a:lumMod val="50000"/>
                  </a:schemeClr>
                </a:solidFill>
              </a:rPr>
              <a:t>	</a:t>
            </a:r>
          </a:p>
          <a:p>
            <a:r>
              <a:rPr lang="en-US" sz="500" dirty="0">
                <a:solidFill>
                  <a:schemeClr val="bg1">
                    <a:lumMod val="50000"/>
                  </a:schemeClr>
                </a:solidFill>
              </a:rPr>
              <a:t>Spektrum 1 {1}	Yes	-44.600	-40.300	80.36562	17.7799	0.331076	-0.3328189	9.434319E-02	1.12593	1.070188	-0.4342265	</a:t>
            </a:r>
          </a:p>
          <a:p>
            <a:r>
              <a:rPr lang="en-US" sz="500" dirty="0">
                <a:solidFill>
                  <a:schemeClr val="bg1">
                    <a:lumMod val="50000"/>
                  </a:schemeClr>
                </a:solidFill>
              </a:rPr>
              <a:t>Spektrum 1 {2}	Yes	-40.100	-40.300	80.1367	23.03086	0.2024186	-4.792345E-02	-0.2482219	-3.621299	0.6450471	-9.758038E-02	</a:t>
            </a:r>
          </a:p>
          <a:p>
            <a:r>
              <a:rPr lang="en-US" sz="500" dirty="0">
                <a:solidFill>
                  <a:schemeClr val="bg1">
                    <a:lumMod val="50000"/>
                  </a:schemeClr>
                </a:solidFill>
              </a:rPr>
              <a:t>Spektrum 1 {3}	Yes	-35.600	-40.300	83.67403	14.34433	0.2835474	-6.302138E-02	-7.115601E-02	1.043958	1.091217	-0.3029233	</a:t>
            </a:r>
          </a:p>
          <a:p>
            <a:r>
              <a:rPr lang="en-US" sz="500" dirty="0">
                <a:solidFill>
                  <a:schemeClr val="bg1">
                    <a:lumMod val="50000"/>
                  </a:schemeClr>
                </a:solidFill>
              </a:rPr>
              <a:t>-	…	-	…	-	…	-	…	-	…	-	…	</a:t>
            </a:r>
          </a:p>
          <a:p>
            <a:r>
              <a:rPr lang="en-US" sz="500" dirty="0">
                <a:solidFill>
                  <a:schemeClr val="bg1">
                    <a:lumMod val="50000"/>
                  </a:schemeClr>
                </a:solidFill>
              </a:rPr>
              <a:t>Spektrum 1 {418}	Yes	36.400	45.200	81.8801	12.53673	0.5853955	-1.528375E-02	4.889345E-02	-1.36448	6.783489	-0.4548477	</a:t>
            </a:r>
          </a:p>
          <a:p>
            <a:r>
              <a:rPr lang="en-US" sz="500" dirty="0">
                <a:solidFill>
                  <a:schemeClr val="bg1">
                    <a:lumMod val="50000"/>
                  </a:schemeClr>
                </a:solidFill>
              </a:rPr>
              <a:t>Spektrum 1 {419}	Yes	40.900	45.200	80.46669	12.32581	0.2078687	0.27237	-0.2769422	-7.077376	12.81309	1.268483	</a:t>
            </a:r>
          </a:p>
          <a:p>
            <a:r>
              <a:rPr lang="en-US" sz="500" dirty="0">
                <a:solidFill>
                  <a:schemeClr val="bg1">
                    <a:lumMod val="50000"/>
                  </a:schemeClr>
                </a:solidFill>
              </a:rPr>
              <a:t>Spektrum 1 {420}	Yes	45.400	45.200	83.68153	15.48148	0.0646082	0.2312067	-0.1969592	-2.165317	2.769571	0.1338789	</a:t>
            </a:r>
          </a:p>
          <a:p>
            <a:r>
              <a:rPr lang="en-US" sz="500" dirty="0">
                <a:solidFill>
                  <a:schemeClr val="bg1">
                    <a:lumMod val="50000"/>
                  </a:schemeClr>
                </a:solidFill>
              </a:rPr>
              <a:t>	</a:t>
            </a:r>
          </a:p>
          <a:p>
            <a:r>
              <a:rPr lang="en-US" sz="500" dirty="0">
                <a:solidFill>
                  <a:schemeClr val="bg1">
                    <a:lumMod val="50000"/>
                  </a:schemeClr>
                </a:solidFill>
              </a:rPr>
              <a:t>Mean				43.79094	18.89702	29.09091	0.7714614	0.4576146	1.19483	3.057466	2.739753		</a:t>
            </a:r>
          </a:p>
          <a:p>
            <a:r>
              <a:rPr lang="en-US" sz="500" dirty="0">
                <a:solidFill>
                  <a:schemeClr val="bg1">
                    <a:lumMod val="50000"/>
                  </a:schemeClr>
                </a:solidFill>
              </a:rPr>
              <a:t>Std. deviation				21.38218	7.121112	11.38863	0.9768385	0.3503809	20.70591	9.166298	3.695945		</a:t>
            </a:r>
          </a:p>
          <a:p>
            <a:r>
              <a:rPr lang="en-US" sz="500" dirty="0">
                <a:solidFill>
                  <a:schemeClr val="bg1">
                    <a:lumMod val="50000"/>
                  </a:schemeClr>
                </a:solidFill>
              </a:rPr>
              <a:t>Max.				321.3774	82.92272	36.86385	3.61815	1.213754	225.3098	62.29993	5.617296		</a:t>
            </a:r>
          </a:p>
          <a:p>
            <a:r>
              <a:rPr lang="en-US" sz="500" dirty="0">
                <a:solidFill>
                  <a:schemeClr val="bg1">
                    <a:lumMod val="50000"/>
                  </a:schemeClr>
                </a:solidFill>
              </a:rPr>
              <a:t>Min.				-93.34522	-33.35334	-1.881486	-0.7680827	-0.4307786	-309.4584	-2.63329	-66.55944</a:t>
            </a:r>
            <a:r>
              <a:rPr lang="en-US" sz="500" dirty="0"/>
              <a:t>	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150B4E-28C5-4E01-566B-227237CAB290}"/>
              </a:ext>
            </a:extLst>
          </p:cNvPr>
          <p:cNvSpPr txBox="1"/>
          <p:nvPr/>
        </p:nvSpPr>
        <p:spPr>
          <a:xfrm>
            <a:off x="3771486" y="2798023"/>
            <a:ext cx="192593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/>
              <a:t>Raw EDX data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CB19EEF-805D-A4A4-8235-DE6C1ED290A8}"/>
              </a:ext>
            </a:extLst>
          </p:cNvPr>
          <p:cNvSpPr txBox="1"/>
          <p:nvPr/>
        </p:nvSpPr>
        <p:spPr>
          <a:xfrm>
            <a:off x="3974128" y="5261543"/>
            <a:ext cx="215536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/>
              <a:t>Some other data</a:t>
            </a:r>
          </a:p>
        </p:txBody>
      </p:sp>
      <p:pic>
        <p:nvPicPr>
          <p:cNvPr id="1032" name="Picture 8" descr="Valid Icon zum kostenlosen Download | FreeImages">
            <a:extLst>
              <a:ext uri="{FF2B5EF4-FFF2-40B4-BE49-F238E27FC236}">
                <a16:creationId xmlns:a16="http://schemas.microsoft.com/office/drawing/2014/main" id="{AAF2D851-80D8-1D46-E751-CB9B719015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3441" y="963806"/>
            <a:ext cx="1196591" cy="119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8" descr="Valid Icon zum kostenlosen Download | FreeImages">
            <a:extLst>
              <a:ext uri="{FF2B5EF4-FFF2-40B4-BE49-F238E27FC236}">
                <a16:creationId xmlns:a16="http://schemas.microsoft.com/office/drawing/2014/main" id="{28784279-192E-CD9D-466B-8E658F322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5068" y="3477563"/>
            <a:ext cx="1196591" cy="119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nvalid Bilder – Durchsuchen 88,832 Archivfotos, Vektorgrafiken und Videos  | Adobe Stock">
            <a:extLst>
              <a:ext uri="{FF2B5EF4-FFF2-40B4-BE49-F238E27FC236}">
                <a16:creationId xmlns:a16="http://schemas.microsoft.com/office/drawing/2014/main" id="{20B00DC8-38EC-212B-F85B-9B1D30BF1F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79" b="23716"/>
          <a:stretch/>
        </p:blipFill>
        <p:spPr bwMode="auto">
          <a:xfrm>
            <a:off x="10293753" y="5385916"/>
            <a:ext cx="1762175" cy="653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02703E75-8F81-230B-D149-67C39100A087}"/>
              </a:ext>
            </a:extLst>
          </p:cNvPr>
          <p:cNvSpPr txBox="1"/>
          <p:nvPr/>
        </p:nvSpPr>
        <p:spPr>
          <a:xfrm>
            <a:off x="167476" y="1354409"/>
            <a:ext cx="47561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/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13BFA4D-F43B-F1A5-2966-E74462958A42}"/>
              </a:ext>
            </a:extLst>
          </p:cNvPr>
          <p:cNvSpPr txBox="1"/>
          <p:nvPr/>
        </p:nvSpPr>
        <p:spPr>
          <a:xfrm>
            <a:off x="149054" y="3506431"/>
            <a:ext cx="47561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/>
              <a:t>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05A0AD9-2592-7D61-AF58-0C33F375C26C}"/>
              </a:ext>
            </a:extLst>
          </p:cNvPr>
          <p:cNvSpPr txBox="1"/>
          <p:nvPr/>
        </p:nvSpPr>
        <p:spPr>
          <a:xfrm>
            <a:off x="180874" y="5497679"/>
            <a:ext cx="47561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/>
              <a:t>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E49FF32-2730-25CC-9536-051C6F352E11}"/>
              </a:ext>
            </a:extLst>
          </p:cNvPr>
          <p:cNvSpPr txBox="1"/>
          <p:nvPr/>
        </p:nvSpPr>
        <p:spPr>
          <a:xfrm>
            <a:off x="1634536" y="5333557"/>
            <a:ext cx="215536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i="1" dirty="0"/>
              <a:t>Trust me, </a:t>
            </a:r>
          </a:p>
          <a:p>
            <a:r>
              <a:rPr lang="en-US" sz="2200" i="1" dirty="0"/>
              <a:t>I’m cute!</a:t>
            </a:r>
          </a:p>
        </p:txBody>
      </p:sp>
      <p:pic>
        <p:nvPicPr>
          <p:cNvPr id="1040" name="Picture 16" descr="Database | Bruker">
            <a:extLst>
              <a:ext uri="{FF2B5EF4-FFF2-40B4-BE49-F238E27FC236}">
                <a16:creationId xmlns:a16="http://schemas.microsoft.com/office/drawing/2014/main" id="{BF1CC8F5-E5DF-C59C-DA17-79B93430F7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9791" y="2471056"/>
            <a:ext cx="558521" cy="558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0221E8A8-4205-1AE1-CFCE-C67C6E484082}"/>
              </a:ext>
            </a:extLst>
          </p:cNvPr>
          <p:cNvCxnSpPr>
            <a:cxnSpLocks/>
            <a:endCxn id="1040" idx="0"/>
          </p:cNvCxnSpPr>
          <p:nvPr/>
        </p:nvCxnSpPr>
        <p:spPr>
          <a:xfrm>
            <a:off x="11274251" y="1838848"/>
            <a:ext cx="564801" cy="632208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62237E31-8C7B-8C84-EF01-B68A60C9E073}"/>
              </a:ext>
            </a:extLst>
          </p:cNvPr>
          <p:cNvCxnSpPr>
            <a:cxnSpLocks/>
            <a:endCxn id="1040" idx="2"/>
          </p:cNvCxnSpPr>
          <p:nvPr/>
        </p:nvCxnSpPr>
        <p:spPr>
          <a:xfrm flipV="1">
            <a:off x="11274251" y="3029577"/>
            <a:ext cx="564801" cy="557685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DBA1EC26-BFE1-DBE9-F33D-D1BD328F4747}"/>
              </a:ext>
            </a:extLst>
          </p:cNvPr>
          <p:cNvSpPr txBox="1"/>
          <p:nvPr/>
        </p:nvSpPr>
        <p:spPr>
          <a:xfrm rot="18951752">
            <a:off x="10785544" y="3096726"/>
            <a:ext cx="101946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to Database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AAAAE2-A87B-2433-E95C-726C39E2D1F1}"/>
              </a:ext>
            </a:extLst>
          </p:cNvPr>
          <p:cNvSpPr txBox="1"/>
          <p:nvPr/>
        </p:nvSpPr>
        <p:spPr>
          <a:xfrm rot="2969259">
            <a:off x="11245845" y="1851841"/>
            <a:ext cx="101946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to Database</a:t>
            </a:r>
          </a:p>
        </p:txBody>
      </p:sp>
    </p:spTree>
    <p:extLst>
      <p:ext uri="{BB962C8B-B14F-4D97-AF65-F5344CB8AC3E}">
        <p14:creationId xmlns:p14="http://schemas.microsoft.com/office/powerpoint/2010/main" val="1563951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Validation</a:t>
            </a:r>
            <a:r>
              <a:rPr lang="ru-RU" dirty="0"/>
              <a:t> </a:t>
            </a:r>
            <a:r>
              <a:rPr lang="en-US" dirty="0"/>
              <a:t>from RDMS perspective: API makes it flexible for all</a:t>
            </a:r>
            <a:endParaRPr lang="en-GB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995CC1E-0C05-4AF0-16CE-6E4C519588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76352" y="6372001"/>
            <a:ext cx="3626931" cy="485999"/>
          </a:xfrm>
        </p:spPr>
        <p:txBody>
          <a:bodyPr/>
          <a:lstStyle/>
          <a:p>
            <a:pPr indent="0">
              <a:buNone/>
            </a:pPr>
            <a:r>
              <a:rPr lang="en-US" sz="1000" kern="100" dirty="0">
                <a:effectLst/>
                <a:latin typeface="Arial" panose="020B0604020202020204" pitchFamily="34" charset="0"/>
                <a:ea typeface="Noto Sans" panose="020B0604020202020204" pitchFamily="34" charset="0"/>
                <a:cs typeface="Arial" panose="020B0604020202020204" pitchFamily="34" charset="0"/>
              </a:rPr>
              <a:t>API – Application Programming </a:t>
            </a:r>
            <a:r>
              <a:rPr lang="en-US" kern="100" dirty="0">
                <a:latin typeface="Arial" panose="020B0604020202020204" pitchFamily="34" charset="0"/>
                <a:ea typeface="Noto Sans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000" kern="100" dirty="0">
                <a:effectLst/>
                <a:latin typeface="Arial" panose="020B0604020202020204" pitchFamily="34" charset="0"/>
                <a:ea typeface="Noto Sans" panose="020B0604020202020204" pitchFamily="34" charset="0"/>
                <a:cs typeface="Arial" panose="020B0604020202020204" pitchFamily="34" charset="0"/>
              </a:rPr>
              <a:t>nterface</a:t>
            </a:r>
          </a:p>
          <a:p>
            <a:pPr indent="0">
              <a:buNone/>
            </a:pPr>
            <a:r>
              <a:rPr lang="en-US" sz="1000" kern="100" dirty="0">
                <a:effectLst/>
                <a:latin typeface="Arial" panose="020B0604020202020204" pitchFamily="34" charset="0"/>
                <a:ea typeface="Noto Sans" panose="020B0604020202020204" pitchFamily="34" charset="0"/>
                <a:cs typeface="Arial" panose="020B0604020202020204" pitchFamily="34" charset="0"/>
              </a:rPr>
              <a:t>URL – Uniform Resource Locator</a:t>
            </a:r>
          </a:p>
          <a:p>
            <a:pPr indent="0">
              <a:buNone/>
            </a:pPr>
            <a:r>
              <a:rPr lang="en-US" sz="1000" kern="100" dirty="0">
                <a:effectLst/>
                <a:latin typeface="Arial" panose="020B0604020202020204" pitchFamily="34" charset="0"/>
                <a:ea typeface="Noto Sans" panose="020B0604020202020204" pitchFamily="34" charset="0"/>
                <a:cs typeface="Arial" panose="020B0604020202020204" pitchFamily="34" charset="0"/>
              </a:rPr>
              <a:t>REST – </a:t>
            </a:r>
            <a:r>
              <a:rPr lang="en-US" sz="1000" kern="100" dirty="0" err="1">
                <a:effectLst/>
                <a:latin typeface="Arial" panose="020B0604020202020204" pitchFamily="34" charset="0"/>
                <a:ea typeface="Noto Sans" panose="020B0604020202020204" pitchFamily="34" charset="0"/>
                <a:cs typeface="Arial" panose="020B0604020202020204" pitchFamily="34" charset="0"/>
              </a:rPr>
              <a:t>REpresentational</a:t>
            </a:r>
            <a:r>
              <a:rPr lang="en-US" sz="1000" kern="100" dirty="0">
                <a:effectLst/>
                <a:latin typeface="Arial" panose="020B0604020202020204" pitchFamily="34" charset="0"/>
                <a:ea typeface="Noto Sans" panose="020B0604020202020204" pitchFamily="34" charset="0"/>
                <a:cs typeface="Arial" panose="020B0604020202020204" pitchFamily="34" charset="0"/>
              </a:rPr>
              <a:t> State Transfer</a:t>
            </a:r>
          </a:p>
        </p:txBody>
      </p:sp>
      <p:sp>
        <p:nvSpPr>
          <p:cNvPr id="59" name="Text Box 52">
            <a:extLst>
              <a:ext uri="{FF2B5EF4-FFF2-40B4-BE49-F238E27FC236}">
                <a16:creationId xmlns:a16="http://schemas.microsoft.com/office/drawing/2014/main" id="{FB12BC46-BCB7-F1CD-8574-93BEFC763D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368" y="851248"/>
            <a:ext cx="11153292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ct val="50000"/>
              </a:spcBef>
            </a:pP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Provide a validator for every object type in configuration: </a:t>
            </a:r>
          </a:p>
          <a:p>
            <a:pPr marL="342900" indent="-342900" defTabSz="914377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70C0"/>
                </a:solidFill>
              </a:rPr>
              <a:t>type</a:t>
            </a:r>
            <a:r>
              <a:rPr lang="en-US" altLang="ru-RU" sz="2000" dirty="0">
                <a:solidFill>
                  <a:prstClr val="black"/>
                </a:solidFill>
                <a:latin typeface="+mn-lt"/>
              </a:rPr>
              <a:t>: built-in type (object instantiated by class name);</a:t>
            </a:r>
          </a:p>
          <a:p>
            <a:pPr marL="342900" indent="-342900" defTabSz="914377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70C0"/>
                </a:solidFill>
              </a:rPr>
              <a:t>https</a:t>
            </a:r>
            <a:r>
              <a:rPr lang="en-US" altLang="ru-RU" sz="2000" dirty="0">
                <a:solidFill>
                  <a:prstClr val="black"/>
                </a:solidFill>
                <a:latin typeface="+mn-lt"/>
              </a:rPr>
              <a:t>: URL to a REST Service (</a:t>
            </a:r>
            <a:r>
              <a:rPr lang="en-US" altLang="ru-RU" sz="2000" dirty="0" err="1">
                <a:solidFill>
                  <a:prstClr val="black"/>
                </a:solidFill>
                <a:latin typeface="+mn-lt"/>
              </a:rPr>
              <a:t>OpenAPI</a:t>
            </a:r>
            <a:r>
              <a:rPr lang="en-US" altLang="ru-RU" sz="2000" dirty="0">
                <a:solidFill>
                  <a:prstClr val="black"/>
                </a:solidFill>
                <a:latin typeface="+mn-lt"/>
              </a:rPr>
              <a:t> specification).</a:t>
            </a: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5728376B-5C03-A62E-6766-EECFD66FFC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129" y="2394857"/>
            <a:ext cx="4414380" cy="37257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1" name="Text Box 52">
            <a:extLst>
              <a:ext uri="{FF2B5EF4-FFF2-40B4-BE49-F238E27FC236}">
                <a16:creationId xmlns:a16="http://schemas.microsoft.com/office/drawing/2014/main" id="{B97EBDAA-614F-80AC-B8EF-E6103855A3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3311" y="3270323"/>
            <a:ext cx="3721868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ct val="50000"/>
              </a:spcBef>
            </a:pPr>
            <a:r>
              <a:rPr lang="en-US" altLang="ru-RU" sz="2600" dirty="0">
                <a:solidFill>
                  <a:prstClr val="black"/>
                </a:solidFill>
                <a:latin typeface="+mn-lt"/>
              </a:rPr>
              <a:t>Validation result</a:t>
            </a:r>
            <a:br>
              <a:rPr lang="en-US" altLang="ru-RU" sz="2600" dirty="0">
                <a:solidFill>
                  <a:prstClr val="black"/>
                </a:solidFill>
                <a:latin typeface="+mn-lt"/>
              </a:rPr>
            </a:br>
            <a:r>
              <a:rPr lang="en-US" altLang="ru-RU" sz="2600" dirty="0">
                <a:solidFill>
                  <a:prstClr val="black"/>
                </a:solidFill>
                <a:latin typeface="+mn-lt"/>
              </a:rPr>
              <a:t>via external API call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43DEFD5E-4C32-E90E-3952-9128D5B29AA3}"/>
              </a:ext>
            </a:extLst>
          </p:cNvPr>
          <p:cNvCxnSpPr>
            <a:cxnSpLocks/>
          </p:cNvCxnSpPr>
          <p:nvPr/>
        </p:nvCxnSpPr>
        <p:spPr>
          <a:xfrm flipH="1">
            <a:off x="3113981" y="4151086"/>
            <a:ext cx="1225790" cy="980629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742FE322-39D1-1288-DD28-DE2A3F3DD38E}"/>
              </a:ext>
            </a:extLst>
          </p:cNvPr>
          <p:cNvSpPr txBox="1"/>
          <p:nvPr/>
        </p:nvSpPr>
        <p:spPr>
          <a:xfrm>
            <a:off x="8069741" y="1007662"/>
            <a:ext cx="3378201" cy="178510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Code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": </a:t>
            </a:r>
            <a:r>
              <a:rPr lang="en-US" sz="22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200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sz="2200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"Message": null,</a:t>
            </a:r>
          </a:p>
          <a:p>
            <a:r>
              <a:rPr lang="en-US" sz="2200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"Warning": null</a:t>
            </a:r>
          </a:p>
          <a:p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1024" name="TextBox 1023">
            <a:extLst>
              <a:ext uri="{FF2B5EF4-FFF2-40B4-BE49-F238E27FC236}">
                <a16:creationId xmlns:a16="http://schemas.microsoft.com/office/drawing/2014/main" id="{CA36F3FD-E277-BC81-B1ED-C802F7184AD8}"/>
              </a:ext>
            </a:extLst>
          </p:cNvPr>
          <p:cNvSpPr txBox="1"/>
          <p:nvPr/>
        </p:nvSpPr>
        <p:spPr>
          <a:xfrm>
            <a:off x="6245854" y="4466118"/>
            <a:ext cx="4886603" cy="178510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 "</a:t>
            </a:r>
            <a:r>
              <a:rPr lang="en-US" sz="2200" b="1" dirty="0">
                <a:latin typeface="Courier New" panose="02070309020205020404" pitchFamily="49" charset="0"/>
                <a:cs typeface="Courier New" panose="02070309020205020404" pitchFamily="49" charset="0"/>
              </a:rPr>
              <a:t>Code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": </a:t>
            </a:r>
            <a:r>
              <a:rPr lang="en-US" sz="2200" b="1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500</a:t>
            </a:r>
            <a:r>
              <a:rPr lang="en-US" sz="2200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sz="2200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"Message": "error text",</a:t>
            </a:r>
          </a:p>
          <a:p>
            <a:r>
              <a:rPr lang="en-US" sz="2200" dirty="0">
                <a:solidFill>
                  <a:schemeClr val="bg1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"Warning": null</a:t>
            </a:r>
          </a:p>
          <a:p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cxnSp>
        <p:nvCxnSpPr>
          <p:cNvPr id="1025" name="Straight Arrow Connector 1024">
            <a:extLst>
              <a:ext uri="{FF2B5EF4-FFF2-40B4-BE49-F238E27FC236}">
                <a16:creationId xmlns:a16="http://schemas.microsoft.com/office/drawing/2014/main" id="{552AB7C6-C8C1-1A4C-D18C-71B4823776F0}"/>
              </a:ext>
            </a:extLst>
          </p:cNvPr>
          <p:cNvCxnSpPr>
            <a:cxnSpLocks/>
          </p:cNvCxnSpPr>
          <p:nvPr/>
        </p:nvCxnSpPr>
        <p:spPr>
          <a:xfrm>
            <a:off x="5503258" y="3393621"/>
            <a:ext cx="1445985" cy="1072497"/>
          </a:xfrm>
          <a:prstGeom prst="straightConnector1">
            <a:avLst/>
          </a:prstGeom>
          <a:ln w="63500">
            <a:solidFill>
              <a:srgbClr val="FF000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7" name="Straight Arrow Connector 1026">
            <a:extLst>
              <a:ext uri="{FF2B5EF4-FFF2-40B4-BE49-F238E27FC236}">
                <a16:creationId xmlns:a16="http://schemas.microsoft.com/office/drawing/2014/main" id="{F6AACA4D-1828-5BC7-14D4-291AC512F3AB}"/>
              </a:ext>
            </a:extLst>
          </p:cNvPr>
          <p:cNvCxnSpPr>
            <a:cxnSpLocks/>
            <a:endCxn id="63" idx="1"/>
          </p:cNvCxnSpPr>
          <p:nvPr/>
        </p:nvCxnSpPr>
        <p:spPr>
          <a:xfrm flipV="1">
            <a:off x="5515429" y="1900214"/>
            <a:ext cx="2554312" cy="1510643"/>
          </a:xfrm>
          <a:prstGeom prst="straightConnector1">
            <a:avLst/>
          </a:prstGeom>
          <a:ln w="63500">
            <a:solidFill>
              <a:srgbClr val="00B05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9" name="Text Box 52">
            <a:extLst>
              <a:ext uri="{FF2B5EF4-FFF2-40B4-BE49-F238E27FC236}">
                <a16:creationId xmlns:a16="http://schemas.microsoft.com/office/drawing/2014/main" id="{AAD7594E-C206-4908-5775-35806002D5BC}"/>
              </a:ext>
            </a:extLst>
          </p:cNvPr>
          <p:cNvSpPr txBox="1">
            <a:spLocks noChangeArrowheads="1"/>
          </p:cNvSpPr>
          <p:nvPr/>
        </p:nvSpPr>
        <p:spPr bwMode="auto">
          <a:xfrm rot="19317632">
            <a:off x="2947980" y="4309678"/>
            <a:ext cx="938950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ct val="50000"/>
              </a:spcBef>
            </a:pPr>
            <a:r>
              <a:rPr lang="en-US" altLang="ru-RU" sz="2600" dirty="0">
                <a:solidFill>
                  <a:prstClr val="black"/>
                </a:solidFill>
                <a:latin typeface="+mn-lt"/>
              </a:rPr>
              <a:t>type</a:t>
            </a:r>
          </a:p>
        </p:txBody>
      </p:sp>
      <p:sp>
        <p:nvSpPr>
          <p:cNvPr id="1031" name="Text Box 52">
            <a:extLst>
              <a:ext uri="{FF2B5EF4-FFF2-40B4-BE49-F238E27FC236}">
                <a16:creationId xmlns:a16="http://schemas.microsoft.com/office/drawing/2014/main" id="{EBFE850E-A5C1-45DB-9163-9C98756C1E15}"/>
              </a:ext>
            </a:extLst>
          </p:cNvPr>
          <p:cNvSpPr txBox="1">
            <a:spLocks noChangeArrowheads="1"/>
          </p:cNvSpPr>
          <p:nvPr/>
        </p:nvSpPr>
        <p:spPr bwMode="auto">
          <a:xfrm rot="2257149">
            <a:off x="6012774" y="3684114"/>
            <a:ext cx="1344232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ct val="50000"/>
              </a:spcBef>
            </a:pPr>
            <a:r>
              <a:rPr lang="en-US" altLang="ru-RU" sz="2600" dirty="0">
                <a:solidFill>
                  <a:srgbClr val="D63838"/>
                </a:solidFill>
                <a:latin typeface="+mn-lt"/>
              </a:rPr>
              <a:t>invalid</a:t>
            </a:r>
          </a:p>
        </p:txBody>
      </p:sp>
      <p:sp>
        <p:nvSpPr>
          <p:cNvPr id="1033" name="Text Box 52">
            <a:extLst>
              <a:ext uri="{FF2B5EF4-FFF2-40B4-BE49-F238E27FC236}">
                <a16:creationId xmlns:a16="http://schemas.microsoft.com/office/drawing/2014/main" id="{76A9EB78-BBF7-94FF-881B-D31DACC2D7FA}"/>
              </a:ext>
            </a:extLst>
          </p:cNvPr>
          <p:cNvSpPr txBox="1">
            <a:spLocks noChangeArrowheads="1"/>
          </p:cNvSpPr>
          <p:nvPr/>
        </p:nvSpPr>
        <p:spPr bwMode="auto">
          <a:xfrm rot="19843362">
            <a:off x="6122333" y="2142395"/>
            <a:ext cx="1344232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ct val="50000"/>
              </a:spcBef>
            </a:pPr>
            <a:r>
              <a:rPr lang="en-US" altLang="ru-RU" sz="2600" dirty="0">
                <a:solidFill>
                  <a:srgbClr val="00B050"/>
                </a:solidFill>
                <a:latin typeface="+mn-lt"/>
              </a:rPr>
              <a:t>valid</a:t>
            </a:r>
          </a:p>
        </p:txBody>
      </p:sp>
      <p:sp>
        <p:nvSpPr>
          <p:cNvPr id="1035" name="Text Box 52">
            <a:extLst>
              <a:ext uri="{FF2B5EF4-FFF2-40B4-BE49-F238E27FC236}">
                <a16:creationId xmlns:a16="http://schemas.microsoft.com/office/drawing/2014/main" id="{50956DDD-5D59-148A-4751-9C0357D93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0694" y="3415489"/>
            <a:ext cx="3532391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ct val="50000"/>
              </a:spcBef>
            </a:pPr>
            <a:r>
              <a:rPr lang="en-US" altLang="ru-RU" sz="2600" dirty="0">
                <a:solidFill>
                  <a:prstClr val="black"/>
                </a:solidFill>
                <a:latin typeface="+mn-lt"/>
              </a:rPr>
              <a:t>External service decision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BA9B72-342D-683A-0058-1639D9FA28FA}"/>
              </a:ext>
            </a:extLst>
          </p:cNvPr>
          <p:cNvSpPr txBox="1"/>
          <p:nvPr/>
        </p:nvSpPr>
        <p:spPr>
          <a:xfrm>
            <a:off x="2240783" y="1588869"/>
            <a:ext cx="57476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</a:rPr>
              <a:t>type:TypeValidationLibrary.TypeValidator_EDX_CSV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 (interface </a:t>
            </a:r>
            <a:r>
              <a:rPr lang="en-US" sz="1400" b="1" dirty="0" err="1">
                <a:solidFill>
                  <a:schemeClr val="accent1">
                    <a:lumMod val="75000"/>
                  </a:schemeClr>
                </a:solidFill>
              </a:rPr>
              <a:t>IFileValidator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A2BD41-4415-ED21-BF06-0DAF85FB4886}"/>
              </a:ext>
            </a:extLst>
          </p:cNvPr>
          <p:cNvSpPr txBox="1"/>
          <p:nvPr/>
        </p:nvSpPr>
        <p:spPr>
          <a:xfrm>
            <a:off x="2240782" y="2041044"/>
            <a:ext cx="38183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https://validation.matinf.pro/edx/validation</a:t>
            </a:r>
          </a:p>
        </p:txBody>
      </p:sp>
    </p:spTree>
    <p:extLst>
      <p:ext uri="{BB962C8B-B14F-4D97-AF65-F5344CB8AC3E}">
        <p14:creationId xmlns:p14="http://schemas.microsoft.com/office/powerpoint/2010/main" val="6942188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perspective: how EDX should be findable?</a:t>
            </a:r>
            <a:endParaRPr lang="en-GB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995CC1E-0C05-4AF0-16CE-6E4C519588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77697" y="6362393"/>
            <a:ext cx="7304627" cy="485999"/>
          </a:xfrm>
        </p:spPr>
        <p:txBody>
          <a:bodyPr/>
          <a:lstStyle/>
          <a:p>
            <a:pPr indent="0">
              <a:buNone/>
            </a:pPr>
            <a:r>
              <a:rPr lang="en-US" kern="100" dirty="0">
                <a:latin typeface="Arial" panose="020B0604020202020204" pitchFamily="34" charset="0"/>
                <a:ea typeface="Noto Sans" panose="020B0604020202020204" pitchFamily="34" charset="0"/>
                <a:cs typeface="Arial" panose="020B0604020202020204" pitchFamily="34" charset="0"/>
              </a:rPr>
              <a:t>After authorization (User group member):</a:t>
            </a:r>
            <a:endParaRPr lang="en-US" sz="1000" kern="100" dirty="0">
              <a:effectLst/>
              <a:latin typeface="Arial" panose="020B0604020202020204" pitchFamily="34" charset="0"/>
              <a:ea typeface="Noto Sans" panose="020B0604020202020204" pitchFamily="34" charset="0"/>
              <a:cs typeface="Arial" panose="020B0604020202020204" pitchFamily="34" charset="0"/>
            </a:endParaRPr>
          </a:p>
          <a:p>
            <a:pPr indent="0">
              <a:buNone/>
            </a:pPr>
            <a:r>
              <a:rPr lang="en-US" sz="1000" kern="100" dirty="0">
                <a:effectLst/>
                <a:latin typeface="Arial" panose="020B0604020202020204" pitchFamily="34" charset="0"/>
                <a:ea typeface="Noto Sans" panose="020B0604020202020204" pitchFamily="34" charset="0"/>
                <a:cs typeface="Arial" panose="020B0604020202020204" pitchFamily="34" charset="0"/>
                <a:hlinkClick r:id="rId3"/>
              </a:rPr>
              <a:t>https://dim.mdi.ruhr-uni-bochum.de/search/?typeid=13&amp;pr0name=Mn&amp;pr0type=Float&amp;pr0min=15&amp;pr0max=17&amp;prcnt=1</a:t>
            </a:r>
            <a:endParaRPr lang="en-US" sz="1000" kern="100" dirty="0">
              <a:effectLst/>
              <a:latin typeface="Arial" panose="020B0604020202020204" pitchFamily="34" charset="0"/>
              <a:ea typeface="Noto Sans" panose="020B0604020202020204" pitchFamily="34" charset="0"/>
              <a:cs typeface="Arial" panose="020B0604020202020204" pitchFamily="34" charset="0"/>
            </a:endParaRPr>
          </a:p>
          <a:p>
            <a:pPr indent="0">
              <a:buNone/>
            </a:pPr>
            <a:r>
              <a:rPr lang="en-US" sz="1000" kern="100" dirty="0">
                <a:effectLst/>
                <a:latin typeface="Arial" panose="020B0604020202020204" pitchFamily="34" charset="0"/>
                <a:ea typeface="Noto Sans" panose="020B0604020202020204" pitchFamily="34" charset="0"/>
                <a:cs typeface="Arial" panose="020B0604020202020204" pitchFamily="34" charset="0"/>
                <a:hlinkClick r:id="rId4"/>
              </a:rPr>
              <a:t>https://dim.mdi.ruhr-uni-bochum.de/object/edx-csv-for-sample-8081-6691</a:t>
            </a:r>
            <a:endParaRPr lang="en-US" kern="100" dirty="0">
              <a:latin typeface="Arial" panose="020B0604020202020204" pitchFamily="34" charset="0"/>
              <a:ea typeface="Noto Sans" panose="020B0604020202020204" pitchFamily="34" charset="0"/>
              <a:cs typeface="Arial" panose="020B0604020202020204" pitchFamily="34" charset="0"/>
            </a:endParaRPr>
          </a:p>
          <a:p>
            <a:pPr indent="0">
              <a:buNone/>
            </a:pPr>
            <a:endParaRPr lang="en-US" sz="1000" kern="100" dirty="0">
              <a:effectLst/>
              <a:latin typeface="Arial" panose="020B0604020202020204" pitchFamily="34" charset="0"/>
              <a:ea typeface="Noto Sans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 Box 52">
            <a:extLst>
              <a:ext uri="{FF2B5EF4-FFF2-40B4-BE49-F238E27FC236}">
                <a16:creationId xmlns:a16="http://schemas.microsoft.com/office/drawing/2014/main" id="{FB12BC46-BCB7-F1CD-8574-93BEFC763D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742" y="4556350"/>
            <a:ext cx="11892522" cy="1277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ct val="50000"/>
              </a:spcBef>
            </a:pP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Processed EDX CSV document should be findable by any chemical element concentration! </a:t>
            </a:r>
            <a:br>
              <a:rPr lang="en-US" altLang="ru-RU" sz="2200" b="1" dirty="0">
                <a:solidFill>
                  <a:prstClr val="black"/>
                </a:solidFill>
                <a:latin typeface="+mn-lt"/>
              </a:rPr>
            </a:b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We need to store </a:t>
            </a: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(</a:t>
            </a:r>
            <a:r>
              <a:rPr lang="en-US" altLang="ru-RU" sz="2200" b="1" dirty="0" err="1">
                <a:solidFill>
                  <a:prstClr val="black"/>
                </a:solidFill>
                <a:latin typeface="+mn-lt"/>
              </a:rPr>
              <a:t>Concentration</a:t>
            </a:r>
            <a:r>
              <a:rPr lang="en-US" altLang="ru-RU" sz="2200" b="1" baseline="-25000" dirty="0" err="1">
                <a:solidFill>
                  <a:prstClr val="black"/>
                </a:solidFill>
                <a:latin typeface="+mn-lt"/>
              </a:rPr>
              <a:t>MIN</a:t>
            </a: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; </a:t>
            </a:r>
            <a:r>
              <a:rPr lang="en-US" altLang="ru-RU" sz="2200" b="1" dirty="0" err="1">
                <a:solidFill>
                  <a:prstClr val="black"/>
                </a:solidFill>
                <a:latin typeface="+mn-lt"/>
              </a:rPr>
              <a:t>Concentration</a:t>
            </a:r>
            <a:r>
              <a:rPr lang="en-US" altLang="ru-RU" sz="2200" b="1" baseline="-25000" dirty="0" err="1">
                <a:solidFill>
                  <a:prstClr val="black"/>
                </a:solidFill>
                <a:latin typeface="+mn-lt"/>
              </a:rPr>
              <a:t>MAX</a:t>
            </a: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)</a:t>
            </a: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 for every element present in the sample:</a:t>
            </a:r>
          </a:p>
          <a:p>
            <a:pPr defTabSz="914377">
              <a:spcBef>
                <a:spcPct val="50000"/>
              </a:spcBef>
            </a:pP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Sample 8081 (V-Mn-Co-Ni-Ho):				  </a:t>
            </a:r>
            <a:r>
              <a:rPr lang="en-US" altLang="ru-RU" sz="1800" dirty="0">
                <a:solidFill>
                  <a:prstClr val="black"/>
                </a:solidFill>
                <a:latin typeface="+mn-lt"/>
              </a:rPr>
              <a:t>fill properties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EBE876-01C6-CE90-5FA0-6E6CA4E9C7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756" y="983014"/>
            <a:ext cx="11732821" cy="33856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68D2A0E-C959-A04F-C7FF-1AAFE920E4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3746966"/>
              </p:ext>
            </p:extLst>
          </p:nvPr>
        </p:nvGraphicFramePr>
        <p:xfrm>
          <a:off x="3875312" y="5444322"/>
          <a:ext cx="2796792" cy="5772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6132">
                  <a:extLst>
                    <a:ext uri="{9D8B030D-6E8A-4147-A177-3AD203B41FA5}">
                      <a16:colId xmlns:a16="http://schemas.microsoft.com/office/drawing/2014/main" val="3626799869"/>
                    </a:ext>
                  </a:extLst>
                </a:gridCol>
                <a:gridCol w="466132">
                  <a:extLst>
                    <a:ext uri="{9D8B030D-6E8A-4147-A177-3AD203B41FA5}">
                      <a16:colId xmlns:a16="http://schemas.microsoft.com/office/drawing/2014/main" val="592274415"/>
                    </a:ext>
                  </a:extLst>
                </a:gridCol>
                <a:gridCol w="466132">
                  <a:extLst>
                    <a:ext uri="{9D8B030D-6E8A-4147-A177-3AD203B41FA5}">
                      <a16:colId xmlns:a16="http://schemas.microsoft.com/office/drawing/2014/main" val="1538604075"/>
                    </a:ext>
                  </a:extLst>
                </a:gridCol>
                <a:gridCol w="466132">
                  <a:extLst>
                    <a:ext uri="{9D8B030D-6E8A-4147-A177-3AD203B41FA5}">
                      <a16:colId xmlns:a16="http://schemas.microsoft.com/office/drawing/2014/main" val="3703871782"/>
                    </a:ext>
                  </a:extLst>
                </a:gridCol>
                <a:gridCol w="466132">
                  <a:extLst>
                    <a:ext uri="{9D8B030D-6E8A-4147-A177-3AD203B41FA5}">
                      <a16:colId xmlns:a16="http://schemas.microsoft.com/office/drawing/2014/main" val="2027844321"/>
                    </a:ext>
                  </a:extLst>
                </a:gridCol>
                <a:gridCol w="466132">
                  <a:extLst>
                    <a:ext uri="{9D8B030D-6E8A-4147-A177-3AD203B41FA5}">
                      <a16:colId xmlns:a16="http://schemas.microsoft.com/office/drawing/2014/main" val="2762756966"/>
                    </a:ext>
                  </a:extLst>
                </a:gridCol>
              </a:tblGrid>
              <a:tr h="19154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u="none" strike="noStrike" dirty="0">
                          <a:effectLst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V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Mn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Co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Ni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/>
                        </a:rPr>
                        <a:t>Ho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48482624"/>
                  </a:ext>
                </a:extLst>
              </a:tr>
              <a:tr h="191547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Min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20.7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1636171"/>
                  </a:ext>
                </a:extLst>
              </a:tr>
              <a:tr h="191547"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effectLst/>
                        </a:rPr>
                        <a:t>Max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36.4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16.1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46.5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19.1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100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138856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B6C41775-F4D8-7368-D80B-34569830CA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6789" y="5284969"/>
            <a:ext cx="3610896" cy="869676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0E1577E-0F7B-03BA-52CA-63E47164501F}"/>
              </a:ext>
            </a:extLst>
          </p:cNvPr>
          <p:cNvCxnSpPr>
            <a:cxnSpLocks/>
          </p:cNvCxnSpPr>
          <p:nvPr/>
        </p:nvCxnSpPr>
        <p:spPr>
          <a:xfrm>
            <a:off x="6913267" y="5890011"/>
            <a:ext cx="1215849" cy="0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6942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Metadata extraction: external API</a:t>
            </a:r>
            <a:endParaRPr lang="en-GB" dirty="0"/>
          </a:p>
        </p:txBody>
      </p:sp>
      <p:sp>
        <p:nvSpPr>
          <p:cNvPr id="59" name="Text Box 52">
            <a:extLst>
              <a:ext uri="{FF2B5EF4-FFF2-40B4-BE49-F238E27FC236}">
                <a16:creationId xmlns:a16="http://schemas.microsoft.com/office/drawing/2014/main" id="{FB12BC46-BCB7-F1CD-8574-93BEFC763D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368" y="750768"/>
            <a:ext cx="1115329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Provide a data extractor for every object type in configuration: 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70C0"/>
                </a:solidFill>
              </a:rPr>
              <a:t>type</a:t>
            </a:r>
            <a:r>
              <a:rPr lang="en-US" altLang="ru-RU" sz="2000" dirty="0">
                <a:solidFill>
                  <a:prstClr val="black"/>
                </a:solidFill>
                <a:latin typeface="+mn-lt"/>
              </a:rPr>
              <a:t>: built-in type (object instantiated by class name);</a:t>
            </a:r>
          </a:p>
          <a:p>
            <a:pPr marL="342900" indent="-342900" defTabSz="914377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70C0"/>
                </a:solidFill>
              </a:rPr>
              <a:t>https</a:t>
            </a:r>
            <a:r>
              <a:rPr lang="en-US" altLang="ru-RU" sz="2000" dirty="0">
                <a:solidFill>
                  <a:prstClr val="black"/>
                </a:solidFill>
                <a:latin typeface="+mn-lt"/>
              </a:rPr>
              <a:t>: URL to a REST Service (</a:t>
            </a:r>
            <a:r>
              <a:rPr lang="en-US" altLang="ru-RU" sz="2000" dirty="0" err="1">
                <a:solidFill>
                  <a:prstClr val="black"/>
                </a:solidFill>
                <a:latin typeface="+mn-lt"/>
              </a:rPr>
              <a:t>OpenAPI</a:t>
            </a:r>
            <a:r>
              <a:rPr lang="en-US" altLang="ru-RU" sz="2000" dirty="0">
                <a:solidFill>
                  <a:prstClr val="black"/>
                </a:solidFill>
                <a:latin typeface="+mn-lt"/>
              </a:rPr>
              <a:t> specification).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BA9B72-342D-683A-0058-1639D9FA28FA}"/>
              </a:ext>
            </a:extLst>
          </p:cNvPr>
          <p:cNvSpPr txBox="1"/>
          <p:nvPr/>
        </p:nvSpPr>
        <p:spPr>
          <a:xfrm>
            <a:off x="2240782" y="1327621"/>
            <a:ext cx="68328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</a:rPr>
              <a:t>type:TypeValidationLibrary.TypeValidator_EDX_CSV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 (interface </a:t>
            </a:r>
            <a:r>
              <a:rPr lang="en-US" sz="1400" b="1" dirty="0" err="1">
                <a:solidFill>
                  <a:schemeClr val="accent1">
                    <a:lumMod val="75000"/>
                  </a:schemeClr>
                </a:solidFill>
              </a:rPr>
              <a:t>IDatabaseValuesGetter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A2BD41-4415-ED21-BF06-0DAF85FB4886}"/>
              </a:ext>
            </a:extLst>
          </p:cNvPr>
          <p:cNvSpPr txBox="1"/>
          <p:nvPr/>
        </p:nvSpPr>
        <p:spPr>
          <a:xfrm>
            <a:off x="2260879" y="1779796"/>
            <a:ext cx="38183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https://validation.matinf.pro/edx/data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45EC357-4BAF-6118-B392-CCEE95620B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99B90-B7EC-449F-4ECA-E1BDE51EBD1E}"/>
              </a:ext>
            </a:extLst>
          </p:cNvPr>
          <p:cNvSpPr txBox="1"/>
          <p:nvPr/>
        </p:nvSpPr>
        <p:spPr>
          <a:xfrm>
            <a:off x="261255" y="2133498"/>
            <a:ext cx="3396343" cy="415498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{ </a:t>
            </a:r>
            <a:r>
              <a:rPr lang="en-US" sz="1200" dirty="0">
                <a:solidFill>
                  <a:srgbClr val="2E75B6"/>
                </a:solidFill>
                <a:latin typeface="Cascadia Mono" panose="020B0609020000020004" pitchFamily="49" charset="0"/>
              </a:rPr>
              <a:t>"</a:t>
            </a:r>
            <a:r>
              <a:rPr lang="en-US" sz="1200" dirty="0" err="1">
                <a:solidFill>
                  <a:srgbClr val="2E75B6"/>
                </a:solidFill>
                <a:latin typeface="Cascadia Mono" panose="020B0609020000020004" pitchFamily="49" charset="0"/>
              </a:rPr>
              <a:t>DeletePreviousProperties</a:t>
            </a:r>
            <a:r>
              <a:rPr lang="en-US" sz="1200" dirty="0">
                <a:solidFill>
                  <a:srgbClr val="2E75B6"/>
                </a:solidFill>
                <a:latin typeface="Cascadia Mono" panose="020B0609020000020004" pitchFamily="49" charset="0"/>
              </a:rPr>
              <a:t>"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: </a:t>
            </a:r>
            <a:r>
              <a:rPr lang="en-US" sz="1200" dirty="0">
                <a:solidFill>
                  <a:srgbClr val="0000FF"/>
                </a:solidFill>
                <a:latin typeface="Cascadia Mono" panose="020B0609020000020004" pitchFamily="49" charset="0"/>
              </a:rPr>
              <a:t>true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,</a:t>
            </a:r>
          </a:p>
          <a:p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 </a:t>
            </a:r>
            <a:r>
              <a:rPr lang="en-US" sz="1200" dirty="0">
                <a:solidFill>
                  <a:srgbClr val="2E75B6"/>
                </a:solidFill>
                <a:latin typeface="Cascadia Mono" panose="020B0609020000020004" pitchFamily="49" charset="0"/>
              </a:rPr>
              <a:t>"Properties"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: [</a:t>
            </a:r>
          </a:p>
          <a:p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   { </a:t>
            </a:r>
            <a:r>
              <a:rPr lang="en-US" sz="1200" dirty="0">
                <a:solidFill>
                  <a:srgbClr val="2E75B6"/>
                </a:solidFill>
                <a:latin typeface="Cascadia Mono" panose="020B0609020000020004" pitchFamily="49" charset="0"/>
              </a:rPr>
              <a:t>"</a:t>
            </a:r>
            <a:r>
              <a:rPr lang="en-US" sz="1200" dirty="0" err="1">
                <a:solidFill>
                  <a:srgbClr val="2E75B6"/>
                </a:solidFill>
                <a:latin typeface="Cascadia Mono" panose="020B0609020000020004" pitchFamily="49" charset="0"/>
              </a:rPr>
              <a:t>PropertyId</a:t>
            </a:r>
            <a:r>
              <a:rPr lang="en-US" sz="1200" dirty="0">
                <a:solidFill>
                  <a:srgbClr val="2E75B6"/>
                </a:solidFill>
                <a:latin typeface="Cascadia Mono" panose="020B0609020000020004" pitchFamily="49" charset="0"/>
              </a:rPr>
              <a:t>"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: 0,</a:t>
            </a:r>
          </a:p>
          <a:p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     </a:t>
            </a:r>
            <a:r>
              <a:rPr lang="en-US" sz="1200" dirty="0">
                <a:solidFill>
                  <a:srgbClr val="2E75B6"/>
                </a:solidFill>
                <a:latin typeface="Cascadia Mono" panose="020B0609020000020004" pitchFamily="49" charset="0"/>
              </a:rPr>
              <a:t>"Type"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: 1,</a:t>
            </a:r>
          </a:p>
          <a:p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     </a:t>
            </a:r>
            <a:r>
              <a:rPr lang="en-US" sz="1200" dirty="0">
                <a:solidFill>
                  <a:srgbClr val="2E75B6"/>
                </a:solidFill>
                <a:latin typeface="Cascadia Mono" panose="020B0609020000020004" pitchFamily="49" charset="0"/>
              </a:rPr>
              <a:t>"Name"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: </a:t>
            </a:r>
            <a:r>
              <a:rPr lang="en-US" sz="1200" dirty="0">
                <a:solidFill>
                  <a:srgbClr val="A31515"/>
                </a:solidFill>
                <a:latin typeface="Cascadia Mono" panose="020B0609020000020004" pitchFamily="49" charset="0"/>
              </a:rPr>
              <a:t>"V"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,</a:t>
            </a:r>
          </a:p>
          <a:p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     </a:t>
            </a:r>
            <a:r>
              <a:rPr lang="en-US" sz="1200" dirty="0">
                <a:solidFill>
                  <a:srgbClr val="2E75B6"/>
                </a:solidFill>
                <a:latin typeface="Cascadia Mono" panose="020B0609020000020004" pitchFamily="49" charset="0"/>
              </a:rPr>
              <a:t>"Value"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: 0,</a:t>
            </a:r>
          </a:p>
          <a:p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     </a:t>
            </a:r>
            <a:r>
              <a:rPr lang="en-US" sz="1200" dirty="0">
                <a:solidFill>
                  <a:srgbClr val="2E75B6"/>
                </a:solidFill>
                <a:latin typeface="Cascadia Mono" panose="020B0609020000020004" pitchFamily="49" charset="0"/>
              </a:rPr>
              <a:t>"</a:t>
            </a:r>
            <a:r>
              <a:rPr lang="en-US" sz="1200" dirty="0" err="1">
                <a:solidFill>
                  <a:srgbClr val="2E75B6"/>
                </a:solidFill>
                <a:latin typeface="Cascadia Mono" panose="020B0609020000020004" pitchFamily="49" charset="0"/>
              </a:rPr>
              <a:t>ValueEpsilon</a:t>
            </a:r>
            <a:r>
              <a:rPr lang="en-US" sz="1200" dirty="0">
                <a:solidFill>
                  <a:srgbClr val="2E75B6"/>
                </a:solidFill>
                <a:latin typeface="Cascadia Mono" panose="020B0609020000020004" pitchFamily="49" charset="0"/>
              </a:rPr>
              <a:t>"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: </a:t>
            </a:r>
            <a:r>
              <a:rPr lang="en-US" sz="1200" dirty="0">
                <a:solidFill>
                  <a:srgbClr val="0000FF"/>
                </a:solidFill>
                <a:latin typeface="Cascadia Mono" panose="020B0609020000020004" pitchFamily="49" charset="0"/>
              </a:rPr>
              <a:t>null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,</a:t>
            </a:r>
          </a:p>
          <a:p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     </a:t>
            </a:r>
            <a:r>
              <a:rPr lang="en-US" sz="1200" dirty="0">
                <a:solidFill>
                  <a:srgbClr val="2E75B6"/>
                </a:solidFill>
                <a:latin typeface="Cascadia Mono" panose="020B0609020000020004" pitchFamily="49" charset="0"/>
              </a:rPr>
              <a:t>"</a:t>
            </a:r>
            <a:r>
              <a:rPr lang="en-US" sz="1200" dirty="0" err="1">
                <a:solidFill>
                  <a:srgbClr val="2E75B6"/>
                </a:solidFill>
                <a:latin typeface="Cascadia Mono" panose="020B0609020000020004" pitchFamily="49" charset="0"/>
              </a:rPr>
              <a:t>SortCode</a:t>
            </a:r>
            <a:r>
              <a:rPr lang="en-US" sz="1200" dirty="0">
                <a:solidFill>
                  <a:srgbClr val="2E75B6"/>
                </a:solidFill>
                <a:latin typeface="Cascadia Mono" panose="020B0609020000020004" pitchFamily="49" charset="0"/>
              </a:rPr>
              <a:t>"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: 10,</a:t>
            </a:r>
          </a:p>
          <a:p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     </a:t>
            </a:r>
            <a:r>
              <a:rPr lang="en-US" sz="1200" dirty="0">
                <a:solidFill>
                  <a:srgbClr val="2E75B6"/>
                </a:solidFill>
                <a:latin typeface="Cascadia Mono" panose="020B0609020000020004" pitchFamily="49" charset="0"/>
              </a:rPr>
              <a:t>"Row"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: 1,</a:t>
            </a:r>
          </a:p>
          <a:p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     </a:t>
            </a:r>
            <a:r>
              <a:rPr lang="en-US" sz="1200" dirty="0">
                <a:solidFill>
                  <a:srgbClr val="2E75B6"/>
                </a:solidFill>
                <a:latin typeface="Cascadia Mono" panose="020B0609020000020004" pitchFamily="49" charset="0"/>
              </a:rPr>
              <a:t>"Comment"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: </a:t>
            </a:r>
            <a:r>
              <a:rPr lang="en-US" sz="1200" dirty="0">
                <a:solidFill>
                  <a:srgbClr val="A31515"/>
                </a:solidFill>
                <a:latin typeface="Cascadia Mono" panose="020B0609020000020004" pitchFamily="49" charset="0"/>
              </a:rPr>
              <a:t>"Minimal V content"</a:t>
            </a:r>
            <a:endParaRPr lang="en-US" sz="12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   },</a:t>
            </a:r>
          </a:p>
          <a:p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   { </a:t>
            </a:r>
            <a:r>
              <a:rPr lang="en-US" sz="1200" dirty="0">
                <a:solidFill>
                  <a:srgbClr val="2E75B6"/>
                </a:solidFill>
                <a:latin typeface="Cascadia Mono" panose="020B0609020000020004" pitchFamily="49" charset="0"/>
              </a:rPr>
              <a:t>"</a:t>
            </a:r>
            <a:r>
              <a:rPr lang="en-US" sz="1200" dirty="0" err="1">
                <a:solidFill>
                  <a:srgbClr val="2E75B6"/>
                </a:solidFill>
                <a:latin typeface="Cascadia Mono" panose="020B0609020000020004" pitchFamily="49" charset="0"/>
              </a:rPr>
              <a:t>PropertyId</a:t>
            </a:r>
            <a:r>
              <a:rPr lang="en-US" sz="1200" dirty="0">
                <a:solidFill>
                  <a:srgbClr val="2E75B6"/>
                </a:solidFill>
                <a:latin typeface="Cascadia Mono" panose="020B0609020000020004" pitchFamily="49" charset="0"/>
              </a:rPr>
              <a:t>"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: 0,</a:t>
            </a:r>
          </a:p>
          <a:p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     </a:t>
            </a:r>
            <a:r>
              <a:rPr lang="en-US" sz="1200" dirty="0">
                <a:solidFill>
                  <a:srgbClr val="2E75B6"/>
                </a:solidFill>
                <a:latin typeface="Cascadia Mono" panose="020B0609020000020004" pitchFamily="49" charset="0"/>
              </a:rPr>
              <a:t>"Type"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: 1,</a:t>
            </a:r>
          </a:p>
          <a:p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     </a:t>
            </a:r>
            <a:r>
              <a:rPr lang="en-US" sz="1200" dirty="0">
                <a:solidFill>
                  <a:srgbClr val="2E75B6"/>
                </a:solidFill>
                <a:latin typeface="Cascadia Mono" panose="020B0609020000020004" pitchFamily="49" charset="0"/>
              </a:rPr>
              <a:t>"Name"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: </a:t>
            </a:r>
            <a:r>
              <a:rPr lang="en-US" sz="1200" dirty="0">
                <a:solidFill>
                  <a:srgbClr val="A31515"/>
                </a:solidFill>
                <a:latin typeface="Cascadia Mono" panose="020B0609020000020004" pitchFamily="49" charset="0"/>
              </a:rPr>
              <a:t>"V"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,</a:t>
            </a:r>
          </a:p>
          <a:p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     </a:t>
            </a:r>
            <a:r>
              <a:rPr lang="en-US" sz="1200" dirty="0">
                <a:solidFill>
                  <a:srgbClr val="2E75B6"/>
                </a:solidFill>
                <a:latin typeface="Cascadia Mono" panose="020B0609020000020004" pitchFamily="49" charset="0"/>
              </a:rPr>
              <a:t>"Value"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: 36.400001525878906,</a:t>
            </a:r>
          </a:p>
          <a:p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     </a:t>
            </a:r>
            <a:r>
              <a:rPr lang="en-US" sz="1200" dirty="0">
                <a:solidFill>
                  <a:srgbClr val="2E75B6"/>
                </a:solidFill>
                <a:latin typeface="Cascadia Mono" panose="020B0609020000020004" pitchFamily="49" charset="0"/>
              </a:rPr>
              <a:t>"</a:t>
            </a:r>
            <a:r>
              <a:rPr lang="en-US" sz="1200" dirty="0" err="1">
                <a:solidFill>
                  <a:srgbClr val="2E75B6"/>
                </a:solidFill>
                <a:latin typeface="Cascadia Mono" panose="020B0609020000020004" pitchFamily="49" charset="0"/>
              </a:rPr>
              <a:t>ValueEpsilon</a:t>
            </a:r>
            <a:r>
              <a:rPr lang="en-US" sz="1200" dirty="0">
                <a:solidFill>
                  <a:srgbClr val="2E75B6"/>
                </a:solidFill>
                <a:latin typeface="Cascadia Mono" panose="020B0609020000020004" pitchFamily="49" charset="0"/>
              </a:rPr>
              <a:t>"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: </a:t>
            </a:r>
            <a:r>
              <a:rPr lang="en-US" sz="1200" dirty="0">
                <a:solidFill>
                  <a:srgbClr val="0000FF"/>
                </a:solidFill>
                <a:latin typeface="Cascadia Mono" panose="020B0609020000020004" pitchFamily="49" charset="0"/>
              </a:rPr>
              <a:t>null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,</a:t>
            </a:r>
          </a:p>
          <a:p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     </a:t>
            </a:r>
            <a:r>
              <a:rPr lang="en-US" sz="1200" dirty="0">
                <a:solidFill>
                  <a:srgbClr val="2E75B6"/>
                </a:solidFill>
                <a:latin typeface="Cascadia Mono" panose="020B0609020000020004" pitchFamily="49" charset="0"/>
              </a:rPr>
              <a:t>"</a:t>
            </a:r>
            <a:r>
              <a:rPr lang="en-US" sz="1200" dirty="0" err="1">
                <a:solidFill>
                  <a:srgbClr val="2E75B6"/>
                </a:solidFill>
                <a:latin typeface="Cascadia Mono" panose="020B0609020000020004" pitchFamily="49" charset="0"/>
              </a:rPr>
              <a:t>SortCode</a:t>
            </a:r>
            <a:r>
              <a:rPr lang="en-US" sz="1200" dirty="0">
                <a:solidFill>
                  <a:srgbClr val="2E75B6"/>
                </a:solidFill>
                <a:latin typeface="Cascadia Mono" panose="020B0609020000020004" pitchFamily="49" charset="0"/>
              </a:rPr>
              <a:t>"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: 10,</a:t>
            </a:r>
          </a:p>
          <a:p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     </a:t>
            </a:r>
            <a:r>
              <a:rPr lang="en-US" sz="1200" dirty="0">
                <a:solidFill>
                  <a:srgbClr val="2E75B6"/>
                </a:solidFill>
                <a:latin typeface="Cascadia Mono" panose="020B0609020000020004" pitchFamily="49" charset="0"/>
              </a:rPr>
              <a:t>"Row"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: 2,</a:t>
            </a:r>
          </a:p>
          <a:p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     </a:t>
            </a:r>
            <a:r>
              <a:rPr lang="en-US" sz="1200" dirty="0">
                <a:solidFill>
                  <a:srgbClr val="2E75B6"/>
                </a:solidFill>
                <a:latin typeface="Cascadia Mono" panose="020B0609020000020004" pitchFamily="49" charset="0"/>
              </a:rPr>
              <a:t>"Comment"</a:t>
            </a:r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: </a:t>
            </a:r>
            <a:r>
              <a:rPr lang="en-US" sz="1200" dirty="0">
                <a:solidFill>
                  <a:srgbClr val="A31515"/>
                </a:solidFill>
                <a:latin typeface="Cascadia Mono" panose="020B0609020000020004" pitchFamily="49" charset="0"/>
              </a:rPr>
              <a:t>"Maximal V content"</a:t>
            </a:r>
            <a:endParaRPr lang="en-US" sz="12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   }</a:t>
            </a:r>
          </a:p>
          <a:p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  ]</a:t>
            </a:r>
          </a:p>
          <a:p>
            <a:r>
              <a:rPr lang="en-US" sz="12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en-US" sz="12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41A530E-7C53-B1BD-AB4B-23871BE09F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1279" y="2622155"/>
            <a:ext cx="5091861" cy="122636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7270F79-FCD1-90F1-CAA0-B5B674CCA8A0}"/>
              </a:ext>
            </a:extLst>
          </p:cNvPr>
          <p:cNvCxnSpPr>
            <a:cxnSpLocks/>
            <a:endCxn id="18" idx="2"/>
          </p:cNvCxnSpPr>
          <p:nvPr/>
        </p:nvCxnSpPr>
        <p:spPr>
          <a:xfrm>
            <a:off x="1959429" y="3084844"/>
            <a:ext cx="3959050" cy="140677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8AF9D4A-BE1C-4B41-7D4B-F749BA588B88}"/>
              </a:ext>
            </a:extLst>
          </p:cNvPr>
          <p:cNvCxnSpPr>
            <a:cxnSpLocks/>
            <a:endCxn id="20" idx="2"/>
          </p:cNvCxnSpPr>
          <p:nvPr/>
        </p:nvCxnSpPr>
        <p:spPr>
          <a:xfrm flipV="1">
            <a:off x="1939332" y="3639178"/>
            <a:ext cx="3990871" cy="1073499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D724C19C-0B9D-8A95-D5D5-9E782EF0B741}"/>
              </a:ext>
            </a:extLst>
          </p:cNvPr>
          <p:cNvSpPr/>
          <p:nvPr/>
        </p:nvSpPr>
        <p:spPr>
          <a:xfrm>
            <a:off x="5918479" y="3064747"/>
            <a:ext cx="321547" cy="321547"/>
          </a:xfrm>
          <a:prstGeom prst="ellipse">
            <a:avLst/>
          </a:prstGeom>
          <a:noFill/>
          <a:ln w="38100">
            <a:solidFill>
              <a:srgbClr val="0070C0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1BACBF7-00FA-60B6-8202-9E22DEAB9E4F}"/>
              </a:ext>
            </a:extLst>
          </p:cNvPr>
          <p:cNvSpPr/>
          <p:nvPr/>
        </p:nvSpPr>
        <p:spPr>
          <a:xfrm>
            <a:off x="5930203" y="3478404"/>
            <a:ext cx="480645" cy="321547"/>
          </a:xfrm>
          <a:prstGeom prst="ellipse">
            <a:avLst/>
          </a:prstGeom>
          <a:noFill/>
          <a:ln w="38100">
            <a:solidFill>
              <a:srgbClr val="0070C0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FEC2718-2475-5CB9-4B2C-53AAD465C1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2174" y="4695616"/>
            <a:ext cx="6830378" cy="1486107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10F572E5-693D-CCFD-8988-F9AC07256DA0}"/>
              </a:ext>
            </a:extLst>
          </p:cNvPr>
          <p:cNvSpPr/>
          <p:nvPr/>
        </p:nvSpPr>
        <p:spPr>
          <a:xfrm>
            <a:off x="6119446" y="5104562"/>
            <a:ext cx="2914022" cy="502417"/>
          </a:xfrm>
          <a:prstGeom prst="roundRect">
            <a:avLst/>
          </a:prstGeom>
          <a:solidFill>
            <a:schemeClr val="accent1">
              <a:alpha val="16000"/>
            </a:schemeClr>
          </a:solidFill>
          <a:ln w="38100">
            <a:solidFill>
              <a:srgbClr val="0070C0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BC5A8FC-B602-786D-25D5-A4F3130083D6}"/>
              </a:ext>
            </a:extLst>
          </p:cNvPr>
          <p:cNvSpPr txBox="1"/>
          <p:nvPr/>
        </p:nvSpPr>
        <p:spPr>
          <a:xfrm>
            <a:off x="4541856" y="4322019"/>
            <a:ext cx="76501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ru-RU" sz="1800" b="1" dirty="0">
                <a:solidFill>
                  <a:prstClr val="black"/>
                </a:solidFill>
                <a:latin typeface="+mn-lt"/>
              </a:rPr>
              <a:t>Administrative interface:			</a:t>
            </a:r>
            <a:r>
              <a:rPr lang="en-US" altLang="ru-RU" b="1" dirty="0">
                <a:solidFill>
                  <a:prstClr val="black"/>
                </a:solidFill>
              </a:rPr>
              <a:t>         </a:t>
            </a:r>
            <a:r>
              <a:rPr lang="en-US" altLang="ru-RU" sz="1800" b="1" dirty="0">
                <a:solidFill>
                  <a:prstClr val="black"/>
                </a:solidFill>
                <a:latin typeface="+mn-lt"/>
              </a:rPr>
              <a:t>Compositions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41D31EE-0168-8C06-00E3-4C02F0D43A66}"/>
              </a:ext>
            </a:extLst>
          </p:cNvPr>
          <p:cNvCxnSpPr>
            <a:cxnSpLocks/>
            <a:endCxn id="26" idx="0"/>
          </p:cNvCxnSpPr>
          <p:nvPr/>
        </p:nvCxnSpPr>
        <p:spPr>
          <a:xfrm>
            <a:off x="7576457" y="3858567"/>
            <a:ext cx="0" cy="1245995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A0C5B456-490A-4E50-14B2-BAB3754C92B8}"/>
              </a:ext>
            </a:extLst>
          </p:cNvPr>
          <p:cNvSpPr txBox="1"/>
          <p:nvPr/>
        </p:nvSpPr>
        <p:spPr>
          <a:xfrm>
            <a:off x="5890010" y="2223589"/>
            <a:ext cx="38970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ru-RU" sz="1800" b="1" dirty="0">
                <a:solidFill>
                  <a:prstClr val="black"/>
                </a:solidFill>
                <a:latin typeface="+mn-lt"/>
              </a:rPr>
              <a:t>Metadata for EDX (range values):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6ADBCB58-240F-FA0E-4698-5EF9B39B5FD7}"/>
              </a:ext>
            </a:extLst>
          </p:cNvPr>
          <p:cNvCxnSpPr>
            <a:cxnSpLocks/>
          </p:cNvCxnSpPr>
          <p:nvPr/>
        </p:nvCxnSpPr>
        <p:spPr>
          <a:xfrm flipV="1">
            <a:off x="10319657" y="4602145"/>
            <a:ext cx="0" cy="582804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1881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data extraction: external API</a:t>
            </a:r>
            <a:endParaRPr lang="en-GB" dirty="0"/>
          </a:p>
        </p:txBody>
      </p:sp>
      <p:sp>
        <p:nvSpPr>
          <p:cNvPr id="59" name="Text Box 52">
            <a:extLst>
              <a:ext uri="{FF2B5EF4-FFF2-40B4-BE49-F238E27FC236}">
                <a16:creationId xmlns:a16="http://schemas.microsoft.com/office/drawing/2014/main" id="{FB12BC46-BCB7-F1CD-8574-93BEFC763D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368" y="750768"/>
            <a:ext cx="1115329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Provide a data extractor for every object type in configuration: 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70C0"/>
                </a:solidFill>
              </a:rPr>
              <a:t>type</a:t>
            </a:r>
            <a:r>
              <a:rPr lang="en-US" altLang="ru-RU" sz="2000" dirty="0">
                <a:solidFill>
                  <a:prstClr val="black"/>
                </a:solidFill>
                <a:latin typeface="+mn-lt"/>
              </a:rPr>
              <a:t>: built-in type (object instantiated by class name);</a:t>
            </a:r>
          </a:p>
          <a:p>
            <a:pPr marL="342900" indent="-342900" defTabSz="914377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70C0"/>
                </a:solidFill>
              </a:rPr>
              <a:t>https</a:t>
            </a:r>
            <a:r>
              <a:rPr lang="en-US" altLang="ru-RU" sz="2000" dirty="0">
                <a:solidFill>
                  <a:prstClr val="black"/>
                </a:solidFill>
                <a:latin typeface="+mn-lt"/>
              </a:rPr>
              <a:t>: URL to a REST Service (</a:t>
            </a:r>
            <a:r>
              <a:rPr lang="en-US" altLang="ru-RU" sz="2000" dirty="0" err="1">
                <a:solidFill>
                  <a:prstClr val="black"/>
                </a:solidFill>
                <a:latin typeface="+mn-lt"/>
              </a:rPr>
              <a:t>OpenAPI</a:t>
            </a:r>
            <a:r>
              <a:rPr lang="en-US" altLang="ru-RU" sz="2000" dirty="0">
                <a:solidFill>
                  <a:prstClr val="black"/>
                </a:solidFill>
                <a:latin typeface="+mn-lt"/>
              </a:rPr>
              <a:t> specification).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BA9B72-342D-683A-0058-1639D9FA28FA}"/>
              </a:ext>
            </a:extLst>
          </p:cNvPr>
          <p:cNvSpPr txBox="1"/>
          <p:nvPr/>
        </p:nvSpPr>
        <p:spPr>
          <a:xfrm>
            <a:off x="2240782" y="1327621"/>
            <a:ext cx="68328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</a:rPr>
              <a:t>type:TypeValidationLibrary.TypeValidator_EDX_CSV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 (interface </a:t>
            </a:r>
            <a:r>
              <a:rPr lang="en-US" sz="1400" b="1" dirty="0" err="1">
                <a:solidFill>
                  <a:schemeClr val="accent1">
                    <a:lumMod val="75000"/>
                  </a:schemeClr>
                </a:solidFill>
              </a:rPr>
              <a:t>IDatabaseValuesGetter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A2BD41-4415-ED21-BF06-0DAF85FB4886}"/>
              </a:ext>
            </a:extLst>
          </p:cNvPr>
          <p:cNvSpPr txBox="1"/>
          <p:nvPr/>
        </p:nvSpPr>
        <p:spPr>
          <a:xfrm>
            <a:off x="2260879" y="1779796"/>
            <a:ext cx="38183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https://validation.matinf.pro/edx/data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45EC357-4BAF-6118-B392-CCEE95620B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0C5B456-490A-4E50-14B2-BAB3754C92B8}"/>
              </a:ext>
            </a:extLst>
          </p:cNvPr>
          <p:cNvSpPr txBox="1"/>
          <p:nvPr/>
        </p:nvSpPr>
        <p:spPr>
          <a:xfrm>
            <a:off x="195944" y="2645619"/>
            <a:ext cx="49588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ru-RU" sz="1800" b="1" dirty="0">
                <a:solidFill>
                  <a:prstClr val="black"/>
                </a:solidFill>
                <a:latin typeface="+mn-lt"/>
              </a:rPr>
              <a:t>Data from EDX (</a:t>
            </a:r>
            <a:r>
              <a:rPr lang="en-US" altLang="ru-RU" b="1" dirty="0">
                <a:solidFill>
                  <a:prstClr val="black"/>
                </a:solidFill>
              </a:rPr>
              <a:t>all</a:t>
            </a:r>
            <a:r>
              <a:rPr lang="en-US" altLang="ru-RU" sz="1800" b="1" dirty="0">
                <a:solidFill>
                  <a:prstClr val="black"/>
                </a:solidFill>
                <a:latin typeface="+mn-lt"/>
              </a:rPr>
              <a:t> values == 342 compositions):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C5712AD-8E81-5F7D-DED3-B5BB4EBB1B3F}"/>
              </a:ext>
            </a:extLst>
          </p:cNvPr>
          <p:cNvGrpSpPr/>
          <p:nvPr/>
        </p:nvGrpSpPr>
        <p:grpSpPr>
          <a:xfrm>
            <a:off x="411980" y="3108188"/>
            <a:ext cx="9817243" cy="3046988"/>
            <a:chOff x="200964" y="2223933"/>
            <a:chExt cx="9817243" cy="304698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1E99B90-B7EC-449F-4ECA-E1BDE51EBD1E}"/>
                </a:ext>
              </a:extLst>
            </p:cNvPr>
            <p:cNvSpPr txBox="1"/>
            <p:nvPr/>
          </p:nvSpPr>
          <p:spPr>
            <a:xfrm>
              <a:off x="200964" y="2223933"/>
              <a:ext cx="9817243" cy="3046988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{</a:t>
              </a:r>
            </a:p>
            <a:p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CompositionElements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[</a:t>
              </a:r>
            </a:p>
            <a:p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{ 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CompoundIndex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0,  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ElementName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1200" dirty="0">
                  <a:solidFill>
                    <a:srgbClr val="A31515"/>
                  </a:solidFill>
                  <a:latin typeface="Cascadia Mono" panose="020B0609020000020004" pitchFamily="49" charset="0"/>
                </a:rPr>
                <a:t>"V"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,  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ValueAbsolute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1200" dirty="0">
                  <a:solidFill>
                    <a:srgbClr val="0000FF"/>
                  </a:solidFill>
                  <a:latin typeface="Cascadia Mono" panose="020B0609020000020004" pitchFamily="49" charset="0"/>
                </a:rPr>
                <a:t>null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, 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ValuePercent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31.299999237060547 },</a:t>
              </a:r>
            </a:p>
            <a:p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{ 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CompoundIndex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10, 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"ElementName"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1200" dirty="0">
                  <a:solidFill>
                    <a:srgbClr val="A31515"/>
                  </a:solidFill>
                  <a:latin typeface="Cascadia Mono" panose="020B0609020000020004" pitchFamily="49" charset="0"/>
                </a:rPr>
                <a:t>"Mn"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, 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ValueAbsolute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1200" dirty="0">
                  <a:solidFill>
                    <a:srgbClr val="0000FF"/>
                  </a:solidFill>
                  <a:latin typeface="Cascadia Mono" panose="020B0609020000020004" pitchFamily="49" charset="0"/>
                </a:rPr>
                <a:t>null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, 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ValuePercent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2.700000047683716 },</a:t>
              </a:r>
            </a:p>
            <a:p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{ 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CompoundIndex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20, 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ElementName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1200" dirty="0">
                  <a:solidFill>
                    <a:srgbClr val="A31515"/>
                  </a:solidFill>
                  <a:latin typeface="Cascadia Mono" panose="020B0609020000020004" pitchFamily="49" charset="0"/>
                </a:rPr>
                <a:t>"Co"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, 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ValueAbsolute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1200" dirty="0">
                  <a:solidFill>
                    <a:srgbClr val="0000FF"/>
                  </a:solidFill>
                  <a:latin typeface="Cascadia Mono" panose="020B0609020000020004" pitchFamily="49" charset="0"/>
                </a:rPr>
                <a:t>null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, 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ValuePercent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22.600000381469727 },</a:t>
              </a:r>
            </a:p>
            <a:p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{ 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CompoundIndex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30, 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ElementName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1200" dirty="0">
                  <a:solidFill>
                    <a:srgbClr val="A31515"/>
                  </a:solidFill>
                  <a:latin typeface="Cascadia Mono" panose="020B0609020000020004" pitchFamily="49" charset="0"/>
                </a:rPr>
                <a:t>"Ni"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, 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ValueAbsolute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1200" dirty="0">
                  <a:solidFill>
                    <a:srgbClr val="0000FF"/>
                  </a:solidFill>
                  <a:latin typeface="Cascadia Mono" panose="020B0609020000020004" pitchFamily="49" charset="0"/>
                </a:rPr>
                <a:t>null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, 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ValuePercent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6 },</a:t>
              </a:r>
            </a:p>
            <a:p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{ 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CompoundIndex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40, 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ElementName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1200" dirty="0">
                  <a:solidFill>
                    <a:srgbClr val="A31515"/>
                  </a:solidFill>
                  <a:latin typeface="Cascadia Mono" panose="020B0609020000020004" pitchFamily="49" charset="0"/>
                </a:rPr>
                <a:t>"Ho"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, 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ValueAbsolute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1200" dirty="0">
                  <a:solidFill>
                    <a:srgbClr val="0000FF"/>
                  </a:solidFill>
                  <a:latin typeface="Cascadia Mono" panose="020B0609020000020004" pitchFamily="49" charset="0"/>
                </a:rPr>
                <a:t>null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, 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ValuePercent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37.400001525878906 }</a:t>
              </a:r>
            </a:p>
            <a:p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],</a:t>
              </a:r>
            </a:p>
            <a:p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DeletePreviousProperties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1200" dirty="0">
                  <a:solidFill>
                    <a:srgbClr val="0000FF"/>
                  </a:solidFill>
                  <a:latin typeface="Cascadia Mono" panose="020B0609020000020004" pitchFamily="49" charset="0"/>
                </a:rPr>
                <a:t>true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,</a:t>
              </a:r>
            </a:p>
            <a:p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"Properties"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[</a:t>
              </a:r>
            </a:p>
            <a:p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{</a:t>
              </a:r>
            </a:p>
            <a:p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PropertyId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0, 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"Type"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2, 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"Name"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1200" dirty="0">
                  <a:solidFill>
                    <a:srgbClr val="A31515"/>
                  </a:solidFill>
                  <a:latin typeface="Cascadia Mono" panose="020B0609020000020004" pitchFamily="49" charset="0"/>
                </a:rPr>
                <a:t>"Measurement Area"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, 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"Value"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1, 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ValueEpsilon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1200" dirty="0">
                  <a:solidFill>
                    <a:srgbClr val="0000FF"/>
                  </a:solidFill>
                  <a:latin typeface="Cascadia Mono" panose="020B0609020000020004" pitchFamily="49" charset="0"/>
                </a:rPr>
                <a:t>null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,</a:t>
              </a:r>
            </a:p>
            <a:p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SortCode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0, 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"Row"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1200" dirty="0">
                  <a:solidFill>
                    <a:srgbClr val="0000FF"/>
                  </a:solidFill>
                  <a:latin typeface="Cascadia Mono" panose="020B0609020000020004" pitchFamily="49" charset="0"/>
                </a:rPr>
                <a:t>null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, </a:t>
              </a:r>
              <a:r>
                <a:rPr lang="en-US" sz="12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"Comment"</a:t>
              </a:r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1200" dirty="0">
                  <a:solidFill>
                    <a:srgbClr val="0000FF"/>
                  </a:solidFill>
                  <a:latin typeface="Cascadia Mono" panose="020B0609020000020004" pitchFamily="49" charset="0"/>
                </a:rPr>
                <a:t>null</a:t>
              </a:r>
              <a:endParaRPr lang="en-US" sz="1200" dirty="0">
                <a:solidFill>
                  <a:srgbClr val="000000"/>
                </a:solidFill>
                <a:latin typeface="Cascadia Mono" panose="020B0609020000020004" pitchFamily="49" charset="0"/>
              </a:endParaRPr>
            </a:p>
            <a:p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}</a:t>
              </a:r>
            </a:p>
            <a:p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]</a:t>
              </a:r>
            </a:p>
            <a:p>
              <a:r>
                <a:rPr lang="en-US" sz="12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}</a:t>
              </a:r>
              <a:endParaRPr lang="en-US" sz="1200" dirty="0"/>
            </a:p>
          </p:txBody>
        </p:sp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52466A0C-CB32-7211-1DB9-78CF37711707}"/>
                </a:ext>
              </a:extLst>
            </p:cNvPr>
            <p:cNvSpPr/>
            <p:nvPr/>
          </p:nvSpPr>
          <p:spPr>
            <a:xfrm>
              <a:off x="3295859" y="4220308"/>
              <a:ext cx="3547067" cy="301449"/>
            </a:xfrm>
            <a:prstGeom prst="roundRect">
              <a:avLst/>
            </a:prstGeom>
            <a:solidFill>
              <a:schemeClr val="accent1">
                <a:alpha val="16000"/>
              </a:schemeClr>
            </a:solidFill>
            <a:ln w="38100">
              <a:solidFill>
                <a:srgbClr val="0070C0">
                  <a:alpha val="50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F2993E0F-FEC2-0953-58BA-A11F43EFDC6C}"/>
                </a:ext>
              </a:extLst>
            </p:cNvPr>
            <p:cNvSpPr/>
            <p:nvPr/>
          </p:nvSpPr>
          <p:spPr>
            <a:xfrm>
              <a:off x="2634343" y="2624294"/>
              <a:ext cx="7353719" cy="993113"/>
            </a:xfrm>
            <a:prstGeom prst="roundRect">
              <a:avLst/>
            </a:prstGeom>
            <a:solidFill>
              <a:schemeClr val="accent1">
                <a:alpha val="16000"/>
              </a:schemeClr>
            </a:solidFill>
            <a:ln w="38100">
              <a:solidFill>
                <a:srgbClr val="0070C0">
                  <a:alpha val="50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B4AA4098-C87D-E8FC-E603-36AE6706BC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8271"/>
          <a:stretch/>
        </p:blipFill>
        <p:spPr>
          <a:xfrm>
            <a:off x="5272766" y="2023934"/>
            <a:ext cx="6811326" cy="89008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958DE76-1FE6-C47E-48E2-EE1CF998175B}"/>
              </a:ext>
            </a:extLst>
          </p:cNvPr>
          <p:cNvSpPr/>
          <p:nvPr/>
        </p:nvSpPr>
        <p:spPr>
          <a:xfrm>
            <a:off x="6762540" y="2080008"/>
            <a:ext cx="4622242" cy="823966"/>
          </a:xfrm>
          <a:prstGeom prst="roundRect">
            <a:avLst/>
          </a:prstGeom>
          <a:solidFill>
            <a:schemeClr val="accent1">
              <a:alpha val="16000"/>
            </a:schemeClr>
          </a:solidFill>
          <a:ln w="38100">
            <a:solidFill>
              <a:srgbClr val="0070C0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AF5810E-AEAA-0F73-9DC0-E6329FAC81F5}"/>
              </a:ext>
            </a:extLst>
          </p:cNvPr>
          <p:cNvCxnSpPr>
            <a:cxnSpLocks/>
            <a:endCxn id="4" idx="0"/>
          </p:cNvCxnSpPr>
          <p:nvPr/>
        </p:nvCxnSpPr>
        <p:spPr>
          <a:xfrm flipH="1">
            <a:off x="6522219" y="2883877"/>
            <a:ext cx="300612" cy="624672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8707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for Composition (obtained from EDX)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45EC357-4BAF-6118-B392-CCEE95620B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37503" y="6362393"/>
            <a:ext cx="7344821" cy="485999"/>
          </a:xfrm>
        </p:spPr>
        <p:txBody>
          <a:bodyPr>
            <a:normAutofit fontScale="85000" lnSpcReduction="20000"/>
          </a:bodyPr>
          <a:lstStyle/>
          <a:p>
            <a:pPr marL="228600">
              <a:buAutoNum type="arabicParenR"/>
            </a:pPr>
            <a:r>
              <a:rPr lang="en-US" dirty="0"/>
              <a:t>Rubric: </a:t>
            </a:r>
            <a:r>
              <a:rPr lang="en-US" dirty="0">
                <a:hlinkClick r:id="rId3"/>
              </a:rPr>
              <a:t>https://dim.mdi.ruhr-uni-bochum.de/rubric/p1project_ho-v-mn-co-ni-o_ho50_sample-id-0008081_measurement-areas</a:t>
            </a:r>
            <a:endParaRPr lang="en-US" dirty="0"/>
          </a:p>
          <a:p>
            <a:pPr indent="0">
              <a:buNone/>
            </a:pPr>
            <a:endParaRPr lang="en-US" dirty="0"/>
          </a:p>
          <a:p>
            <a:pPr indent="0">
              <a:buNone/>
            </a:pPr>
            <a:r>
              <a:rPr lang="en-US" dirty="0"/>
              <a:t>2) Search: </a:t>
            </a:r>
            <a:r>
              <a:rPr lang="en-US" dirty="0">
                <a:hlinkClick r:id="rId4"/>
              </a:rPr>
              <a:t>https://dim.mdi.ruhr-uni-bochum.de/search/?system=Co-Ho-Mn-Ni-V&amp;Copctmin=22&amp;Copctmax=23&amp;Hopctmin=37&amp;Hopctmax=38&amp;Mnpctmin=2&amp;Mnpctmax=3&amp;Nipctmin=6&amp;Nipctmax=7&amp;Vpctmin=31&amp;Vpctmax=32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8FCEE57-9601-A7F2-CF27-C148B14EBA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2707" y="777676"/>
            <a:ext cx="6619293" cy="5530788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AF91460-A6BA-D657-3477-20E28DF1751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78271"/>
          <a:stretch/>
        </p:blipFill>
        <p:spPr>
          <a:xfrm>
            <a:off x="288784" y="5297843"/>
            <a:ext cx="5056939" cy="6608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11304D4-3173-AB8D-91C4-EDBDE59522BD}"/>
              </a:ext>
            </a:extLst>
          </p:cNvPr>
          <p:cNvCxnSpPr>
            <a:cxnSpLocks/>
            <a:stCxn id="20" idx="3"/>
          </p:cNvCxnSpPr>
          <p:nvPr/>
        </p:nvCxnSpPr>
        <p:spPr>
          <a:xfrm flipV="1">
            <a:off x="5345723" y="4119824"/>
            <a:ext cx="1567543" cy="1508433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B54EAE97-5E75-E916-AF5D-D0A59E7ADE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1352" y="1083631"/>
            <a:ext cx="5958481" cy="365945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33E7F69-77A1-98AC-2AC7-6B44849A60AD}"/>
              </a:ext>
            </a:extLst>
          </p:cNvPr>
          <p:cNvCxnSpPr>
            <a:cxnSpLocks/>
          </p:cNvCxnSpPr>
          <p:nvPr/>
        </p:nvCxnSpPr>
        <p:spPr>
          <a:xfrm>
            <a:off x="3908806" y="2461843"/>
            <a:ext cx="2853732" cy="0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24937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Recommended plan for data presentation (for every project)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0AE6A4-AD81-D02E-725F-C9B2612DC0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49A948-96CE-EDD0-64B8-D89119B065E2}"/>
              </a:ext>
            </a:extLst>
          </p:cNvPr>
          <p:cNvSpPr txBox="1"/>
          <p:nvPr/>
        </p:nvSpPr>
        <p:spPr>
          <a:xfrm>
            <a:off x="0" y="1588263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de-DE" sz="2400" dirty="0"/>
              <a:t>Brief </a:t>
            </a:r>
            <a:r>
              <a:rPr lang="de-DE" sz="2400" dirty="0" err="1"/>
              <a:t>introduction</a:t>
            </a:r>
            <a:r>
              <a:rPr lang="de-DE" sz="2400" dirty="0"/>
              <a:t> </a:t>
            </a:r>
            <a:r>
              <a:rPr lang="de-DE" sz="2400" dirty="0" err="1"/>
              <a:t>to</a:t>
            </a:r>
            <a:r>
              <a:rPr lang="de-DE" sz="2400" dirty="0"/>
              <a:t> </a:t>
            </a:r>
            <a:r>
              <a:rPr lang="de-DE" sz="2400" dirty="0" err="1"/>
              <a:t>data</a:t>
            </a:r>
            <a:r>
              <a:rPr lang="de-DE" sz="2400" dirty="0"/>
              <a:t> / </a:t>
            </a:r>
            <a:r>
              <a:rPr lang="de-DE" sz="2400" dirty="0" err="1"/>
              <a:t>measurements</a:t>
            </a:r>
            <a:endParaRPr lang="de-DE" sz="2400" dirty="0"/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de-DE" sz="2400" dirty="0"/>
              <a:t>Data </a:t>
            </a:r>
            <a:r>
              <a:rPr lang="de-DE" sz="2400" dirty="0" err="1"/>
              <a:t>format</a:t>
            </a:r>
            <a:r>
              <a:rPr lang="de-DE" sz="2400" dirty="0"/>
              <a:t> </a:t>
            </a:r>
            <a:r>
              <a:rPr lang="de-DE" sz="2400" dirty="0" err="1"/>
              <a:t>description</a:t>
            </a:r>
            <a:endParaRPr lang="de-DE" sz="2400" dirty="0"/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de-DE" sz="2400" dirty="0"/>
              <a:t>Search </a:t>
            </a:r>
            <a:r>
              <a:rPr lang="de-DE" sz="2400" dirty="0" err="1"/>
              <a:t>requirements</a:t>
            </a:r>
            <a:r>
              <a:rPr lang="de-DE" sz="2400" dirty="0"/>
              <a:t>: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de-DE" sz="2400" dirty="0" err="1"/>
              <a:t>How</a:t>
            </a:r>
            <a:r>
              <a:rPr lang="de-DE" sz="2400" dirty="0"/>
              <a:t> do </a:t>
            </a:r>
            <a:r>
              <a:rPr lang="de-DE" sz="2400" dirty="0" err="1"/>
              <a:t>you</a:t>
            </a:r>
            <a:r>
              <a:rPr lang="de-DE" sz="2400" dirty="0"/>
              <a:t> (</a:t>
            </a:r>
            <a:r>
              <a:rPr lang="de-DE" sz="2400" dirty="0" err="1"/>
              <a:t>partners</a:t>
            </a:r>
            <a:r>
              <a:rPr lang="de-DE" sz="2400" dirty="0"/>
              <a:t>) find </a:t>
            </a:r>
            <a:r>
              <a:rPr lang="de-DE" sz="2400" dirty="0" err="1"/>
              <a:t>your</a:t>
            </a:r>
            <a:r>
              <a:rPr lang="de-DE" sz="2400" dirty="0"/>
              <a:t> </a:t>
            </a:r>
            <a:r>
              <a:rPr lang="de-DE" sz="2400" dirty="0" err="1"/>
              <a:t>object</a:t>
            </a:r>
            <a:r>
              <a:rPr lang="de-DE" sz="2400" dirty="0"/>
              <a:t> </a:t>
            </a:r>
            <a:r>
              <a:rPr lang="de-DE" sz="2400" dirty="0" err="1"/>
              <a:t>among</a:t>
            </a:r>
            <a:r>
              <a:rPr lang="de-DE" sz="2400" dirty="0"/>
              <a:t> </a:t>
            </a:r>
            <a:r>
              <a:rPr lang="de-DE" sz="2400" dirty="0" err="1"/>
              <a:t>thousands</a:t>
            </a:r>
            <a:r>
              <a:rPr lang="de-DE" sz="2400" dirty="0"/>
              <a:t> </a:t>
            </a:r>
            <a:r>
              <a:rPr lang="de-DE" sz="2400" dirty="0" err="1"/>
              <a:t>of</a:t>
            </a:r>
            <a:r>
              <a:rPr lang="de-DE" sz="2400" dirty="0"/>
              <a:t> </a:t>
            </a:r>
            <a:r>
              <a:rPr lang="de-DE" sz="2400" dirty="0" err="1"/>
              <a:t>similar</a:t>
            </a:r>
            <a:r>
              <a:rPr lang="de-DE" sz="2400" dirty="0"/>
              <a:t> </a:t>
            </a:r>
            <a:r>
              <a:rPr lang="de-DE" sz="2400" dirty="0" err="1"/>
              <a:t>objects</a:t>
            </a:r>
            <a:r>
              <a:rPr lang="de-DE" sz="2400" dirty="0"/>
              <a:t>?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de-DE" sz="2400" dirty="0" err="1"/>
              <a:t>What</a:t>
            </a:r>
            <a:r>
              <a:rPr lang="de-DE" sz="2400" dirty="0"/>
              <a:t> </a:t>
            </a:r>
            <a:r>
              <a:rPr lang="de-DE" sz="2400" dirty="0" err="1"/>
              <a:t>are</a:t>
            </a:r>
            <a:r>
              <a:rPr lang="de-DE" sz="2400" dirty="0"/>
              <a:t> essential </a:t>
            </a:r>
            <a:r>
              <a:rPr lang="de-DE" sz="2400" dirty="0" err="1"/>
              <a:t>parameters</a:t>
            </a:r>
            <a:r>
              <a:rPr lang="de-DE" sz="2400" dirty="0"/>
              <a:t>/</a:t>
            </a:r>
            <a:r>
              <a:rPr lang="en-US" sz="2400" dirty="0"/>
              <a:t>properties?</a:t>
            </a:r>
            <a:endParaRPr lang="de-DE" sz="2400" dirty="0"/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/>
              <a:t>Proposal for object type in RDMS:</a:t>
            </a:r>
            <a:endParaRPr lang="ru-RU" sz="2400" dirty="0"/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dirty="0"/>
              <a:t>File validation requirements (no validation -&gt; formal schema)</a:t>
            </a:r>
            <a:endParaRPr lang="ru-RU" sz="2400" dirty="0"/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dirty="0"/>
              <a:t>Metadata extraction or template proposal (enlist mandatory properties)</a:t>
            </a:r>
          </a:p>
          <a:p>
            <a:pPr marL="1828800" lvl="3" indent="-457200">
              <a:buFont typeface="Arial" panose="020B0604020202020204" pitchFamily="34" charset="0"/>
              <a:buChar char="•"/>
            </a:pPr>
            <a:r>
              <a:rPr lang="en-US" sz="2400" dirty="0"/>
              <a:t>Data extraction (if required, specify requirements)</a:t>
            </a:r>
            <a:endParaRPr lang="de-DE" sz="2400" dirty="0"/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de-DE" sz="2400" dirty="0"/>
              <a:t>Q&amp;A.</a:t>
            </a:r>
          </a:p>
        </p:txBody>
      </p:sp>
    </p:spTree>
    <p:extLst>
      <p:ext uri="{BB962C8B-B14F-4D97-AF65-F5344CB8AC3E}">
        <p14:creationId xmlns:p14="http://schemas.microsoft.com/office/powerpoint/2010/main" val="190975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Perfect “Object Type Support Request” from … project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0AE6A4-AD81-D02E-725F-C9B2612DC0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49A948-96CE-EDD0-64B8-D89119B065E2}"/>
              </a:ext>
            </a:extLst>
          </p:cNvPr>
          <p:cNvSpPr txBox="1"/>
          <p:nvPr/>
        </p:nvSpPr>
        <p:spPr>
          <a:xfrm>
            <a:off x="0" y="1588263"/>
            <a:ext cx="12192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/>
            <a:r>
              <a:rPr lang="en-US" sz="3200" dirty="0"/>
              <a:t>based on considered EDX example…</a:t>
            </a:r>
          </a:p>
          <a:p>
            <a:pPr lvl="2"/>
            <a:r>
              <a:rPr lang="en-US" sz="3200" dirty="0"/>
              <a:t>	comes from the next slide</a:t>
            </a: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3241846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600" dirty="0"/>
              <a:t>Brief </a:t>
            </a:r>
            <a:r>
              <a:rPr lang="de-DE" sz="3600" dirty="0" err="1"/>
              <a:t>introduction</a:t>
            </a:r>
            <a:r>
              <a:rPr lang="de-DE" sz="3600" dirty="0"/>
              <a:t> </a:t>
            </a:r>
            <a:r>
              <a:rPr lang="de-DE" sz="3600" dirty="0" err="1"/>
              <a:t>to</a:t>
            </a:r>
            <a:r>
              <a:rPr lang="de-DE" sz="3600" dirty="0"/>
              <a:t> </a:t>
            </a:r>
            <a:r>
              <a:rPr lang="de-DE" sz="3600" dirty="0" err="1"/>
              <a:t>data</a:t>
            </a:r>
            <a:r>
              <a:rPr lang="de-DE" sz="3600" dirty="0"/>
              <a:t> / </a:t>
            </a:r>
            <a:r>
              <a:rPr lang="de-DE" sz="3600" dirty="0" err="1"/>
              <a:t>measurements</a:t>
            </a:r>
            <a:r>
              <a:rPr lang="en-GB" dirty="0"/>
              <a:t>: coordinate grid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9858539-220D-0D90-9198-7F8DDBBAC6E2}"/>
              </a:ext>
            </a:extLst>
          </p:cNvPr>
          <p:cNvCxnSpPr>
            <a:cxnSpLocks/>
          </p:cNvCxnSpPr>
          <p:nvPr/>
        </p:nvCxnSpPr>
        <p:spPr>
          <a:xfrm>
            <a:off x="5355772" y="3349233"/>
            <a:ext cx="2181814" cy="0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EF944E4-B913-BC70-0C24-6DB0AD6258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DC527A7-5C3F-2BF3-E177-96FBCC3CB7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55"/>
          <a:stretch/>
        </p:blipFill>
        <p:spPr>
          <a:xfrm>
            <a:off x="640281" y="1507253"/>
            <a:ext cx="4141897" cy="387866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466CE31-296A-663B-8480-9AEA0DE64D51}"/>
              </a:ext>
            </a:extLst>
          </p:cNvPr>
          <p:cNvSpPr txBox="1"/>
          <p:nvPr/>
        </p:nvSpPr>
        <p:spPr>
          <a:xfrm>
            <a:off x="7486023" y="5370620"/>
            <a:ext cx="45217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342 Measurement Areas </a:t>
            </a:r>
            <a:r>
              <a:rPr lang="en-US" dirty="0"/>
              <a:t>(4.5 mm x 4.5 mm)</a:t>
            </a:r>
          </a:p>
          <a:p>
            <a:pPr algn="ctr"/>
            <a:r>
              <a:rPr lang="en-US" dirty="0"/>
              <a:t>(x; y) coordinates on the surface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17D43E-630B-1C07-D17F-5820B73BDECC}"/>
              </a:ext>
            </a:extLst>
          </p:cNvPr>
          <p:cNvSpPr txBox="1"/>
          <p:nvPr/>
        </p:nvSpPr>
        <p:spPr>
          <a:xfrm>
            <a:off x="1868993" y="965870"/>
            <a:ext cx="97469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Materials Library											      </a:t>
            </a:r>
            <a:r>
              <a:rPr lang="ru-RU" dirty="0"/>
              <a:t>  </a:t>
            </a:r>
            <a:r>
              <a:rPr lang="en-GB" dirty="0"/>
              <a:t>Measurement Areas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EA6603B-4D3F-D4D1-7CDF-3CAC97C38F45}"/>
              </a:ext>
            </a:extLst>
          </p:cNvPr>
          <p:cNvSpPr txBox="1"/>
          <p:nvPr/>
        </p:nvSpPr>
        <p:spPr>
          <a:xfrm>
            <a:off x="5365818" y="755969"/>
            <a:ext cx="2421653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/>
              <a:t>I</a:t>
            </a:r>
            <a:r>
              <a:rPr lang="ru-RU" sz="1400" b="1" dirty="0"/>
              <a:t>	</a:t>
            </a:r>
            <a:r>
              <a:rPr lang="en-US" sz="1400" b="1" dirty="0"/>
              <a:t>X</a:t>
            </a:r>
            <a:r>
              <a:rPr lang="ru-RU" sz="1400" b="1" dirty="0"/>
              <a:t>		</a:t>
            </a:r>
            <a:r>
              <a:rPr lang="en-US" sz="1400" b="1" dirty="0"/>
              <a:t>Y</a:t>
            </a:r>
          </a:p>
          <a:p>
            <a:r>
              <a:rPr lang="en-US" sz="1400" dirty="0"/>
              <a:t>1</a:t>
            </a:r>
            <a:r>
              <a:rPr lang="ru-RU" sz="1400" dirty="0"/>
              <a:t>	</a:t>
            </a:r>
            <a:r>
              <a:rPr lang="en-US" sz="1400" dirty="0"/>
              <a:t>27000</a:t>
            </a:r>
            <a:r>
              <a:rPr lang="ru-RU" sz="1400" dirty="0"/>
              <a:t>	</a:t>
            </a:r>
            <a:r>
              <a:rPr lang="en-US" sz="1400" dirty="0"/>
              <a:t>	4500</a:t>
            </a:r>
          </a:p>
          <a:p>
            <a:r>
              <a:rPr lang="en-US" sz="1400" dirty="0"/>
              <a:t>2</a:t>
            </a:r>
            <a:r>
              <a:rPr lang="ru-RU" sz="1400" dirty="0"/>
              <a:t>	</a:t>
            </a:r>
            <a:r>
              <a:rPr lang="en-US" sz="1400" dirty="0"/>
              <a:t>31500	</a:t>
            </a:r>
            <a:r>
              <a:rPr lang="ru-RU" sz="1400" dirty="0"/>
              <a:t>	</a:t>
            </a:r>
            <a:r>
              <a:rPr lang="en-US" sz="1400" dirty="0"/>
              <a:t>4500</a:t>
            </a:r>
          </a:p>
          <a:p>
            <a:r>
              <a:rPr lang="en-US" sz="1400" dirty="0"/>
              <a:t>3</a:t>
            </a:r>
            <a:r>
              <a:rPr lang="ru-RU" sz="1400" dirty="0"/>
              <a:t>	</a:t>
            </a:r>
            <a:r>
              <a:rPr lang="en-US" sz="1400" dirty="0"/>
              <a:t>36000</a:t>
            </a:r>
            <a:r>
              <a:rPr lang="ru-RU" sz="1400" dirty="0"/>
              <a:t>	</a:t>
            </a:r>
            <a:r>
              <a:rPr lang="en-US" sz="1400" dirty="0"/>
              <a:t>	4500</a:t>
            </a:r>
          </a:p>
          <a:p>
            <a:r>
              <a:rPr lang="en-US" sz="1400" dirty="0"/>
              <a:t>…</a:t>
            </a:r>
          </a:p>
          <a:p>
            <a:r>
              <a:rPr lang="en-US" sz="1400" dirty="0"/>
              <a:t>11	72000		4500</a:t>
            </a:r>
          </a:p>
          <a:p>
            <a:r>
              <a:rPr lang="en-US" sz="1400" dirty="0"/>
              <a:t>12	22500		9000</a:t>
            </a:r>
          </a:p>
          <a:p>
            <a:r>
              <a:rPr lang="en-US" sz="1400" dirty="0"/>
              <a:t>13	27000		9000</a:t>
            </a:r>
          </a:p>
          <a:p>
            <a:r>
              <a:rPr lang="en-US" sz="1400" dirty="0"/>
              <a:t>...</a:t>
            </a:r>
          </a:p>
          <a:p>
            <a:r>
              <a:rPr lang="en-US" sz="1400" dirty="0"/>
              <a:t>341	58500		90000</a:t>
            </a:r>
          </a:p>
          <a:p>
            <a:r>
              <a:rPr lang="en-US" sz="1400" dirty="0"/>
              <a:t>342	63000		90000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671C6D-B558-B934-588B-8A8F050C84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391" y="1426865"/>
            <a:ext cx="3959051" cy="395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623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600" dirty="0"/>
              <a:t>Data </a:t>
            </a:r>
            <a:r>
              <a:rPr lang="de-DE" sz="3600" dirty="0" err="1"/>
              <a:t>format</a:t>
            </a:r>
            <a:r>
              <a:rPr lang="de-DE" sz="3600" dirty="0"/>
              <a:t> </a:t>
            </a:r>
            <a:r>
              <a:rPr lang="de-DE" sz="3600" dirty="0" err="1"/>
              <a:t>description</a:t>
            </a:r>
            <a:r>
              <a:rPr lang="en-GB" dirty="0"/>
              <a:t>: </a:t>
            </a:r>
            <a:r>
              <a:rPr lang="en-US" dirty="0"/>
              <a:t>raw EDX data format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6C69D0-A6BD-985E-5182-56C8B13B21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196" y="1346478"/>
            <a:ext cx="1989572" cy="198957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A749DC6-133C-6C4F-EA7C-CA79D53DF0F0}"/>
              </a:ext>
            </a:extLst>
          </p:cNvPr>
          <p:cNvSpPr txBox="1"/>
          <p:nvPr/>
        </p:nvSpPr>
        <p:spPr>
          <a:xfrm>
            <a:off x="237434" y="759456"/>
            <a:ext cx="11676185" cy="544764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endParaRPr lang="en-US" sz="1200" dirty="0"/>
          </a:p>
          <a:p>
            <a:r>
              <a:rPr lang="en-US" sz="1200" dirty="0"/>
              <a:t>Project: 0008081_EDXmapping ZGH (1)</a:t>
            </a:r>
          </a:p>
          <a:p>
            <a:r>
              <a:rPr lang="en-US" sz="1200" dirty="0"/>
              <a:t>Owner: </a:t>
            </a:r>
          </a:p>
          <a:p>
            <a:r>
              <a:rPr lang="en-US" sz="1200" dirty="0"/>
              <a:t>Site: Site of Interest 1</a:t>
            </a:r>
          </a:p>
          <a:p>
            <a:endParaRPr lang="en-US" sz="1200" dirty="0"/>
          </a:p>
          <a:p>
            <a:r>
              <a:rPr lang="en-US" sz="1200" dirty="0"/>
              <a:t>Sample: Sample 1</a:t>
            </a:r>
          </a:p>
          <a:p>
            <a:r>
              <a:rPr lang="en-US" sz="1200" dirty="0"/>
              <a:t>Type: Default</a:t>
            </a:r>
          </a:p>
          <a:p>
            <a:r>
              <a:rPr lang="en-US" sz="1200" dirty="0"/>
              <a:t>ID: </a:t>
            </a:r>
          </a:p>
          <a:p>
            <a:endParaRPr lang="en-US" sz="1200" dirty="0"/>
          </a:p>
          <a:p>
            <a:r>
              <a:rPr lang="en-US" sz="1200" dirty="0"/>
              <a:t>Processing option : All elements </a:t>
            </a:r>
            <a:r>
              <a:rPr lang="en-US" sz="1200" dirty="0" err="1"/>
              <a:t>analysed</a:t>
            </a:r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All results in atomic%</a:t>
            </a:r>
          </a:p>
          <a:p>
            <a:endParaRPr lang="en-US" sz="1200" dirty="0"/>
          </a:p>
          <a:p>
            <a:r>
              <a:rPr lang="en-US" sz="1200" dirty="0"/>
              <a:t>X and Y are stage positions</a:t>
            </a:r>
          </a:p>
          <a:p>
            <a:endParaRPr lang="en-US" sz="1200" dirty="0"/>
          </a:p>
          <a:p>
            <a:r>
              <a:rPr lang="en-US" sz="1200" dirty="0"/>
              <a:t>Spectrum	In stats.	X (mm)	Y (mm)	C	O	Si	V	Mn	Co	Ni	Ho	</a:t>
            </a:r>
          </a:p>
          <a:p>
            <a:r>
              <a:rPr lang="en-US" sz="1200" dirty="0"/>
              <a:t>	</a:t>
            </a:r>
          </a:p>
          <a:p>
            <a:r>
              <a:rPr lang="en-US" sz="1200" dirty="0"/>
              <a:t>Spektrum 1 {1}	Yes	-44.600	-40.300	80.36562	17.7799	0.331076	-0.3328189	9.434319E-02	1.12593	1.070188	-0.4342265	</a:t>
            </a:r>
          </a:p>
          <a:p>
            <a:r>
              <a:rPr lang="en-US" sz="1200" dirty="0"/>
              <a:t>Spektrum 1 {2}	Yes	-40.100	-40.300	80.1367	23.03086	0.2024186	-4.792345E-02	-0.2482219	-3.621299	0.6450471	-9.758038E-02	</a:t>
            </a:r>
          </a:p>
          <a:p>
            <a:r>
              <a:rPr lang="en-US" sz="1200" dirty="0"/>
              <a:t>Spektrum 1 {3}	Yes	-35.600	-40.300	83.67403	14.34433	0.2835474	-6.302138E-02	-7.115601E-02	1.043958	1.091217	-0.3029233	</a:t>
            </a:r>
          </a:p>
          <a:p>
            <a:r>
              <a:rPr lang="en-US" sz="1200" dirty="0"/>
              <a:t>-	…	-	…	-	…	-	…	-	…	-	…	-	…	-	…	-	…	-	…	-	…	-	…	</a:t>
            </a:r>
          </a:p>
          <a:p>
            <a:r>
              <a:rPr lang="en-US" sz="1200" dirty="0"/>
              <a:t>Spektrum 1 {418}	Yes	36.400	45.200	81.8801	12.53673	0.5853955	-1.528375E-02	4.889345E-02	-1.36448	6.783489	-0.4548477	</a:t>
            </a:r>
          </a:p>
          <a:p>
            <a:r>
              <a:rPr lang="en-US" sz="1200" dirty="0"/>
              <a:t>Spektrum 1 {419}	Yes	40.900	45.200	80.46669	12.32581	0.2078687	0.27237	-0.2769422	-7.077376	12.81309	1.268483	</a:t>
            </a:r>
          </a:p>
          <a:p>
            <a:r>
              <a:rPr lang="en-US" sz="1200" dirty="0"/>
              <a:t>Spektrum 1 {420}	Yes	45.400	45.200	83.68153	15.48148	0.0646082	0.2312067	-0.1969592	-2.165317	2.769571	0.1338789	</a:t>
            </a:r>
          </a:p>
          <a:p>
            <a:r>
              <a:rPr lang="en-US" sz="1200" dirty="0"/>
              <a:t>	</a:t>
            </a:r>
          </a:p>
          <a:p>
            <a:r>
              <a:rPr lang="en-US" sz="1200" dirty="0"/>
              <a:t>Mean				43.79094	18.89702	29.09091	0.7714614	0.4576146	1.19483	3.057466	2.739753		</a:t>
            </a:r>
          </a:p>
          <a:p>
            <a:r>
              <a:rPr lang="en-US" sz="1200" dirty="0"/>
              <a:t>Std. deviation				21.38218	7.121112	11.38863	0.9768385	0.3503809	20.70591	9.166298	3.695945		</a:t>
            </a:r>
          </a:p>
          <a:p>
            <a:r>
              <a:rPr lang="en-US" sz="1200" dirty="0"/>
              <a:t>Max.				321.3774	82.92272	36.86385	3.61815	1.213754	225.3098	62.29993	5.617296		</a:t>
            </a:r>
          </a:p>
          <a:p>
            <a:r>
              <a:rPr lang="en-US" sz="1200" dirty="0"/>
              <a:t>Min.				-93.34522	-33.35334	-1.881486	-0.7680827	-0.4307786	-309.4584	-2.63329	-66.55944	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1D5E986-00D4-0BEE-770D-04951BF9A3D8}"/>
              </a:ext>
            </a:extLst>
          </p:cNvPr>
          <p:cNvSpPr txBox="1"/>
          <p:nvPr/>
        </p:nvSpPr>
        <p:spPr>
          <a:xfrm>
            <a:off x="4004050" y="788695"/>
            <a:ext cx="433364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Header</a:t>
            </a:r>
            <a:r>
              <a:rPr lang="en-US" dirty="0"/>
              <a:t> (could be skipped)</a:t>
            </a:r>
            <a:br>
              <a:rPr lang="en-US" sz="1400" dirty="0"/>
            </a:br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9CB127E-CE3A-18CC-DF06-159EDF067064}"/>
              </a:ext>
            </a:extLst>
          </p:cNvPr>
          <p:cNvSpPr/>
          <p:nvPr/>
        </p:nvSpPr>
        <p:spPr>
          <a:xfrm>
            <a:off x="271306" y="944545"/>
            <a:ext cx="3074795" cy="2481942"/>
          </a:xfrm>
          <a:prstGeom prst="rect">
            <a:avLst/>
          </a:prstGeom>
          <a:solidFill>
            <a:schemeClr val="bg1">
              <a:lumMod val="85000"/>
              <a:alpha val="14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232B457-17F6-361C-5F54-8D44BC73F419}"/>
              </a:ext>
            </a:extLst>
          </p:cNvPr>
          <p:cNvCxnSpPr>
            <a:cxnSpLocks/>
          </p:cNvCxnSpPr>
          <p:nvPr/>
        </p:nvCxnSpPr>
        <p:spPr>
          <a:xfrm flipH="1">
            <a:off x="3106618" y="1004835"/>
            <a:ext cx="872529" cy="463900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DD2E7B83-7559-03B1-2B40-62A7AA9C7C5F}"/>
              </a:ext>
            </a:extLst>
          </p:cNvPr>
          <p:cNvSpPr/>
          <p:nvPr/>
        </p:nvSpPr>
        <p:spPr>
          <a:xfrm>
            <a:off x="272981" y="5365819"/>
            <a:ext cx="9463872" cy="735203"/>
          </a:xfrm>
          <a:prstGeom prst="rect">
            <a:avLst/>
          </a:prstGeom>
          <a:solidFill>
            <a:schemeClr val="bg1">
              <a:lumMod val="85000"/>
              <a:alpha val="14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D0C9BD3-7E62-F2F1-9497-EAECC41DA7B2}"/>
              </a:ext>
            </a:extLst>
          </p:cNvPr>
          <p:cNvSpPr txBox="1"/>
          <p:nvPr/>
        </p:nvSpPr>
        <p:spPr>
          <a:xfrm>
            <a:off x="10456768" y="5462853"/>
            <a:ext cx="12998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Footer</a:t>
            </a:r>
          </a:p>
          <a:p>
            <a:r>
              <a:rPr lang="en-US" dirty="0"/>
              <a:t>(to skip)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5038E26-A652-DD68-386E-92960EFCC4F6}"/>
              </a:ext>
            </a:extLst>
          </p:cNvPr>
          <p:cNvCxnSpPr>
            <a:cxnSpLocks/>
          </p:cNvCxnSpPr>
          <p:nvPr/>
        </p:nvCxnSpPr>
        <p:spPr>
          <a:xfrm flipH="1">
            <a:off x="9639721" y="5761056"/>
            <a:ext cx="730178" cy="0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C2DD94F9-19D1-17D1-7F88-8C4B37A831C7}"/>
              </a:ext>
            </a:extLst>
          </p:cNvPr>
          <p:cNvSpPr/>
          <p:nvPr/>
        </p:nvSpPr>
        <p:spPr>
          <a:xfrm>
            <a:off x="272981" y="3488453"/>
            <a:ext cx="11292672" cy="1817077"/>
          </a:xfrm>
          <a:prstGeom prst="rect">
            <a:avLst/>
          </a:prstGeom>
          <a:solidFill>
            <a:schemeClr val="accent1">
              <a:alpha val="14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2F82F83-1994-9FBE-5206-6996D48432AB}"/>
              </a:ext>
            </a:extLst>
          </p:cNvPr>
          <p:cNvSpPr txBox="1"/>
          <p:nvPr/>
        </p:nvSpPr>
        <p:spPr>
          <a:xfrm>
            <a:off x="6059157" y="1937556"/>
            <a:ext cx="59486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Data we need</a:t>
            </a:r>
            <a:r>
              <a:rPr lang="en-US" dirty="0"/>
              <a:t> (TAB separated)</a:t>
            </a:r>
            <a:r>
              <a:rPr lang="ru-RU" dirty="0"/>
              <a:t>.</a:t>
            </a:r>
            <a:r>
              <a:rPr lang="en-US" b="1" dirty="0"/>
              <a:t> </a:t>
            </a:r>
            <a:r>
              <a:rPr lang="en-US" b="1" dirty="0">
                <a:solidFill>
                  <a:srgbClr val="FF0000"/>
                </a:solidFill>
              </a:rPr>
              <a:t>Almost, but: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420 measurement areas (instead of 342), need to filter;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Other elements (from substrate, need to filter: </a:t>
            </a:r>
            <a:r>
              <a:rPr lang="en-US" b="1" dirty="0"/>
              <a:t>C</a:t>
            </a:r>
            <a:r>
              <a:rPr lang="en-US" dirty="0"/>
              <a:t>, </a:t>
            </a:r>
            <a:r>
              <a:rPr lang="en-US" b="1" dirty="0"/>
              <a:t>O</a:t>
            </a:r>
            <a:r>
              <a:rPr lang="en-US" dirty="0"/>
              <a:t>, </a:t>
            </a:r>
            <a:r>
              <a:rPr lang="en-US" b="1" dirty="0"/>
              <a:t>Si</a:t>
            </a:r>
            <a:r>
              <a:rPr lang="en-US" dirty="0"/>
              <a:t>).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1AB5FE2-DDCD-88BA-F125-E604E0426114}"/>
              </a:ext>
            </a:extLst>
          </p:cNvPr>
          <p:cNvCxnSpPr>
            <a:cxnSpLocks/>
          </p:cNvCxnSpPr>
          <p:nvPr/>
        </p:nvCxnSpPr>
        <p:spPr>
          <a:xfrm flipH="1">
            <a:off x="7164475" y="2865454"/>
            <a:ext cx="906027" cy="1023257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08D5DCCD-14CE-C071-027B-5DCD578D0DD5}"/>
              </a:ext>
            </a:extLst>
          </p:cNvPr>
          <p:cNvCxnSpPr>
            <a:cxnSpLocks/>
          </p:cNvCxnSpPr>
          <p:nvPr/>
        </p:nvCxnSpPr>
        <p:spPr>
          <a:xfrm flipH="1" flipV="1">
            <a:off x="3928905" y="1577591"/>
            <a:ext cx="2110154" cy="813917"/>
          </a:xfrm>
          <a:prstGeom prst="straightConnector1">
            <a:avLst/>
          </a:prstGeom>
          <a:ln w="63500">
            <a:solidFill>
              <a:schemeClr val="bg1">
                <a:lumMod val="50000"/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5C4A658-4A43-ADC5-9002-61F97DCA9456}"/>
              </a:ext>
            </a:extLst>
          </p:cNvPr>
          <p:cNvCxnSpPr>
            <a:cxnSpLocks/>
          </p:cNvCxnSpPr>
          <p:nvPr/>
        </p:nvCxnSpPr>
        <p:spPr>
          <a:xfrm flipH="1" flipV="1">
            <a:off x="5506497" y="1657978"/>
            <a:ext cx="542611" cy="743578"/>
          </a:xfrm>
          <a:prstGeom prst="straightConnector1">
            <a:avLst/>
          </a:prstGeom>
          <a:ln w="63500">
            <a:solidFill>
              <a:schemeClr val="bg1">
                <a:lumMod val="50000"/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093566A-AD30-74E4-A1F2-B69CB9A03026}"/>
              </a:ext>
            </a:extLst>
          </p:cNvPr>
          <p:cNvCxnSpPr>
            <a:cxnSpLocks/>
          </p:cNvCxnSpPr>
          <p:nvPr/>
        </p:nvCxnSpPr>
        <p:spPr>
          <a:xfrm flipH="1">
            <a:off x="3928905" y="2401556"/>
            <a:ext cx="2100106" cy="673240"/>
          </a:xfrm>
          <a:prstGeom prst="straightConnector1">
            <a:avLst/>
          </a:prstGeom>
          <a:ln w="63500">
            <a:solidFill>
              <a:schemeClr val="bg1">
                <a:lumMod val="50000"/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EE5E7BD-E928-3E51-1A1F-033F0A99B69B}"/>
              </a:ext>
            </a:extLst>
          </p:cNvPr>
          <p:cNvCxnSpPr>
            <a:cxnSpLocks/>
          </p:cNvCxnSpPr>
          <p:nvPr/>
        </p:nvCxnSpPr>
        <p:spPr>
          <a:xfrm flipH="1">
            <a:off x="5536642" y="2381459"/>
            <a:ext cx="502417" cy="693337"/>
          </a:xfrm>
          <a:prstGeom prst="straightConnector1">
            <a:avLst/>
          </a:prstGeom>
          <a:ln w="63500">
            <a:solidFill>
              <a:schemeClr val="bg1">
                <a:lumMod val="50000"/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8644FB-70A1-8261-54DA-F26F4BA724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3670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BA8F482D-C59E-EC64-3D4D-F88B5AFBCF5A}"/>
              </a:ext>
            </a:extLst>
          </p:cNvPr>
          <p:cNvSpPr txBox="1">
            <a:spLocks/>
          </p:cNvSpPr>
          <p:nvPr/>
        </p:nvSpPr>
        <p:spPr>
          <a:xfrm>
            <a:off x="226708" y="1403894"/>
            <a:ext cx="11890589" cy="5569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Measurement Area Index				  Chemical Elements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tabLst/>
              <a:defRPr/>
            </a:pPr>
            <a:r>
              <a:rPr lang="en-US" sz="1800" b="0" dirty="0">
                <a:solidFill>
                  <a:schemeClr val="tx1"/>
                </a:solidFill>
                <a:latin typeface="Arial" panose="020B0604020202020204"/>
              </a:rPr>
              <a:t>[1, 342]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EDX: what we need to extract (the Table)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486C2495-08E0-7E90-A52E-014392DF02EC}"/>
              </a:ext>
            </a:extLst>
          </p:cNvPr>
          <p:cNvSpPr txBox="1">
            <a:spLocks/>
          </p:cNvSpPr>
          <p:nvPr/>
        </p:nvSpPr>
        <p:spPr>
          <a:xfrm>
            <a:off x="175806" y="970366"/>
            <a:ext cx="8083939" cy="5569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After processing one can conclude with the final outcome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EF944E4-B913-BC70-0C24-6DB0AD6258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49788" y="6372001"/>
            <a:ext cx="5313301" cy="485999"/>
          </a:xfrm>
        </p:spPr>
        <p:txBody>
          <a:bodyPr/>
          <a:lstStyle/>
          <a:p>
            <a:r>
              <a:rPr lang="en-US" dirty="0">
                <a:hlinkClick r:id="rId3"/>
              </a:rPr>
              <a:t>https://dim.mdi.ruhr-uni-bochum.de/file/csv/6691</a:t>
            </a:r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9A6395-DD82-D2FB-8E82-F058B76722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4246" y="1913402"/>
            <a:ext cx="6811326" cy="409632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4DF9E16-77B2-0EC3-79F9-60E42BAEEEC7}"/>
              </a:ext>
            </a:extLst>
          </p:cNvPr>
          <p:cNvCxnSpPr>
            <a:cxnSpLocks/>
          </p:cNvCxnSpPr>
          <p:nvPr/>
        </p:nvCxnSpPr>
        <p:spPr>
          <a:xfrm>
            <a:off x="1085222" y="1758461"/>
            <a:ext cx="462225" cy="401935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82407DB-053C-478C-3AEC-0BD806479006}"/>
              </a:ext>
            </a:extLst>
          </p:cNvPr>
          <p:cNvCxnSpPr>
            <a:cxnSpLocks/>
          </p:cNvCxnSpPr>
          <p:nvPr/>
        </p:nvCxnSpPr>
        <p:spPr>
          <a:xfrm flipH="1">
            <a:off x="3237246" y="1537398"/>
            <a:ext cx="1736688" cy="584479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8EEA5BE-299F-7D42-93BE-01BCC0B9108F}"/>
              </a:ext>
            </a:extLst>
          </p:cNvPr>
          <p:cNvCxnSpPr>
            <a:cxnSpLocks/>
          </p:cNvCxnSpPr>
          <p:nvPr/>
        </p:nvCxnSpPr>
        <p:spPr>
          <a:xfrm flipH="1">
            <a:off x="4203562" y="1728316"/>
            <a:ext cx="870856" cy="355042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444C512-F8F5-B595-9AAB-3B69AB2FDD37}"/>
              </a:ext>
            </a:extLst>
          </p:cNvPr>
          <p:cNvCxnSpPr>
            <a:cxnSpLocks/>
          </p:cNvCxnSpPr>
          <p:nvPr/>
        </p:nvCxnSpPr>
        <p:spPr>
          <a:xfrm flipH="1">
            <a:off x="5139733" y="1758461"/>
            <a:ext cx="266281" cy="286378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3320B04-D395-8969-9C27-8AA77A363D7B}"/>
              </a:ext>
            </a:extLst>
          </p:cNvPr>
          <p:cNvCxnSpPr>
            <a:cxnSpLocks/>
          </p:cNvCxnSpPr>
          <p:nvPr/>
        </p:nvCxnSpPr>
        <p:spPr>
          <a:xfrm>
            <a:off x="6196485" y="1768509"/>
            <a:ext cx="0" cy="278005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DA215E3-8FD0-80B5-A10B-143E47C2D898}"/>
              </a:ext>
            </a:extLst>
          </p:cNvPr>
          <p:cNvCxnSpPr>
            <a:cxnSpLocks/>
          </p:cNvCxnSpPr>
          <p:nvPr/>
        </p:nvCxnSpPr>
        <p:spPr>
          <a:xfrm>
            <a:off x="6893170" y="1788607"/>
            <a:ext cx="261257" cy="301450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Inhaltsplatzhalter 2">
            <a:extLst>
              <a:ext uri="{FF2B5EF4-FFF2-40B4-BE49-F238E27FC236}">
                <a16:creationId xmlns:a16="http://schemas.microsoft.com/office/drawing/2014/main" id="{744B72A6-FADD-1471-6F60-C1D028F2C1DE}"/>
              </a:ext>
            </a:extLst>
          </p:cNvPr>
          <p:cNvSpPr txBox="1">
            <a:spLocks/>
          </p:cNvSpPr>
          <p:nvPr/>
        </p:nvSpPr>
        <p:spPr>
          <a:xfrm>
            <a:off x="8539385" y="2450823"/>
            <a:ext cx="2433415" cy="5569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Composition for the </a:t>
            </a: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Measurement Area 3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(atomic %)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44277DD-201F-8BC8-5CB4-FE0B527E1F6D}"/>
              </a:ext>
            </a:extLst>
          </p:cNvPr>
          <p:cNvSpPr/>
          <p:nvPr/>
        </p:nvSpPr>
        <p:spPr>
          <a:xfrm>
            <a:off x="2914022" y="3135086"/>
            <a:ext cx="4853354" cy="401934"/>
          </a:xfrm>
          <a:prstGeom prst="rect">
            <a:avLst/>
          </a:prstGeom>
          <a:solidFill>
            <a:schemeClr val="accent1">
              <a:alpha val="14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6206268-EC01-180C-D41D-579475193412}"/>
              </a:ext>
            </a:extLst>
          </p:cNvPr>
          <p:cNvCxnSpPr>
            <a:cxnSpLocks/>
          </p:cNvCxnSpPr>
          <p:nvPr/>
        </p:nvCxnSpPr>
        <p:spPr>
          <a:xfrm flipH="1">
            <a:off x="7797521" y="2903974"/>
            <a:ext cx="683288" cy="411982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>
            <a:extLst>
              <a:ext uri="{FF2B5EF4-FFF2-40B4-BE49-F238E27FC236}">
                <a16:creationId xmlns:a16="http://schemas.microsoft.com/office/drawing/2014/main" id="{17119DF4-43EB-D4E8-9148-2BD8B33A4E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2734" y="3469448"/>
            <a:ext cx="5389266" cy="338855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70ED82FE-38ED-875C-7D86-5A0FF0B75EC5}"/>
              </a:ext>
            </a:extLst>
          </p:cNvPr>
          <p:cNvSpPr txBox="1"/>
          <p:nvPr/>
        </p:nvSpPr>
        <p:spPr>
          <a:xfrm>
            <a:off x="8922935" y="845289"/>
            <a:ext cx="1329732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it-IT" b="1" i="0" dirty="0">
                <a:solidFill>
                  <a:srgbClr val="212529"/>
                </a:solidFill>
                <a:effectLst/>
                <a:latin typeface="system-ui"/>
              </a:rPr>
              <a:t>V</a:t>
            </a:r>
            <a:r>
              <a:rPr lang="it-IT" b="0" i="0" dirty="0">
                <a:solidFill>
                  <a:srgbClr val="212529"/>
                </a:solidFill>
                <a:effectLst/>
                <a:latin typeface="system-ui"/>
              </a:rPr>
              <a:t>: 18.3 %</a:t>
            </a:r>
          </a:p>
          <a:p>
            <a:r>
              <a:rPr lang="it-IT" b="1" i="0" dirty="0">
                <a:solidFill>
                  <a:srgbClr val="212529"/>
                </a:solidFill>
                <a:effectLst/>
                <a:latin typeface="system-ui"/>
              </a:rPr>
              <a:t>Mn</a:t>
            </a:r>
            <a:r>
              <a:rPr lang="it-IT" b="0" i="0" dirty="0">
                <a:solidFill>
                  <a:srgbClr val="212529"/>
                </a:solidFill>
                <a:effectLst/>
                <a:latin typeface="system-ui"/>
              </a:rPr>
              <a:t>: 4.8 %</a:t>
            </a:r>
          </a:p>
          <a:p>
            <a:r>
              <a:rPr lang="it-IT" b="1" i="0" dirty="0">
                <a:solidFill>
                  <a:srgbClr val="212529"/>
                </a:solidFill>
                <a:effectLst/>
                <a:latin typeface="system-ui"/>
              </a:rPr>
              <a:t>Co</a:t>
            </a:r>
            <a:r>
              <a:rPr lang="it-IT" b="0" i="0" dirty="0">
                <a:solidFill>
                  <a:srgbClr val="212529"/>
                </a:solidFill>
                <a:effectLst/>
                <a:latin typeface="system-ui"/>
              </a:rPr>
              <a:t>: 17.2 %</a:t>
            </a:r>
          </a:p>
          <a:p>
            <a:r>
              <a:rPr lang="it-IT" b="1" i="0" dirty="0">
                <a:solidFill>
                  <a:srgbClr val="212529"/>
                </a:solidFill>
                <a:effectLst/>
                <a:latin typeface="system-ui"/>
              </a:rPr>
              <a:t>Ni</a:t>
            </a:r>
            <a:r>
              <a:rPr lang="it-IT" b="0" i="0" dirty="0">
                <a:solidFill>
                  <a:srgbClr val="212529"/>
                </a:solidFill>
                <a:effectLst/>
                <a:latin typeface="system-ui"/>
              </a:rPr>
              <a:t>: 6.8 %</a:t>
            </a:r>
          </a:p>
          <a:p>
            <a:r>
              <a:rPr lang="it-IT" b="1" i="0" dirty="0">
                <a:solidFill>
                  <a:srgbClr val="212529"/>
                </a:solidFill>
                <a:effectLst/>
                <a:latin typeface="system-ui"/>
              </a:rPr>
              <a:t>Ho</a:t>
            </a:r>
            <a:r>
              <a:rPr lang="it-IT" b="0" i="0" dirty="0">
                <a:solidFill>
                  <a:srgbClr val="212529"/>
                </a:solidFill>
                <a:effectLst/>
                <a:latin typeface="system-ui"/>
              </a:rPr>
              <a:t>: 53 %</a:t>
            </a:r>
            <a:endParaRPr lang="en-US" dirty="0"/>
          </a:p>
        </p:txBody>
      </p:sp>
      <p:sp>
        <p:nvSpPr>
          <p:cNvPr id="41" name="Inhaltsplatzhalter 2">
            <a:extLst>
              <a:ext uri="{FF2B5EF4-FFF2-40B4-BE49-F238E27FC236}">
                <a16:creationId xmlns:a16="http://schemas.microsoft.com/office/drawing/2014/main" id="{8E556427-D3AE-5610-2F07-87E1C37E76A2}"/>
              </a:ext>
            </a:extLst>
          </p:cNvPr>
          <p:cNvSpPr txBox="1">
            <a:spLocks/>
          </p:cNvSpPr>
          <p:nvPr/>
        </p:nvSpPr>
        <p:spPr>
          <a:xfrm rot="16200000">
            <a:off x="-703424" y="3145835"/>
            <a:ext cx="2433415" cy="5569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tabLst/>
              <a:defRPr/>
            </a:pP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Measurement</a:t>
            </a:r>
            <a:b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Area 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F2677CCF-1156-F13F-DDFD-B042CEFBC249}"/>
              </a:ext>
            </a:extLst>
          </p:cNvPr>
          <p:cNvCxnSpPr>
            <a:cxnSpLocks/>
          </p:cNvCxnSpPr>
          <p:nvPr/>
        </p:nvCxnSpPr>
        <p:spPr>
          <a:xfrm>
            <a:off x="974690" y="3367872"/>
            <a:ext cx="592853" cy="0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78B602FB-C54C-7FCC-9EE1-3397220FD31F}"/>
              </a:ext>
            </a:extLst>
          </p:cNvPr>
          <p:cNvCxnSpPr>
            <a:cxnSpLocks/>
          </p:cNvCxnSpPr>
          <p:nvPr/>
        </p:nvCxnSpPr>
        <p:spPr>
          <a:xfrm flipH="1">
            <a:off x="7757327" y="1579266"/>
            <a:ext cx="1187381" cy="1585965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97BBF743-872F-7B27-C628-39C1F987093C}"/>
              </a:ext>
            </a:extLst>
          </p:cNvPr>
          <p:cNvCxnSpPr>
            <a:cxnSpLocks/>
          </p:cNvCxnSpPr>
          <p:nvPr/>
        </p:nvCxnSpPr>
        <p:spPr>
          <a:xfrm flipH="1" flipV="1">
            <a:off x="10060074" y="5146431"/>
            <a:ext cx="661517" cy="279679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Inhaltsplatzhalter 2">
            <a:extLst>
              <a:ext uri="{FF2B5EF4-FFF2-40B4-BE49-F238E27FC236}">
                <a16:creationId xmlns:a16="http://schemas.microsoft.com/office/drawing/2014/main" id="{DADA7271-7324-37E4-21CB-B92D77041708}"/>
              </a:ext>
            </a:extLst>
          </p:cNvPr>
          <p:cNvSpPr txBox="1">
            <a:spLocks/>
          </p:cNvSpPr>
          <p:nvPr/>
        </p:nvSpPr>
        <p:spPr>
          <a:xfrm>
            <a:off x="10621068" y="5115311"/>
            <a:ext cx="1306325" cy="5569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Composition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val="29022323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requirements: how EDX should be findable?</a:t>
            </a:r>
            <a:endParaRPr lang="en-GB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995CC1E-0C05-4AF0-16CE-6E4C519588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77697" y="6362393"/>
            <a:ext cx="7304627" cy="485999"/>
          </a:xfrm>
        </p:spPr>
        <p:txBody>
          <a:bodyPr>
            <a:normAutofit fontScale="92500" lnSpcReduction="20000"/>
          </a:bodyPr>
          <a:lstStyle/>
          <a:p>
            <a:pPr indent="0">
              <a:buNone/>
            </a:pPr>
            <a:r>
              <a:rPr lang="en-US" kern="100" dirty="0">
                <a:latin typeface="Arial" panose="020B0604020202020204" pitchFamily="34" charset="0"/>
                <a:ea typeface="Noto Sans" panose="020B0604020202020204" pitchFamily="34" charset="0"/>
                <a:cs typeface="Arial" panose="020B0604020202020204" pitchFamily="34" charset="0"/>
              </a:rPr>
              <a:t>After authorization (User group member):</a:t>
            </a:r>
            <a:endParaRPr lang="en-US" sz="1000" kern="100" dirty="0">
              <a:effectLst/>
              <a:latin typeface="Arial" panose="020B0604020202020204" pitchFamily="34" charset="0"/>
              <a:ea typeface="Noto Sans" panose="020B0604020202020204" pitchFamily="34" charset="0"/>
              <a:cs typeface="Arial" panose="020B0604020202020204" pitchFamily="34" charset="0"/>
            </a:endParaRPr>
          </a:p>
          <a:p>
            <a:pPr indent="0">
              <a:buNone/>
            </a:pPr>
            <a:r>
              <a:rPr lang="en-US" sz="1000" kern="100" dirty="0">
                <a:effectLst/>
                <a:latin typeface="Arial" panose="020B0604020202020204" pitchFamily="34" charset="0"/>
                <a:ea typeface="Noto Sans" panose="020B0604020202020204" pitchFamily="34" charset="0"/>
                <a:cs typeface="Arial" panose="020B0604020202020204" pitchFamily="34" charset="0"/>
                <a:hlinkClick r:id="rId3"/>
              </a:rPr>
              <a:t>https://dim.mdi.ruhr-uni-bochum.de/search/?typeid=13&amp;pr0name=Mn&amp;pr0type=Float&amp;pr0min=15&amp;pr0max=17&amp;pr1name=V&amp;pr1type=Float&amp;pr1min=36&amp;pr1max=40&amp;prcnt=2</a:t>
            </a:r>
            <a:endParaRPr lang="en-US" sz="1000" kern="100" dirty="0">
              <a:effectLst/>
              <a:latin typeface="Arial" panose="020B0604020202020204" pitchFamily="34" charset="0"/>
              <a:ea typeface="Noto Sans" panose="020B0604020202020204" pitchFamily="34" charset="0"/>
              <a:cs typeface="Arial" panose="020B0604020202020204" pitchFamily="34" charset="0"/>
            </a:endParaRPr>
          </a:p>
          <a:p>
            <a:pPr indent="0">
              <a:buNone/>
            </a:pPr>
            <a:endParaRPr lang="en-US" sz="1000" kern="100" dirty="0">
              <a:effectLst/>
              <a:latin typeface="Arial" panose="020B0604020202020204" pitchFamily="34" charset="0"/>
              <a:ea typeface="Noto Sans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 Box 52">
            <a:extLst>
              <a:ext uri="{FF2B5EF4-FFF2-40B4-BE49-F238E27FC236}">
                <a16:creationId xmlns:a16="http://schemas.microsoft.com/office/drawing/2014/main" id="{FB12BC46-BCB7-F1CD-8574-93BEFC763D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562" y="5672745"/>
            <a:ext cx="880032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ct val="50000"/>
              </a:spcBef>
            </a:pPr>
            <a:r>
              <a:rPr lang="en-US" altLang="ru-RU" sz="2000" dirty="0">
                <a:solidFill>
                  <a:prstClr val="black"/>
                </a:solidFill>
                <a:latin typeface="+mn-lt"/>
              </a:rPr>
              <a:t>We need to store </a:t>
            </a:r>
            <a:r>
              <a:rPr lang="en-US" altLang="ru-RU" sz="2000" b="1" dirty="0">
                <a:solidFill>
                  <a:prstClr val="black"/>
                </a:solidFill>
                <a:latin typeface="+mn-lt"/>
              </a:rPr>
              <a:t>(</a:t>
            </a:r>
            <a:r>
              <a:rPr lang="en-US" altLang="ru-RU" sz="2000" b="1" dirty="0" err="1">
                <a:solidFill>
                  <a:prstClr val="black"/>
                </a:solidFill>
                <a:latin typeface="+mn-lt"/>
              </a:rPr>
              <a:t>Concentration</a:t>
            </a:r>
            <a:r>
              <a:rPr lang="en-US" altLang="ru-RU" sz="2000" b="1" baseline="-25000" dirty="0" err="1">
                <a:solidFill>
                  <a:prstClr val="black"/>
                </a:solidFill>
                <a:latin typeface="+mn-lt"/>
              </a:rPr>
              <a:t>MIN</a:t>
            </a:r>
            <a:r>
              <a:rPr lang="en-US" altLang="ru-RU" sz="2000" b="1" dirty="0">
                <a:solidFill>
                  <a:prstClr val="black"/>
                </a:solidFill>
                <a:latin typeface="+mn-lt"/>
              </a:rPr>
              <a:t>; </a:t>
            </a:r>
            <a:r>
              <a:rPr lang="en-US" altLang="ru-RU" sz="2000" b="1" dirty="0" err="1">
                <a:solidFill>
                  <a:prstClr val="black"/>
                </a:solidFill>
                <a:latin typeface="+mn-lt"/>
              </a:rPr>
              <a:t>Concentration</a:t>
            </a:r>
            <a:r>
              <a:rPr lang="en-US" altLang="ru-RU" sz="2000" b="1" baseline="-25000" dirty="0" err="1">
                <a:solidFill>
                  <a:prstClr val="black"/>
                </a:solidFill>
                <a:latin typeface="+mn-lt"/>
              </a:rPr>
              <a:t>MAX</a:t>
            </a:r>
            <a:r>
              <a:rPr lang="en-US" altLang="ru-RU" sz="2000" b="1" dirty="0">
                <a:solidFill>
                  <a:prstClr val="black"/>
                </a:solidFill>
                <a:latin typeface="+mn-lt"/>
              </a:rPr>
              <a:t>)</a:t>
            </a:r>
            <a:r>
              <a:rPr lang="en-US" altLang="ru-RU" sz="2000" dirty="0">
                <a:solidFill>
                  <a:prstClr val="black"/>
                </a:solidFill>
                <a:latin typeface="+mn-lt"/>
              </a:rPr>
              <a:t> for every element: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C41775-F4D8-7368-D80B-34569830CA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8480" y="5518348"/>
            <a:ext cx="3309444" cy="797072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E522D9-04E7-C3AB-D994-FB21CADBC1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026" y="1186038"/>
            <a:ext cx="11465169" cy="42960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FEF688E9-4539-5AE9-8FA4-14919F9A13A0}"/>
              </a:ext>
            </a:extLst>
          </p:cNvPr>
          <p:cNvSpPr txBox="1">
            <a:spLocks/>
          </p:cNvSpPr>
          <p:nvPr/>
        </p:nvSpPr>
        <p:spPr>
          <a:xfrm>
            <a:off x="256193" y="809595"/>
            <a:ext cx="10776897" cy="55698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1) EDX document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should be findable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by chemical elements contents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within a range in materials library</a:t>
            </a:r>
          </a:p>
        </p:txBody>
      </p:sp>
    </p:spTree>
    <p:extLst>
      <p:ext uri="{BB962C8B-B14F-4D97-AF65-F5344CB8AC3E}">
        <p14:creationId xmlns:p14="http://schemas.microsoft.com/office/powerpoint/2010/main" val="19883127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0CF8BA-227C-85D8-B502-BD1588CE89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20" y="821222"/>
            <a:ext cx="8165880" cy="544601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requirements: individual compositions findability</a:t>
            </a:r>
            <a:endParaRPr lang="en-GB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995CC1E-0C05-4AF0-16CE-6E4C519588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77697" y="6362393"/>
            <a:ext cx="7304627" cy="485999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n-US" kern="100" dirty="0">
                <a:latin typeface="Arial" panose="020B0604020202020204" pitchFamily="34" charset="0"/>
                <a:ea typeface="Noto Sans" panose="020B0604020202020204" pitchFamily="34" charset="0"/>
                <a:cs typeface="Arial" panose="020B0604020202020204" pitchFamily="34" charset="0"/>
              </a:rPr>
              <a:t>After authorization (User group member):</a:t>
            </a:r>
            <a:endParaRPr lang="en-US" sz="1000" kern="100" dirty="0">
              <a:effectLst/>
              <a:latin typeface="Arial" panose="020B0604020202020204" pitchFamily="34" charset="0"/>
              <a:ea typeface="Noto Sans" panose="020B0604020202020204" pitchFamily="34" charset="0"/>
              <a:cs typeface="Arial" panose="020B0604020202020204" pitchFamily="34" charset="0"/>
            </a:endParaRPr>
          </a:p>
          <a:p>
            <a:pPr indent="0">
              <a:buNone/>
            </a:pPr>
            <a:r>
              <a:rPr lang="en-US" sz="1000" kern="100" dirty="0">
                <a:effectLst/>
                <a:latin typeface="Arial" panose="020B0604020202020204" pitchFamily="34" charset="0"/>
                <a:ea typeface="Noto Sans" panose="020B0604020202020204" pitchFamily="34" charset="0"/>
                <a:cs typeface="Arial" panose="020B0604020202020204" pitchFamily="34" charset="0"/>
                <a:hlinkClick r:id="rId4"/>
              </a:rPr>
              <a:t>https://dim.mdi.ruhr-uni-bochum.de/search/?system=Co-Mn-V&amp;Copctmin=30&amp;Copctmax=32&amp;Mnpctmin=3&amp;Mnpctmax=5&amp;Vpctmin=27&amp;Vpctmax=29</a:t>
            </a:r>
            <a:endParaRPr lang="en-US" sz="1000" kern="100" dirty="0">
              <a:effectLst/>
              <a:latin typeface="Arial" panose="020B0604020202020204" pitchFamily="34" charset="0"/>
              <a:ea typeface="Noto Sans" panose="020B0604020202020204" pitchFamily="34" charset="0"/>
              <a:cs typeface="Arial" panose="020B0604020202020204" pitchFamily="34" charset="0"/>
            </a:endParaRPr>
          </a:p>
          <a:p>
            <a:pPr indent="0">
              <a:buNone/>
            </a:pPr>
            <a:endParaRPr lang="en-US" sz="1000" kern="100" dirty="0">
              <a:effectLst/>
              <a:latin typeface="Arial" panose="020B0604020202020204" pitchFamily="34" charset="0"/>
              <a:ea typeface="Noto Sans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 Box 52">
            <a:extLst>
              <a:ext uri="{FF2B5EF4-FFF2-40B4-BE49-F238E27FC236}">
                <a16:creationId xmlns:a16="http://schemas.microsoft.com/office/drawing/2014/main" id="{FB12BC46-BCB7-F1CD-8574-93BEFC763D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0758" y="2025194"/>
            <a:ext cx="3647553" cy="2154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ct val="50000"/>
              </a:spcBef>
            </a:pPr>
            <a:r>
              <a:rPr lang="en-US" altLang="ru-RU" sz="1800" dirty="0">
                <a:solidFill>
                  <a:prstClr val="black"/>
                </a:solidFill>
                <a:latin typeface="+mn-lt"/>
              </a:rPr>
              <a:t>We need to create composition for every measurement area of materials library on basis of EDX data. For example:</a:t>
            </a:r>
          </a:p>
          <a:p>
            <a:pPr defTabSz="914377">
              <a:spcBef>
                <a:spcPct val="50000"/>
              </a:spcBef>
            </a:pPr>
            <a:r>
              <a:rPr lang="en-US" sz="1400" b="0" i="0" dirty="0">
                <a:solidFill>
                  <a:srgbClr val="212529"/>
                </a:solidFill>
                <a:effectLst/>
                <a:latin typeface="system-ui"/>
              </a:rPr>
              <a:t>Composition (MA 119) from EDX CSV for sample 8081</a:t>
            </a:r>
          </a:p>
          <a:p>
            <a:pPr defTabSz="914377">
              <a:spcBef>
                <a:spcPct val="50000"/>
              </a:spcBef>
            </a:pPr>
            <a:endParaRPr lang="en-US" altLang="ru-RU" sz="1800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FEF688E9-4539-5AE9-8FA4-14919F9A13A0}"/>
              </a:ext>
            </a:extLst>
          </p:cNvPr>
          <p:cNvSpPr txBox="1">
            <a:spLocks/>
          </p:cNvSpPr>
          <p:nvPr/>
        </p:nvSpPr>
        <p:spPr>
          <a:xfrm>
            <a:off x="8561196" y="874064"/>
            <a:ext cx="3526971" cy="110546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6858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SzPct val="75000"/>
              <a:buFont typeface="Arial" panose="020B0604020202020204" pitchFamily="34" charset="0"/>
              <a:buNone/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234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68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02000" indent="-23400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+mj-lt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234000" rtl="0" eaLnBrk="1" latinLnBrk="0" hangingPunct="1">
              <a:lnSpc>
                <a:spcPts val="1800"/>
              </a:lnSpc>
              <a:spcBef>
                <a:spcPts val="0"/>
              </a:spcBef>
              <a:spcAft>
                <a:spcPts val="600"/>
              </a:spcAft>
              <a:buSzPct val="75000"/>
              <a:buFont typeface="Arial" panose="020B0604020202020204" pitchFamily="34" charset="0"/>
              <a:buNone/>
              <a:tabLst>
                <a:tab pos="234000" algn="l"/>
              </a:tabLst>
              <a:defRPr sz="15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75000"/>
              <a:tabLst/>
              <a:defRPr/>
            </a:pPr>
            <a:r>
              <a:rPr lang="en-US" sz="1800" dirty="0">
                <a:solidFill>
                  <a:schemeClr val="tx1"/>
                </a:solidFill>
                <a:latin typeface="Arial" panose="020B0604020202020204"/>
              </a:rPr>
              <a:t>2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) Compositions </a:t>
            </a:r>
            <a:r>
              <a:rPr lang="en-US" sz="1800" b="0" dirty="0">
                <a:solidFill>
                  <a:schemeClr val="tx1"/>
                </a:solidFill>
                <a:latin typeface="Arial" panose="020B0604020202020204"/>
              </a:rPr>
              <a:t>within measurements area should be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findable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6F8F42-1909-EC63-3442-22D3013EFF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5686" y="3831199"/>
            <a:ext cx="2819794" cy="221010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7675642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Validation</a:t>
            </a:r>
            <a:r>
              <a:rPr lang="ru-RU" dirty="0"/>
              <a:t> </a:t>
            </a:r>
            <a:r>
              <a:rPr lang="en-US" dirty="0"/>
              <a:t>Requirements</a:t>
            </a:r>
            <a:endParaRPr lang="en-GB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84B5F84-236F-25D5-05D5-D94A3920CDA7}"/>
              </a:ext>
            </a:extLst>
          </p:cNvPr>
          <p:cNvCxnSpPr>
            <a:cxnSpLocks/>
          </p:cNvCxnSpPr>
          <p:nvPr/>
        </p:nvCxnSpPr>
        <p:spPr>
          <a:xfrm>
            <a:off x="2662815" y="1589317"/>
            <a:ext cx="7526214" cy="0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995CC1E-0C05-4AF0-16CE-6E4C519588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DC5B9B-F534-8F5F-31BF-00DEE085667C}"/>
              </a:ext>
            </a:extLst>
          </p:cNvPr>
          <p:cNvSpPr txBox="1"/>
          <p:nvPr/>
        </p:nvSpPr>
        <p:spPr>
          <a:xfrm>
            <a:off x="599179" y="809703"/>
            <a:ext cx="5379590" cy="163121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it-IT" sz="1000" dirty="0"/>
              <a:t>Index,V,Mn,Co,Ni,Ho</a:t>
            </a:r>
          </a:p>
          <a:p>
            <a:r>
              <a:rPr lang="it-IT" sz="1000" dirty="0"/>
              <a:t>1,31.3,2.7,22.6,6,37.4</a:t>
            </a:r>
          </a:p>
          <a:p>
            <a:r>
              <a:rPr lang="it-IT" sz="1000" dirty="0"/>
              <a:t>2,23.1,6.1,17,6.8,47</a:t>
            </a:r>
          </a:p>
          <a:p>
            <a:r>
              <a:rPr lang="it-IT" sz="1000" dirty="0"/>
              <a:t>3,18.3,4.8,17.2,6.8,53</a:t>
            </a:r>
          </a:p>
          <a:p>
            <a:r>
              <a:rPr lang="it-IT" sz="1000" dirty="0"/>
              <a:t>4,10,5.7,20.9,7.4,56</a:t>
            </a:r>
          </a:p>
          <a:p>
            <a:r>
              <a:rPr lang="it-IT" sz="1000" dirty="0"/>
              <a:t>...</a:t>
            </a:r>
          </a:p>
          <a:p>
            <a:r>
              <a:rPr lang="it-IT" sz="1000" dirty="0"/>
              <a:t>339,8.7,13,36.2,13.8,28.3</a:t>
            </a:r>
          </a:p>
          <a:p>
            <a:r>
              <a:rPr lang="it-IT" sz="1000" dirty="0"/>
              <a:t>340,8.1,11,38.7,14.2,28</a:t>
            </a:r>
          </a:p>
          <a:p>
            <a:r>
              <a:rPr lang="it-IT" sz="1000" dirty="0"/>
              <a:t>341,6.7,14.1,33.5,16.8,28.8</a:t>
            </a:r>
          </a:p>
          <a:p>
            <a:r>
              <a:rPr lang="it-IT" sz="1000" dirty="0"/>
              <a:t>342,6.6,13,34.9,15.3,30.2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5520F96-5D54-0377-5932-B694275D5704}"/>
              </a:ext>
            </a:extLst>
          </p:cNvPr>
          <p:cNvCxnSpPr>
            <a:cxnSpLocks/>
          </p:cNvCxnSpPr>
          <p:nvPr/>
        </p:nvCxnSpPr>
        <p:spPr>
          <a:xfrm>
            <a:off x="6149591" y="4042789"/>
            <a:ext cx="4069583" cy="0"/>
          </a:xfrm>
          <a:prstGeom prst="straightConnector1">
            <a:avLst/>
          </a:prstGeom>
          <a:ln w="63500">
            <a:solidFill>
              <a:schemeClr val="accent1"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6EE1444-5F97-CB93-3C19-023284239635}"/>
              </a:ext>
            </a:extLst>
          </p:cNvPr>
          <p:cNvSpPr txBox="1"/>
          <p:nvPr/>
        </p:nvSpPr>
        <p:spPr>
          <a:xfrm>
            <a:off x="2684588" y="1098176"/>
            <a:ext cx="392722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/>
              <a:t>Processed EDX CSV data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0067E7-7810-AC6D-CA98-4018CACE2023}"/>
              </a:ext>
            </a:extLst>
          </p:cNvPr>
          <p:cNvSpPr txBox="1"/>
          <p:nvPr/>
        </p:nvSpPr>
        <p:spPr>
          <a:xfrm>
            <a:off x="606251" y="2527966"/>
            <a:ext cx="7522865" cy="366254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endParaRPr lang="en-US" sz="800" dirty="0"/>
          </a:p>
          <a:p>
            <a:r>
              <a:rPr lang="en-US" sz="800" dirty="0"/>
              <a:t>Project: 0008081_EDXmapping ZGH (1)</a:t>
            </a:r>
          </a:p>
          <a:p>
            <a:r>
              <a:rPr lang="en-US" sz="800" dirty="0"/>
              <a:t>Owner: </a:t>
            </a:r>
          </a:p>
          <a:p>
            <a:r>
              <a:rPr lang="en-US" sz="800" dirty="0"/>
              <a:t>Site: Site of Interest 1</a:t>
            </a:r>
          </a:p>
          <a:p>
            <a:endParaRPr lang="en-US" sz="800" dirty="0"/>
          </a:p>
          <a:p>
            <a:r>
              <a:rPr lang="en-US" sz="800" dirty="0"/>
              <a:t>Sample: Sample 1</a:t>
            </a:r>
          </a:p>
          <a:p>
            <a:r>
              <a:rPr lang="en-US" sz="800" dirty="0"/>
              <a:t>Type: Default</a:t>
            </a:r>
          </a:p>
          <a:p>
            <a:r>
              <a:rPr lang="en-US" sz="800" dirty="0"/>
              <a:t>ID: </a:t>
            </a:r>
          </a:p>
          <a:p>
            <a:endParaRPr lang="en-US" sz="800" dirty="0"/>
          </a:p>
          <a:p>
            <a:r>
              <a:rPr lang="en-US" sz="800" dirty="0"/>
              <a:t>Processing option : All elements </a:t>
            </a:r>
            <a:r>
              <a:rPr lang="en-US" sz="800" dirty="0" err="1"/>
              <a:t>analysed</a:t>
            </a:r>
            <a:endParaRPr lang="en-US" sz="800" dirty="0"/>
          </a:p>
          <a:p>
            <a:endParaRPr lang="en-US" sz="800" dirty="0"/>
          </a:p>
          <a:p>
            <a:r>
              <a:rPr lang="en-US" sz="800" dirty="0"/>
              <a:t>All results in atomic%</a:t>
            </a:r>
          </a:p>
          <a:p>
            <a:endParaRPr lang="en-US" sz="800" dirty="0"/>
          </a:p>
          <a:p>
            <a:r>
              <a:rPr lang="en-US" sz="800" dirty="0"/>
              <a:t>X and Y are stage positions</a:t>
            </a:r>
          </a:p>
          <a:p>
            <a:endParaRPr lang="en-US" sz="800" dirty="0"/>
          </a:p>
          <a:p>
            <a:r>
              <a:rPr lang="en-US" sz="800" dirty="0"/>
              <a:t>Spectrum	In stats.	X (mm)	Y (mm)	C	O	Si	V	Mn	Co	Ni	Ho	</a:t>
            </a:r>
          </a:p>
          <a:p>
            <a:r>
              <a:rPr lang="en-US" sz="800" dirty="0"/>
              <a:t>	</a:t>
            </a:r>
          </a:p>
          <a:p>
            <a:r>
              <a:rPr lang="en-US" sz="800" dirty="0"/>
              <a:t>Spektrum 1 {1}	Yes	-44.600	-40.300	80.36562	17.7799	0.331076	-0.3328189	9.434319E-02	1.12593	1.070188	-0.4342265	</a:t>
            </a:r>
          </a:p>
          <a:p>
            <a:r>
              <a:rPr lang="en-US" sz="800" dirty="0"/>
              <a:t>Spektrum 1 {2}	Yes	-40.100	-40.300	80.1367	23.03086	0.2024186	-4.792345E-02	-0.2482219	-3.621299	0.6450471	-9.758038E-02	</a:t>
            </a:r>
          </a:p>
          <a:p>
            <a:r>
              <a:rPr lang="en-US" sz="800" dirty="0"/>
              <a:t>Spektrum 1 {3}	Yes	-35.600	-40.300	83.67403	14.34433	0.2835474	-6.302138E-02	-7.115601E-02	1.043958	1.091217	-0.3029233	</a:t>
            </a:r>
          </a:p>
          <a:p>
            <a:r>
              <a:rPr lang="en-US" sz="800" dirty="0"/>
              <a:t>-	…	-	…	-	…	-	…	-	…	-	…	</a:t>
            </a:r>
          </a:p>
          <a:p>
            <a:r>
              <a:rPr lang="en-US" sz="800" dirty="0"/>
              <a:t>Spektrum 1 {418}	Yes	36.400	45.200	81.8801	12.53673	0.5853955	-1.528375E-02	4.889345E-02	-1.36448	6.783489	-0.4548477	</a:t>
            </a:r>
          </a:p>
          <a:p>
            <a:r>
              <a:rPr lang="en-US" sz="800" dirty="0"/>
              <a:t>Spektrum 1 {419}	Yes	40.900	45.200	80.46669	12.32581	0.2078687	0.27237	-0.2769422	-7.077376	12.81309	1.268483	</a:t>
            </a:r>
          </a:p>
          <a:p>
            <a:r>
              <a:rPr lang="en-US" sz="800" dirty="0"/>
              <a:t>Spektrum 1 {420}	Yes	45.400	45.200	83.68153	15.48148	0.0646082	0.2312067	-0.1969592	-2.165317	2.769571	0.1338789	</a:t>
            </a:r>
          </a:p>
          <a:p>
            <a:r>
              <a:rPr lang="en-US" sz="800" dirty="0"/>
              <a:t>	</a:t>
            </a:r>
          </a:p>
          <a:p>
            <a:r>
              <a:rPr lang="en-US" sz="800" dirty="0"/>
              <a:t>Mean				43.79094	18.89702	29.09091	0.7714614	0.4576146	1.19483	3.057466	2.739753		</a:t>
            </a:r>
          </a:p>
          <a:p>
            <a:r>
              <a:rPr lang="en-US" sz="800" dirty="0"/>
              <a:t>Std. deviation				21.38218	7.121112	11.38863	0.9768385	0.3503809	20.70591	9.166298	3.695945		</a:t>
            </a:r>
          </a:p>
          <a:p>
            <a:r>
              <a:rPr lang="en-US" sz="800" dirty="0"/>
              <a:t>Max.				321.3774	82.92272	36.86385	3.61815	1.213754	225.3098	62.29993	5.617296		</a:t>
            </a:r>
          </a:p>
          <a:p>
            <a:r>
              <a:rPr lang="en-US" sz="800" dirty="0"/>
              <a:t>Min.				-93.34522	-33.35334	-1.881486	-0.7680827	-0.4307786	-309.4584	-2.63329	-66.55944	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150B4E-28C5-4E01-566B-227237CAB290}"/>
              </a:ext>
            </a:extLst>
          </p:cNvPr>
          <p:cNvSpPr txBox="1"/>
          <p:nvPr/>
        </p:nvSpPr>
        <p:spPr>
          <a:xfrm>
            <a:off x="3771486" y="2798023"/>
            <a:ext cx="192593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/>
              <a:t>Raw EDX data</a:t>
            </a:r>
          </a:p>
        </p:txBody>
      </p:sp>
      <p:pic>
        <p:nvPicPr>
          <p:cNvPr id="1032" name="Picture 8" descr="Valid Icon zum kostenlosen Download | FreeImages">
            <a:extLst>
              <a:ext uri="{FF2B5EF4-FFF2-40B4-BE49-F238E27FC236}">
                <a16:creationId xmlns:a16="http://schemas.microsoft.com/office/drawing/2014/main" id="{AAF2D851-80D8-1D46-E751-CB9B719015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3441" y="963806"/>
            <a:ext cx="1196591" cy="119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8" descr="Valid Icon zum kostenlosen Download | FreeImages">
            <a:extLst>
              <a:ext uri="{FF2B5EF4-FFF2-40B4-BE49-F238E27FC236}">
                <a16:creationId xmlns:a16="http://schemas.microsoft.com/office/drawing/2014/main" id="{28784279-192E-CD9D-466B-8E658F322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5068" y="3477563"/>
            <a:ext cx="1196591" cy="119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02703E75-8F81-230B-D149-67C39100A087}"/>
              </a:ext>
            </a:extLst>
          </p:cNvPr>
          <p:cNvSpPr txBox="1"/>
          <p:nvPr/>
        </p:nvSpPr>
        <p:spPr>
          <a:xfrm>
            <a:off x="167476" y="1354409"/>
            <a:ext cx="47561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/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13BFA4D-F43B-F1A5-2966-E74462958A42}"/>
              </a:ext>
            </a:extLst>
          </p:cNvPr>
          <p:cNvSpPr txBox="1"/>
          <p:nvPr/>
        </p:nvSpPr>
        <p:spPr>
          <a:xfrm>
            <a:off x="149054" y="3506431"/>
            <a:ext cx="47561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5523943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Metadata extraction</a:t>
            </a:r>
            <a:endParaRPr lang="en-GB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995CC1E-0C05-4AF0-16CE-6E4C519588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77697" y="6362393"/>
            <a:ext cx="7304627" cy="485999"/>
          </a:xfrm>
        </p:spPr>
        <p:txBody>
          <a:bodyPr/>
          <a:lstStyle/>
          <a:p>
            <a:pPr indent="0">
              <a:buNone/>
            </a:pPr>
            <a:endParaRPr lang="en-US" sz="1000" kern="100" dirty="0">
              <a:effectLst/>
              <a:latin typeface="Arial" panose="020B0604020202020204" pitchFamily="34" charset="0"/>
              <a:ea typeface="Noto Sans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 Box 52">
            <a:extLst>
              <a:ext uri="{FF2B5EF4-FFF2-40B4-BE49-F238E27FC236}">
                <a16:creationId xmlns:a16="http://schemas.microsoft.com/office/drawing/2014/main" id="{FB12BC46-BCB7-F1CD-8574-93BEFC763D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774" y="2215085"/>
            <a:ext cx="12031226" cy="2231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ct val="50000"/>
              </a:spcBef>
            </a:pP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Task: Metadata extraction or template proposal (enlist mandatory properties)</a:t>
            </a:r>
            <a:br>
              <a:rPr lang="en-US" altLang="ru-RU" sz="2200" b="1" dirty="0">
                <a:solidFill>
                  <a:prstClr val="black"/>
                </a:solidFill>
                <a:latin typeface="+mn-lt"/>
              </a:rPr>
            </a:b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	- </a:t>
            </a: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No template or fixed properties list</a:t>
            </a:r>
            <a:br>
              <a:rPr lang="en-US" altLang="ru-RU" sz="2200" dirty="0">
                <a:solidFill>
                  <a:prstClr val="black"/>
                </a:solidFill>
                <a:latin typeface="+mn-lt"/>
              </a:rPr>
            </a:b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	- Property names are chemical elements that are in a sample</a:t>
            </a:r>
            <a:br>
              <a:rPr lang="en-US" altLang="ru-RU" sz="2200" dirty="0">
                <a:solidFill>
                  <a:prstClr val="black"/>
                </a:solidFill>
                <a:latin typeface="+mn-lt"/>
              </a:rPr>
            </a:b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	- For every element should be created two </a:t>
            </a: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Float</a:t>
            </a: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 properties with minimal and maximal contents</a:t>
            </a:r>
          </a:p>
          <a:p>
            <a:pPr defTabSz="914377">
              <a:spcBef>
                <a:spcPct val="50000"/>
              </a:spcBef>
            </a:pP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		</a:t>
            </a: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(</a:t>
            </a:r>
            <a:r>
              <a:rPr lang="en-US" altLang="ru-RU" sz="2200" b="1" dirty="0" err="1">
                <a:solidFill>
                  <a:prstClr val="black"/>
                </a:solidFill>
                <a:latin typeface="+mn-lt"/>
              </a:rPr>
              <a:t>Concentration</a:t>
            </a:r>
            <a:r>
              <a:rPr lang="en-US" altLang="ru-RU" sz="2200" b="1" baseline="-25000" dirty="0" err="1">
                <a:solidFill>
                  <a:prstClr val="black"/>
                </a:solidFill>
                <a:latin typeface="+mn-lt"/>
              </a:rPr>
              <a:t>MIN</a:t>
            </a: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; </a:t>
            </a:r>
            <a:r>
              <a:rPr lang="en-US" altLang="ru-RU" sz="2200" b="1" dirty="0" err="1">
                <a:solidFill>
                  <a:prstClr val="black"/>
                </a:solidFill>
                <a:latin typeface="+mn-lt"/>
              </a:rPr>
              <a:t>Concentration</a:t>
            </a:r>
            <a:r>
              <a:rPr lang="en-US" altLang="ru-RU" sz="2200" b="1" baseline="-25000" dirty="0" err="1">
                <a:solidFill>
                  <a:prstClr val="black"/>
                </a:solidFill>
                <a:latin typeface="+mn-lt"/>
              </a:rPr>
              <a:t>MAX</a:t>
            </a: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)</a:t>
            </a: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 for every element</a:t>
            </a:r>
            <a:br>
              <a:rPr lang="en-US" altLang="ru-RU" sz="2200" dirty="0">
                <a:solidFill>
                  <a:prstClr val="black"/>
                </a:solidFill>
                <a:latin typeface="+mn-lt"/>
              </a:rPr>
            </a:br>
            <a:endParaRPr lang="en-US" altLang="ru-RU" sz="1800" dirty="0">
              <a:solidFill>
                <a:prstClr val="black"/>
              </a:solidFill>
              <a:latin typeface="+mn-lt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68D2A0E-C959-A04F-C7FF-1AAFE920E4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2401121"/>
              </p:ext>
            </p:extLst>
          </p:nvPr>
        </p:nvGraphicFramePr>
        <p:xfrm>
          <a:off x="288050" y="1234062"/>
          <a:ext cx="2796792" cy="7600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6132">
                  <a:extLst>
                    <a:ext uri="{9D8B030D-6E8A-4147-A177-3AD203B41FA5}">
                      <a16:colId xmlns:a16="http://schemas.microsoft.com/office/drawing/2014/main" val="3626799869"/>
                    </a:ext>
                  </a:extLst>
                </a:gridCol>
                <a:gridCol w="466132">
                  <a:extLst>
                    <a:ext uri="{9D8B030D-6E8A-4147-A177-3AD203B41FA5}">
                      <a16:colId xmlns:a16="http://schemas.microsoft.com/office/drawing/2014/main" val="592274415"/>
                    </a:ext>
                  </a:extLst>
                </a:gridCol>
                <a:gridCol w="466132">
                  <a:extLst>
                    <a:ext uri="{9D8B030D-6E8A-4147-A177-3AD203B41FA5}">
                      <a16:colId xmlns:a16="http://schemas.microsoft.com/office/drawing/2014/main" val="1538604075"/>
                    </a:ext>
                  </a:extLst>
                </a:gridCol>
                <a:gridCol w="466132">
                  <a:extLst>
                    <a:ext uri="{9D8B030D-6E8A-4147-A177-3AD203B41FA5}">
                      <a16:colId xmlns:a16="http://schemas.microsoft.com/office/drawing/2014/main" val="3703871782"/>
                    </a:ext>
                  </a:extLst>
                </a:gridCol>
                <a:gridCol w="466132">
                  <a:extLst>
                    <a:ext uri="{9D8B030D-6E8A-4147-A177-3AD203B41FA5}">
                      <a16:colId xmlns:a16="http://schemas.microsoft.com/office/drawing/2014/main" val="2027844321"/>
                    </a:ext>
                  </a:extLst>
                </a:gridCol>
                <a:gridCol w="466132">
                  <a:extLst>
                    <a:ext uri="{9D8B030D-6E8A-4147-A177-3AD203B41FA5}">
                      <a16:colId xmlns:a16="http://schemas.microsoft.com/office/drawing/2014/main" val="2762756966"/>
                    </a:ext>
                  </a:extLst>
                </a:gridCol>
              </a:tblGrid>
              <a:tr h="19154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</a:rPr>
                        <a:t> 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V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Mn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Co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Ni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effectLst/>
                        </a:rPr>
                        <a:t>Ho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48482624"/>
                  </a:ext>
                </a:extLst>
              </a:tr>
              <a:tr h="191547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Min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0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20.7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1636171"/>
                  </a:ext>
                </a:extLst>
              </a:tr>
              <a:tr h="191547"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1" u="none" strike="noStrike" dirty="0">
                          <a:effectLst/>
                        </a:rPr>
                        <a:t>Max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36.4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16.1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46.5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</a:rPr>
                        <a:t>19.1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 dirty="0">
                          <a:effectLst/>
                        </a:rPr>
                        <a:t>100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1388568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B6C41775-F4D8-7368-D80B-34569830CA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470" y="4461003"/>
            <a:ext cx="4758094" cy="1145976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7170973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4EAB81C8-CCC1-A221-C5EE-4E6B45F6CC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369" y="813916"/>
            <a:ext cx="6314865" cy="543851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extraction</a:t>
            </a:r>
            <a:endParaRPr lang="en-GB" dirty="0"/>
          </a:p>
        </p:txBody>
      </p:sp>
      <p:sp>
        <p:nvSpPr>
          <p:cNvPr id="59" name="Text Box 52">
            <a:extLst>
              <a:ext uri="{FF2B5EF4-FFF2-40B4-BE49-F238E27FC236}">
                <a16:creationId xmlns:a16="http://schemas.microsoft.com/office/drawing/2014/main" id="{FB12BC46-BCB7-F1CD-8574-93BEFC763D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1864" y="811058"/>
            <a:ext cx="5466304" cy="3816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It’s required to create objects of </a:t>
            </a:r>
            <a:r>
              <a:rPr lang="en-US" altLang="ru-RU" sz="2200" b="1" u="sng" dirty="0">
                <a:solidFill>
                  <a:prstClr val="black"/>
                </a:solidFill>
                <a:latin typeface="+mn-lt"/>
              </a:rPr>
              <a:t>Composition</a:t>
            </a: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 type for every measurement area (342)</a:t>
            </a:r>
          </a:p>
          <a:p>
            <a:pPr defTabSz="914377">
              <a:spcBef>
                <a:spcPts val="0"/>
              </a:spcBef>
            </a:pPr>
            <a:endParaRPr lang="en-US" altLang="ru-RU" sz="2200" b="1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For example</a:t>
            </a:r>
          </a:p>
          <a:p>
            <a:pPr defTabSz="914377">
              <a:spcBef>
                <a:spcPts val="0"/>
              </a:spcBef>
            </a:pPr>
            <a:endParaRPr lang="en-US" altLang="ru-RU" sz="2200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endParaRPr lang="en-US" altLang="ru-RU" sz="2200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endParaRPr lang="en-US" altLang="ru-RU" sz="2200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and these compositions should be connected with “parent” objects: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Source EDX CSV object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Source sample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45EC357-4BAF-6118-B392-CCEE95620B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47553" y="6362393"/>
            <a:ext cx="7334772" cy="485999"/>
          </a:xfrm>
        </p:spPr>
        <p:txBody>
          <a:bodyPr/>
          <a:lstStyle/>
          <a:p>
            <a:pPr indent="0">
              <a:buNone/>
            </a:pPr>
            <a:r>
              <a:rPr lang="en-US" dirty="0">
                <a:hlinkClick r:id="rId4"/>
              </a:rPr>
              <a:t>https://dim.mdi.ruhr-uni-bochum.de/object/measurement-area-001-from-edx-csv-for-sample-8081-12866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4AA4098-C87D-E8FC-E603-36AE6706BC9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78271"/>
          <a:stretch/>
        </p:blipFill>
        <p:spPr>
          <a:xfrm>
            <a:off x="6621863" y="2263143"/>
            <a:ext cx="5442133" cy="7111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958DE76-1FE6-C47E-48E2-EE1CF998175B}"/>
              </a:ext>
            </a:extLst>
          </p:cNvPr>
          <p:cNvSpPr/>
          <p:nvPr/>
        </p:nvSpPr>
        <p:spPr>
          <a:xfrm>
            <a:off x="7496070" y="2200585"/>
            <a:ext cx="4622242" cy="823966"/>
          </a:xfrm>
          <a:prstGeom prst="roundRect">
            <a:avLst/>
          </a:prstGeom>
          <a:solidFill>
            <a:schemeClr val="accent1">
              <a:alpha val="16000"/>
            </a:schemeClr>
          </a:solidFill>
          <a:ln w="38100">
            <a:solidFill>
              <a:srgbClr val="0070C0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AF5810E-AEAA-0F73-9DC0-E6329FAC81F5}"/>
              </a:ext>
            </a:extLst>
          </p:cNvPr>
          <p:cNvCxnSpPr>
            <a:cxnSpLocks/>
          </p:cNvCxnSpPr>
          <p:nvPr/>
        </p:nvCxnSpPr>
        <p:spPr>
          <a:xfrm flipH="1">
            <a:off x="3697793" y="2873825"/>
            <a:ext cx="3014506" cy="3114993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7854DB8-F96D-6389-134A-C966A12E39DE}"/>
              </a:ext>
            </a:extLst>
          </p:cNvPr>
          <p:cNvCxnSpPr>
            <a:cxnSpLocks/>
          </p:cNvCxnSpPr>
          <p:nvPr/>
        </p:nvCxnSpPr>
        <p:spPr>
          <a:xfrm flipH="1">
            <a:off x="2301073" y="2291024"/>
            <a:ext cx="5194997" cy="200967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35C5A29-DDA7-1C9D-9883-9A46CF30A9C4}"/>
              </a:ext>
            </a:extLst>
          </p:cNvPr>
          <p:cNvCxnSpPr>
            <a:cxnSpLocks/>
          </p:cNvCxnSpPr>
          <p:nvPr/>
        </p:nvCxnSpPr>
        <p:spPr>
          <a:xfrm flipH="1">
            <a:off x="2592475" y="4371033"/>
            <a:ext cx="4059534" cy="271305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0B06A65D-D35F-73B0-28A1-967A1ABA2773}"/>
              </a:ext>
            </a:extLst>
          </p:cNvPr>
          <p:cNvCxnSpPr>
            <a:cxnSpLocks/>
          </p:cNvCxnSpPr>
          <p:nvPr/>
        </p:nvCxnSpPr>
        <p:spPr>
          <a:xfrm flipH="1" flipV="1">
            <a:off x="2069960" y="3868615"/>
            <a:ext cx="4605495" cy="184216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36367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dirty="0">
                <a:latin typeface="Arial" panose="020B0604020202020204" pitchFamily="34" charset="0"/>
              </a:rPr>
              <a:t>Thanks for your kind attention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0ACCA0-8621-F316-A835-02AA0C0152B3}"/>
              </a:ext>
            </a:extLst>
          </p:cNvPr>
          <p:cNvSpPr txBox="1"/>
          <p:nvPr/>
        </p:nvSpPr>
        <p:spPr>
          <a:xfrm>
            <a:off x="326115" y="1636370"/>
            <a:ext cx="11495314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de-DE" sz="2800" dirty="0"/>
          </a:p>
          <a:p>
            <a:pPr algn="ctr"/>
            <a:r>
              <a:rPr lang="de-DE" sz="8800" dirty="0"/>
              <a:t>Q&amp;A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F2FCA08F-F595-E922-63C8-30406A6EA0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2913" y="5417848"/>
            <a:ext cx="5313301" cy="485999"/>
          </a:xfrm>
        </p:spPr>
        <p:txBody>
          <a:bodyPr>
            <a:noAutofit/>
          </a:bodyPr>
          <a:lstStyle/>
          <a:p>
            <a:pPr indent="0" defTabSz="914377">
              <a:buNone/>
            </a:pPr>
            <a:r>
              <a:rPr lang="en-US" sz="2400" dirty="0">
                <a:solidFill>
                  <a:srgbClr val="1D1C1D"/>
                </a:solidFill>
                <a:latin typeface="+mn-lt"/>
              </a:rPr>
              <a:t>Victor Dudarev</a:t>
            </a:r>
          </a:p>
          <a:p>
            <a:pPr indent="0" defTabSz="914377">
              <a:buNone/>
            </a:pPr>
            <a:r>
              <a:rPr lang="en-US" sz="2400" dirty="0">
                <a:solidFill>
                  <a:srgbClr val="1D1C1D"/>
                </a:solidFill>
                <a:latin typeface="+mn-lt"/>
                <a:hlinkClick r:id="rId3"/>
              </a:rPr>
              <a:t>Victor.Dudarev@rub.de</a:t>
            </a:r>
            <a:endParaRPr lang="en-US" sz="2400" dirty="0">
              <a:solidFill>
                <a:prstClr val="black"/>
              </a:solidFill>
              <a:latin typeface="+mn-lt"/>
            </a:endParaRPr>
          </a:p>
          <a:p>
            <a:pPr indent="0">
              <a:buNone/>
            </a:pPr>
            <a:endParaRPr lang="en-US" sz="2400" dirty="0">
              <a:latin typeface="+mn-lt"/>
            </a:endParaRP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BF5B7F41-2497-9FD8-16DB-0134FF742C8B}"/>
              </a:ext>
            </a:extLst>
          </p:cNvPr>
          <p:cNvSpPr txBox="1">
            <a:spLocks/>
          </p:cNvSpPr>
          <p:nvPr/>
        </p:nvSpPr>
        <p:spPr>
          <a:xfrm>
            <a:off x="5669023" y="6362393"/>
            <a:ext cx="5313301" cy="485999"/>
          </a:xfrm>
          <a:prstGeom prst="rect">
            <a:avLst/>
          </a:prstGeom>
        </p:spPr>
        <p:txBody>
          <a:bodyPr vert="horz" lIns="36000" tIns="18000" rIns="36000" bIns="0" rtlCol="0">
            <a:normAutofit/>
          </a:bodyPr>
          <a:lstStyle>
            <a:lvl1pPr marL="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+mj-lt"/>
              <a:buAutoNum type="arabicParenBoth"/>
              <a:defRPr sz="1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Font typeface="+mj-lt"/>
              <a:buNone/>
            </a:pPr>
            <a:r>
              <a:rPr lang="en-US" dirty="0">
                <a:hlinkClick r:id="rId4"/>
              </a:rPr>
              <a:t>https://vdudarev.ru</a:t>
            </a:r>
            <a:endParaRPr lang="en-US" dirty="0"/>
          </a:p>
          <a:p>
            <a:pPr indent="0">
              <a:buFont typeface="+mj-lt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9852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owerPoint Master RUB">
  <a:themeElements>
    <a:clrScheme name="RUB">
      <a:dk1>
        <a:sysClr val="windowText" lastClr="000000"/>
      </a:dk1>
      <a:lt1>
        <a:sysClr val="window" lastClr="FFFFFF"/>
      </a:lt1>
      <a:dk2>
        <a:srgbClr val="003560"/>
      </a:dk2>
      <a:lt2>
        <a:srgbClr val="8DAE10"/>
      </a:lt2>
      <a:accent1>
        <a:srgbClr val="FFCC00"/>
      </a:accent1>
      <a:accent2>
        <a:srgbClr val="EE7203"/>
      </a:accent2>
      <a:accent3>
        <a:srgbClr val="E6332A"/>
      </a:accent3>
      <a:accent4>
        <a:srgbClr val="B71E3F"/>
      </a:accent4>
      <a:accent5>
        <a:srgbClr val="9C5516"/>
      </a:accent5>
      <a:accent6>
        <a:srgbClr val="59211C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2" id="{000BAAC5-1BF6-4632-98E4-EAE7F27CB44D}" vid="{2CEA2AD0-887D-4310-A6D5-7BA3E34DA7AC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3911</TotalTime>
  <Words>3749</Words>
  <Application>Microsoft Office PowerPoint</Application>
  <PresentationFormat>Widescreen</PresentationFormat>
  <Paragraphs>497</Paragraphs>
  <Slides>25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Arial</vt:lpstr>
      <vt:lpstr>Calibri</vt:lpstr>
      <vt:lpstr>Calibri Light</vt:lpstr>
      <vt:lpstr>Cascadia Mono</vt:lpstr>
      <vt:lpstr>Courier New</vt:lpstr>
      <vt:lpstr>system-ui</vt:lpstr>
      <vt:lpstr>Verdana</vt:lpstr>
      <vt:lpstr>Wingdings</vt:lpstr>
      <vt:lpstr>Office</vt:lpstr>
      <vt:lpstr>PowerPoint Master RUB</vt:lpstr>
      <vt:lpstr> Object Type Support Request on example of C04:  Incorporating EDX Data  in Research Data Management System</vt:lpstr>
      <vt:lpstr>Agenda</vt:lpstr>
      <vt:lpstr>Material Characterisation: Chemical Entities Hierarchy</vt:lpstr>
      <vt:lpstr>Motivation: EDX as a “must have” characterisation</vt:lpstr>
      <vt:lpstr>Combinatorial Materials Library: basic agreements</vt:lpstr>
      <vt:lpstr>EDX Measurement Outcome (Processed Data): the Table</vt:lpstr>
      <vt:lpstr>Raw EDX data format (parseable text file)</vt:lpstr>
      <vt:lpstr>Processed EDX data (good to go)</vt:lpstr>
      <vt:lpstr>Validation Principle and Importance</vt:lpstr>
      <vt:lpstr>Validation from RDMS perspective: API makes it flexible for all</vt:lpstr>
      <vt:lpstr>User perspective: how EDX should be findable?</vt:lpstr>
      <vt:lpstr>Metadata extraction: external API</vt:lpstr>
      <vt:lpstr>All data extraction: external API</vt:lpstr>
      <vt:lpstr>Search for Composition (obtained from EDX)</vt:lpstr>
      <vt:lpstr>Recommended plan for data presentation (for every project)</vt:lpstr>
      <vt:lpstr>A Perfect “Object Type Support Request” from … project</vt:lpstr>
      <vt:lpstr>Brief introduction to data / measurements: coordinate grid</vt:lpstr>
      <vt:lpstr>Data format description: raw EDX data format</vt:lpstr>
      <vt:lpstr>EDX: what we need to extract (the Table)</vt:lpstr>
      <vt:lpstr>Search requirements: how EDX should be findable?</vt:lpstr>
      <vt:lpstr>Search requirements: individual compositions findability</vt:lpstr>
      <vt:lpstr>Validation Requirements</vt:lpstr>
      <vt:lpstr>Metadata extraction</vt:lpstr>
      <vt:lpstr>Data extraction</vt:lpstr>
      <vt:lpstr>Thanks for your kind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Günther, Franziska, Dr.</dc:creator>
  <cp:lastModifiedBy>Виктор Дударев</cp:lastModifiedBy>
  <cp:revision>370</cp:revision>
  <cp:lastPrinted>2021-07-01T07:54:40Z</cp:lastPrinted>
  <dcterms:created xsi:type="dcterms:W3CDTF">2018-11-13T11:45:51Z</dcterms:created>
  <dcterms:modified xsi:type="dcterms:W3CDTF">2023-11-07T08:55:23Z</dcterms:modified>
</cp:coreProperties>
</file>