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5" r:id="rId1"/>
    <p:sldMasterId id="2147483679" r:id="rId2"/>
  </p:sldMasterIdLst>
  <p:notesMasterIdLst>
    <p:notesMasterId r:id="rId23"/>
  </p:notesMasterIdLst>
  <p:sldIdLst>
    <p:sldId id="256" r:id="rId3"/>
    <p:sldId id="270" r:id="rId4"/>
    <p:sldId id="338" r:id="rId5"/>
    <p:sldId id="341" r:id="rId6"/>
    <p:sldId id="340" r:id="rId7"/>
    <p:sldId id="342" r:id="rId8"/>
    <p:sldId id="339" r:id="rId9"/>
    <p:sldId id="343" r:id="rId10"/>
    <p:sldId id="305" r:id="rId11"/>
    <p:sldId id="304" r:id="rId12"/>
    <p:sldId id="344" r:id="rId13"/>
    <p:sldId id="345" r:id="rId14"/>
    <p:sldId id="307" r:id="rId15"/>
    <p:sldId id="308" r:id="rId16"/>
    <p:sldId id="269" r:id="rId17"/>
    <p:sldId id="335" r:id="rId18"/>
    <p:sldId id="309" r:id="rId19"/>
    <p:sldId id="314" r:id="rId20"/>
    <p:sldId id="323" r:id="rId21"/>
    <p:sldId id="324" r:id="rId2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B0BD07-221F-49F1-84C3-A636A7D2C99B}">
          <p14:sldIdLst>
            <p14:sldId id="256"/>
            <p14:sldId id="270"/>
          </p14:sldIdLst>
        </p14:section>
        <p14:section name="Project Tree" id="{9DE38028-3816-473B-93AB-3D2BEE8FE395}">
          <p14:sldIdLst>
            <p14:sldId id="338"/>
            <p14:sldId id="341"/>
            <p14:sldId id="340"/>
            <p14:sldId id="342"/>
            <p14:sldId id="339"/>
            <p14:sldId id="343"/>
          </p14:sldIdLst>
        </p14:section>
        <p14:section name="Objects" id="{2A025CB8-EEED-45A9-8575-E7BACF1E6691}">
          <p14:sldIdLst>
            <p14:sldId id="305"/>
            <p14:sldId id="304"/>
            <p14:sldId id="344"/>
            <p14:sldId id="345"/>
            <p14:sldId id="307"/>
            <p14:sldId id="308"/>
            <p14:sldId id="269"/>
          </p14:sldIdLst>
        </p14:section>
        <p14:section name="RESERVE" id="{FFF597B2-34A2-4661-B11E-0D2D6BB79EF1}">
          <p14:sldIdLst>
            <p14:sldId id="335"/>
            <p14:sldId id="309"/>
            <p14:sldId id="314"/>
            <p14:sldId id="323"/>
            <p14:sldId id="32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FD401A-9AFC-CEB2-2E40-A6115EBD7297}" name="Carsten Placke-Yan" initials="CPY" userId="Carsten Placke-Yan" providerId="None"/>
  <p188:author id="{639AA42E-AEF7-5BC6-A619-3DB851885769}" name="Timo  Fockenberg" initials="TF" userId="S::timo.fockenberg@uni-due.de::ca5b5eaa-ed32-423f-b93f-7fe16104f6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4C93"/>
    <a:srgbClr val="2E316C"/>
    <a:srgbClr val="E9EBF5"/>
    <a:srgbClr val="4C0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1" autoAdjust="0"/>
    <p:restoredTop sz="86404" autoAdjust="0"/>
  </p:normalViewPr>
  <p:slideViewPr>
    <p:cSldViewPr snapToGrid="0">
      <p:cViewPr varScale="1">
        <p:scale>
          <a:sx n="95" d="100"/>
          <a:sy n="95" d="100"/>
        </p:scale>
        <p:origin x="98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525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ABD12-B764-4614-BC86-391BAE625E29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428B1-2554-491D-B226-BCE32FA918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75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3056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749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658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690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143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403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085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58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269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707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34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680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783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47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681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33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598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599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27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3765550"/>
            <a:ext cx="12192000" cy="3092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12192000" cy="3765550"/>
          </a:xfrm>
          <a:prstGeom prst="rect">
            <a:avLst/>
          </a:prstGeom>
          <a:solidFill>
            <a:srgbClr val="004C93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493776" y="742950"/>
            <a:ext cx="11201400" cy="5542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B9C7173-7F7D-8A4C-BC17-45E2A0C4E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226" y="5810796"/>
            <a:ext cx="413999" cy="41399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D632F53-DC20-0C4E-AAF9-D1E1132D42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4355" y="5810796"/>
            <a:ext cx="1246810" cy="41399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340F2B0-800D-F04F-A870-6F0330AB4A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69" y="5810796"/>
            <a:ext cx="861483" cy="41399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2B14B7E-BBCA-EB49-A0F6-1F257A07E8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4501" y="5810796"/>
            <a:ext cx="2020029" cy="41399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08AF9F0-D8FB-0D41-A7A2-E9AAEA0342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1861" y="5810796"/>
            <a:ext cx="1961995" cy="41399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868D34C5-7692-0742-B660-7AB07226445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44" y="5810796"/>
            <a:ext cx="412027" cy="41399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947A4D26-C116-CF45-9D26-C5585A0643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4086" y="5810796"/>
            <a:ext cx="2079622" cy="413999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444CBE5A-31AA-4647-BA92-24068D559E1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600" y="5810796"/>
            <a:ext cx="1069285" cy="413998"/>
          </a:xfrm>
          <a:prstGeom prst="rect">
            <a:avLst/>
          </a:prstGeom>
        </p:spPr>
      </p:pic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6200" y="3849688"/>
            <a:ext cx="9448800" cy="1655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4C9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Name(s)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1337733" y="831853"/>
            <a:ext cx="9450000" cy="27987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cap="sm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132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736000" y="624000"/>
            <a:ext cx="6720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35999" y="5270400"/>
            <a:ext cx="6720000" cy="43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10442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>
          <p15:clr>
            <a:srgbClr val="FBAE40"/>
          </p15:clr>
        </p15:guide>
        <p15:guide id="2" pos="4468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241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00" y="624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00" y="4320000"/>
            <a:ext cx="5280000" cy="139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000" y="624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320000"/>
            <a:ext cx="5280000" cy="139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670370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3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>
          <p15:clr>
            <a:srgbClr val="FBAE40"/>
          </p15:clr>
        </p15:guide>
        <p15:guide id="5" pos="279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1307650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  <p15:guide id="5" pos="2790">
          <p15:clr>
            <a:srgbClr val="FBAE40"/>
          </p15:clr>
        </p15:guide>
        <p15:guide id="6" pos="54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432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72000" y="1272000"/>
            <a:ext cx="6048000" cy="4032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01497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50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5472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783352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60000" y="1224000"/>
            <a:ext cx="456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42775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72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0000" y="1272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0" y="3504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445051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20000" y="1224000"/>
            <a:ext cx="72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" y="1272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0" y="3504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15621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012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06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>
            <a:extLst>
              <a:ext uri="{FF2B5EF4-FFF2-40B4-BE49-F238E27FC236}">
                <a16:creationId xmlns:a16="http://schemas.microsoft.com/office/drawing/2014/main" id="{E10AE831-2867-F646-83B4-DA810147BE78}"/>
              </a:ext>
            </a:extLst>
          </p:cNvPr>
          <p:cNvSpPr txBox="1"/>
          <p:nvPr userDrawn="1"/>
        </p:nvSpPr>
        <p:spPr>
          <a:xfrm>
            <a:off x="219600" y="6390591"/>
            <a:ext cx="489047" cy="427215"/>
          </a:xfrm>
          <a:prstGeom prst="rect">
            <a:avLst/>
          </a:prstGeom>
          <a:noFill/>
        </p:spPr>
        <p:txBody>
          <a:bodyPr wrap="none" lIns="0" rtlCol="0" anchor="ctr" anchorCtr="0">
            <a:noAutofit/>
          </a:bodyPr>
          <a:lstStyle/>
          <a:p>
            <a:fld id="{C2010D74-AEB2-4A4B-A2EC-3697475144BD}" type="slidenum">
              <a:rPr lang="en-GB" sz="1400" b="0" kern="1200" smtClean="0">
                <a:solidFill>
                  <a:srgbClr val="004C93"/>
                </a:solidFill>
                <a:latin typeface="+mn-lt"/>
                <a:ea typeface="ＭＳ Ｐゴシック" charset="-128"/>
                <a:cs typeface="Calibri" panose="020F0502020204030204" pitchFamily="34" charset="0"/>
              </a:rPr>
              <a:t>‹#›</a:t>
            </a:fld>
            <a:endParaRPr lang="en-GB" sz="1400" b="0" kern="1200" dirty="0">
              <a:solidFill>
                <a:srgbClr val="004C93"/>
              </a:solidFill>
              <a:latin typeface="+mn-lt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60DD7736-FA16-9041-A930-CE6D748B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08000"/>
            <a:ext cx="11764994" cy="792000"/>
          </a:xfrm>
        </p:spPr>
        <p:txBody>
          <a:bodyPr tIns="36000" bIns="36000">
            <a:noAutofit/>
          </a:bodyPr>
          <a:lstStyle>
            <a:lvl1pPr>
              <a:defRPr lang="de-DE" sz="3600" b="1" baseline="0" smtClean="0">
                <a:solidFill>
                  <a:srgbClr val="004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noProof="0" dirty="0"/>
          </a:p>
        </p:txBody>
      </p:sp>
      <p:grpSp>
        <p:nvGrpSpPr>
          <p:cNvPr id="22" name="Area C" hidden="1">
            <a:extLst>
              <a:ext uri="{FF2B5EF4-FFF2-40B4-BE49-F238E27FC236}">
                <a16:creationId xmlns:a16="http://schemas.microsoft.com/office/drawing/2014/main" id="{0F8AF86F-DAD4-E648-A096-8E7DDD34F16A}"/>
              </a:ext>
            </a:extLst>
          </p:cNvPr>
          <p:cNvGrpSpPr/>
          <p:nvPr userDrawn="1"/>
        </p:nvGrpSpPr>
        <p:grpSpPr>
          <a:xfrm>
            <a:off x="11407608" y="144000"/>
            <a:ext cx="720000" cy="720000"/>
            <a:chOff x="11448000" y="144000"/>
            <a:chExt cx="720000" cy="720000"/>
          </a:xfrm>
        </p:grpSpPr>
        <p:sp>
          <p:nvSpPr>
            <p:cNvPr id="23" name="Element_C">
              <a:extLst>
                <a:ext uri="{FF2B5EF4-FFF2-40B4-BE49-F238E27FC236}">
                  <a16:creationId xmlns:a16="http://schemas.microsoft.com/office/drawing/2014/main" id="{717E5556-728B-D449-9DB4-95716CFA47C0}"/>
                </a:ext>
              </a:extLst>
            </p:cNvPr>
            <p:cNvSpPr/>
            <p:nvPr/>
          </p:nvSpPr>
          <p:spPr>
            <a:xfrm flipH="1">
              <a:off x="11448000" y="144000"/>
              <a:ext cx="720000" cy="72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rmAutofit/>
            </a:bodyPr>
            <a:lstStyle/>
            <a:p>
              <a:pPr algn="ctr"/>
              <a:endPara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_C">
              <a:extLst>
                <a:ext uri="{FF2B5EF4-FFF2-40B4-BE49-F238E27FC236}">
                  <a16:creationId xmlns:a16="http://schemas.microsoft.com/office/drawing/2014/main" id="{3331879B-FD0F-4F43-8A20-22FB5D4129E5}"/>
                </a:ext>
              </a:extLst>
            </p:cNvPr>
            <p:cNvSpPr txBox="1"/>
            <p:nvPr/>
          </p:nvSpPr>
          <p:spPr>
            <a:xfrm>
              <a:off x="11448000" y="288000"/>
              <a:ext cx="72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rm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C01</a:t>
              </a:r>
              <a:endParaRPr lang="en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Area B" hidden="1">
            <a:extLst>
              <a:ext uri="{FF2B5EF4-FFF2-40B4-BE49-F238E27FC236}">
                <a16:creationId xmlns:a16="http://schemas.microsoft.com/office/drawing/2014/main" id="{5F7337AB-AC00-9A4F-AE65-68CE30482C06}"/>
              </a:ext>
            </a:extLst>
          </p:cNvPr>
          <p:cNvGrpSpPr/>
          <p:nvPr userDrawn="1"/>
        </p:nvGrpSpPr>
        <p:grpSpPr>
          <a:xfrm>
            <a:off x="11407608" y="144000"/>
            <a:ext cx="720000" cy="720000"/>
            <a:chOff x="11448000" y="144000"/>
            <a:chExt cx="720000" cy="720000"/>
          </a:xfrm>
        </p:grpSpPr>
        <p:sp>
          <p:nvSpPr>
            <p:cNvPr id="17" name="Element_B">
              <a:extLst>
                <a:ext uri="{FF2B5EF4-FFF2-40B4-BE49-F238E27FC236}">
                  <a16:creationId xmlns:a16="http://schemas.microsoft.com/office/drawing/2014/main" id="{C489C6BB-48D0-214E-8C59-0E82FE5099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1448000" y="14400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rmAutofit/>
            </a:bodyPr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_B">
              <a:extLst>
                <a:ext uri="{FF2B5EF4-FFF2-40B4-BE49-F238E27FC236}">
                  <a16:creationId xmlns:a16="http://schemas.microsoft.com/office/drawing/2014/main" id="{96CD414C-3C04-2E4A-897D-68B2E774E954}"/>
                </a:ext>
              </a:extLst>
            </p:cNvPr>
            <p:cNvSpPr txBox="1"/>
            <p:nvPr/>
          </p:nvSpPr>
          <p:spPr>
            <a:xfrm>
              <a:off x="11448000" y="288000"/>
              <a:ext cx="72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rm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B02</a:t>
              </a:r>
              <a:endParaRPr lang="en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Area A">
            <a:extLst>
              <a:ext uri="{FF2B5EF4-FFF2-40B4-BE49-F238E27FC236}">
                <a16:creationId xmlns:a16="http://schemas.microsoft.com/office/drawing/2014/main" id="{7643002E-2D77-6840-B933-08975F0106D6}"/>
              </a:ext>
            </a:extLst>
          </p:cNvPr>
          <p:cNvGrpSpPr/>
          <p:nvPr userDrawn="1"/>
        </p:nvGrpSpPr>
        <p:grpSpPr>
          <a:xfrm>
            <a:off x="11407608" y="144000"/>
            <a:ext cx="720000" cy="720000"/>
            <a:chOff x="11448000" y="144000"/>
            <a:chExt cx="720000" cy="720000"/>
          </a:xfrm>
        </p:grpSpPr>
        <p:sp>
          <p:nvSpPr>
            <p:cNvPr id="20" name="Element_A">
              <a:extLst>
                <a:ext uri="{FF2B5EF4-FFF2-40B4-BE49-F238E27FC236}">
                  <a16:creationId xmlns:a16="http://schemas.microsoft.com/office/drawing/2014/main" id="{A7CEC376-494D-C54F-B896-5E66AC180452}"/>
                </a:ext>
              </a:extLst>
            </p:cNvPr>
            <p:cNvSpPr/>
            <p:nvPr/>
          </p:nvSpPr>
          <p:spPr>
            <a:xfrm flipH="1">
              <a:off x="11448000" y="144000"/>
              <a:ext cx="720000" cy="72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rmAutofit/>
            </a:bodyPr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_A">
              <a:extLst>
                <a:ext uri="{FF2B5EF4-FFF2-40B4-BE49-F238E27FC236}">
                  <a16:creationId xmlns:a16="http://schemas.microsoft.com/office/drawing/2014/main" id="{0BD97176-935F-3D4E-B9A0-3E17388CF2C9}"/>
                </a:ext>
              </a:extLst>
            </p:cNvPr>
            <p:cNvSpPr txBox="1"/>
            <p:nvPr/>
          </p:nvSpPr>
          <p:spPr>
            <a:xfrm>
              <a:off x="11448000" y="288000"/>
              <a:ext cx="72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rmAutofit fontScale="85000" lnSpcReduction="10000"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A09(N)</a:t>
              </a:r>
              <a:endParaRPr lang="en-DE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8" name="Design Element: Line">
            <a:extLst>
              <a:ext uri="{FF2B5EF4-FFF2-40B4-BE49-F238E27FC236}">
                <a16:creationId xmlns:a16="http://schemas.microsoft.com/office/drawing/2014/main" id="{78779EE9-EA30-7A40-A4ED-51C6928F2CBA}"/>
              </a:ext>
            </a:extLst>
          </p:cNvPr>
          <p:cNvCxnSpPr>
            <a:cxnSpLocks/>
          </p:cNvCxnSpPr>
          <p:nvPr userDrawn="1"/>
        </p:nvCxnSpPr>
        <p:spPr>
          <a:xfrm>
            <a:off x="215999" y="6342499"/>
            <a:ext cx="117649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A24BC50-7A3F-DA40-8A91-D57791100FB3}"/>
              </a:ext>
            </a:extLst>
          </p:cNvPr>
          <p:cNvGrpSpPr/>
          <p:nvPr userDrawn="1"/>
        </p:nvGrpSpPr>
        <p:grpSpPr>
          <a:xfrm>
            <a:off x="10489546" y="6104033"/>
            <a:ext cx="1491446" cy="695182"/>
            <a:chOff x="10466773" y="6064346"/>
            <a:chExt cx="1491446" cy="695182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127A10B7-8B73-754D-8784-F7BFEABF5157}"/>
                </a:ext>
              </a:extLst>
            </p:cNvPr>
            <p:cNvSpPr/>
            <p:nvPr userDrawn="1"/>
          </p:nvSpPr>
          <p:spPr>
            <a:xfrm>
              <a:off x="10466773" y="6195600"/>
              <a:ext cx="468000" cy="231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Grafik 30">
              <a:hlinkClick r:id="" action="ppaction://noaction"/>
              <a:extLst>
                <a:ext uri="{FF2B5EF4-FFF2-40B4-BE49-F238E27FC236}">
                  <a16:creationId xmlns:a16="http://schemas.microsoft.com/office/drawing/2014/main" id="{9C87BB19-523F-1346-9BC0-B8984CA1D0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2780" y="6064346"/>
              <a:ext cx="1445439" cy="695182"/>
            </a:xfrm>
            <a:prstGeom prst="rect">
              <a:avLst/>
            </a:prstGeom>
          </p:spPr>
        </p:pic>
      </p:grpSp>
      <p:sp>
        <p:nvSpPr>
          <p:cNvPr id="5" name="Presentation Details">
            <a:extLst>
              <a:ext uri="{FF2B5EF4-FFF2-40B4-BE49-F238E27FC236}">
                <a16:creationId xmlns:a16="http://schemas.microsoft.com/office/drawing/2014/main" id="{4D7C228A-EAD6-1667-CBEA-C827F0274DC9}"/>
              </a:ext>
            </a:extLst>
          </p:cNvPr>
          <p:cNvSpPr txBox="1"/>
          <p:nvPr userDrawn="1"/>
        </p:nvSpPr>
        <p:spPr>
          <a:xfrm>
            <a:off x="580104" y="6372000"/>
            <a:ext cx="4995073" cy="485999"/>
          </a:xfrm>
          <a:prstGeom prst="rect">
            <a:avLst/>
          </a:prstGeom>
          <a:noFill/>
        </p:spPr>
        <p:txBody>
          <a:bodyPr wrap="none" lIns="90000" rIns="90000" rtlCol="0" anchor="ctr" anchorCtr="0">
            <a:noAutofit/>
          </a:bodyPr>
          <a:lstStyle/>
          <a:p>
            <a:r>
              <a:rPr lang="en-US" sz="1600" b="1" noProof="0" dirty="0">
                <a:solidFill>
                  <a:srgbClr val="004C93"/>
                </a:solidFill>
              </a:rPr>
              <a:t>CRC/TRR 247</a:t>
            </a:r>
          </a:p>
          <a:p>
            <a:r>
              <a:rPr lang="en-US" sz="1400" noProof="0" dirty="0">
                <a:solidFill>
                  <a:srgbClr val="004C93"/>
                </a:solidFill>
              </a:rPr>
              <a:t>07-09 November 2023 | RDMS Workshop</a:t>
            </a:r>
          </a:p>
        </p:txBody>
      </p:sp>
      <p:sp>
        <p:nvSpPr>
          <p:cNvPr id="7" name="References" hidden="1">
            <a:extLst>
              <a:ext uri="{FF2B5EF4-FFF2-40B4-BE49-F238E27FC236}">
                <a16:creationId xmlns:a16="http://schemas.microsoft.com/office/drawing/2014/main" id="{9F55CC67-CB81-B052-1C1C-EF8D44B1F4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9023" y="6362393"/>
            <a:ext cx="5313301" cy="485999"/>
          </a:xfrm>
        </p:spPr>
        <p:txBody>
          <a:bodyPr lIns="36000" tIns="18000" rIns="36000" bIns="0">
            <a:normAutofit/>
          </a:bodyPr>
          <a:lstStyle>
            <a:lvl1pPr marL="0"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arenBoth"/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Reference 1</a:t>
            </a:r>
          </a:p>
          <a:p>
            <a:pPr lvl="0"/>
            <a:r>
              <a:rPr lang="en-US" noProof="0" dirty="0"/>
              <a:t>Reference 2</a:t>
            </a:r>
          </a:p>
          <a:p>
            <a:pPr lvl="0"/>
            <a:r>
              <a:rPr lang="en-US" noProof="0" dirty="0"/>
              <a:t>Reference 3</a:t>
            </a:r>
          </a:p>
        </p:txBody>
      </p:sp>
      <p:grpSp>
        <p:nvGrpSpPr>
          <p:cNvPr id="2" name="Administrative">
            <a:extLst>
              <a:ext uri="{FF2B5EF4-FFF2-40B4-BE49-F238E27FC236}">
                <a16:creationId xmlns:a16="http://schemas.microsoft.com/office/drawing/2014/main" id="{E7721802-D36A-5062-97A7-71304C853DF4}"/>
              </a:ext>
            </a:extLst>
          </p:cNvPr>
          <p:cNvGrpSpPr/>
          <p:nvPr userDrawn="1"/>
        </p:nvGrpSpPr>
        <p:grpSpPr>
          <a:xfrm>
            <a:off x="11407608" y="144000"/>
            <a:ext cx="720001" cy="720001"/>
            <a:chOff x="0" y="0"/>
            <a:chExt cx="720000" cy="719999"/>
          </a:xfrm>
        </p:grpSpPr>
        <p:sp>
          <p:nvSpPr>
            <p:cNvPr id="3" name="Text_Administrative">
              <a:extLst>
                <a:ext uri="{FF2B5EF4-FFF2-40B4-BE49-F238E27FC236}">
                  <a16:creationId xmlns:a16="http://schemas.microsoft.com/office/drawing/2014/main" id="{0D6F2B5A-B309-DB37-24D9-FA07B7E7232E}"/>
                </a:ext>
              </a:extLst>
            </p:cNvPr>
            <p:cNvSpPr/>
            <p:nvPr/>
          </p:nvSpPr>
          <p:spPr>
            <a:xfrm flipH="1">
              <a:off x="-1" y="0"/>
              <a:ext cx="720001" cy="720000"/>
            </a:xfrm>
            <a:prstGeom prst="ellipse">
              <a:avLst/>
            </a:pr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" name="Text_Administrative">
              <a:extLst>
                <a:ext uri="{FF2B5EF4-FFF2-40B4-BE49-F238E27FC236}">
                  <a16:creationId xmlns:a16="http://schemas.microsoft.com/office/drawing/2014/main" id="{1A0F1944-582D-1CE4-6499-49A03428FFC5}"/>
                </a:ext>
              </a:extLst>
            </p:cNvPr>
            <p:cNvSpPr txBox="1"/>
            <p:nvPr/>
          </p:nvSpPr>
          <p:spPr>
            <a:xfrm>
              <a:off x="0" y="144000"/>
              <a:ext cx="720000" cy="432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6000" tIns="36000" rIns="36000" bIns="36000" numCol="1" anchor="ctr">
              <a:norm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INF(N)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8142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311992">
              <a:tabLst>
                <a:tab pos="311992" algn="l"/>
              </a:tabLst>
              <a:defRPr/>
            </a:lvl2pPr>
            <a:lvl3pPr defTabSz="311992">
              <a:tabLst>
                <a:tab pos="311992" algn="l"/>
              </a:tabLst>
              <a:defRPr/>
            </a:lvl3pPr>
            <a:lvl4pPr defTabSz="311992">
              <a:tabLst>
                <a:tab pos="311992" algn="l"/>
              </a:tabLst>
              <a:defRPr/>
            </a:lvl4pPr>
            <a:lvl5pPr defTabSz="311992">
              <a:tabLst>
                <a:tab pos="311992" algn="l"/>
              </a:tabLst>
              <a:defRPr/>
            </a:lvl5pPr>
            <a:lvl6pPr marL="0" indent="0" defTabSz="311992">
              <a:buFont typeface="+mj-lt"/>
              <a:buNone/>
              <a:tabLst>
                <a:tab pos="311992" algn="l"/>
              </a:tabLst>
              <a:defRPr/>
            </a:lvl6pPr>
            <a:lvl7pPr defTabSz="311992">
              <a:tabLst>
                <a:tab pos="311992" algn="l"/>
              </a:tabLst>
              <a:defRPr/>
            </a:lvl7pPr>
            <a:lvl8pPr defTabSz="311992">
              <a:tabLst>
                <a:tab pos="311992" algn="l"/>
              </a:tabLst>
              <a:defRPr/>
            </a:lvl8pPr>
            <a:lvl9pPr defTabSz="311992">
              <a:tabLst>
                <a:tab pos="311992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705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4000" y="5640000"/>
            <a:ext cx="10080000" cy="432000"/>
          </a:xfrm>
        </p:spPr>
        <p:txBody>
          <a:bodyPr/>
          <a:lstStyle>
            <a:lvl1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1pPr>
            <a:lvl2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2pPr>
            <a:lvl3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3pPr>
            <a:lvl4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4pPr>
            <a:lvl5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5pPr>
            <a:lvl6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6pPr>
            <a:lvl7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7pPr>
            <a:lvl8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8pPr>
            <a:lvl9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24000" y="6240000"/>
            <a:ext cx="10080000" cy="19200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000" y="4665600"/>
            <a:ext cx="3340800" cy="231864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10910400" cy="4248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3600" y="0"/>
            <a:ext cx="1920483" cy="192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5193600"/>
            <a:ext cx="4703915" cy="432000"/>
          </a:xfrm>
        </p:spPr>
        <p:txBody>
          <a:bodyPr/>
          <a:lstStyle>
            <a:lvl1pPr>
              <a:lnSpc>
                <a:spcPts val="3333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9599" y="5193600"/>
            <a:ext cx="3340800" cy="432000"/>
          </a:xfrm>
        </p:spPr>
        <p:txBody>
          <a:bodyPr anchor="ctr" anchorCtr="0"/>
          <a:lstStyle>
            <a:lvl1pPr algn="ctr">
              <a:defRPr sz="1400"/>
            </a:lvl1pPr>
          </a:lstStyle>
          <a:p>
            <a:r>
              <a:rPr lang="de-DE" dirty="0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316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0" y="1008000"/>
            <a:ext cx="10896000" cy="960000"/>
          </a:xfrm>
        </p:spPr>
        <p:txBody>
          <a:bodyPr/>
          <a:lstStyle>
            <a:lvl1pPr>
              <a:lnSpc>
                <a:spcPts val="7600"/>
              </a:lnSpc>
              <a:defRPr sz="6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000" y="1968589"/>
            <a:ext cx="10896000" cy="1919817"/>
          </a:xfrm>
        </p:spPr>
        <p:txBody>
          <a:bodyPr/>
          <a:lstStyle>
            <a:lvl1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1pPr>
            <a:lvl2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2pPr>
            <a:lvl3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3pPr>
            <a:lvl4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4pPr>
            <a:lvl5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5pPr>
            <a:lvl6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6pPr>
            <a:lvl7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7pPr>
            <a:lvl8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8pPr>
            <a:lvl9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1855049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0" y="1104000"/>
            <a:ext cx="10896000" cy="720000"/>
          </a:xfrm>
        </p:spPr>
        <p:txBody>
          <a:bodyPr/>
          <a:lstStyle>
            <a:lvl1pPr>
              <a:lnSpc>
                <a:spcPts val="5867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000" y="1823999"/>
            <a:ext cx="10896000" cy="3888000"/>
          </a:xfrm>
        </p:spPr>
        <p:txBody>
          <a:bodyPr/>
          <a:lstStyle>
            <a:lvl1pPr>
              <a:lnSpc>
                <a:spcPts val="5867"/>
              </a:lnSpc>
              <a:spcAft>
                <a:spcPts val="0"/>
              </a:spcAft>
              <a:defRPr sz="4800" b="0">
                <a:solidFill>
                  <a:schemeClr val="bg1"/>
                </a:solidFill>
              </a:defRPr>
            </a:lvl1pPr>
            <a:lvl2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2pPr>
            <a:lvl3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3pPr>
            <a:lvl4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4pPr>
            <a:lvl5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5pPr>
            <a:lvl6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6pPr>
            <a:lvl7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7pPr>
            <a:lvl8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8pPr>
            <a:lvl9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2524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311992">
              <a:tabLst>
                <a:tab pos="311992" algn="l"/>
              </a:tabLst>
              <a:defRPr/>
            </a:lvl2pPr>
            <a:lvl3pPr defTabSz="311992">
              <a:tabLst>
                <a:tab pos="311992" algn="l"/>
              </a:tabLst>
              <a:defRPr/>
            </a:lvl3pPr>
            <a:lvl4pPr defTabSz="311992">
              <a:tabLst>
                <a:tab pos="311992" algn="l"/>
              </a:tabLst>
              <a:defRPr/>
            </a:lvl4pPr>
            <a:lvl5pPr defTabSz="311992">
              <a:tabLst>
                <a:tab pos="311992" algn="l"/>
              </a:tabLst>
              <a:defRPr/>
            </a:lvl5pPr>
            <a:lvl6pPr marL="0" indent="0" defTabSz="311992">
              <a:buFont typeface="+mj-lt"/>
              <a:buNone/>
              <a:tabLst>
                <a:tab pos="311992" algn="l"/>
              </a:tabLst>
              <a:defRPr/>
            </a:lvl6pPr>
            <a:lvl7pPr defTabSz="311992">
              <a:tabLst>
                <a:tab pos="311992" algn="l"/>
              </a:tabLst>
              <a:defRPr/>
            </a:lvl7pPr>
            <a:lvl8pPr defTabSz="311992">
              <a:tabLst>
                <a:tab pos="311992" algn="l"/>
              </a:tabLst>
              <a:defRPr/>
            </a:lvl8pPr>
            <a:lvl9pPr defTabSz="311992">
              <a:tabLst>
                <a:tab pos="311992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03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4000" y="1224000"/>
            <a:ext cx="10896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3505067" y="-624000"/>
            <a:ext cx="19778197" cy="8111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6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6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59808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12336001" y="4437031"/>
            <a:ext cx="2756284" cy="115221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4000" y="6239520"/>
            <a:ext cx="2016000" cy="3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8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2192000" cy="686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753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9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624000" y="528000"/>
            <a:ext cx="10080000" cy="6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624000" y="1224000"/>
            <a:ext cx="10080000" cy="44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480000" y="7365485"/>
            <a:ext cx="5712011" cy="23997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960000" y="6336000"/>
            <a:ext cx="840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r>
              <a:rPr lang="de-DE" dirty="0"/>
              <a:t>Titel | ggf. weitere Angaben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32000" y="6336000"/>
            <a:ext cx="336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784000" y="-624000"/>
            <a:ext cx="17712000" cy="8111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18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19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6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59808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744000" y="6239520"/>
            <a:ext cx="2016000" cy="3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0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dt="0"/>
  <p:txStyles>
    <p:title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6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1600"/>
        </a:spcAft>
        <a:buSzPct val="75000"/>
        <a:buFont typeface="Arial" panose="020B0604020202020204" pitchFamily="34" charset="0"/>
        <a:buNone/>
        <a:defRPr sz="20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11992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623984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935977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>
          <p15:clr>
            <a:srgbClr val="5ACBF0"/>
          </p15:clr>
        </p15:guide>
        <p15:guide id="2" pos="5059">
          <p15:clr>
            <a:srgbClr val="5ACBF0"/>
          </p15:clr>
        </p15:guide>
        <p15:guide id="3" orient="horz" pos="245">
          <p15:clr>
            <a:srgbClr val="5ACBF0"/>
          </p15:clr>
        </p15:guide>
        <p15:guide id="4" orient="horz" pos="2700">
          <p15:clr>
            <a:srgbClr val="5ACBF0"/>
          </p15:clr>
        </p15:guide>
        <p15:guide id="5" pos="544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c247.mdi.ruhr-uni-bochum.de/adminobject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s://demo.mdi.ruhr-uni-bochum.de/object/k3bi2i9-3789" TargetMode="Externa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demo.mdi.ruhr-uni-bochum.de/adminobject/edititem/378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mo.mdi.ruhr-uni-bochum.de/object/ag2o-4605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Victor.Dudarev@rub.d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dudarev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di.ruhr-uni-bochum.de/search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hyperlink" Target="https://demo.mdi.ruhr-uni-bochum.de/search/?system=As-Ga&amp;typeid=8&amp;Aspctmin=30&amp;Aspctmax=50&amp;Gaabsmin=1&amp;Gaabsmax=3&amp;pr0name=E%3Csub%3Eg%3C%2Fsub%3E&amp;pr0type=Float&amp;pr0min=1.5&amp;pr0max=2&amp;prcnt=1" TargetMode="External"/><Relationship Id="rId4" Type="http://schemas.openxmlformats.org/officeDocument/2006/relationships/hyperlink" Target="https://demo.mdi.ruhr-uni-bochum.de/search/?system=As-Ga&amp;typeid=8&amp;Aspctmin=30&amp;Aspctmax=50&amp;Gaabsmin=1&amp;Gaabsmax=3&amp;pr0name=E%3Csub%3Eg%3C%2Fsub%3E&amp;pr0type=Float&amp;pr0min=1.5&amp;pr0max=2&amp;pr1name=Comment&amp;pr1type=String&amp;pr1max=3&amp;pr1str=solution&amp;prcnt=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hyperlink" Target="https://demo.mdi.ruhr-uni-bochum.de/adminobject/edititem/4870" TargetMode="External"/><Relationship Id="rId4" Type="http://schemas.openxmlformats.org/officeDocument/2006/relationships/hyperlink" Target="https://demo.mdi.ruhr-uni-bochum.de/object/ag2s-487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8-useful-tree-data-structures-worth-knowing-8532c7231e8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crc247.mdi.ruhr-uni-bochum.d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c247.mdi.ruhr-uni-bochum.de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c247.mdi.ruhr-uni-bochum.d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demo.mdi.ruhr-uni-bochum.d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f.mdi.ruhr-uni-bochum.d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demo.mdi.ruhr-uni-bochum.d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12F0A855-EB3C-04D6-EFE5-D5946B1C1B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Victor Dudarev</a:t>
            </a:r>
            <a:endParaRPr lang="en-DE" dirty="0"/>
          </a:p>
        </p:txBody>
      </p:sp>
      <p:sp>
        <p:nvSpPr>
          <p:cNvPr id="19" name="Titel 5">
            <a:extLst>
              <a:ext uri="{FF2B5EF4-FFF2-40B4-BE49-F238E27FC236}">
                <a16:creationId xmlns:a16="http://schemas.microsoft.com/office/drawing/2014/main" id="{1FD4D80D-43CE-4DFC-2871-ED5F1AF6F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142" y="831853"/>
            <a:ext cx="10264877" cy="2798763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CRC/TRR247 Research Data Management System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Case: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Manage Project Tree And Add Your Data</a:t>
            </a:r>
            <a:endParaRPr lang="de-DE" sz="40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76D67F-3023-FCDD-4BDA-F82637077BF7}"/>
              </a:ext>
            </a:extLst>
          </p:cNvPr>
          <p:cNvSpPr txBox="1"/>
          <p:nvPr/>
        </p:nvSpPr>
        <p:spPr>
          <a:xfrm>
            <a:off x="10469933" y="1255732"/>
            <a:ext cx="109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4C93"/>
                </a:solidFill>
              </a:rPr>
              <a:t>Dr.</a:t>
            </a:r>
          </a:p>
          <a:p>
            <a:pPr algn="ctr"/>
            <a:r>
              <a:rPr lang="en-US" sz="1200" b="1" dirty="0">
                <a:solidFill>
                  <a:srgbClr val="004C93"/>
                </a:solidFill>
              </a:rPr>
              <a:t>V. Dudarev</a:t>
            </a:r>
            <a:endParaRPr lang="en-DE" sz="1200" b="1" dirty="0">
              <a:solidFill>
                <a:srgbClr val="004C93"/>
              </a:solidFill>
            </a:endParaRPr>
          </a:p>
        </p:txBody>
      </p:sp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08938626-A650-BC0D-1205-0937B75F3B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173" y="0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4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Core Objects‘ </a:t>
            </a:r>
            <a:r>
              <a:rPr lang="en-US" dirty="0"/>
              <a:t>Characteristics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8025F-586B-D0E3-CE4E-3A42CB598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2457B-D10B-DB97-7508-6338A564BB0D}"/>
              </a:ext>
            </a:extLst>
          </p:cNvPr>
          <p:cNvSpPr txBox="1"/>
          <p:nvPr/>
        </p:nvSpPr>
        <p:spPr>
          <a:xfrm>
            <a:off x="303801" y="869388"/>
            <a:ext cx="10960401" cy="5148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400" b="1" dirty="0">
                <a:solidFill>
                  <a:prstClr val="black"/>
                </a:solidFill>
              </a:rPr>
              <a:t>Object characteristics: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1867" b="1" dirty="0">
                <a:solidFill>
                  <a:prstClr val="black"/>
                </a:solidFill>
              </a:rPr>
              <a:t>Type Reference</a:t>
            </a:r>
            <a:r>
              <a:rPr lang="en-US" sz="1867" dirty="0">
                <a:solidFill>
                  <a:prstClr val="black"/>
                </a:solidFill>
              </a:rPr>
              <a:t> (specified by user on object creation / could be automatically suggested on file upload)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1867" b="1" dirty="0">
                <a:solidFill>
                  <a:prstClr val="black"/>
                </a:solidFill>
              </a:rPr>
              <a:t>Name </a:t>
            </a:r>
            <a:r>
              <a:rPr lang="en-US" sz="1867" dirty="0">
                <a:solidFill>
                  <a:prstClr val="black"/>
                </a:solidFill>
              </a:rPr>
              <a:t>(</a:t>
            </a:r>
            <a:r>
              <a:rPr lang="en-US" sz="1867" b="1" dirty="0">
                <a:solidFill>
                  <a:srgbClr val="E6332A"/>
                </a:solidFill>
              </a:rPr>
              <a:t>must be specified</a:t>
            </a:r>
            <a:r>
              <a:rPr lang="en-US" sz="1867" dirty="0">
                <a:solidFill>
                  <a:prstClr val="black"/>
                </a:solidFill>
              </a:rPr>
              <a:t>), </a:t>
            </a:r>
            <a:r>
              <a:rPr lang="en-US" sz="1867" dirty="0">
                <a:solidFill>
                  <a:srgbClr val="0070C0"/>
                </a:solidFill>
              </a:rPr>
              <a:t>unique</a:t>
            </a:r>
            <a:r>
              <a:rPr lang="en-US" sz="1867" dirty="0">
                <a:solidFill>
                  <a:prstClr val="black"/>
                </a:solidFill>
              </a:rPr>
              <a:t> within type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1867" b="1" dirty="0">
                <a:solidFill>
                  <a:prstClr val="black"/>
                </a:solidFill>
              </a:rPr>
              <a:t>Description</a:t>
            </a:r>
            <a:r>
              <a:rPr lang="en-US" sz="1867" dirty="0">
                <a:solidFill>
                  <a:prstClr val="black"/>
                </a:solidFill>
              </a:rPr>
              <a:t> (can be empty)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prstClr val="black"/>
                </a:solidFill>
              </a:rPr>
              <a:t>Reference to a </a:t>
            </a:r>
            <a:r>
              <a:rPr lang="en-US" sz="1867" b="1" dirty="0">
                <a:solidFill>
                  <a:prstClr val="black"/>
                </a:solidFill>
              </a:rPr>
              <a:t>Data File </a:t>
            </a:r>
            <a:r>
              <a:rPr lang="en-US" sz="1867" dirty="0">
                <a:solidFill>
                  <a:prstClr val="black"/>
                </a:solidFill>
              </a:rPr>
              <a:t>uploaded to system (uploading by choice)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endParaRPr lang="en-US" sz="1867" dirty="0">
              <a:solidFill>
                <a:prstClr val="black"/>
              </a:solidFill>
            </a:endParaRPr>
          </a:p>
          <a:p>
            <a:pPr defTabSz="914377"/>
            <a:r>
              <a:rPr lang="en-US" sz="1867" b="1" dirty="0">
                <a:solidFill>
                  <a:prstClr val="black"/>
                </a:solidFill>
              </a:rPr>
              <a:t>Metadata</a:t>
            </a:r>
            <a:r>
              <a:rPr lang="en-US" sz="1867" dirty="0">
                <a:solidFill>
                  <a:prstClr val="black"/>
                </a:solidFill>
              </a:rPr>
              <a:t>: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prstClr val="black"/>
                </a:solidFill>
              </a:rPr>
              <a:t>Unique Object </a:t>
            </a:r>
            <a:r>
              <a:rPr lang="en-US" sz="1867" b="1" dirty="0">
                <a:solidFill>
                  <a:prstClr val="black"/>
                </a:solidFill>
              </a:rPr>
              <a:t>Identifier</a:t>
            </a:r>
            <a:r>
              <a:rPr lang="en-US" sz="1867" dirty="0">
                <a:solidFill>
                  <a:prstClr val="black"/>
                </a:solidFill>
              </a:rPr>
              <a:t> (</a:t>
            </a:r>
            <a:r>
              <a:rPr lang="en-US" sz="1867" dirty="0">
                <a:solidFill>
                  <a:srgbClr val="0070C0"/>
                </a:solidFill>
              </a:rPr>
              <a:t>assigned automatically</a:t>
            </a:r>
            <a:r>
              <a:rPr lang="en-US" sz="1867" dirty="0">
                <a:solidFill>
                  <a:prstClr val="black"/>
                </a:solidFill>
              </a:rPr>
              <a:t>), primary key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prstClr val="black"/>
                </a:solidFill>
              </a:rPr>
              <a:t>User </a:t>
            </a:r>
            <a:r>
              <a:rPr lang="en-US" sz="1867" b="1" dirty="0">
                <a:solidFill>
                  <a:prstClr val="black"/>
                </a:solidFill>
              </a:rPr>
              <a:t>who created </a:t>
            </a:r>
            <a:r>
              <a:rPr lang="en-US" sz="1867" dirty="0">
                <a:solidFill>
                  <a:prstClr val="black"/>
                </a:solidFill>
              </a:rPr>
              <a:t>the object</a:t>
            </a:r>
            <a:r>
              <a:rPr lang="ru-RU" sz="1867" dirty="0">
                <a:solidFill>
                  <a:prstClr val="black"/>
                </a:solidFill>
              </a:rPr>
              <a:t> </a:t>
            </a:r>
            <a:r>
              <a:rPr lang="en-US" sz="1867" dirty="0">
                <a:solidFill>
                  <a:prstClr val="black"/>
                </a:solidFill>
              </a:rPr>
              <a:t>and </a:t>
            </a:r>
            <a:r>
              <a:rPr lang="en-US" sz="1867" b="1" dirty="0">
                <a:solidFill>
                  <a:prstClr val="black"/>
                </a:solidFill>
              </a:rPr>
              <a:t>date with time </a:t>
            </a:r>
            <a:r>
              <a:rPr lang="en-US" sz="1867" dirty="0">
                <a:solidFill>
                  <a:prstClr val="black"/>
                </a:solidFill>
              </a:rPr>
              <a:t>(</a:t>
            </a:r>
            <a:r>
              <a:rPr lang="en-US" sz="1867" dirty="0">
                <a:solidFill>
                  <a:srgbClr val="0070C0"/>
                </a:solidFill>
              </a:rPr>
              <a:t>auto</a:t>
            </a:r>
            <a:r>
              <a:rPr lang="en-US" sz="1867" dirty="0">
                <a:solidFill>
                  <a:prstClr val="black"/>
                </a:solidFill>
              </a:rPr>
              <a:t>)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prstClr val="black"/>
                </a:solidFill>
              </a:rPr>
              <a:t>User </a:t>
            </a:r>
            <a:r>
              <a:rPr lang="en-US" sz="1867" b="1" dirty="0">
                <a:solidFill>
                  <a:prstClr val="black"/>
                </a:solidFill>
              </a:rPr>
              <a:t>who modified </a:t>
            </a:r>
            <a:r>
              <a:rPr lang="en-US" sz="1867" dirty="0">
                <a:solidFill>
                  <a:prstClr val="black"/>
                </a:solidFill>
              </a:rPr>
              <a:t>the object</a:t>
            </a:r>
            <a:r>
              <a:rPr lang="ru-RU" sz="1867" dirty="0">
                <a:solidFill>
                  <a:prstClr val="black"/>
                </a:solidFill>
              </a:rPr>
              <a:t> </a:t>
            </a:r>
            <a:r>
              <a:rPr lang="en-US" sz="1867" dirty="0">
                <a:solidFill>
                  <a:prstClr val="black"/>
                </a:solidFill>
              </a:rPr>
              <a:t>and modification </a:t>
            </a:r>
            <a:r>
              <a:rPr lang="en-US" sz="1867" b="1" dirty="0">
                <a:solidFill>
                  <a:prstClr val="black"/>
                </a:solidFill>
              </a:rPr>
              <a:t>date and time </a:t>
            </a:r>
            <a:r>
              <a:rPr lang="en-US" sz="1867" dirty="0">
                <a:solidFill>
                  <a:prstClr val="black"/>
                </a:solidFill>
              </a:rPr>
              <a:t>(</a:t>
            </a:r>
            <a:r>
              <a:rPr lang="en-US" sz="1867" dirty="0">
                <a:solidFill>
                  <a:srgbClr val="0070C0"/>
                </a:solidFill>
              </a:rPr>
              <a:t>auto</a:t>
            </a:r>
            <a:r>
              <a:rPr lang="en-US" sz="1867" dirty="0">
                <a:solidFill>
                  <a:prstClr val="black"/>
                </a:solidFill>
              </a:rPr>
              <a:t>)</a:t>
            </a:r>
          </a:p>
          <a:p>
            <a:pPr marL="342900" indent="-342900" defTabSz="914377"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en-US" sz="1867" b="1" dirty="0">
                <a:solidFill>
                  <a:prstClr val="black"/>
                </a:solidFill>
              </a:rPr>
              <a:t>Project</a:t>
            </a:r>
            <a:r>
              <a:rPr lang="en-US" sz="1867" dirty="0">
                <a:solidFill>
                  <a:prstClr val="black"/>
                </a:solidFill>
              </a:rPr>
              <a:t> </a:t>
            </a:r>
            <a:r>
              <a:rPr lang="en-US" sz="1333" dirty="0">
                <a:solidFill>
                  <a:prstClr val="black"/>
                </a:solidFill>
              </a:rPr>
              <a:t>(tree-structure)</a:t>
            </a:r>
            <a:r>
              <a:rPr lang="en-US" sz="1867" dirty="0">
                <a:solidFill>
                  <a:prstClr val="black"/>
                </a:solidFill>
              </a:rPr>
              <a:t> reference (can specified by user on object creation)</a:t>
            </a:r>
          </a:p>
          <a:p>
            <a:pPr marL="342900" indent="-342900" defTabSz="914377"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prstClr val="black"/>
                </a:solidFill>
              </a:rPr>
              <a:t>Code to define a certain </a:t>
            </a:r>
            <a:r>
              <a:rPr lang="en-US" sz="1867" b="1" dirty="0">
                <a:solidFill>
                  <a:prstClr val="black"/>
                </a:solidFill>
              </a:rPr>
              <a:t>sort order </a:t>
            </a:r>
            <a:r>
              <a:rPr lang="en-US" sz="1867" dirty="0">
                <a:solidFill>
                  <a:prstClr val="black"/>
                </a:solidFill>
              </a:rPr>
              <a:t>in a list of objects (</a:t>
            </a:r>
            <a:r>
              <a:rPr lang="en-US" sz="1867" dirty="0">
                <a:solidFill>
                  <a:srgbClr val="0070C0"/>
                </a:solidFill>
              </a:rPr>
              <a:t>auto</a:t>
            </a:r>
            <a:r>
              <a:rPr lang="ru-RU" sz="1867" dirty="0">
                <a:solidFill>
                  <a:prstClr val="black"/>
                </a:solidFill>
              </a:rPr>
              <a:t>,</a:t>
            </a:r>
            <a:r>
              <a:rPr lang="en-US" sz="1867" dirty="0">
                <a:solidFill>
                  <a:srgbClr val="0070C0"/>
                </a:solidFill>
              </a:rPr>
              <a:t> </a:t>
            </a:r>
            <a:r>
              <a:rPr lang="en-US" sz="1867" dirty="0">
                <a:solidFill>
                  <a:prstClr val="black"/>
                </a:solidFill>
              </a:rPr>
              <a:t>can be changed)</a:t>
            </a:r>
          </a:p>
          <a:p>
            <a:pPr marL="342900" indent="-342900" defTabSz="914377"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prstClr val="black"/>
                </a:solidFill>
              </a:rPr>
              <a:t>One of predefined Object </a:t>
            </a:r>
            <a:r>
              <a:rPr lang="en-US" sz="1867" b="1" dirty="0">
                <a:solidFill>
                  <a:prstClr val="black"/>
                </a:solidFill>
              </a:rPr>
              <a:t>Access Levels</a:t>
            </a:r>
            <a:r>
              <a:rPr lang="en-US" sz="1867" dirty="0">
                <a:solidFill>
                  <a:prstClr val="black"/>
                </a:solidFill>
              </a:rPr>
              <a:t>: public</a:t>
            </a:r>
            <a:r>
              <a:rPr lang="en-US" sz="133" dirty="0">
                <a:solidFill>
                  <a:prstClr val="black"/>
                </a:solidFill>
              </a:rPr>
              <a:t> </a:t>
            </a:r>
            <a:r>
              <a:rPr lang="en-US" sz="1067" b="1" dirty="0">
                <a:solidFill>
                  <a:prstClr val="black"/>
                </a:solidFill>
              </a:rPr>
              <a:t> </a:t>
            </a:r>
            <a:r>
              <a:rPr lang="en-US" sz="1867" dirty="0">
                <a:solidFill>
                  <a:prstClr val="black"/>
                </a:solidFill>
              </a:rPr>
              <a:t>/ protected / </a:t>
            </a:r>
            <a:r>
              <a:rPr lang="en-US" sz="1867" dirty="0" err="1">
                <a:solidFill>
                  <a:prstClr val="black"/>
                </a:solidFill>
              </a:rPr>
              <a:t>protectedNDA</a:t>
            </a:r>
            <a:r>
              <a:rPr lang="en-US" sz="1867" dirty="0">
                <a:solidFill>
                  <a:prstClr val="black"/>
                </a:solidFill>
              </a:rPr>
              <a:t> / private (</a:t>
            </a:r>
            <a:r>
              <a:rPr lang="en-US" sz="1867" dirty="0">
                <a:solidFill>
                  <a:srgbClr val="0070C0"/>
                </a:solidFill>
              </a:rPr>
              <a:t>auto</a:t>
            </a:r>
            <a:r>
              <a:rPr lang="en-US" sz="1867" dirty="0">
                <a:solidFill>
                  <a:prstClr val="black"/>
                </a:solidFill>
              </a:rPr>
              <a:t>)</a:t>
            </a:r>
          </a:p>
          <a:p>
            <a:pPr marL="342900" indent="-342900" defTabSz="914377"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prstClr val="black"/>
                </a:solidFill>
              </a:rPr>
              <a:t>Relative </a:t>
            </a:r>
            <a:r>
              <a:rPr lang="en-US" sz="1867" b="1" dirty="0">
                <a:solidFill>
                  <a:prstClr val="black"/>
                </a:solidFill>
              </a:rPr>
              <a:t>URL</a:t>
            </a:r>
            <a:r>
              <a:rPr lang="en-US" sz="1867" dirty="0">
                <a:solidFill>
                  <a:prstClr val="black"/>
                </a:solidFill>
              </a:rPr>
              <a:t> for page to access object (</a:t>
            </a:r>
            <a:r>
              <a:rPr lang="en-US" sz="1867" dirty="0">
                <a:solidFill>
                  <a:srgbClr val="0070C0"/>
                </a:solidFill>
              </a:rPr>
              <a:t>auto formed</a:t>
            </a:r>
            <a:r>
              <a:rPr lang="en-US" sz="1867" dirty="0">
                <a:solidFill>
                  <a:prstClr val="black"/>
                </a:solidFill>
              </a:rPr>
              <a:t>; must be </a:t>
            </a:r>
            <a:r>
              <a:rPr lang="en-US" sz="1867" dirty="0">
                <a:solidFill>
                  <a:srgbClr val="0070C0"/>
                </a:solidFill>
              </a:rPr>
              <a:t>unique</a:t>
            </a:r>
            <a:r>
              <a:rPr lang="en-US" sz="1867" dirty="0">
                <a:solidFill>
                  <a:prstClr val="black"/>
                </a:solidFill>
              </a:rPr>
              <a:t>;</a:t>
            </a:r>
            <a:r>
              <a:rPr lang="en-US" sz="1867" dirty="0">
                <a:solidFill>
                  <a:srgbClr val="0070C0"/>
                </a:solidFill>
              </a:rPr>
              <a:t> </a:t>
            </a:r>
            <a:r>
              <a:rPr lang="en-US" sz="1867" dirty="0">
                <a:solidFill>
                  <a:prstClr val="black"/>
                </a:solidFill>
              </a:rPr>
              <a:t>can be changed)</a:t>
            </a:r>
          </a:p>
          <a:p>
            <a:pPr marL="342900" indent="-342900" defTabSz="914377"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prstClr val="black"/>
                </a:solidFill>
              </a:rPr>
              <a:t>SHA-256 file </a:t>
            </a:r>
            <a:r>
              <a:rPr lang="en-US" sz="1867" b="1" dirty="0">
                <a:solidFill>
                  <a:prstClr val="black"/>
                </a:solidFill>
              </a:rPr>
              <a:t>hash</a:t>
            </a:r>
            <a:r>
              <a:rPr lang="en-US" sz="1867" dirty="0">
                <a:solidFill>
                  <a:prstClr val="black"/>
                </a:solidFill>
              </a:rPr>
              <a:t> (must be </a:t>
            </a:r>
            <a:r>
              <a:rPr lang="en-US" sz="1867" dirty="0">
                <a:solidFill>
                  <a:srgbClr val="0070C0"/>
                </a:solidFill>
              </a:rPr>
              <a:t>unique</a:t>
            </a:r>
            <a:r>
              <a:rPr lang="en-US" sz="1867" dirty="0">
                <a:solidFill>
                  <a:prstClr val="black"/>
                </a:solidFill>
              </a:rPr>
              <a:t>)</a:t>
            </a:r>
          </a:p>
          <a:p>
            <a:pPr marL="342900" indent="-342900" defTabSz="914377">
              <a:spcBef>
                <a:spcPts val="133"/>
              </a:spcBef>
              <a:buFont typeface="Arial" panose="020B0604020202020204" pitchFamily="34" charset="0"/>
              <a:buChar char="•"/>
            </a:pPr>
            <a:endParaRPr lang="en-US" sz="1867" dirty="0">
              <a:solidFill>
                <a:prstClr val="black"/>
              </a:solidFill>
            </a:endParaRPr>
          </a:p>
          <a:p>
            <a:pPr defTabSz="914377">
              <a:spcBef>
                <a:spcPts val="133"/>
              </a:spcBef>
            </a:pPr>
            <a:r>
              <a:rPr lang="en-US" sz="1867" dirty="0">
                <a:solidFill>
                  <a:schemeClr val="bg1">
                    <a:lumMod val="50000"/>
                  </a:schemeClr>
                </a:solidFill>
              </a:rPr>
              <a:t>(!) All core data on objects are stored in </a:t>
            </a:r>
            <a:r>
              <a:rPr lang="en-US" sz="1867" dirty="0" err="1">
                <a:solidFill>
                  <a:schemeClr val="bg1">
                    <a:lumMod val="50000"/>
                  </a:schemeClr>
                </a:solidFill>
              </a:rPr>
              <a:t>ObjectsInfo</a:t>
            </a:r>
            <a:r>
              <a:rPr lang="en-US" sz="1867" dirty="0">
                <a:solidFill>
                  <a:schemeClr val="bg1">
                    <a:lumMod val="50000"/>
                  </a:schemeClr>
                </a:solidFill>
              </a:rPr>
              <a:t> table.</a:t>
            </a:r>
          </a:p>
        </p:txBody>
      </p:sp>
    </p:spTree>
    <p:extLst>
      <p:ext uri="{BB962C8B-B14F-4D97-AF65-F5344CB8AC3E}">
        <p14:creationId xmlns:p14="http://schemas.microsoft.com/office/powerpoint/2010/main" val="173836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Choose a Type for an Object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8025F-586B-D0E3-CE4E-3A42CB598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2457B-D10B-DB97-7508-6338A564BB0D}"/>
              </a:ext>
            </a:extLst>
          </p:cNvPr>
          <p:cNvSpPr txBox="1"/>
          <p:nvPr/>
        </p:nvSpPr>
        <p:spPr>
          <a:xfrm>
            <a:off x="532563" y="869388"/>
            <a:ext cx="11495313" cy="438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800" b="1" dirty="0">
                <a:solidFill>
                  <a:prstClr val="black"/>
                </a:solidFill>
              </a:rPr>
              <a:t>Core Object Types: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prstClr val="black"/>
                </a:solidFill>
              </a:rPr>
              <a:t>ObjectInfo</a:t>
            </a:r>
            <a:r>
              <a:rPr lang="en-US" sz="2200" dirty="0">
                <a:solidFill>
                  <a:prstClr val="black"/>
                </a:solidFill>
              </a:rPr>
              <a:t> – the simplest (bare) object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endParaRPr lang="en-US" sz="2200" dirty="0">
              <a:solidFill>
                <a:prstClr val="black"/>
              </a:solidFill>
            </a:endParaRP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Sample </a:t>
            </a:r>
            <a:r>
              <a:rPr lang="en-US" sz="2200" dirty="0">
                <a:solidFill>
                  <a:prstClr val="black"/>
                </a:solidFill>
              </a:rPr>
              <a:t>– chemical system (set of chemical elements), for example </a:t>
            </a:r>
            <a:r>
              <a:rPr lang="en-US" sz="2200" b="1" dirty="0">
                <a:solidFill>
                  <a:prstClr val="black"/>
                </a:solidFill>
              </a:rPr>
              <a:t>Co-O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Composition </a:t>
            </a:r>
            <a:r>
              <a:rPr lang="en-US" sz="2200" dirty="0">
                <a:solidFill>
                  <a:prstClr val="black"/>
                </a:solidFill>
              </a:rPr>
              <a:t>–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chemical composition (set of elements and quantities), for example </a:t>
            </a:r>
            <a:r>
              <a:rPr lang="en-US" sz="2200" b="1" dirty="0">
                <a:solidFill>
                  <a:prstClr val="black"/>
                </a:solidFill>
              </a:rPr>
              <a:t>Co</a:t>
            </a:r>
            <a:r>
              <a:rPr lang="en-US" sz="2200" b="1" baseline="-25000" dirty="0">
                <a:solidFill>
                  <a:prstClr val="black"/>
                </a:solidFill>
              </a:rPr>
              <a:t>3</a:t>
            </a:r>
            <a:r>
              <a:rPr lang="en-US" sz="2200" b="1" dirty="0">
                <a:solidFill>
                  <a:prstClr val="black"/>
                </a:solidFill>
              </a:rPr>
              <a:t>O</a:t>
            </a:r>
            <a:r>
              <a:rPr lang="en-US" sz="2200" b="1" baseline="-25000" dirty="0">
                <a:solidFill>
                  <a:prstClr val="black"/>
                </a:solidFill>
              </a:rPr>
              <a:t>4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endParaRPr lang="en-US" sz="2200" dirty="0">
              <a:solidFill>
                <a:prstClr val="black"/>
              </a:solidFill>
            </a:endParaRP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Reference</a:t>
            </a:r>
            <a:r>
              <a:rPr lang="en-US" sz="2200" dirty="0">
                <a:solidFill>
                  <a:prstClr val="black"/>
                </a:solidFill>
              </a:rPr>
              <a:t> – literature reference (Authors, Title, Year, DOI, etc.)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endParaRPr lang="en-US" sz="1867" dirty="0">
              <a:solidFill>
                <a:prstClr val="black"/>
              </a:solidFill>
            </a:endParaRPr>
          </a:p>
          <a:p>
            <a:pPr defTabSz="914377"/>
            <a:r>
              <a:rPr lang="en-US" sz="2000" dirty="0">
                <a:solidFill>
                  <a:prstClr val="black"/>
                </a:solidFill>
              </a:rPr>
              <a:t>All other (user-defined) types are derived from the core object types and can enrich defined object specification by customized (templates!) properties (either in list or table form) of primitive types:</a:t>
            </a:r>
          </a:p>
          <a:p>
            <a:pPr marL="800100" lvl="1" indent="-342900" defTabSz="914377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Integer</a:t>
            </a:r>
          </a:p>
          <a:p>
            <a:pPr marL="800100" lvl="1" indent="-342900" defTabSz="914377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Float</a:t>
            </a:r>
          </a:p>
          <a:p>
            <a:pPr marL="800100" lvl="1" indent="-342900" defTabSz="914377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String</a:t>
            </a:r>
            <a:r>
              <a:rPr lang="en-US" sz="2000" dirty="0">
                <a:solidFill>
                  <a:prstClr val="black"/>
                </a:solidFill>
              </a:rPr>
              <a:t> / </a:t>
            </a:r>
            <a:r>
              <a:rPr lang="en-US" sz="2000" b="1" dirty="0" err="1">
                <a:solidFill>
                  <a:prstClr val="black"/>
                </a:solidFill>
              </a:rPr>
              <a:t>BigString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77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en-US" dirty="0"/>
              <a:t> in CRC/TRR 247 tenant</a:t>
            </a: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C86C7-6C4F-80B1-971B-7D821763A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sz="1000" dirty="0">
                <a:hlinkClick r:id="rId3"/>
              </a:rPr>
              <a:t>https://crc247.mdi.ruhr-uni-bochum.de/adminobject</a:t>
            </a:r>
            <a:endParaRPr lang="en-US" sz="1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12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48" name="Text Box 52">
            <a:extLst>
              <a:ext uri="{FF2B5EF4-FFF2-40B4-BE49-F238E27FC236}">
                <a16:creationId xmlns:a16="http://schemas.microsoft.com/office/drawing/2014/main" id="{527AA556-E0DA-62EE-E0EE-B0BB1029D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625" y="757539"/>
            <a:ext cx="6198285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+mn-lt"/>
              </a:rPr>
              <a:t>UI Experience to add object</a:t>
            </a:r>
            <a:r>
              <a:rPr lang="en-US" altLang="ru-RU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>
              <a:spcBef>
                <a:spcPts val="0"/>
              </a:spcBef>
            </a:pPr>
            <a:endParaRPr lang="en-US" altLang="ru-RU" sz="1800" b="1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altLang="ru-RU" sz="1800" b="1" dirty="0">
                <a:solidFill>
                  <a:schemeClr val="tx1"/>
                </a:solidFill>
                <a:latin typeface="+mn-lt"/>
              </a:rPr>
              <a:t>1) Direct type selection</a:t>
            </a:r>
          </a:p>
          <a:p>
            <a:pPr>
              <a:spcBef>
                <a:spcPts val="0"/>
              </a:spcBef>
            </a:pPr>
            <a:endParaRPr lang="en-US" altLang="ru-RU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altLang="ru-RU" sz="1800" dirty="0">
                <a:solidFill>
                  <a:schemeClr val="tx1"/>
                </a:solidFill>
                <a:latin typeface="+mn-lt"/>
              </a:rPr>
              <a:t>		Add object						   Add Sample</a:t>
            </a:r>
          </a:p>
          <a:p>
            <a:pPr>
              <a:spcBef>
                <a:spcPts val="0"/>
              </a:spcBef>
            </a:pPr>
            <a:endParaRPr lang="en-US" altLang="ru-RU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altLang="ru-RU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altLang="ru-RU" sz="1800" b="1" dirty="0">
                <a:solidFill>
                  <a:schemeClr val="tx1"/>
                </a:solidFill>
                <a:latin typeface="+mn-lt"/>
              </a:rPr>
              <a:t>2) File </a:t>
            </a:r>
            <a:r>
              <a:rPr lang="en-US" altLang="ru-RU" sz="1800" b="1" dirty="0" err="1">
                <a:solidFill>
                  <a:schemeClr val="tx1"/>
                </a:solidFill>
                <a:latin typeface="+mn-lt"/>
              </a:rPr>
              <a:t>Drag&amp;Drop</a:t>
            </a:r>
            <a:r>
              <a:rPr lang="en-US" altLang="ru-RU" sz="1800" b="1" dirty="0">
                <a:solidFill>
                  <a:schemeClr val="tx1"/>
                </a:solidFill>
                <a:latin typeface="+mn-lt"/>
              </a:rPr>
              <a:t> zone </a:t>
            </a:r>
            <a:r>
              <a:rPr lang="en-US" altLang="ru-RU" sz="1800" dirty="0">
                <a:solidFill>
                  <a:schemeClr val="tx1"/>
                </a:solidFill>
                <a:latin typeface="+mn-lt"/>
              </a:rPr>
              <a:t>(type is suggested based on file name/extension, user can adjust file type)</a:t>
            </a:r>
          </a:p>
          <a:p>
            <a:pPr>
              <a:spcBef>
                <a:spcPts val="0"/>
              </a:spcBef>
            </a:pPr>
            <a:endParaRPr lang="en-US" altLang="ru-RU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altLang="ru-RU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0250EF-3D0E-7727-8121-FE55D2951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80" y="783769"/>
            <a:ext cx="5242524" cy="54810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894F61-56AC-58DD-CC54-F0771A141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0886" y="1836398"/>
            <a:ext cx="571580" cy="5525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29E1B3-F691-EBCB-6B2A-43EC5507E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1239" y="1888792"/>
            <a:ext cx="1324160" cy="4477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20F06A-61DD-C753-9228-3CE68D9632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3787" y="3509969"/>
            <a:ext cx="6277124" cy="23080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BDF6FB-8A01-4427-1B39-9490EA7C1F4B}"/>
              </a:ext>
            </a:extLst>
          </p:cNvPr>
          <p:cNvSpPr txBox="1"/>
          <p:nvPr/>
        </p:nvSpPr>
        <p:spPr>
          <a:xfrm>
            <a:off x="5707462" y="5889563"/>
            <a:ext cx="5325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Types are to be extended</a:t>
            </a:r>
          </a:p>
        </p:txBody>
      </p:sp>
    </p:spTree>
    <p:extLst>
      <p:ext uri="{BB962C8B-B14F-4D97-AF65-F5344CB8AC3E}">
        <p14:creationId xmlns:p14="http://schemas.microsoft.com/office/powerpoint/2010/main" val="413124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UI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en-US" dirty="0"/>
              <a:t>Composition type</a:t>
            </a: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A4A5D-7A44-DAB2-4D83-8A56C59DF9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solidFill>
                  <a:prstClr val="black"/>
                </a:solidFill>
                <a:latin typeface="Arial" panose="020B0604020202020204"/>
                <a:hlinkClick r:id="rId3"/>
              </a:rPr>
              <a:t>https://demo.mdi.ruhr-uni-bochum.de/object/k3bi2i9-3789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indent="0">
              <a:buNone/>
            </a:pPr>
            <a:r>
              <a:rPr lang="en-US" dirty="0">
                <a:solidFill>
                  <a:prstClr val="black"/>
                </a:solidFill>
                <a:latin typeface="Arial" panose="020B0604020202020204"/>
                <a:hlinkClick r:id="rId4"/>
              </a:rPr>
              <a:t>https://demo.mdi.ruhr-uni-bochum.de/adminobject/edititem/3789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indent="0">
              <a:buNone/>
            </a:pPr>
            <a:endParaRPr lang="en-US" dirty="0"/>
          </a:p>
        </p:txBody>
      </p:sp>
      <p:sp>
        <p:nvSpPr>
          <p:cNvPr id="48" name="Text Box 52">
            <a:extLst>
              <a:ext uri="{FF2B5EF4-FFF2-40B4-BE49-F238E27FC236}">
                <a16:creationId xmlns:a16="http://schemas.microsoft.com/office/drawing/2014/main" id="{527AA556-E0DA-62EE-E0EE-B0BB1029D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2" y="4225673"/>
            <a:ext cx="4510303" cy="173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1333" b="1" dirty="0">
                <a:solidFill>
                  <a:prstClr val="black"/>
                </a:solidFill>
                <a:latin typeface="+mn-lt"/>
              </a:rPr>
              <a:t>Control </a:t>
            </a:r>
            <a:r>
              <a:rPr lang="en-US" altLang="ru-RU" sz="1333" dirty="0">
                <a:solidFill>
                  <a:prstClr val="black"/>
                </a:solidFill>
                <a:latin typeface="+mn-lt"/>
              </a:rPr>
              <a:t>(</a:t>
            </a:r>
            <a:r>
              <a:rPr lang="en-US" altLang="ru-RU" sz="1333" u="sng" dirty="0">
                <a:solidFill>
                  <a:prstClr val="black"/>
                </a:solidFill>
                <a:latin typeface="+mn-lt"/>
              </a:rPr>
              <a:t>common to all objects</a:t>
            </a:r>
            <a:r>
              <a:rPr lang="ru-RU" altLang="ru-RU" sz="1333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</a:t>
            </a:r>
            <a:r>
              <a:rPr lang="en-US" altLang="ru-RU" sz="1333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from </a:t>
            </a:r>
            <a:r>
              <a:rPr lang="en-US" altLang="ru-RU" sz="1333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ObjectInfo</a:t>
            </a:r>
            <a:r>
              <a:rPr lang="en-US" altLang="ru-RU" sz="1333" dirty="0">
                <a:solidFill>
                  <a:prstClr val="black"/>
                </a:solidFill>
                <a:latin typeface="+mn-lt"/>
              </a:rPr>
              <a:t>):</a:t>
            </a: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333" dirty="0">
                <a:solidFill>
                  <a:prstClr val="black"/>
                </a:solidFill>
                <a:latin typeface="+mn-lt"/>
              </a:rPr>
              <a:t>Rubric Id;</a:t>
            </a: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333" dirty="0">
                <a:solidFill>
                  <a:prstClr val="black"/>
                </a:solidFill>
                <a:latin typeface="+mn-lt"/>
              </a:rPr>
              <a:t>Sort Code;</a:t>
            </a: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333" dirty="0">
                <a:solidFill>
                  <a:prstClr val="black"/>
                </a:solidFill>
                <a:latin typeface="+mn-lt"/>
              </a:rPr>
              <a:t>Access;</a:t>
            </a: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333" dirty="0">
                <a:solidFill>
                  <a:prstClr val="black"/>
                </a:solidFill>
                <a:latin typeface="+mn-lt"/>
              </a:rPr>
              <a:t>Name;</a:t>
            </a: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333" dirty="0">
                <a:solidFill>
                  <a:prstClr val="black"/>
                </a:solidFill>
                <a:latin typeface="+mn-lt"/>
              </a:rPr>
              <a:t>URL (adjustable*);</a:t>
            </a: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333" dirty="0">
                <a:solidFill>
                  <a:prstClr val="black"/>
                </a:solidFill>
                <a:latin typeface="+mn-lt"/>
              </a:rPr>
              <a:t>Attach File (document);</a:t>
            </a: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333" dirty="0">
                <a:solidFill>
                  <a:prstClr val="black"/>
                </a:solidFill>
                <a:latin typeface="+mn-lt"/>
              </a:rPr>
              <a:t>Description.</a:t>
            </a:r>
            <a:endParaRPr lang="ru-RU" altLang="ru-RU" sz="1333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665A19-B039-C356-84F5-B8A8B8844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39" y="737388"/>
            <a:ext cx="6221504" cy="345376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2C756A-3F89-5270-E349-BF41A4EBE6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043" y="1988840"/>
            <a:ext cx="5568619" cy="39569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A5A2D6-0D53-BA6C-BACC-03AA27589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011" y="5567941"/>
            <a:ext cx="2302424" cy="1250808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85B1EC1-871F-9A35-D156-6C6F8EBB0C83}"/>
              </a:ext>
            </a:extLst>
          </p:cNvPr>
          <p:cNvCxnSpPr>
            <a:cxnSpLocks/>
          </p:cNvCxnSpPr>
          <p:nvPr/>
        </p:nvCxnSpPr>
        <p:spPr>
          <a:xfrm>
            <a:off x="11856640" y="4869161"/>
            <a:ext cx="0" cy="1324185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676201-FBAF-3303-DDDF-849FFD332ADB}"/>
              </a:ext>
            </a:extLst>
          </p:cNvPr>
          <p:cNvCxnSpPr>
            <a:cxnSpLocks/>
          </p:cNvCxnSpPr>
          <p:nvPr/>
        </p:nvCxnSpPr>
        <p:spPr>
          <a:xfrm flipH="1" flipV="1">
            <a:off x="9264352" y="5531252"/>
            <a:ext cx="2495648" cy="662093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784CB11C-2FCC-B88B-A481-A15DF270A9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8806" y="835192"/>
            <a:ext cx="4982085" cy="1156064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F919BCB-049E-827D-E784-4EB924D2EB29}"/>
              </a:ext>
            </a:extLst>
          </p:cNvPr>
          <p:cNvCxnSpPr>
            <a:cxnSpLocks/>
          </p:cNvCxnSpPr>
          <p:nvPr/>
        </p:nvCxnSpPr>
        <p:spPr>
          <a:xfrm flipV="1">
            <a:off x="2063552" y="1505983"/>
            <a:ext cx="4301291" cy="2019028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52">
            <a:extLst>
              <a:ext uri="{FF2B5EF4-FFF2-40B4-BE49-F238E27FC236}">
                <a16:creationId xmlns:a16="http://schemas.microsoft.com/office/drawing/2014/main" id="{E4CEC9A5-A5F6-E2DD-4FDB-71E45A7D0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806" y="383788"/>
            <a:ext cx="5665356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List of all objects (of type Composition):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8D967E3-2FF4-7768-4E68-2238757D5929}"/>
              </a:ext>
            </a:extLst>
          </p:cNvPr>
          <p:cNvCxnSpPr>
            <a:cxnSpLocks/>
          </p:cNvCxnSpPr>
          <p:nvPr/>
        </p:nvCxnSpPr>
        <p:spPr>
          <a:xfrm flipH="1">
            <a:off x="8563328" y="1405511"/>
            <a:ext cx="1853152" cy="709507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52">
            <a:extLst>
              <a:ext uri="{FF2B5EF4-FFF2-40B4-BE49-F238E27FC236}">
                <a16:creationId xmlns:a16="http://schemas.microsoft.com/office/drawing/2014/main" id="{C9C65E06-F347-E0CB-778E-E495C999B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583" y="4091524"/>
            <a:ext cx="3432967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defTabSz="914377">
              <a:spcBef>
                <a:spcPts val="0"/>
              </a:spcBef>
            </a:pPr>
            <a:r>
              <a:rPr lang="en-US" altLang="ru-RU" sz="5867" dirty="0">
                <a:solidFill>
                  <a:srgbClr val="0070C0"/>
                </a:solidFill>
                <a:latin typeface="+mn-lt"/>
              </a:rPr>
              <a:t>2</a:t>
            </a:r>
          </a:p>
          <a:p>
            <a:pPr defTabSz="914377">
              <a:spcBef>
                <a:spcPts val="0"/>
              </a:spcBef>
            </a:pPr>
            <a:endParaRPr lang="en-US" altLang="ru-RU" sz="1333" b="1" dirty="0">
              <a:solidFill>
                <a:prstClr val="black"/>
              </a:solidFill>
              <a:latin typeface="+mn-lt"/>
            </a:endParaRPr>
          </a:p>
          <a:p>
            <a:pPr defTabSz="914377">
              <a:spcBef>
                <a:spcPts val="0"/>
              </a:spcBef>
            </a:pPr>
            <a:r>
              <a:rPr lang="en-US" altLang="ru-RU" sz="1333" b="1" dirty="0">
                <a:solidFill>
                  <a:prstClr val="black"/>
                </a:solidFill>
                <a:latin typeface="+mn-lt"/>
              </a:rPr>
              <a:t>Type specific control</a:t>
            </a:r>
            <a:r>
              <a:rPr lang="en-US" altLang="ru-RU" sz="1333" dirty="0">
                <a:solidFill>
                  <a:prstClr val="black"/>
                </a:solidFill>
                <a:latin typeface="+mn-lt"/>
              </a:rPr>
              <a:t> (e.g. Composition)</a:t>
            </a:r>
            <a:r>
              <a:rPr lang="en-US" altLang="ru-RU" sz="1333" b="1" dirty="0">
                <a:solidFill>
                  <a:prstClr val="black"/>
                </a:solidFill>
                <a:latin typeface="+mn-lt"/>
              </a:rPr>
              <a:t>:</a:t>
            </a:r>
            <a:endParaRPr lang="en-US" altLang="ru-RU" sz="1333" dirty="0">
              <a:solidFill>
                <a:prstClr val="black"/>
              </a:solidFill>
              <a:latin typeface="+mn-lt"/>
            </a:endParaRP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333" dirty="0">
                <a:solidFill>
                  <a:prstClr val="black"/>
                </a:solidFill>
                <a:latin typeface="+mn-lt"/>
              </a:rPr>
              <a:t>Chemical System;</a:t>
            </a: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333" dirty="0">
                <a:solidFill>
                  <a:prstClr val="black"/>
                </a:solidFill>
                <a:latin typeface="+mn-lt"/>
              </a:rPr>
              <a:t>Composition (elements containment).</a:t>
            </a:r>
            <a:endParaRPr lang="ru-RU" altLang="ru-RU" sz="1333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60FE36-97FA-3F7D-337A-E6A7DEF69FAB}"/>
              </a:ext>
            </a:extLst>
          </p:cNvPr>
          <p:cNvSpPr txBox="1"/>
          <p:nvPr/>
        </p:nvSpPr>
        <p:spPr>
          <a:xfrm>
            <a:off x="1072248" y="4326097"/>
            <a:ext cx="1304653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/>
            <a:r>
              <a:rPr lang="en-US" altLang="ru-RU" sz="5867" dirty="0">
                <a:solidFill>
                  <a:srgbClr val="0070C0"/>
                </a:solidFill>
                <a:latin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0026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A148A2-433E-9BAF-EDAA-F11BE5A18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476" y="3355084"/>
            <a:ext cx="5264252" cy="227199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4D17EC-53DE-8FED-69BB-E0CEE331C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876" y="878775"/>
            <a:ext cx="5275064" cy="24038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4339A4-AC4E-1661-D4FC-ABA43A713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69" y="878775"/>
            <a:ext cx="6423787" cy="26464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Composition</a:t>
            </a:r>
            <a:r>
              <a:rPr lang="de-DE" dirty="0"/>
              <a:t> Type</a:t>
            </a:r>
            <a:r>
              <a:rPr lang="en-US" dirty="0"/>
              <a:t>: </a:t>
            </a:r>
            <a:r>
              <a:rPr lang="en-US" dirty="0" err="1"/>
              <a:t>customisation</a:t>
            </a:r>
            <a:r>
              <a:rPr lang="en-US" dirty="0"/>
              <a:t> with a table</a:t>
            </a: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C86C7-6C4F-80B1-971B-7D821763A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sz="1000" dirty="0">
                <a:hlinkClick r:id="rId6"/>
              </a:rPr>
              <a:t>https://demo.mdi.ruhr-uni-bochum.de/object/ag2o-4605</a:t>
            </a:r>
            <a:endParaRPr lang="en-US" sz="1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14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48" name="Text Box 52">
            <a:extLst>
              <a:ext uri="{FF2B5EF4-FFF2-40B4-BE49-F238E27FC236}">
                <a16:creationId xmlns:a16="http://schemas.microsoft.com/office/drawing/2014/main" id="{527AA556-E0DA-62EE-E0EE-B0BB1029D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00" y="4163930"/>
            <a:ext cx="58097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ru-RU" sz="1800" b="1" dirty="0">
                <a:solidFill>
                  <a:schemeClr val="tx1"/>
                </a:solidFill>
                <a:latin typeface="+mn-lt"/>
              </a:rPr>
              <a:t>UI Experience</a:t>
            </a:r>
            <a:r>
              <a:rPr lang="en-US" altLang="ru-RU" sz="18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380990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solidFill>
                  <a:schemeClr val="tx1"/>
                </a:solidFill>
                <a:latin typeface="+mn-lt"/>
              </a:rPr>
              <a:t>Select project (rubric with objects)</a:t>
            </a:r>
          </a:p>
          <a:p>
            <a:pPr marL="380990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solidFill>
                  <a:schemeClr val="tx1"/>
                </a:solidFill>
                <a:latin typeface="+mn-lt"/>
              </a:rPr>
              <a:t>Select object of interest</a:t>
            </a:r>
          </a:p>
          <a:p>
            <a:pPr marL="380990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solidFill>
                  <a:schemeClr val="tx1"/>
                </a:solidFill>
                <a:latin typeface="+mn-lt"/>
              </a:rPr>
              <a:t>Follow the link and explore object data and properties</a:t>
            </a:r>
            <a:endParaRPr lang="ru-RU" alt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355FA9-6262-DACD-C01E-4076CC8B9987}"/>
              </a:ext>
            </a:extLst>
          </p:cNvPr>
          <p:cNvSpPr txBox="1"/>
          <p:nvPr/>
        </p:nvSpPr>
        <p:spPr>
          <a:xfrm>
            <a:off x="427902" y="6038613"/>
            <a:ext cx="53971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6"/>
              </a:rPr>
              <a:t>https://demo.mdi.ruhr-uni-bochum.de/object/ag2o-4605</a:t>
            </a:r>
            <a:endParaRPr lang="en-US" sz="16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ECC49D-0DC6-373A-9AFE-256AAC30C37F}"/>
              </a:ext>
            </a:extLst>
          </p:cNvPr>
          <p:cNvCxnSpPr>
            <a:cxnSpLocks/>
          </p:cNvCxnSpPr>
          <p:nvPr/>
        </p:nvCxnSpPr>
        <p:spPr>
          <a:xfrm>
            <a:off x="398659" y="932723"/>
            <a:ext cx="266359" cy="421064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5EDE51-4C4E-F105-D9C2-D9D19424B9BA}"/>
              </a:ext>
            </a:extLst>
          </p:cNvPr>
          <p:cNvCxnSpPr>
            <a:cxnSpLocks/>
          </p:cNvCxnSpPr>
          <p:nvPr/>
        </p:nvCxnSpPr>
        <p:spPr>
          <a:xfrm>
            <a:off x="810484" y="1736593"/>
            <a:ext cx="1243947" cy="412841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51AAC0-609C-B77E-32AA-643872902D52}"/>
              </a:ext>
            </a:extLst>
          </p:cNvPr>
          <p:cNvCxnSpPr>
            <a:cxnSpLocks/>
          </p:cNvCxnSpPr>
          <p:nvPr/>
        </p:nvCxnSpPr>
        <p:spPr>
          <a:xfrm flipV="1">
            <a:off x="2410691" y="932723"/>
            <a:ext cx="4593918" cy="1228586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18520F-667D-C00F-A910-7E8CF1D371C4}"/>
              </a:ext>
            </a:extLst>
          </p:cNvPr>
          <p:cNvCxnSpPr>
            <a:cxnSpLocks/>
          </p:cNvCxnSpPr>
          <p:nvPr/>
        </p:nvCxnSpPr>
        <p:spPr>
          <a:xfrm>
            <a:off x="675993" y="1297165"/>
            <a:ext cx="50756" cy="44072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388A56-4046-D8AC-B24B-FA52C0B21FE4}"/>
              </a:ext>
            </a:extLst>
          </p:cNvPr>
          <p:cNvCxnSpPr>
            <a:cxnSpLocks/>
          </p:cNvCxnSpPr>
          <p:nvPr/>
        </p:nvCxnSpPr>
        <p:spPr>
          <a:xfrm>
            <a:off x="7850213" y="3026409"/>
            <a:ext cx="0" cy="701907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52">
            <a:extLst>
              <a:ext uri="{FF2B5EF4-FFF2-40B4-BE49-F238E27FC236}">
                <a16:creationId xmlns:a16="http://schemas.microsoft.com/office/drawing/2014/main" id="{6466592C-EF21-5A10-5890-470B3ED4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835" y="1858774"/>
            <a:ext cx="24248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ru-RU" sz="1600" b="1" dirty="0">
                <a:solidFill>
                  <a:schemeClr val="tx1"/>
                </a:solidFill>
                <a:latin typeface="Arial" panose="020B0604020202020204" pitchFamily="34" charset="0"/>
              </a:rPr>
              <a:t>Visibility depends on user privileges 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DBE0C00-8322-7986-AB39-E7F21D5716B3}"/>
              </a:ext>
            </a:extLst>
          </p:cNvPr>
          <p:cNvCxnSpPr>
            <a:cxnSpLocks/>
          </p:cNvCxnSpPr>
          <p:nvPr/>
        </p:nvCxnSpPr>
        <p:spPr>
          <a:xfrm flipH="1">
            <a:off x="9583387" y="2402686"/>
            <a:ext cx="342528" cy="1207413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1D0753E-A80D-6A87-9FA0-4999F57DA8BF}"/>
              </a:ext>
            </a:extLst>
          </p:cNvPr>
          <p:cNvCxnSpPr>
            <a:cxnSpLocks/>
          </p:cNvCxnSpPr>
          <p:nvPr/>
        </p:nvCxnSpPr>
        <p:spPr>
          <a:xfrm>
            <a:off x="11133718" y="2402686"/>
            <a:ext cx="230968" cy="129054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19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>
                <a:latin typeface="Arial" panose="020B0604020202020204" pitchFamily="34" charset="0"/>
              </a:rPr>
              <a:t>Thanks for your kind attention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ACCA0-8621-F316-A835-02AA0C0152B3}"/>
              </a:ext>
            </a:extLst>
          </p:cNvPr>
          <p:cNvSpPr txBox="1"/>
          <p:nvPr/>
        </p:nvSpPr>
        <p:spPr>
          <a:xfrm>
            <a:off x="326115" y="1636370"/>
            <a:ext cx="1149531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e-DE" sz="2800" dirty="0"/>
          </a:p>
          <a:p>
            <a:pPr algn="ctr"/>
            <a:r>
              <a:rPr lang="de-DE" sz="8800" dirty="0"/>
              <a:t>Q&amp;A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2FCA08F-F595-E922-63C8-30406A6EA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13" y="5417848"/>
            <a:ext cx="5313301" cy="485999"/>
          </a:xfrm>
        </p:spPr>
        <p:txBody>
          <a:bodyPr>
            <a:noAutofit/>
          </a:bodyPr>
          <a:lstStyle/>
          <a:p>
            <a:pPr indent="0" defTabSz="914377">
              <a:buNone/>
            </a:pPr>
            <a:r>
              <a:rPr lang="en-US" sz="2400" dirty="0">
                <a:solidFill>
                  <a:srgbClr val="1D1C1D"/>
                </a:solidFill>
                <a:latin typeface="+mn-lt"/>
              </a:rPr>
              <a:t>Victor Dudarev</a:t>
            </a:r>
          </a:p>
          <a:p>
            <a:pPr indent="0" defTabSz="914377">
              <a:buNone/>
            </a:pPr>
            <a:r>
              <a:rPr lang="en-US" sz="2400" dirty="0">
                <a:solidFill>
                  <a:srgbClr val="1D1C1D"/>
                </a:solidFill>
                <a:latin typeface="+mn-lt"/>
                <a:hlinkClick r:id="rId3"/>
              </a:rPr>
              <a:t>Victor.Dudarev@rub.de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indent="0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F5B7F41-2497-9FD8-16DB-0134FF742C8B}"/>
              </a:ext>
            </a:extLst>
          </p:cNvPr>
          <p:cNvSpPr txBox="1">
            <a:spLocks/>
          </p:cNvSpPr>
          <p:nvPr/>
        </p:nvSpPr>
        <p:spPr>
          <a:xfrm>
            <a:off x="5669023" y="6362393"/>
            <a:ext cx="5313301" cy="485999"/>
          </a:xfrm>
          <a:prstGeom prst="rect">
            <a:avLst/>
          </a:prstGeom>
        </p:spPr>
        <p:txBody>
          <a:bodyPr vert="horz" lIns="36000" tIns="18000" rIns="36000" bIns="0" rtlCol="0">
            <a:norm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arenBoth"/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+mj-lt"/>
              <a:buNone/>
            </a:pPr>
            <a:r>
              <a:rPr lang="en-US" dirty="0">
                <a:hlinkClick r:id="rId4"/>
              </a:rPr>
              <a:t>https://vdudarev.ru</a:t>
            </a:r>
            <a:endParaRPr lang="en-US" dirty="0"/>
          </a:p>
          <a:p>
            <a:pPr indent="0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85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RDMS: </a:t>
            </a:r>
            <a:r>
              <a:rPr lang="en-US" sz="3733" dirty="0"/>
              <a:t>Search</a:t>
            </a: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F9B3F-1D07-B500-3103-8B6DC68132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0985" y="6362393"/>
            <a:ext cx="6029011" cy="485999"/>
          </a:xfrm>
        </p:spPr>
        <p:txBody>
          <a:bodyPr>
            <a:normAutofit fontScale="62500" lnSpcReduction="20000"/>
          </a:bodyPr>
          <a:lstStyle/>
          <a:p>
            <a:pPr defTabSz="914377"/>
            <a:r>
              <a:rPr lang="en-US" altLang="ru-RU" sz="1000" dirty="0">
                <a:solidFill>
                  <a:prstClr val="black"/>
                </a:solidFill>
                <a:latin typeface="Arial" panose="020B0604020202020204" pitchFamily="34" charset="0"/>
                <a:hlinkClick r:id="rId3"/>
              </a:rPr>
              <a:t>https://demo.mdi.ruhr-uni-bochum.de/search/</a:t>
            </a:r>
            <a:endParaRPr lang="en-US" altLang="ru-RU" sz="1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914377"/>
            <a:r>
              <a:rPr lang="en-US" altLang="ru-RU" dirty="0">
                <a:solidFill>
                  <a:prstClr val="black"/>
                </a:solidFill>
                <a:latin typeface="Arial" panose="020B0604020202020204" pitchFamily="34" charset="0"/>
                <a:hlinkClick r:id="rId4"/>
              </a:rPr>
              <a:t>https://demo.mdi.ruhr-uni-bochum.de/search/?system=As-Ga&amp;typeid=8&amp;Aspctmin=30&amp;Aspctmax=50&amp;Gaabsmin=1&amp;Gaabsmax=3&amp;pr0name=E%3Csub%3Eg%3C%2Fsub%3E&amp;pr0type=Float&amp;pr0min=1.5&amp;pr0max=2&amp;pr1name=Comment&amp;pr1type=String&amp;pr1max=3&amp;pr1str=solution&amp;prcnt=2</a:t>
            </a:r>
            <a:endParaRPr lang="en-US" altLang="ru-RU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914377"/>
            <a:r>
              <a:rPr lang="en-US" altLang="ru-RU" dirty="0">
                <a:solidFill>
                  <a:prstClr val="black"/>
                </a:solidFill>
                <a:latin typeface="Arial" panose="020B0604020202020204" pitchFamily="34" charset="0"/>
                <a:hlinkClick r:id="rId5"/>
              </a:rPr>
              <a:t>https://demo.mdi.ruhr-uni-bochum.de/search/?system=As-Ga&amp;typeid=8&amp;Aspctmin=30&amp;Aspctmax=50&amp;Gaabsmin=1&amp;Gaabsmax=3&amp;pr0name=E%3Csub%3Eg%3C%2Fsub%3E&amp;pr0type=Float&amp;pr0min=1.5&amp;pr0max=2&amp;prcnt=1</a:t>
            </a:r>
            <a:endParaRPr lang="en-US" alt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52">
            <a:extLst>
              <a:ext uri="{FF2B5EF4-FFF2-40B4-BE49-F238E27FC236}">
                <a16:creationId xmlns:a16="http://schemas.microsoft.com/office/drawing/2014/main" id="{3F737F99-9CF8-F251-FA0A-D027302F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084" y="1330466"/>
            <a:ext cx="5949221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Arial" panose="020B0604020202020204" pitchFamily="34" charset="0"/>
              </a:rPr>
              <a:t>Task: </a:t>
            </a:r>
            <a:r>
              <a:rPr lang="en-US" altLang="ru-RU" sz="2133" dirty="0">
                <a:solidFill>
                  <a:prstClr val="black"/>
                </a:solidFill>
                <a:latin typeface="Arial" panose="020B0604020202020204" pitchFamily="34" charset="0"/>
              </a:rPr>
              <a:t>make properties modification easy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060ABD-80BE-8653-2A65-9ECD8599F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3767" y="61017"/>
            <a:ext cx="8182352" cy="601868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 Box 52">
            <a:extLst>
              <a:ext uri="{FF2B5EF4-FFF2-40B4-BE49-F238E27FC236}">
                <a16:creationId xmlns:a16="http://schemas.microsoft.com/office/drawing/2014/main" id="{7A6DF9F1-DCFB-8B98-C6AC-52FB88A29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27" y="805027"/>
            <a:ext cx="3850840" cy="515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Search on: </a:t>
            </a:r>
          </a:p>
          <a:p>
            <a:pPr marL="457189" indent="-457189" defTabSz="914377">
              <a:spcBef>
                <a:spcPts val="0"/>
              </a:spcBef>
              <a:buFontTx/>
              <a:buAutoNum type="arabicParenR"/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Chemical system</a:t>
            </a:r>
          </a:p>
          <a:p>
            <a:pPr marL="457189" indent="-457189" defTabSz="914377">
              <a:spcBef>
                <a:spcPts val="0"/>
              </a:spcBef>
              <a:buFontTx/>
              <a:buAutoNum type="arabicParenR"/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Composition</a:t>
            </a:r>
          </a:p>
          <a:p>
            <a:pPr marL="457189" indent="-457189" defTabSz="914377">
              <a:spcBef>
                <a:spcPts val="0"/>
              </a:spcBef>
              <a:buFontTx/>
              <a:buAutoNum type="arabicParenR"/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Object type</a:t>
            </a:r>
          </a:p>
          <a:p>
            <a:pPr marL="457189" indent="-457189" defTabSz="914377">
              <a:spcBef>
                <a:spcPts val="0"/>
              </a:spcBef>
              <a:buFontTx/>
              <a:buAutoNum type="arabicParenR"/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Phrase in object’s </a:t>
            </a:r>
            <a:r>
              <a:rPr lang="en-US" altLang="ru-RU" sz="2133" u="sng" dirty="0">
                <a:solidFill>
                  <a:prstClr val="black"/>
                </a:solidFill>
                <a:latin typeface="+mn-lt"/>
              </a:rPr>
              <a:t>Name</a:t>
            </a: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 or </a:t>
            </a:r>
            <a:r>
              <a:rPr lang="en-US" altLang="ru-RU" sz="2133" u="sng" dirty="0">
                <a:solidFill>
                  <a:prstClr val="black"/>
                </a:solidFill>
                <a:latin typeface="+mn-lt"/>
              </a:rPr>
              <a:t>Description</a:t>
            </a:r>
            <a:endParaRPr lang="en-US" altLang="ru-RU" sz="2133" dirty="0">
              <a:solidFill>
                <a:prstClr val="black"/>
              </a:solidFill>
              <a:latin typeface="+mn-lt"/>
            </a:endParaRPr>
          </a:p>
          <a:p>
            <a:pPr marL="457189" indent="-457189" defTabSz="914377">
              <a:spcBef>
                <a:spcPts val="0"/>
              </a:spcBef>
              <a:buFontTx/>
              <a:buAutoNum type="arabicParenR"/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Properties values (all available within tenant)</a:t>
            </a:r>
          </a:p>
          <a:p>
            <a:pPr marL="457189" indent="-457189" defTabSz="914377">
              <a:spcBef>
                <a:spcPts val="0"/>
              </a:spcBef>
              <a:buFontTx/>
              <a:buAutoNum type="arabicParenR"/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Person created</a:t>
            </a:r>
          </a:p>
          <a:p>
            <a:pPr marL="457189" indent="-457189" defTabSz="914377">
              <a:spcBef>
                <a:spcPts val="0"/>
              </a:spcBef>
              <a:buFontTx/>
              <a:buAutoNum type="arabicParenR"/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Creation date</a:t>
            </a:r>
          </a:p>
          <a:p>
            <a:pPr marL="457189" indent="-457189" defTabSz="914377">
              <a:spcBef>
                <a:spcPts val="0"/>
              </a:spcBef>
              <a:buFontTx/>
              <a:buAutoNum type="arabicParenR"/>
            </a:pPr>
            <a:endParaRPr lang="en-US" altLang="ru-RU" sz="2133" dirty="0">
              <a:solidFill>
                <a:prstClr val="black"/>
              </a:solidFill>
              <a:latin typeface="+mn-lt"/>
            </a:endParaRPr>
          </a:p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Important feature:</a:t>
            </a:r>
          </a:p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srgbClr val="0070C0"/>
                </a:solidFill>
                <a:latin typeface="+mn-lt"/>
              </a:rPr>
              <a:t>persistent URL on search 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(share search results easily by URL</a:t>
            </a:r>
            <a:r>
              <a:rPr lang="en-US" altLang="ru-RU" sz="1600" dirty="0">
                <a:solidFill>
                  <a:srgbClr val="E6332A"/>
                </a:solidFill>
                <a:latin typeface="+mn-lt"/>
              </a:rPr>
              <a:t>*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)</a:t>
            </a: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.</a:t>
            </a:r>
          </a:p>
          <a:p>
            <a:pPr defTabSz="914377">
              <a:spcBef>
                <a:spcPts val="0"/>
              </a:spcBef>
            </a:pPr>
            <a:endParaRPr lang="en-US" altLang="ru-RU" sz="1467" dirty="0">
              <a:solidFill>
                <a:srgbClr val="E6332A"/>
              </a:solidFill>
              <a:latin typeface="+mn-lt"/>
            </a:endParaRPr>
          </a:p>
          <a:p>
            <a:pPr defTabSz="914377">
              <a:spcBef>
                <a:spcPts val="0"/>
              </a:spcBef>
            </a:pPr>
            <a:r>
              <a:rPr lang="en-US" altLang="ru-RU" sz="1600" dirty="0">
                <a:solidFill>
                  <a:srgbClr val="E6332A"/>
                </a:solidFill>
                <a:latin typeface="+mn-lt"/>
              </a:rPr>
              <a:t>*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 - respecting current security context</a:t>
            </a:r>
          </a:p>
        </p:txBody>
      </p:sp>
    </p:spTree>
    <p:extLst>
      <p:ext uri="{BB962C8B-B14F-4D97-AF65-F5344CB8AC3E}">
        <p14:creationId xmlns:p14="http://schemas.microsoft.com/office/powerpoint/2010/main" val="2491589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6FA17-D9AD-A98A-E709-2D26D829C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39" y="1211999"/>
            <a:ext cx="6432715" cy="1103520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</a:t>
            </a:r>
            <a:r>
              <a:rPr lang="en-US" dirty="0"/>
              <a:t>: Interlink Objects</a:t>
            </a: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398E6-55F5-F189-C03C-8DF3E9FC44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 defTabSz="914377">
              <a:buNone/>
            </a:pPr>
            <a:r>
              <a:rPr lang="en-US" altLang="ru-RU" sz="1000" dirty="0">
                <a:solidFill>
                  <a:prstClr val="black"/>
                </a:solidFill>
                <a:latin typeface="Arial" panose="020B0604020202020204" pitchFamily="34" charset="0"/>
              </a:rPr>
              <a:t>User view: </a:t>
            </a:r>
            <a:r>
              <a:rPr lang="en-US" altLang="ru-RU" sz="1000" dirty="0">
                <a:solidFill>
                  <a:prstClr val="black"/>
                </a:solidFill>
                <a:latin typeface="Arial" panose="020B0604020202020204" pitchFamily="34" charset="0"/>
                <a:hlinkClick r:id="rId4"/>
              </a:rPr>
              <a:t>https://demo.mdi.ruhr-uni-bochum.de/object/ag2s-4870</a:t>
            </a:r>
            <a:endParaRPr lang="en-US" altLang="ru-RU" sz="1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0" defTabSz="914377">
              <a:buNone/>
            </a:pPr>
            <a:r>
              <a:rPr lang="en-US" altLang="ru-RU" sz="1000" dirty="0">
                <a:solidFill>
                  <a:prstClr val="black"/>
                </a:solidFill>
                <a:latin typeface="Arial" panose="020B0604020202020204" pitchFamily="34" charset="0"/>
              </a:rPr>
              <a:t>Admin view: </a:t>
            </a:r>
            <a:r>
              <a:rPr lang="en-US" altLang="ru-RU" sz="1000" dirty="0">
                <a:solidFill>
                  <a:prstClr val="black"/>
                </a:solidFill>
                <a:latin typeface="Arial" panose="020B0604020202020204" pitchFamily="34" charset="0"/>
                <a:hlinkClick r:id="rId5"/>
              </a:rPr>
              <a:t>https://demo.mdi.ruhr-uni-bochum.de/adminobject/edititem/4870</a:t>
            </a:r>
            <a:endParaRPr lang="en-US" sz="1000" dirty="0">
              <a:solidFill>
                <a:prstClr val="black"/>
              </a:solidFill>
              <a:latin typeface="Arial" panose="020B0604020202020204"/>
            </a:endParaRPr>
          </a:p>
          <a:p>
            <a:pPr indent="0">
              <a:buNone/>
            </a:pPr>
            <a:endParaRPr lang="en-US" dirty="0"/>
          </a:p>
        </p:txBody>
      </p:sp>
      <p:sp>
        <p:nvSpPr>
          <p:cNvPr id="8" name="Text Box 52">
            <a:extLst>
              <a:ext uri="{FF2B5EF4-FFF2-40B4-BE49-F238E27FC236}">
                <a16:creationId xmlns:a16="http://schemas.microsoft.com/office/drawing/2014/main" id="{ECE8CDA6-538F-1854-2C60-80C1E68BD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1" y="866675"/>
            <a:ext cx="87711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1600" b="1" dirty="0">
                <a:solidFill>
                  <a:prstClr val="black"/>
                </a:solidFill>
                <a:latin typeface="+mn-lt"/>
              </a:rPr>
              <a:t>Example: literature reference for published data on composition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: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030" name="Picture 6" descr="Directed graph - Wikipedia">
            <a:extLst>
              <a:ext uri="{FF2B5EF4-FFF2-40B4-BE49-F238E27FC236}">
                <a16:creationId xmlns:a16="http://schemas.microsoft.com/office/drawing/2014/main" id="{A83AF66D-4037-98B4-A945-1FFCD0BC0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451" y="0"/>
            <a:ext cx="2989861" cy="198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69F59F-CCDA-4A23-650A-8D1A1034CE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1474" y="2027505"/>
            <a:ext cx="6432716" cy="402211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 Box 52">
            <a:extLst>
              <a:ext uri="{FF2B5EF4-FFF2-40B4-BE49-F238E27FC236}">
                <a16:creationId xmlns:a16="http://schemas.microsoft.com/office/drawing/2014/main" id="{1CC26477-7D6C-B4BB-92B9-D77469937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4" y="2440519"/>
            <a:ext cx="5538583" cy="349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To add associated objects:</a:t>
            </a:r>
          </a:p>
          <a:p>
            <a:pPr defTabSz="914377">
              <a:spcBef>
                <a:spcPts val="800"/>
              </a:spcBef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0) Go to “List edit” or select object to edit</a:t>
            </a:r>
          </a:p>
          <a:p>
            <a:pPr defTabSz="914377">
              <a:spcBef>
                <a:spcPts val="800"/>
              </a:spcBef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1) Select associated object type (optional filter)</a:t>
            </a:r>
          </a:p>
          <a:p>
            <a:pPr defTabSz="914377">
              <a:spcBef>
                <a:spcPts val="800"/>
              </a:spcBef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2) Input search phrase, contained in the </a:t>
            </a:r>
            <a:r>
              <a:rPr lang="en-US" altLang="ru-RU" sz="1600" u="sng" dirty="0">
                <a:solidFill>
                  <a:prstClr val="black"/>
                </a:solidFill>
                <a:latin typeface="+mn-lt"/>
              </a:rPr>
              <a:t>Name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 of desired object to be associated</a:t>
            </a:r>
          </a:p>
          <a:p>
            <a:pPr defTabSz="914377">
              <a:spcBef>
                <a:spcPts val="800"/>
              </a:spcBef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3) Drag &amp; Drop desired object(s) from search result list to the area / adjust list</a:t>
            </a:r>
          </a:p>
          <a:p>
            <a:pPr defTabSz="914377">
              <a:spcBef>
                <a:spcPts val="800"/>
              </a:spcBef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4) Save changes</a:t>
            </a:r>
          </a:p>
          <a:p>
            <a:pPr defTabSz="914377">
              <a:spcBef>
                <a:spcPts val="800"/>
              </a:spcBef>
            </a:pPr>
            <a:r>
              <a:rPr lang="en-US" altLang="ru-RU" sz="1600" b="1" dirty="0">
                <a:solidFill>
                  <a:srgbClr val="0070C0"/>
                </a:solidFill>
                <a:latin typeface="+mn-lt"/>
              </a:rPr>
              <a:t>Important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: </a:t>
            </a:r>
            <a:r>
              <a:rPr lang="en-US" altLang="ru-RU" sz="1600" b="1" dirty="0">
                <a:solidFill>
                  <a:prstClr val="black"/>
                </a:solidFill>
                <a:latin typeface="+mn-lt"/>
              </a:rPr>
              <a:t>Reverse associations 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allow to browse reverse- directional associations, such as finding all compounds mentioned in a particular literature reference.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7974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A8C550F-6348-79F8-F937-FF519673D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860" y="3653281"/>
            <a:ext cx="5787470" cy="24057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 </a:t>
            </a:r>
            <a:r>
              <a:rPr lang="de-DE" dirty="0" err="1"/>
              <a:t>DropZone</a:t>
            </a:r>
            <a:r>
              <a:rPr lang="de-DE" dirty="0"/>
              <a:t> Tasks: </a:t>
            </a:r>
            <a:r>
              <a:rPr lang="en-US" dirty="0"/>
              <a:t>D</a:t>
            </a:r>
            <a:r>
              <a:rPr lang="de-DE" dirty="0"/>
              <a:t>ata Validation &amp; Import</a:t>
            </a:r>
            <a:endParaRPr lang="de-DE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4DFCB-E930-6ED4-9AD1-6EF706C4A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Box 52">
            <a:extLst>
              <a:ext uri="{FF2B5EF4-FFF2-40B4-BE49-F238E27FC236}">
                <a16:creationId xmlns:a16="http://schemas.microsoft.com/office/drawing/2014/main" id="{3F737F99-9CF8-F251-FA0A-D027302F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21" y="838987"/>
            <a:ext cx="11952979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Task: </a:t>
            </a: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validate documents &amp; import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B2CB4C-0BE3-AECD-AACB-F8662EBDA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16" y="1294038"/>
            <a:ext cx="6762541" cy="23906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53116691-D739-EBD4-58CF-E42E13900E0F}"/>
              </a:ext>
            </a:extLst>
          </p:cNvPr>
          <p:cNvSpPr/>
          <p:nvPr/>
        </p:nvSpPr>
        <p:spPr>
          <a:xfrm rot="13242025">
            <a:off x="2862934" y="4015147"/>
            <a:ext cx="3377619" cy="1320789"/>
          </a:xfrm>
          <a:prstGeom prst="curvedDownArrow">
            <a:avLst/>
          </a:prstGeom>
          <a:solidFill>
            <a:srgbClr val="0070C0">
              <a:alpha val="50000"/>
            </a:srgbClr>
          </a:solidFill>
          <a:ln>
            <a:noFill/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Text Box 52">
            <a:extLst>
              <a:ext uri="{FF2B5EF4-FFF2-40B4-BE49-F238E27FC236}">
                <a16:creationId xmlns:a16="http://schemas.microsoft.com/office/drawing/2014/main" id="{4D308DFD-CE93-8073-22EA-E33CE12E8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911" y="1654577"/>
            <a:ext cx="4937089" cy="17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Implemented Features: </a:t>
            </a:r>
          </a:p>
          <a:p>
            <a:pPr marL="457200" indent="-45720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Automatic type detection;</a:t>
            </a:r>
          </a:p>
          <a:p>
            <a:pPr marL="457200" indent="-45720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Uniqueness check;</a:t>
            </a:r>
          </a:p>
          <a:p>
            <a:pPr marL="457200" indent="-45720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Data </a:t>
            </a: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validation </a:t>
            </a: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(build-in + external);</a:t>
            </a:r>
          </a:p>
          <a:p>
            <a:pPr marL="457200" indent="-45720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Data </a:t>
            </a: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import</a:t>
            </a: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4459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 </a:t>
            </a:r>
            <a:r>
              <a:rPr lang="de-DE" dirty="0" err="1"/>
              <a:t>DropZone</a:t>
            </a:r>
            <a:r>
              <a:rPr lang="de-DE" dirty="0"/>
              <a:t>: </a:t>
            </a:r>
            <a:r>
              <a:rPr lang="en-US" dirty="0"/>
              <a:t>Staged Files (before import)</a:t>
            </a:r>
            <a:endParaRPr lang="de-DE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4DFCB-E930-6ED4-9AD1-6EF706C4A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9ED780-6FD7-5676-2422-CBB152D96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3" y="793819"/>
            <a:ext cx="7679227" cy="5426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 Box 52">
            <a:extLst>
              <a:ext uri="{FF2B5EF4-FFF2-40B4-BE49-F238E27FC236}">
                <a16:creationId xmlns:a16="http://schemas.microsoft.com/office/drawing/2014/main" id="{6716D2A9-4CD1-9A0A-028A-FDA82F0A3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201" y="4940388"/>
            <a:ext cx="3899225" cy="140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Workflow: </a:t>
            </a:r>
          </a:p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- </a:t>
            </a:r>
            <a:r>
              <a:rPr lang="en-US" altLang="ru-RU" sz="2133" dirty="0">
                <a:solidFill>
                  <a:srgbClr val="00B050"/>
                </a:solidFill>
                <a:latin typeface="+mn-lt"/>
              </a:rPr>
              <a:t>validate</a:t>
            </a: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 every file;</a:t>
            </a:r>
          </a:p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- check/adjust all properties;</a:t>
            </a:r>
          </a:p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- </a:t>
            </a:r>
            <a:r>
              <a:rPr lang="en-US" altLang="ru-RU" sz="2133" b="1">
                <a:solidFill>
                  <a:srgbClr val="0432FF"/>
                </a:solidFill>
                <a:latin typeface="+mn-lt"/>
              </a:rPr>
              <a:t>Import files</a:t>
            </a: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.</a:t>
            </a:r>
          </a:p>
        </p:txBody>
      </p:sp>
      <p:sp>
        <p:nvSpPr>
          <p:cNvPr id="13" name="Text Box 52">
            <a:extLst>
              <a:ext uri="{FF2B5EF4-FFF2-40B4-BE49-F238E27FC236}">
                <a16:creationId xmlns:a16="http://schemas.microsoft.com/office/drawing/2014/main" id="{94C0E04E-0129-BFD1-DFEE-CD013B55B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019" y="701658"/>
            <a:ext cx="3899225" cy="74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Check for unique documents (based on SHA256 hash):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B1FB82-2D2A-74C5-293F-4AC52B4AE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748" y="1401977"/>
            <a:ext cx="4367060" cy="5779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A9CA00-6D4D-8926-0045-A3D0D01D3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445" y="2484855"/>
            <a:ext cx="2401310" cy="24352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Text Box 52">
            <a:extLst>
              <a:ext uri="{FF2B5EF4-FFF2-40B4-BE49-F238E27FC236}">
                <a16:creationId xmlns:a16="http://schemas.microsoft.com/office/drawing/2014/main" id="{A5FCE5F8-D35C-B783-2C48-2099F994D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646" y="2090004"/>
            <a:ext cx="3303024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Check data to import: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615EBDB-A820-B469-3354-45694E1ACCCF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331411" y="2617507"/>
            <a:ext cx="7607034" cy="1084982"/>
          </a:xfrm>
          <a:prstGeom prst="straightConnector1">
            <a:avLst/>
          </a:prstGeom>
          <a:ln w="63500">
            <a:solidFill>
              <a:schemeClr val="tx2">
                <a:lumMod val="90000"/>
                <a:lumOff val="1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6652F5E-246F-CCB0-0E22-B4C12B5E56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5354" y="4371032"/>
            <a:ext cx="2905045" cy="91440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68A0DD48-EB64-9E43-6094-705C45D7F1E1}"/>
              </a:ext>
            </a:extLst>
          </p:cNvPr>
          <p:cNvSpPr/>
          <p:nvPr/>
        </p:nvSpPr>
        <p:spPr>
          <a:xfrm rot="3199562">
            <a:off x="8643586" y="4121888"/>
            <a:ext cx="1487083" cy="711341"/>
          </a:xfrm>
          <a:prstGeom prst="curvedDownArrow">
            <a:avLst/>
          </a:prstGeom>
          <a:solidFill>
            <a:srgbClr val="0070C0">
              <a:alpha val="50000"/>
            </a:srgbClr>
          </a:solidFill>
          <a:ln>
            <a:noFill/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7" name="Text Box 52">
            <a:extLst>
              <a:ext uri="{FF2B5EF4-FFF2-40B4-BE49-F238E27FC236}">
                <a16:creationId xmlns:a16="http://schemas.microsoft.com/office/drawing/2014/main" id="{C4ED44D9-8CAD-EE04-B1D2-0910BD78B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8048" y="3629076"/>
            <a:ext cx="1763952" cy="74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Properties</a:t>
            </a:r>
            <a:br>
              <a:rPr lang="en-US" altLang="ru-RU" sz="2133" dirty="0">
                <a:solidFill>
                  <a:prstClr val="black"/>
                </a:solidFill>
                <a:latin typeface="+mn-lt"/>
              </a:rPr>
            </a:b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(after import):</a:t>
            </a:r>
          </a:p>
        </p:txBody>
      </p:sp>
    </p:spTree>
    <p:extLst>
      <p:ext uri="{BB962C8B-B14F-4D97-AF65-F5344CB8AC3E}">
        <p14:creationId xmlns:p14="http://schemas.microsoft.com/office/powerpoint/2010/main" val="274526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20B6A8-B14A-5A05-839C-0E38AEED03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83822-08D7-C286-B58E-77398B2FAE25}"/>
              </a:ext>
            </a:extLst>
          </p:cNvPr>
          <p:cNvSpPr txBox="1"/>
          <p:nvPr/>
        </p:nvSpPr>
        <p:spPr>
          <a:xfrm>
            <a:off x="100484" y="1126037"/>
            <a:ext cx="117867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Project tree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Tree concept in computer science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Browsing project tree in RDMS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Controlling project tree in RDMS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Objects and data</a:t>
            </a:r>
            <a:endParaRPr lang="ru-RU" sz="320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Object concept (document, piece of data)</a:t>
            </a:r>
            <a:endParaRPr lang="ru-RU" sz="320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Create an object in RDMS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Basic search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3200"/>
              <a:t>Q&amp;A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089115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RDMS: </a:t>
            </a:r>
            <a:r>
              <a:rPr lang="de-DE" dirty="0" err="1"/>
              <a:t>Created</a:t>
            </a:r>
            <a:r>
              <a:rPr lang="de-DE" dirty="0"/>
              <a:t> Objects</a:t>
            </a:r>
            <a:endParaRPr lang="de-DE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4DFCB-E930-6ED4-9AD1-6EF706C4A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Box 52">
            <a:extLst>
              <a:ext uri="{FF2B5EF4-FFF2-40B4-BE49-F238E27FC236}">
                <a16:creationId xmlns:a16="http://schemas.microsoft.com/office/drawing/2014/main" id="{6716D2A9-4CD1-9A0A-028A-FDA82F0A3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0925" y="1051677"/>
            <a:ext cx="3507340" cy="140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After import: </a:t>
            </a:r>
          </a:p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- check all created objects (names, access level, </a:t>
            </a:r>
            <a:r>
              <a:rPr lang="en-US" altLang="ru-RU" sz="2133" dirty="0" err="1">
                <a:solidFill>
                  <a:prstClr val="black"/>
                </a:solidFill>
                <a:latin typeface="+mn-lt"/>
              </a:rPr>
              <a:t>etc</a:t>
            </a: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…);</a:t>
            </a:r>
          </a:p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- </a:t>
            </a:r>
            <a:r>
              <a:rPr lang="en-US" altLang="ru-RU" sz="2133" dirty="0">
                <a:solidFill>
                  <a:schemeClr val="tx1"/>
                </a:solidFill>
                <a:latin typeface="+mn-lt"/>
              </a:rPr>
              <a:t>share a link.</a:t>
            </a:r>
          </a:p>
        </p:txBody>
      </p:sp>
      <p:pic>
        <p:nvPicPr>
          <p:cNvPr id="1026" name="Picture 2" descr="The Four Requirements of Success | Contracting Business">
            <a:extLst>
              <a:ext uri="{FF2B5EF4-FFF2-40B4-BE49-F238E27FC236}">
                <a16:creationId xmlns:a16="http://schemas.microsoft.com/office/drawing/2014/main" id="{7F67A981-F5F4-08BF-1088-88DC80FC7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277" y="2632667"/>
            <a:ext cx="3135924" cy="164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CD044D-B55F-945C-7F09-AE59806AD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64" y="934252"/>
            <a:ext cx="8354387" cy="5124905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4218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concept (in computer science)</a:t>
            </a: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56C4B-1546-7F14-EB69-01B88422E9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9341" y="6362393"/>
            <a:ext cx="6470574" cy="485999"/>
          </a:xfrm>
        </p:spPr>
        <p:txBody>
          <a:bodyPr/>
          <a:lstStyle/>
          <a:p>
            <a:pPr indent="0">
              <a:buNone/>
            </a:pP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N-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ary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tree concept: 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  <a:hlinkClick r:id="rId3"/>
              </a:rPr>
              <a:t>https://towardsdatascience.com/8-useful-tree-data-structures-worth-knowing-8532c7231e8c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indent="0">
              <a:buNone/>
            </a:pP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0A9E2E-7006-83F8-4FC7-C6DEC805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51" y="984858"/>
            <a:ext cx="8937987" cy="505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73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3AED4D-8233-1EB4-6A14-3F0B32F8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75" y="1255417"/>
            <a:ext cx="6629478" cy="3055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Tree In RDMS (page browsing)</a:t>
            </a: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56C4B-1546-7F14-EB69-01B88422E9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1469" y="6362393"/>
            <a:ext cx="6520856" cy="485999"/>
          </a:xfrm>
        </p:spPr>
        <p:txBody>
          <a:bodyPr/>
          <a:lstStyle/>
          <a:p>
            <a:pPr indent="0">
              <a:buNone/>
            </a:pPr>
            <a:r>
              <a:rPr lang="en-US" dirty="0">
                <a:solidFill>
                  <a:prstClr val="black"/>
                </a:solidFill>
                <a:latin typeface="Arial" panose="020B0604020202020204"/>
                <a:hlinkClick r:id="rId4"/>
              </a:rPr>
              <a:t>https://crc247.mdi.ruhr-uni-bochum.de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indent="0">
              <a:buNone/>
            </a:pPr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85DC43-2A57-48D7-0D61-A4916E56F47D}"/>
              </a:ext>
            </a:extLst>
          </p:cNvPr>
          <p:cNvSpPr txBox="1"/>
          <p:nvPr/>
        </p:nvSpPr>
        <p:spPr>
          <a:xfrm>
            <a:off x="0" y="4532428"/>
            <a:ext cx="77774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Unlimited tree height (nesting level)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N</a:t>
            </a:r>
            <a:r>
              <a:rPr lang="de-DE" sz="2400" dirty="0"/>
              <a:t>o </a:t>
            </a:r>
            <a:r>
              <a:rPr lang="en-US" sz="2400" dirty="0"/>
              <a:t>naming</a:t>
            </a:r>
            <a:r>
              <a:rPr lang="de-DE" sz="2400" dirty="0"/>
              <a:t> </a:t>
            </a:r>
            <a:r>
              <a:rPr lang="en-GB" sz="2400" dirty="0"/>
              <a:t>restrictions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de-DE" sz="2400" dirty="0" err="1"/>
              <a:t>ccess</a:t>
            </a:r>
            <a:r>
              <a:rPr lang="de-DE" sz="2400" dirty="0"/>
              <a:t> Level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honored</a:t>
            </a:r>
            <a:r>
              <a:rPr lang="de-DE" sz="1600" dirty="0"/>
              <a:t> (</a:t>
            </a:r>
            <a:r>
              <a:rPr lang="de-DE" sz="1600" dirty="0" err="1"/>
              <a:t>public</a:t>
            </a:r>
            <a:r>
              <a:rPr lang="de-DE" sz="1600" dirty="0"/>
              <a:t>, </a:t>
            </a:r>
            <a:r>
              <a:rPr lang="de-DE" sz="1600" dirty="0" err="1"/>
              <a:t>protected</a:t>
            </a:r>
            <a:r>
              <a:rPr lang="de-DE" sz="1600" dirty="0"/>
              <a:t>, etc…)</a:t>
            </a:r>
          </a:p>
          <a:p>
            <a:pPr lvl="2"/>
            <a:r>
              <a:rPr lang="en-US" dirty="0"/>
              <a:t>Every rubric has unique URL.</a:t>
            </a:r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59DAAF-EC49-4E56-C57F-9E5340D66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0639" y="1256044"/>
            <a:ext cx="2031626" cy="50693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 Box 52">
            <a:extLst>
              <a:ext uri="{FF2B5EF4-FFF2-40B4-BE49-F238E27FC236}">
                <a16:creationId xmlns:a16="http://schemas.microsoft.com/office/drawing/2014/main" id="{2C7011EF-A32B-8F7F-4B09-D8B6D7F7F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06" y="806942"/>
            <a:ext cx="2297357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Main Page (root):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Text Box 52">
            <a:extLst>
              <a:ext uri="{FF2B5EF4-FFF2-40B4-BE49-F238E27FC236}">
                <a16:creationId xmlns:a16="http://schemas.microsoft.com/office/drawing/2014/main" id="{5C21B547-FA07-81D1-FF2D-44D8F7AED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0709" y="808617"/>
            <a:ext cx="2297357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Other Pages: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587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Project Tree</a:t>
            </a: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56C4B-1546-7F14-EB69-01B88422E9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1469" y="6362393"/>
            <a:ext cx="6520856" cy="485999"/>
          </a:xfrm>
        </p:spPr>
        <p:txBody>
          <a:bodyPr/>
          <a:lstStyle/>
          <a:p>
            <a:pPr indent="0">
              <a:buNone/>
            </a:pPr>
            <a:r>
              <a:rPr lang="en-US" dirty="0">
                <a:solidFill>
                  <a:prstClr val="black"/>
                </a:solidFill>
                <a:latin typeface="Arial" panose="020B0604020202020204"/>
                <a:hlinkClick r:id="rId3"/>
              </a:rPr>
              <a:t>https://crc247.mdi.ruhr-uni-bochum.de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indent="0">
              <a:buNone/>
            </a:pPr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9" name="Text Box 52">
            <a:extLst>
              <a:ext uri="{FF2B5EF4-FFF2-40B4-BE49-F238E27FC236}">
                <a16:creationId xmlns:a16="http://schemas.microsoft.com/office/drawing/2014/main" id="{2C7011EF-A32B-8F7F-4B09-D8B6D7F7F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464" y="867234"/>
            <a:ext cx="4343900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- add project to the top level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0A84B2-5206-202E-9DBB-B04774B6E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04" y="863864"/>
            <a:ext cx="1333686" cy="4477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E79156-EC3D-EA81-8E14-CEEA534D2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31" y="1472052"/>
            <a:ext cx="1590897" cy="457264"/>
          </a:xfrm>
          <a:prstGeom prst="rect">
            <a:avLst/>
          </a:prstGeom>
        </p:spPr>
      </p:pic>
      <p:sp>
        <p:nvSpPr>
          <p:cNvPr id="15" name="Text Box 52">
            <a:extLst>
              <a:ext uri="{FF2B5EF4-FFF2-40B4-BE49-F238E27FC236}">
                <a16:creationId xmlns:a16="http://schemas.microsoft.com/office/drawing/2014/main" id="{B4B17B57-A2DC-D11A-7074-30C1AB699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090" y="1491905"/>
            <a:ext cx="8391712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- add project as a child for the current project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71BB55-0F53-C582-23D5-67D489E6BB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380" y="2110779"/>
            <a:ext cx="4610743" cy="23148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0765E3-34A3-9D7B-CDC3-3D3DFDE96A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7454" y="994436"/>
            <a:ext cx="4610743" cy="50299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44DBA8-9A08-630E-5AA4-A33866F0E4AB}"/>
              </a:ext>
            </a:extLst>
          </p:cNvPr>
          <p:cNvCxnSpPr>
            <a:cxnSpLocks/>
          </p:cNvCxnSpPr>
          <p:nvPr/>
        </p:nvCxnSpPr>
        <p:spPr>
          <a:xfrm flipV="1">
            <a:off x="5589142" y="2424701"/>
            <a:ext cx="4458984" cy="103769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52">
            <a:extLst>
              <a:ext uri="{FF2B5EF4-FFF2-40B4-BE49-F238E27FC236}">
                <a16:creationId xmlns:a16="http://schemas.microsoft.com/office/drawing/2014/main" id="{02D030C4-3E02-01F3-FC35-5B2B50A2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417" y="4402897"/>
            <a:ext cx="4623370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Simple view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8" name="Text Box 52">
            <a:extLst>
              <a:ext uri="{FF2B5EF4-FFF2-40B4-BE49-F238E27FC236}">
                <a16:creationId xmlns:a16="http://schemas.microsoft.com/office/drawing/2014/main" id="{2B80A64C-40F7-FB94-7F91-0BCD68E46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94" y="5962857"/>
            <a:ext cx="4623370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Advanced view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931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All Project Tree</a:t>
            </a: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56C4B-1546-7F14-EB69-01B88422E9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1469" y="6362393"/>
            <a:ext cx="6520856" cy="485999"/>
          </a:xfrm>
        </p:spPr>
        <p:txBody>
          <a:bodyPr/>
          <a:lstStyle/>
          <a:p>
            <a:pPr indent="0">
              <a:buNone/>
            </a:pPr>
            <a:r>
              <a:rPr lang="en-US" dirty="0">
                <a:solidFill>
                  <a:prstClr val="black"/>
                </a:solidFill>
                <a:latin typeface="Arial" panose="020B0604020202020204"/>
                <a:hlinkClick r:id="rId3"/>
              </a:rPr>
              <a:t>https://crc247.mdi.ruhr-uni-bochum.de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indent="0">
              <a:buNone/>
            </a:pPr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9" name="Text Box 52">
            <a:extLst>
              <a:ext uri="{FF2B5EF4-FFF2-40B4-BE49-F238E27FC236}">
                <a16:creationId xmlns:a16="http://schemas.microsoft.com/office/drawing/2014/main" id="{2C7011EF-A32B-8F7F-4B09-D8B6D7F7F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4370" y="1922311"/>
            <a:ext cx="2273941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srgbClr val="00B050"/>
                </a:solidFill>
                <a:latin typeface="+mn-lt"/>
              </a:rPr>
              <a:t>add subproject</a:t>
            </a:r>
            <a:endParaRPr lang="ru-RU" altLang="ru-RU" sz="1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4A531-F31F-9DC9-65D1-EFF76FD4A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60" y="967422"/>
            <a:ext cx="9050013" cy="5144218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2477AA-1463-16DF-B74B-1B74CFF7A695}"/>
              </a:ext>
            </a:extLst>
          </p:cNvPr>
          <p:cNvCxnSpPr>
            <a:cxnSpLocks/>
          </p:cNvCxnSpPr>
          <p:nvPr/>
        </p:nvCxnSpPr>
        <p:spPr>
          <a:xfrm flipH="1">
            <a:off x="8179358" y="1316333"/>
            <a:ext cx="1436914" cy="0"/>
          </a:xfrm>
          <a:prstGeom prst="straightConnector1">
            <a:avLst/>
          </a:prstGeom>
          <a:ln w="63500">
            <a:solidFill>
              <a:srgbClr val="00B05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2">
            <a:extLst>
              <a:ext uri="{FF2B5EF4-FFF2-40B4-BE49-F238E27FC236}">
                <a16:creationId xmlns:a16="http://schemas.microsoft.com/office/drawing/2014/main" id="{9D36F9BE-21A3-AF11-D040-7235BB84A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8094" y="1089974"/>
            <a:ext cx="2543906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srgbClr val="00B050"/>
                </a:solidFill>
                <a:latin typeface="+mn-lt"/>
              </a:rPr>
              <a:t>add top-level project</a:t>
            </a:r>
            <a:endParaRPr lang="ru-RU" altLang="ru-RU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1" name="Text Box 52">
            <a:extLst>
              <a:ext uri="{FF2B5EF4-FFF2-40B4-BE49-F238E27FC236}">
                <a16:creationId xmlns:a16="http://schemas.microsoft.com/office/drawing/2014/main" id="{D1F822B5-4A37-863B-F45C-60CDF8B03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493" y="1944082"/>
            <a:ext cx="3920198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Open / Collapse Subtree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04A4413-7B2A-0E90-9DB6-96791CD1CF2E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512466" y="1708220"/>
            <a:ext cx="1114027" cy="446144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C7D847-4E4A-C17F-0191-53163E632C7D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733530" y="2154364"/>
            <a:ext cx="892963" cy="468256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BE7A8F5-0678-F5CF-A48A-E0DFEC7F7E6F}"/>
              </a:ext>
            </a:extLst>
          </p:cNvPr>
          <p:cNvCxnSpPr>
            <a:cxnSpLocks/>
          </p:cNvCxnSpPr>
          <p:nvPr/>
        </p:nvCxnSpPr>
        <p:spPr>
          <a:xfrm flipH="1">
            <a:off x="8058778" y="2160396"/>
            <a:ext cx="1808703" cy="381837"/>
          </a:xfrm>
          <a:prstGeom prst="straightConnector1">
            <a:avLst/>
          </a:prstGeom>
          <a:ln w="63500">
            <a:solidFill>
              <a:srgbClr val="00B05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E15903-46D4-E03A-F024-ACAB644BC159}"/>
              </a:ext>
            </a:extLst>
          </p:cNvPr>
          <p:cNvCxnSpPr>
            <a:cxnSpLocks/>
          </p:cNvCxnSpPr>
          <p:nvPr/>
        </p:nvCxnSpPr>
        <p:spPr>
          <a:xfrm flipH="1" flipV="1">
            <a:off x="8482484" y="2895601"/>
            <a:ext cx="1344804" cy="440452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52">
            <a:extLst>
              <a:ext uri="{FF2B5EF4-FFF2-40B4-BE49-F238E27FC236}">
                <a16:creationId xmlns:a16="http://schemas.microsoft.com/office/drawing/2014/main" id="{B6F1F5AA-E36B-EDBE-CB8C-547C0979D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8060" y="3079545"/>
            <a:ext cx="2049528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srgbClr val="0432FF"/>
                </a:solidFill>
                <a:latin typeface="+mn-lt"/>
              </a:rPr>
              <a:t>edit project</a:t>
            </a:r>
            <a:endParaRPr lang="ru-RU" altLang="ru-RU" sz="1600" dirty="0">
              <a:solidFill>
                <a:srgbClr val="0432FF"/>
              </a:solidFill>
              <a:latin typeface="+mn-lt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39B29A5-C0B1-B5B4-AF7F-A580BE4256DD}"/>
              </a:ext>
            </a:extLst>
          </p:cNvPr>
          <p:cNvCxnSpPr>
            <a:cxnSpLocks/>
          </p:cNvCxnSpPr>
          <p:nvPr/>
        </p:nvCxnSpPr>
        <p:spPr>
          <a:xfrm flipH="1" flipV="1">
            <a:off x="8876044" y="3952353"/>
            <a:ext cx="921099" cy="267955"/>
          </a:xfrm>
          <a:prstGeom prst="straightConnector1">
            <a:avLst/>
          </a:prstGeom>
          <a:ln w="63500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52">
            <a:extLst>
              <a:ext uri="{FF2B5EF4-FFF2-40B4-BE49-F238E27FC236}">
                <a16:creationId xmlns:a16="http://schemas.microsoft.com/office/drawing/2014/main" id="{5C5E1550-6B33-CE98-C55F-F3334DEF1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1263" y="3995619"/>
            <a:ext cx="2049528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srgbClr val="FF0000"/>
                </a:solidFill>
                <a:latin typeface="+mn-lt"/>
              </a:rPr>
              <a:t>delete project</a:t>
            </a:r>
            <a:endParaRPr lang="ru-RU" altLang="ru-RU" sz="1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04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8C6D06-E252-9BAB-2784-B41DBDF54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928" y="4069582"/>
            <a:ext cx="2700072" cy="278841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 </a:t>
            </a:r>
            <a:r>
              <a:rPr lang="en-US" dirty="0"/>
              <a:t>Tree Types Summary: control and display</a:t>
            </a: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56C4B-1546-7F14-EB69-01B88422E9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solidFill>
                  <a:prstClr val="black"/>
                </a:solidFill>
                <a:latin typeface="Arial" panose="020B0604020202020204"/>
                <a:hlinkClick r:id="rId4"/>
              </a:rPr>
              <a:t>https://demo.mdi.ruhr-uni-bochum.de/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CE9D6E-FDB3-CA88-516C-F6D31458E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68" y="783828"/>
            <a:ext cx="11901309" cy="198094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84151E-0DAF-CF83-297A-A6E59D4DD3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291" y="4817022"/>
            <a:ext cx="5804251" cy="189480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34AFFA-41C1-53D5-B820-1BB4BF8239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0363" y="3123163"/>
            <a:ext cx="4313645" cy="373483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237251-91EB-F7A5-FD35-24A75146CE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628" y="2821087"/>
            <a:ext cx="2925915" cy="1921735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45935B0-656D-8C30-579B-C10604EC6A7B}"/>
              </a:ext>
            </a:extLst>
          </p:cNvPr>
          <p:cNvCxnSpPr>
            <a:cxnSpLocks/>
          </p:cNvCxnSpPr>
          <p:nvPr/>
        </p:nvCxnSpPr>
        <p:spPr>
          <a:xfrm flipH="1">
            <a:off x="1095270" y="1738737"/>
            <a:ext cx="6228773" cy="1959056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47647A-87B9-AEC5-A361-7AD6D1076C67}"/>
              </a:ext>
            </a:extLst>
          </p:cNvPr>
          <p:cNvCxnSpPr>
            <a:cxnSpLocks/>
          </p:cNvCxnSpPr>
          <p:nvPr/>
        </p:nvCxnSpPr>
        <p:spPr>
          <a:xfrm flipV="1">
            <a:off x="8752114" y="4230356"/>
            <a:ext cx="783772" cy="1145512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F41715-F2A9-A082-CED0-D925081F7D59}"/>
              </a:ext>
            </a:extLst>
          </p:cNvPr>
          <p:cNvCxnSpPr>
            <a:cxnSpLocks/>
          </p:cNvCxnSpPr>
          <p:nvPr/>
        </p:nvCxnSpPr>
        <p:spPr>
          <a:xfrm flipV="1">
            <a:off x="6114140" y="1738365"/>
            <a:ext cx="3572471" cy="4207206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52">
            <a:extLst>
              <a:ext uri="{FF2B5EF4-FFF2-40B4-BE49-F238E27FC236}">
                <a16:creationId xmlns:a16="http://schemas.microsoft.com/office/drawing/2014/main" id="{527AA556-E0DA-62EE-E0EE-B0BB1029D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4643" y="2706081"/>
            <a:ext cx="2297357" cy="140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Control </a:t>
            </a: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(admin):</a:t>
            </a: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Name</a:t>
            </a: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Parent Id</a:t>
            </a: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Sort Code</a:t>
            </a: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Access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9" name="Text Box 52">
            <a:extLst>
              <a:ext uri="{FF2B5EF4-FFF2-40B4-BE49-F238E27FC236}">
                <a16:creationId xmlns:a16="http://schemas.microsoft.com/office/drawing/2014/main" id="{19DD3A58-7E71-8F51-27B2-53BFD5912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779" y="2789381"/>
            <a:ext cx="2212120" cy="10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Display </a:t>
            </a: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for users in Web Application</a:t>
            </a:r>
            <a:endParaRPr lang="ru-RU" altLang="ru-RU" sz="2133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6D593B7-10C8-3344-5681-C1B9C7C77CCC}"/>
              </a:ext>
            </a:extLst>
          </p:cNvPr>
          <p:cNvCxnSpPr>
            <a:cxnSpLocks/>
          </p:cNvCxnSpPr>
          <p:nvPr/>
        </p:nvCxnSpPr>
        <p:spPr>
          <a:xfrm flipH="1" flipV="1">
            <a:off x="1517301" y="1034980"/>
            <a:ext cx="1527350" cy="1879042"/>
          </a:xfrm>
          <a:prstGeom prst="straightConnector1">
            <a:avLst/>
          </a:prstGeom>
          <a:ln w="63500">
            <a:solidFill>
              <a:srgbClr val="FFC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1C78772-BDAA-1999-08B0-86910C51BE1C}"/>
              </a:ext>
            </a:extLst>
          </p:cNvPr>
          <p:cNvCxnSpPr>
            <a:cxnSpLocks/>
          </p:cNvCxnSpPr>
          <p:nvPr/>
        </p:nvCxnSpPr>
        <p:spPr>
          <a:xfrm flipH="1">
            <a:off x="1105319" y="3719780"/>
            <a:ext cx="1904363" cy="219174"/>
          </a:xfrm>
          <a:prstGeom prst="straightConnector1">
            <a:avLst/>
          </a:prstGeom>
          <a:ln w="63500">
            <a:solidFill>
              <a:srgbClr val="FFC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B101942-7752-9CA9-D700-CA8BA1B214E3}"/>
              </a:ext>
            </a:extLst>
          </p:cNvPr>
          <p:cNvCxnSpPr>
            <a:cxnSpLocks/>
          </p:cNvCxnSpPr>
          <p:nvPr/>
        </p:nvCxnSpPr>
        <p:spPr>
          <a:xfrm flipV="1">
            <a:off x="1617785" y="3466682"/>
            <a:ext cx="3567164" cy="2873829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51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Playgrounds</a:t>
            </a: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56C4B-1546-7F14-EB69-01B88422E9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solidFill>
                  <a:prstClr val="black"/>
                </a:solidFill>
                <a:latin typeface="Arial" panose="020B0604020202020204"/>
                <a:hlinkClick r:id="rId3"/>
              </a:rPr>
              <a:t>https://inf.mdi.ruhr-uni-bochum.de/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indent="0">
              <a:buNone/>
            </a:pP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indent="0">
              <a:buNone/>
            </a:pPr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8793252-B356-9CFC-5D9C-63B541A38386}"/>
              </a:ext>
            </a:extLst>
          </p:cNvPr>
          <p:cNvSpPr txBox="1">
            <a:spLocks/>
          </p:cNvSpPr>
          <p:nvPr/>
        </p:nvSpPr>
        <p:spPr>
          <a:xfrm>
            <a:off x="793820" y="3634971"/>
            <a:ext cx="11398180" cy="792000"/>
          </a:xfrm>
          <a:prstGeom prst="rect">
            <a:avLst/>
          </a:prstGeom>
        </p:spPr>
        <p:txBody>
          <a:bodyPr vert="horz" lIns="91440" tIns="36000" rIns="91440" bIns="36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1" kern="1200" baseline="0" smtClean="0">
                <a:solidFill>
                  <a:srgbClr val="004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Playground Inf 						   Playground Demo</a:t>
            </a:r>
            <a:endParaRPr lang="en-US" sz="2667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31B87-10C6-E4B7-E470-0D47F84252DE}"/>
              </a:ext>
            </a:extLst>
          </p:cNvPr>
          <p:cNvSpPr txBox="1"/>
          <p:nvPr/>
        </p:nvSpPr>
        <p:spPr>
          <a:xfrm>
            <a:off x="211016" y="4215843"/>
            <a:ext cx="81994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Playground to test RDMS (multiple tenants with shared users list):</a:t>
            </a:r>
          </a:p>
          <a:p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3"/>
              </a:rPr>
              <a:t>https://inf.mdi.ruhr-uni-bochum.de/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4"/>
              </a:rPr>
              <a:t>https://demo.mdi.ruhr-uni-bochum.de/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indent="0">
              <a:buNone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and Password (</a:t>
            </a:r>
            <a:r>
              <a:rPr lang="en-US" b="1" i="0" dirty="0">
                <a:solidFill>
                  <a:srgbClr val="1D1C1D"/>
                </a:solidFill>
                <a:effectLst/>
                <a:latin typeface="Slack-Lato"/>
              </a:rPr>
              <a:t>User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role): </a:t>
            </a:r>
            <a:r>
              <a:rPr lang="en-US" b="0" i="0" u="none" strike="noStrike" dirty="0">
                <a:effectLst/>
                <a:latin typeface="Slack-Lato"/>
              </a:rPr>
              <a:t>User1@user.org</a:t>
            </a:r>
            <a:br>
              <a:rPr lang="en-US" dirty="0"/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and Password (</a:t>
            </a:r>
            <a:r>
              <a:rPr lang="en-US" b="1" i="0" dirty="0" err="1">
                <a:solidFill>
                  <a:srgbClr val="1D1C1D"/>
                </a:solidFill>
                <a:effectLst/>
                <a:latin typeface="Slack-Lato"/>
              </a:rPr>
              <a:t>PowerUser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role): </a:t>
            </a:r>
            <a:r>
              <a:rPr lang="en-US" b="0" i="0" u="none" strike="noStrike" dirty="0">
                <a:effectLst/>
                <a:latin typeface="Slack-Lato"/>
              </a:rPr>
              <a:t>PowerUser1@user.org</a:t>
            </a:r>
            <a:br>
              <a:rPr lang="en-US" dirty="0"/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and Password (</a:t>
            </a:r>
            <a:r>
              <a:rPr lang="en-US" b="1" i="0" dirty="0">
                <a:solidFill>
                  <a:srgbClr val="1D1C1D"/>
                </a:solidFill>
                <a:effectLst/>
                <a:latin typeface="Slack-Lato"/>
              </a:rPr>
              <a:t>Administrator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role): </a:t>
            </a:r>
            <a:r>
              <a:rPr lang="en-US" b="0" i="0" u="none" strike="noStrike" dirty="0">
                <a:effectLst/>
                <a:latin typeface="Slack-Lato"/>
              </a:rPr>
              <a:t>Admin1@user.org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B499A7-2048-D450-2AB8-2056D145843A}"/>
              </a:ext>
            </a:extLst>
          </p:cNvPr>
          <p:cNvSpPr txBox="1"/>
          <p:nvPr/>
        </p:nvSpPr>
        <p:spPr>
          <a:xfrm>
            <a:off x="261256" y="3477958"/>
            <a:ext cx="11726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3"/>
              </a:rPr>
              <a:t>https://inf.mdi.ruhr-uni-bochum.de/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										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4"/>
              </a:rPr>
              <a:t> https://demo.mdi.ruhr-uni-bochum.de/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indent="0">
              <a:buNone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D5B952-FA56-31E8-1B83-6232EBB30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4152" y="927095"/>
            <a:ext cx="2581635" cy="2572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4A2B9B-3E6A-967E-FF98-DB4CB4DE9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55" y="927095"/>
            <a:ext cx="2591162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7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RDMS: </a:t>
            </a:r>
            <a:r>
              <a:rPr lang="en-US" dirty="0"/>
              <a:t>Data Types (hierarchies and lists)</a:t>
            </a:r>
            <a:endParaRPr lang="de-DE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3419BB-F77A-3100-620F-8973CDD2E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A0407B93-C816-C34C-6475-CAB677808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446" y="1647536"/>
            <a:ext cx="2160588" cy="646331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defTabSz="914377">
              <a:spcBef>
                <a:spcPct val="0"/>
              </a:spcBef>
            </a:pPr>
            <a:r>
              <a:rPr lang="en-US" alt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Hierarchical</a:t>
            </a:r>
            <a:endParaRPr lang="ru-RU" altLang="ru-RU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defTabSz="914377">
              <a:spcBef>
                <a:spcPct val="0"/>
              </a:spcBef>
            </a:pPr>
            <a:r>
              <a:rPr lang="ru-RU" alt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tree types</a:t>
            </a:r>
            <a:r>
              <a:rPr lang="ru-RU" alt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" name="Line 11">
            <a:extLst>
              <a:ext uri="{FF2B5EF4-FFF2-40B4-BE49-F238E27FC236}">
                <a16:creationId xmlns:a16="http://schemas.microsoft.com/office/drawing/2014/main" id="{58BC3B1C-62E7-B2CF-BBF9-FC3FA0A489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64033" y="1096438"/>
            <a:ext cx="1509299" cy="551097"/>
          </a:xfrm>
          <a:prstGeom prst="line">
            <a:avLst/>
          </a:prstGeom>
          <a:noFill/>
          <a:ln w="63500">
            <a:solidFill>
              <a:schemeClr val="tx1">
                <a:alpha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9" name="Line 36">
            <a:extLst>
              <a:ext uri="{FF2B5EF4-FFF2-40B4-BE49-F238E27FC236}">
                <a16:creationId xmlns:a16="http://schemas.microsoft.com/office/drawing/2014/main" id="{D2FA48E8-CB94-6C77-D9B9-2BB4B7A57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0095" y="1096438"/>
            <a:ext cx="1679839" cy="55109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0" name="Text Box 52">
            <a:extLst>
              <a:ext uri="{FF2B5EF4-FFF2-40B4-BE49-F238E27FC236}">
                <a16:creationId xmlns:a16="http://schemas.microsoft.com/office/drawing/2014/main" id="{34071D77-04FB-D77F-1E6E-8F5CA6362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267" y="2589815"/>
            <a:ext cx="360005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b="1" dirty="0">
                <a:solidFill>
                  <a:prstClr val="black"/>
                </a:solidFill>
                <a:latin typeface="+mn-lt"/>
              </a:rPr>
              <a:t>Objects</a:t>
            </a:r>
            <a:r>
              <a:rPr lang="en-US" altLang="ru-RU" dirty="0">
                <a:solidFill>
                  <a:prstClr val="black"/>
                </a:solidFill>
                <a:latin typeface="+mn-lt"/>
              </a:rPr>
              <a:t> (</a:t>
            </a:r>
            <a:r>
              <a:rPr lang="en-US" altLang="ru-RU" dirty="0" err="1">
                <a:solidFill>
                  <a:prstClr val="black"/>
                </a:solidFill>
                <a:latin typeface="+mn-lt"/>
              </a:rPr>
              <a:t>ObjectInfo</a:t>
            </a:r>
            <a:r>
              <a:rPr lang="en-US" altLang="ru-RU" dirty="0">
                <a:solidFill>
                  <a:prstClr val="black"/>
                </a:solidFill>
                <a:latin typeface="+mn-lt"/>
              </a:rPr>
              <a:t> table) and all derived (non-hierarchical) types: </a:t>
            </a:r>
          </a:p>
          <a:p>
            <a:pPr marL="380990" indent="-380990" defTabSz="91437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prstClr val="black"/>
                </a:solidFill>
                <a:latin typeface="+mn-lt"/>
              </a:rPr>
              <a:t>Reference</a:t>
            </a:r>
          </a:p>
          <a:p>
            <a:pPr marL="380990" indent="-380990" defTabSz="91437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prstClr val="black"/>
                </a:solidFill>
                <a:latin typeface="+mn-lt"/>
              </a:rPr>
              <a:t>Sample</a:t>
            </a:r>
          </a:p>
          <a:p>
            <a:pPr marL="380990" indent="-380990" defTabSz="91437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prstClr val="black"/>
                </a:solidFill>
                <a:latin typeface="+mn-lt"/>
              </a:rPr>
              <a:t>Composition</a:t>
            </a:r>
          </a:p>
          <a:p>
            <a:pPr marL="380990" indent="-380990" defTabSz="91437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prstClr val="black"/>
                </a:solidFill>
                <a:latin typeface="+mn-lt"/>
              </a:rPr>
              <a:t>++ (extendable)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1D1FD4FF-9120-4BBC-8F8F-397D56904C15}"/>
              </a:ext>
            </a:extLst>
          </p:cNvPr>
          <p:cNvSpPr txBox="1">
            <a:spLocks/>
          </p:cNvSpPr>
          <p:nvPr/>
        </p:nvSpPr>
        <p:spPr>
          <a:xfrm>
            <a:off x="4751851" y="644691"/>
            <a:ext cx="2365707" cy="792000"/>
          </a:xfrm>
          <a:prstGeom prst="rect">
            <a:avLst/>
          </a:prstGeom>
        </p:spPr>
        <p:txBody>
          <a:bodyPr vert="horz" lIns="91440" tIns="36000" rIns="91440" bIns="36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1" kern="1200" baseline="0" smtClean="0">
                <a:solidFill>
                  <a:srgbClr val="004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defTabSz="1219170"/>
            <a:r>
              <a:rPr lang="en-US" b="0" dirty="0">
                <a:latin typeface="+mn-lt"/>
              </a:rPr>
              <a:t>Data Types</a:t>
            </a:r>
            <a:endParaRPr lang="en-GB" b="0" dirty="0">
              <a:latin typeface="+mn-lt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5117C12F-4253-6CBC-619B-AA15E9F02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9935" y="1643141"/>
            <a:ext cx="2160588" cy="646331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defTabSz="914377">
              <a:spcBef>
                <a:spcPct val="0"/>
              </a:spcBef>
            </a:pPr>
            <a:r>
              <a:rPr lang="en-US" altLang="ru-RU" b="1" dirty="0">
                <a:solidFill>
                  <a:prstClr val="black"/>
                </a:solidFill>
                <a:latin typeface="Arial" panose="020B0604020202020204" pitchFamily="34" charset="0"/>
              </a:rPr>
              <a:t>List</a:t>
            </a:r>
            <a:endParaRPr lang="ru-RU" altLang="ru-RU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defTabSz="914377">
              <a:spcBef>
                <a:spcPct val="0"/>
              </a:spcBef>
            </a:pP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prstClr val="black"/>
                </a:solidFill>
                <a:latin typeface="Arial" panose="020B0604020202020204" pitchFamily="34" charset="0"/>
              </a:rPr>
              <a:t>list types</a:t>
            </a: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E9DDF7-D247-FFA3-7D28-C453E8A0F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225" y="2391707"/>
            <a:ext cx="4617400" cy="244341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Text Box 52">
            <a:extLst>
              <a:ext uri="{FF2B5EF4-FFF2-40B4-BE49-F238E27FC236}">
                <a16:creationId xmlns:a16="http://schemas.microsoft.com/office/drawing/2014/main" id="{F582009A-FCEB-364F-ABEF-6F504B477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942" y="1992494"/>
            <a:ext cx="57606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All types are extendable (stored in </a:t>
            </a:r>
            <a:r>
              <a:rPr lang="en-US" altLang="ru-RU" sz="1800" dirty="0" err="1">
                <a:solidFill>
                  <a:prstClr val="black"/>
                </a:solidFill>
                <a:latin typeface="+mn-lt"/>
              </a:rPr>
              <a:t>TypeInfo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)</a:t>
            </a:r>
            <a:endParaRPr lang="ru-RU" altLang="ru-RU" sz="1800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4AA1ED-1C1E-172D-7501-FCF6D834D092}"/>
              </a:ext>
            </a:extLst>
          </p:cNvPr>
          <p:cNvCxnSpPr>
            <a:cxnSpLocks/>
          </p:cNvCxnSpPr>
          <p:nvPr/>
        </p:nvCxnSpPr>
        <p:spPr>
          <a:xfrm flipH="1" flipV="1">
            <a:off x="3264033" y="2324643"/>
            <a:ext cx="1283904" cy="562936"/>
          </a:xfrm>
          <a:prstGeom prst="straightConnector1">
            <a:avLst/>
          </a:prstGeom>
          <a:ln w="63500">
            <a:solidFill>
              <a:srgbClr val="0070C0">
                <a:alpha val="2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2347F5-DB74-F42F-435B-EB2FCC03C69C}"/>
              </a:ext>
            </a:extLst>
          </p:cNvPr>
          <p:cNvCxnSpPr>
            <a:cxnSpLocks/>
          </p:cNvCxnSpPr>
          <p:nvPr/>
        </p:nvCxnSpPr>
        <p:spPr>
          <a:xfrm flipV="1">
            <a:off x="4812632" y="2320248"/>
            <a:ext cx="3827302" cy="1409541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52">
            <a:extLst>
              <a:ext uri="{FF2B5EF4-FFF2-40B4-BE49-F238E27FC236}">
                <a16:creationId xmlns:a16="http://schemas.microsoft.com/office/drawing/2014/main" id="{7EAE1CFE-1E79-33B6-2A6D-4D566947A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04" y="2589814"/>
            <a:ext cx="3918501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Rubrics</a:t>
            </a:r>
            <a:r>
              <a:rPr lang="en-US" alt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(</a:t>
            </a:r>
            <a:r>
              <a:rPr lang="en-US" altLang="ru-RU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RubricInfo</a:t>
            </a:r>
            <a:r>
              <a:rPr lang="en-US" alt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table) types:</a:t>
            </a:r>
          </a:p>
          <a:p>
            <a:pPr marL="380990" indent="-380990" defTabSz="91437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Project</a:t>
            </a:r>
          </a:p>
          <a:p>
            <a:pPr marL="380990" indent="-380990" defTabSz="91437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Organization Structure</a:t>
            </a:r>
          </a:p>
          <a:p>
            <a:pPr marL="380990" indent="-380990" defTabSz="91437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++ (extendable)</a:t>
            </a:r>
            <a:endParaRPr lang="ru-RU" alt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72F42D-6A33-A30C-7580-C0075CB68683}"/>
              </a:ext>
            </a:extLst>
          </p:cNvPr>
          <p:cNvSpPr txBox="1"/>
          <p:nvPr/>
        </p:nvSpPr>
        <p:spPr>
          <a:xfrm>
            <a:off x="1300711" y="1319241"/>
            <a:ext cx="2088660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Bef>
                <a:spcPct val="50000"/>
              </a:spcBef>
            </a:pPr>
            <a:r>
              <a:rPr lang="en-US" altLang="ru-RU" sz="1333" dirty="0" err="1">
                <a:solidFill>
                  <a:schemeClr val="bg1">
                    <a:lumMod val="50000"/>
                  </a:schemeClr>
                </a:solidFill>
              </a:rPr>
              <a:t>IsHierarchical</a:t>
            </a:r>
            <a:r>
              <a:rPr lang="en-US" altLang="ru-RU" sz="1333" dirty="0">
                <a:solidFill>
                  <a:schemeClr val="bg1">
                    <a:lumMod val="50000"/>
                  </a:schemeClr>
                </a:solidFill>
              </a:rPr>
              <a:t> = True</a:t>
            </a:r>
            <a:endParaRPr lang="ru-RU" altLang="ru-RU" sz="1333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916C57-7C69-424E-7A37-35113590CDF4}"/>
              </a:ext>
            </a:extLst>
          </p:cNvPr>
          <p:cNvSpPr txBox="1"/>
          <p:nvPr/>
        </p:nvSpPr>
        <p:spPr>
          <a:xfrm>
            <a:off x="8771842" y="1320286"/>
            <a:ext cx="2088660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Bef>
                <a:spcPct val="50000"/>
              </a:spcBef>
            </a:pPr>
            <a:r>
              <a:rPr lang="en-US" altLang="ru-RU" sz="1333" dirty="0" err="1">
                <a:solidFill>
                  <a:prstClr val="black"/>
                </a:solidFill>
              </a:rPr>
              <a:t>IsHierarchical</a:t>
            </a:r>
            <a:r>
              <a:rPr lang="en-US" altLang="ru-RU" sz="1333" dirty="0">
                <a:solidFill>
                  <a:prstClr val="black"/>
                </a:solidFill>
              </a:rPr>
              <a:t> = False</a:t>
            </a:r>
            <a:endParaRPr lang="ru-RU" altLang="ru-RU" sz="1333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B39CF8-8F61-0883-F74A-A5E50465C718}"/>
              </a:ext>
            </a:extLst>
          </p:cNvPr>
          <p:cNvSpPr/>
          <p:nvPr/>
        </p:nvSpPr>
        <p:spPr>
          <a:xfrm>
            <a:off x="8390374" y="874205"/>
            <a:ext cx="3547068" cy="5255288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73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2" id="{000BAAC5-1BF6-4632-98E4-EAE7F27CB44D}" vid="{2CEA2AD0-887D-4310-A6D5-7BA3E34DA7AC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4222</TotalTime>
  <Words>1440</Words>
  <Application>Microsoft Office PowerPoint</Application>
  <PresentationFormat>Widescreen</PresentationFormat>
  <Paragraphs>215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Slack-Lato</vt:lpstr>
      <vt:lpstr>Wingdings</vt:lpstr>
      <vt:lpstr>Office</vt:lpstr>
      <vt:lpstr>PowerPoint Master RUB</vt:lpstr>
      <vt:lpstr> CRC/TRR247 Research Data Management System Use Case: How To Manage Project Tree And Add Your Data</vt:lpstr>
      <vt:lpstr>Agenda</vt:lpstr>
      <vt:lpstr>Tree concept (in computer science)</vt:lpstr>
      <vt:lpstr>Project Tree In RDMS (page browsing)</vt:lpstr>
      <vt:lpstr>Controlling Project Tree</vt:lpstr>
      <vt:lpstr>Controlling All Project Tree</vt:lpstr>
      <vt:lpstr>RDMS Tree Types Summary: control and display</vt:lpstr>
      <vt:lpstr>Playgrounds</vt:lpstr>
      <vt:lpstr>RDMS: Data Types (hierarchies and lists)</vt:lpstr>
      <vt:lpstr>Core Objects‘ Characteristics</vt:lpstr>
      <vt:lpstr>How to Choose a Type for an Object</vt:lpstr>
      <vt:lpstr>Available Types in CRC/TRR 247 tenant</vt:lpstr>
      <vt:lpstr>UI for a Composition type</vt:lpstr>
      <vt:lpstr>Composition Type: customisation with a table</vt:lpstr>
      <vt:lpstr>Thanks for your kind attention</vt:lpstr>
      <vt:lpstr>RDMS: Search</vt:lpstr>
      <vt:lpstr>RDMS: Interlink Objects</vt:lpstr>
      <vt:lpstr>RDMS DropZone Tasks: Data Validation &amp; Import</vt:lpstr>
      <vt:lpstr>RDMS DropZone: Staged Files (before import)</vt:lpstr>
      <vt:lpstr>RDMS: Created Objects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Günther, Franziska, Dr.</dc:creator>
  <cp:lastModifiedBy>Виктор Дударев</cp:lastModifiedBy>
  <cp:revision>387</cp:revision>
  <cp:lastPrinted>2021-07-01T07:54:40Z</cp:lastPrinted>
  <dcterms:created xsi:type="dcterms:W3CDTF">2018-11-13T11:45:51Z</dcterms:created>
  <dcterms:modified xsi:type="dcterms:W3CDTF">2023-11-06T19:03:24Z</dcterms:modified>
</cp:coreProperties>
</file>