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5" r:id="rId1"/>
    <p:sldMasterId id="2147483679" r:id="rId2"/>
  </p:sldMasterIdLst>
  <p:notesMasterIdLst>
    <p:notesMasterId r:id="rId19"/>
  </p:notesMasterIdLst>
  <p:sldIdLst>
    <p:sldId id="256" r:id="rId3"/>
    <p:sldId id="270" r:id="rId4"/>
    <p:sldId id="322" r:id="rId5"/>
    <p:sldId id="344" r:id="rId6"/>
    <p:sldId id="345" r:id="rId7"/>
    <p:sldId id="310" r:id="rId8"/>
    <p:sldId id="350" r:id="rId9"/>
    <p:sldId id="346" r:id="rId10"/>
    <p:sldId id="347" r:id="rId11"/>
    <p:sldId id="348" r:id="rId12"/>
    <p:sldId id="332" r:id="rId13"/>
    <p:sldId id="349" r:id="rId14"/>
    <p:sldId id="312" r:id="rId15"/>
    <p:sldId id="320" r:id="rId16"/>
    <p:sldId id="343" r:id="rId17"/>
    <p:sldId id="351" r:id="rId18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5B0BD07-221F-49F1-84C3-A636A7D2C99B}">
          <p14:sldIdLst>
            <p14:sldId id="256"/>
            <p14:sldId id="270"/>
          </p14:sldIdLst>
        </p14:section>
        <p14:section name="Add new type" id="{9DE38028-3816-473B-93AB-3D2BEE8FE395}">
          <p14:sldIdLst>
            <p14:sldId id="322"/>
            <p14:sldId id="344"/>
            <p14:sldId id="345"/>
          </p14:sldIdLst>
        </p14:section>
        <p14:section name="Properties" id="{4B41EC65-8EF2-4724-9BE1-1C10B09AAF65}">
          <p14:sldIdLst>
            <p14:sldId id="310"/>
            <p14:sldId id="350"/>
            <p14:sldId id="346"/>
            <p14:sldId id="347"/>
            <p14:sldId id="348"/>
          </p14:sldIdLst>
        </p14:section>
        <p14:section name="Tables" id="{9607BD08-B151-428B-B4E3-4925394F29F5}">
          <p14:sldIdLst>
            <p14:sldId id="332"/>
            <p14:sldId id="349"/>
            <p14:sldId id="312"/>
          </p14:sldIdLst>
        </p14:section>
        <p14:section name="Table SputterRatesAll" id="{0F653FE7-EBE6-41AB-89BD-8C07A9AB66F0}">
          <p14:sldIdLst>
            <p14:sldId id="320"/>
            <p14:sldId id="343"/>
            <p14:sldId id="35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FD401A-9AFC-CEB2-2E40-A6115EBD7297}" name="Carsten Placke-Yan" initials="CPY" userId="Carsten Placke-Yan" providerId="None"/>
  <p188:author id="{639AA42E-AEF7-5BC6-A619-3DB851885769}" name="Timo  Fockenberg" initials="TF" userId="S::timo.fockenberg@uni-due.de::ca5b5eaa-ed32-423f-b93f-7fe16104f67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004C93"/>
    <a:srgbClr val="2E316C"/>
    <a:srgbClr val="E9EBF5"/>
    <a:srgbClr val="4C0B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91" autoAdjust="0"/>
    <p:restoredTop sz="86404" autoAdjust="0"/>
  </p:normalViewPr>
  <p:slideViewPr>
    <p:cSldViewPr snapToGrid="0">
      <p:cViewPr varScale="1">
        <p:scale>
          <a:sx n="95" d="100"/>
          <a:sy n="95" d="100"/>
        </p:scale>
        <p:origin x="98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252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8/10/relationships/authors" Target="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ABD12-B764-4614-BC86-391BAE625E29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428B1-2554-491D-B226-BCE32FA9188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4753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056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56667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7534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23402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8646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5982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D428B1-2554-491D-B226-BCE32FA91880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403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4963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5749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274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58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232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6348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2400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A045E6-D734-4DB2-BEE5-DF972DD20CA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04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3765550"/>
            <a:ext cx="12192000" cy="3092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 userDrawn="1"/>
        </p:nvSpPr>
        <p:spPr>
          <a:xfrm>
            <a:off x="0" y="0"/>
            <a:ext cx="12192000" cy="3765550"/>
          </a:xfrm>
          <a:prstGeom prst="rect">
            <a:avLst/>
          </a:prstGeom>
          <a:solidFill>
            <a:srgbClr val="004C93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493776" y="742950"/>
            <a:ext cx="11201400" cy="5542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B9C7173-7F7D-8A4C-BC17-45E2A0C4EB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39226" y="5810796"/>
            <a:ext cx="413999" cy="41399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D632F53-DC20-0C4E-AAF9-D1E1132D42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84355" y="5810796"/>
            <a:ext cx="1246810" cy="41399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340F2B0-800D-F04F-A870-6F0330AB4AE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7469" y="5810796"/>
            <a:ext cx="861483" cy="41399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82B14B7E-BBCA-EB49-A0F6-1F257A07E84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624501" y="5810796"/>
            <a:ext cx="2020029" cy="413999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E08AF9F0-D8FB-0D41-A7A2-E9AAEA03421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11861" y="5810796"/>
            <a:ext cx="1961995" cy="413998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68D34C5-7692-0742-B660-7AB07226445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62844" y="5810796"/>
            <a:ext cx="412027" cy="413998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947A4D26-C116-CF45-9D26-C5585A0643C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34086" y="5810796"/>
            <a:ext cx="2079622" cy="413999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444CBE5A-31AA-4647-BA92-24068D559E1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39600" y="5810796"/>
            <a:ext cx="1069285" cy="413998"/>
          </a:xfrm>
          <a:prstGeom prst="rect">
            <a:avLst/>
          </a:prstGeom>
        </p:spPr>
      </p:pic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46200" y="3849688"/>
            <a:ext cx="9448800" cy="16557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rgbClr val="004C93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Name(s)</a:t>
            </a:r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>
          <a:xfrm>
            <a:off x="1337733" y="831853"/>
            <a:ext cx="9450000" cy="279876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 b="1" cap="small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sz="44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132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736000" y="624000"/>
            <a:ext cx="6720000" cy="448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35999" y="5270400"/>
            <a:ext cx="6720000" cy="43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104425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92">
          <p15:clr>
            <a:srgbClr val="FBAE40"/>
          </p15:clr>
        </p15:guide>
        <p15:guide id="2" pos="4468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241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4000" y="624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00" y="4320000"/>
            <a:ext cx="5280000" cy="139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0000" y="624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320000"/>
            <a:ext cx="5280000" cy="1392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670370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3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1963">
          <p15:clr>
            <a:srgbClr val="FBAE40"/>
          </p15:clr>
        </p15:guide>
        <p15:guide id="5" pos="279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inkl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4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7D7879-BA70-4DD0-99E9-74C1A1FA34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4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0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B3784F-BC20-4A45-986C-728B00F596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</p:spTree>
    <p:extLst>
      <p:ext uri="{BB962C8B-B14F-4D97-AF65-F5344CB8AC3E}">
        <p14:creationId xmlns:p14="http://schemas.microsoft.com/office/powerpoint/2010/main" val="1307650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  <p15:guide id="5" pos="2790">
          <p15:clr>
            <a:srgbClr val="FBAE40"/>
          </p15:clr>
        </p15:guide>
        <p15:guide id="6" pos="544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432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72000" y="1272000"/>
            <a:ext cx="6048000" cy="4032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01497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3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50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 inkl. Bildunter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5472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783352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Bild inkl. Bildunterzeile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960000" y="1224000"/>
            <a:ext cx="456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" y="1272000"/>
            <a:ext cx="5280000" cy="352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000" y="4944000"/>
            <a:ext cx="5280000" cy="768000"/>
          </a:xfrm>
        </p:spPr>
        <p:txBody>
          <a:bodyPr/>
          <a:lstStyle>
            <a:lvl1pPr>
              <a:lnSpc>
                <a:spcPts val="1600"/>
              </a:lnSpc>
              <a:spcAft>
                <a:spcPts val="0"/>
              </a:spcAft>
              <a:defRPr sz="1200"/>
            </a:lvl1pPr>
            <a:lvl2pPr>
              <a:lnSpc>
                <a:spcPts val="1600"/>
              </a:lnSpc>
              <a:spcAft>
                <a:spcPts val="0"/>
              </a:spcAft>
              <a:defRPr sz="1200"/>
            </a:lvl2pPr>
            <a:lvl3pPr>
              <a:lnSpc>
                <a:spcPts val="1600"/>
              </a:lnSpc>
              <a:spcAft>
                <a:spcPts val="0"/>
              </a:spcAft>
              <a:defRPr sz="1200"/>
            </a:lvl3pPr>
            <a:lvl4pPr>
              <a:lnSpc>
                <a:spcPts val="1600"/>
              </a:lnSpc>
              <a:spcAft>
                <a:spcPts val="0"/>
              </a:spcAft>
              <a:defRPr sz="1200"/>
            </a:lvl4pPr>
            <a:lvl5pPr>
              <a:lnSpc>
                <a:spcPts val="1600"/>
              </a:lnSpc>
              <a:spcAft>
                <a:spcPts val="0"/>
              </a:spcAft>
              <a:defRPr sz="1200"/>
            </a:lvl5pPr>
            <a:lvl6pPr>
              <a:lnSpc>
                <a:spcPts val="1600"/>
              </a:lnSpc>
              <a:spcAft>
                <a:spcPts val="0"/>
              </a:spcAft>
              <a:defRPr sz="1200"/>
            </a:lvl6pPr>
            <a:lvl7pPr>
              <a:lnSpc>
                <a:spcPts val="1600"/>
              </a:lnSpc>
              <a:spcAft>
                <a:spcPts val="0"/>
              </a:spcAft>
              <a:defRPr sz="1200"/>
            </a:lvl7pPr>
            <a:lvl8pPr>
              <a:lnSpc>
                <a:spcPts val="1600"/>
              </a:lnSpc>
              <a:spcAft>
                <a:spcPts val="0"/>
              </a:spcAft>
              <a:defRPr sz="1200"/>
            </a:lvl8pPr>
            <a:lvl9pPr>
              <a:lnSpc>
                <a:spcPts val="1600"/>
              </a:lnSpc>
              <a:spcAft>
                <a:spcPts val="0"/>
              </a:spcAft>
              <a:defRPr sz="12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442775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24000" y="1224000"/>
            <a:ext cx="720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40000" y="1272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640000" y="3504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445051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77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2 Bilder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320000" y="1224000"/>
            <a:ext cx="7200000" cy="448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00" y="1272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0" y="3504000"/>
            <a:ext cx="2880000" cy="192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815621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8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HEADLINE EINFÜGEN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2F6D41-300A-44A6-A773-F84C7424C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674647-E98A-4E91-B769-603FBD38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0012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FEC2D-DBFC-481D-89EF-55316F02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C5583F-31A1-412C-900F-41106AD7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206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">
            <a:extLst>
              <a:ext uri="{FF2B5EF4-FFF2-40B4-BE49-F238E27FC236}">
                <a16:creationId xmlns:a16="http://schemas.microsoft.com/office/drawing/2014/main" id="{E10AE831-2867-F646-83B4-DA810147BE78}"/>
              </a:ext>
            </a:extLst>
          </p:cNvPr>
          <p:cNvSpPr txBox="1"/>
          <p:nvPr userDrawn="1"/>
        </p:nvSpPr>
        <p:spPr>
          <a:xfrm>
            <a:off x="219600" y="6390591"/>
            <a:ext cx="489047" cy="427215"/>
          </a:xfrm>
          <a:prstGeom prst="rect">
            <a:avLst/>
          </a:prstGeom>
          <a:noFill/>
        </p:spPr>
        <p:txBody>
          <a:bodyPr wrap="none" lIns="0" rtlCol="0" anchor="ctr" anchorCtr="0">
            <a:noAutofit/>
          </a:bodyPr>
          <a:lstStyle/>
          <a:p>
            <a:fld id="{C2010D74-AEB2-4A4B-A2EC-3697475144BD}" type="slidenum">
              <a:rPr lang="en-GB" sz="1400" b="0" kern="1200" smtClean="0">
                <a:solidFill>
                  <a:srgbClr val="004C93"/>
                </a:solidFill>
                <a:latin typeface="+mn-lt"/>
                <a:ea typeface="ＭＳ Ｐゴシック" charset="-128"/>
                <a:cs typeface="Calibri" panose="020F0502020204030204" pitchFamily="34" charset="0"/>
              </a:rPr>
              <a:t>‹#›</a:t>
            </a:fld>
            <a:endParaRPr lang="en-GB" sz="1400" b="0" kern="1200" dirty="0">
              <a:solidFill>
                <a:srgbClr val="004C93"/>
              </a:solidFill>
              <a:latin typeface="+mn-lt"/>
              <a:ea typeface="ＭＳ Ｐゴシック" charset="-128"/>
              <a:cs typeface="Calibri" panose="020F0502020204030204" pitchFamily="34" charset="0"/>
            </a:endParaRP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60DD7736-FA16-9041-A930-CE6D748B0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99" y="108000"/>
            <a:ext cx="11764994" cy="792000"/>
          </a:xfrm>
        </p:spPr>
        <p:txBody>
          <a:bodyPr tIns="36000" bIns="36000">
            <a:noAutofit/>
          </a:bodyPr>
          <a:lstStyle>
            <a:lvl1pPr>
              <a:defRPr lang="de-DE" sz="3600" b="1" baseline="0" smtClean="0">
                <a:solidFill>
                  <a:srgbClr val="004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noProof="0" dirty="0"/>
          </a:p>
        </p:txBody>
      </p:sp>
      <p:grpSp>
        <p:nvGrpSpPr>
          <p:cNvPr id="22" name="Area C" hidden="1">
            <a:extLst>
              <a:ext uri="{FF2B5EF4-FFF2-40B4-BE49-F238E27FC236}">
                <a16:creationId xmlns:a16="http://schemas.microsoft.com/office/drawing/2014/main" id="{0F8AF86F-DAD4-E648-A096-8E7DDD34F16A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23" name="Element_C">
              <a:extLst>
                <a:ext uri="{FF2B5EF4-FFF2-40B4-BE49-F238E27FC236}">
                  <a16:creationId xmlns:a16="http://schemas.microsoft.com/office/drawing/2014/main" id="{717E5556-728B-D449-9DB4-95716CFA47C0}"/>
                </a:ext>
              </a:extLst>
            </p:cNvPr>
            <p:cNvSpPr/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Text_C">
              <a:extLst>
                <a:ext uri="{FF2B5EF4-FFF2-40B4-BE49-F238E27FC236}">
                  <a16:creationId xmlns:a16="http://schemas.microsoft.com/office/drawing/2014/main" id="{3331879B-FD0F-4F43-8A20-22FB5D4129E5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C01</a:t>
              </a:r>
              <a:endParaRPr lang="en-D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6" name="Area B" hidden="1">
            <a:extLst>
              <a:ext uri="{FF2B5EF4-FFF2-40B4-BE49-F238E27FC236}">
                <a16:creationId xmlns:a16="http://schemas.microsoft.com/office/drawing/2014/main" id="{5F7337AB-AC00-9A4F-AE65-68CE30482C06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17" name="Element_B">
              <a:extLst>
                <a:ext uri="{FF2B5EF4-FFF2-40B4-BE49-F238E27FC236}">
                  <a16:creationId xmlns:a16="http://schemas.microsoft.com/office/drawing/2014/main" id="{C489C6BB-48D0-214E-8C59-0E82FE50998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_B">
              <a:extLst>
                <a:ext uri="{FF2B5EF4-FFF2-40B4-BE49-F238E27FC236}">
                  <a16:creationId xmlns:a16="http://schemas.microsoft.com/office/drawing/2014/main" id="{96CD414C-3C04-2E4A-897D-68B2E774E954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B02</a:t>
              </a:r>
              <a:endParaRPr lang="en-DE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9" name="Area A">
            <a:extLst>
              <a:ext uri="{FF2B5EF4-FFF2-40B4-BE49-F238E27FC236}">
                <a16:creationId xmlns:a16="http://schemas.microsoft.com/office/drawing/2014/main" id="{7643002E-2D77-6840-B933-08975F0106D6}"/>
              </a:ext>
            </a:extLst>
          </p:cNvPr>
          <p:cNvGrpSpPr/>
          <p:nvPr userDrawn="1"/>
        </p:nvGrpSpPr>
        <p:grpSpPr>
          <a:xfrm>
            <a:off x="11407608" y="144000"/>
            <a:ext cx="720000" cy="720000"/>
            <a:chOff x="11448000" y="144000"/>
            <a:chExt cx="720000" cy="720000"/>
          </a:xfrm>
        </p:grpSpPr>
        <p:sp>
          <p:nvSpPr>
            <p:cNvPr id="20" name="Element_A">
              <a:extLst>
                <a:ext uri="{FF2B5EF4-FFF2-40B4-BE49-F238E27FC236}">
                  <a16:creationId xmlns:a16="http://schemas.microsoft.com/office/drawing/2014/main" id="{A7CEC376-494D-C54F-B896-5E66AC180452}"/>
                </a:ext>
              </a:extLst>
            </p:cNvPr>
            <p:cNvSpPr/>
            <p:nvPr/>
          </p:nvSpPr>
          <p:spPr>
            <a:xfrm flipH="1">
              <a:off x="11448000" y="144000"/>
              <a:ext cx="720000" cy="72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rmAutofit/>
            </a:bodyPr>
            <a:lstStyle/>
            <a:p>
              <a:pPr algn="ctr"/>
              <a:endParaRPr lang="de-DE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_A">
              <a:extLst>
                <a:ext uri="{FF2B5EF4-FFF2-40B4-BE49-F238E27FC236}">
                  <a16:creationId xmlns:a16="http://schemas.microsoft.com/office/drawing/2014/main" id="{0BD97176-935F-3D4E-B9A0-3E17388CF2C9}"/>
                </a:ext>
              </a:extLst>
            </p:cNvPr>
            <p:cNvSpPr txBox="1"/>
            <p:nvPr/>
          </p:nvSpPr>
          <p:spPr>
            <a:xfrm>
              <a:off x="11448000" y="288000"/>
              <a:ext cx="720000" cy="432000"/>
            </a:xfrm>
            <a:prstGeom prst="rect">
              <a:avLst/>
            </a:prstGeom>
            <a:noFill/>
          </p:spPr>
          <p:txBody>
            <a:bodyPr wrap="square" lIns="36000" tIns="36000" rIns="36000" bIns="36000" rtlCol="0" anchor="ctr" anchorCtr="0">
              <a:normAutofit fontScale="85000" lnSpcReduction="10000"/>
            </a:bodyPr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A09(N)</a:t>
              </a:r>
              <a:endParaRPr lang="en-DE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28" name="Design Element: Line">
            <a:extLst>
              <a:ext uri="{FF2B5EF4-FFF2-40B4-BE49-F238E27FC236}">
                <a16:creationId xmlns:a16="http://schemas.microsoft.com/office/drawing/2014/main" id="{78779EE9-EA30-7A40-A4ED-51C6928F2CBA}"/>
              </a:ext>
            </a:extLst>
          </p:cNvPr>
          <p:cNvCxnSpPr>
            <a:cxnSpLocks/>
          </p:cNvCxnSpPr>
          <p:nvPr userDrawn="1"/>
        </p:nvCxnSpPr>
        <p:spPr>
          <a:xfrm>
            <a:off x="215999" y="6342499"/>
            <a:ext cx="11764994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CA24BC50-7A3F-DA40-8A91-D57791100FB3}"/>
              </a:ext>
            </a:extLst>
          </p:cNvPr>
          <p:cNvGrpSpPr/>
          <p:nvPr userDrawn="1"/>
        </p:nvGrpSpPr>
        <p:grpSpPr>
          <a:xfrm>
            <a:off x="10489546" y="6104033"/>
            <a:ext cx="1491446" cy="695182"/>
            <a:chOff x="10466773" y="6064346"/>
            <a:chExt cx="1491446" cy="695182"/>
          </a:xfrm>
        </p:grpSpPr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127A10B7-8B73-754D-8784-F7BFEABF5157}"/>
                </a:ext>
              </a:extLst>
            </p:cNvPr>
            <p:cNvSpPr/>
            <p:nvPr userDrawn="1"/>
          </p:nvSpPr>
          <p:spPr>
            <a:xfrm>
              <a:off x="10466773" y="6195600"/>
              <a:ext cx="468000" cy="2317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Grafik 30">
              <a:hlinkClick r:id="" action="ppaction://noaction"/>
              <a:extLst>
                <a:ext uri="{FF2B5EF4-FFF2-40B4-BE49-F238E27FC236}">
                  <a16:creationId xmlns:a16="http://schemas.microsoft.com/office/drawing/2014/main" id="{9C87BB19-523F-1346-9BC0-B8984CA1D0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2780" y="6064346"/>
              <a:ext cx="1445439" cy="695182"/>
            </a:xfrm>
            <a:prstGeom prst="rect">
              <a:avLst/>
            </a:prstGeom>
          </p:spPr>
        </p:pic>
      </p:grpSp>
      <p:sp>
        <p:nvSpPr>
          <p:cNvPr id="5" name="Presentation Details">
            <a:extLst>
              <a:ext uri="{FF2B5EF4-FFF2-40B4-BE49-F238E27FC236}">
                <a16:creationId xmlns:a16="http://schemas.microsoft.com/office/drawing/2014/main" id="{4D7C228A-EAD6-1667-CBEA-C827F0274DC9}"/>
              </a:ext>
            </a:extLst>
          </p:cNvPr>
          <p:cNvSpPr txBox="1"/>
          <p:nvPr userDrawn="1"/>
        </p:nvSpPr>
        <p:spPr>
          <a:xfrm>
            <a:off x="580104" y="6372000"/>
            <a:ext cx="4995073" cy="485999"/>
          </a:xfrm>
          <a:prstGeom prst="rect">
            <a:avLst/>
          </a:prstGeom>
          <a:noFill/>
        </p:spPr>
        <p:txBody>
          <a:bodyPr wrap="none" lIns="90000" rIns="90000" rtlCol="0" anchor="ctr" anchorCtr="0">
            <a:noAutofit/>
          </a:bodyPr>
          <a:lstStyle/>
          <a:p>
            <a:r>
              <a:rPr lang="en-US" sz="1400" b="1" noProof="0" dirty="0">
                <a:solidFill>
                  <a:srgbClr val="004C93"/>
                </a:solidFill>
              </a:rPr>
              <a:t>CRC/TRR 247</a:t>
            </a:r>
          </a:p>
          <a:p>
            <a:r>
              <a:rPr lang="en-US" sz="1200" noProof="0" dirty="0">
                <a:solidFill>
                  <a:srgbClr val="004C93"/>
                </a:solidFill>
              </a:rPr>
              <a:t>07-09 November 2023 | RDMS Workshop</a:t>
            </a:r>
          </a:p>
        </p:txBody>
      </p:sp>
      <p:sp>
        <p:nvSpPr>
          <p:cNvPr id="7" name="References" hidden="1">
            <a:extLst>
              <a:ext uri="{FF2B5EF4-FFF2-40B4-BE49-F238E27FC236}">
                <a16:creationId xmlns:a16="http://schemas.microsoft.com/office/drawing/2014/main" id="{9F55CC67-CB81-B052-1C1C-EF8D44B1F4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69023" y="6362393"/>
            <a:ext cx="5313301" cy="485999"/>
          </a:xfrm>
        </p:spPr>
        <p:txBody>
          <a:bodyPr lIns="36000" tIns="18000" rIns="36000" bIns="0">
            <a:normAutofit/>
          </a:bodyPr>
          <a:lstStyle>
            <a:lvl1pPr marL="0" indent="-228600">
              <a:lnSpc>
                <a:spcPct val="100000"/>
              </a:lnSpc>
              <a:spcBef>
                <a:spcPts val="0"/>
              </a:spcBef>
              <a:buFont typeface="+mj-lt"/>
              <a:buAutoNum type="arabicParenBoth"/>
              <a:defRPr sz="1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noProof="0" dirty="0"/>
              <a:t>Reference 1</a:t>
            </a:r>
          </a:p>
          <a:p>
            <a:pPr lvl="0"/>
            <a:r>
              <a:rPr lang="en-US" noProof="0" dirty="0"/>
              <a:t>Reference 2</a:t>
            </a:r>
          </a:p>
          <a:p>
            <a:pPr lvl="0"/>
            <a:r>
              <a:rPr lang="en-US" noProof="0" dirty="0"/>
              <a:t>Reference 3</a:t>
            </a:r>
          </a:p>
        </p:txBody>
      </p:sp>
      <p:grpSp>
        <p:nvGrpSpPr>
          <p:cNvPr id="2" name="Administrative">
            <a:extLst>
              <a:ext uri="{FF2B5EF4-FFF2-40B4-BE49-F238E27FC236}">
                <a16:creationId xmlns:a16="http://schemas.microsoft.com/office/drawing/2014/main" id="{E7721802-D36A-5062-97A7-71304C853DF4}"/>
              </a:ext>
            </a:extLst>
          </p:cNvPr>
          <p:cNvGrpSpPr/>
          <p:nvPr userDrawn="1"/>
        </p:nvGrpSpPr>
        <p:grpSpPr>
          <a:xfrm>
            <a:off x="11407608" y="144000"/>
            <a:ext cx="720001" cy="720001"/>
            <a:chOff x="0" y="0"/>
            <a:chExt cx="720000" cy="719999"/>
          </a:xfrm>
        </p:grpSpPr>
        <p:sp>
          <p:nvSpPr>
            <p:cNvPr id="3" name="Text_Administrative">
              <a:extLst>
                <a:ext uri="{FF2B5EF4-FFF2-40B4-BE49-F238E27FC236}">
                  <a16:creationId xmlns:a16="http://schemas.microsoft.com/office/drawing/2014/main" id="{0D6F2B5A-B309-DB37-24D9-FA07B7E7232E}"/>
                </a:ext>
              </a:extLst>
            </p:cNvPr>
            <p:cNvSpPr/>
            <p:nvPr/>
          </p:nvSpPr>
          <p:spPr>
            <a:xfrm flipH="1">
              <a:off x="-1" y="0"/>
              <a:ext cx="720001" cy="720000"/>
            </a:xfrm>
            <a:prstGeom prst="ellipse">
              <a:avLst/>
            </a:prstGeom>
            <a:solidFill>
              <a:srgbClr val="59595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" name="Text_Administrative">
              <a:extLst>
                <a:ext uri="{FF2B5EF4-FFF2-40B4-BE49-F238E27FC236}">
                  <a16:creationId xmlns:a16="http://schemas.microsoft.com/office/drawing/2014/main" id="{1A0F1944-582D-1CE4-6499-49A03428FFC5}"/>
                </a:ext>
              </a:extLst>
            </p:cNvPr>
            <p:cNvSpPr txBox="1"/>
            <p:nvPr/>
          </p:nvSpPr>
          <p:spPr>
            <a:xfrm>
              <a:off x="0" y="144000"/>
              <a:ext cx="720000" cy="432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6000" tIns="36000" rIns="36000" bIns="36000" numCol="1" anchor="ctr">
              <a:normAutofit/>
            </a:bodyPr>
            <a:lstStyle>
              <a:lvl1pPr algn="ctr">
                <a:defRPr b="1">
                  <a:solidFill>
                    <a:srgbClr val="FFFFFF"/>
                  </a:solidFill>
                </a:defRPr>
              </a:lvl1pPr>
            </a:lstStyle>
            <a:p>
              <a:r>
                <a:rPr dirty="0"/>
                <a:t>INF(N)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8142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311992">
              <a:tabLst>
                <a:tab pos="311992" algn="l"/>
              </a:tabLst>
              <a:defRPr/>
            </a:lvl2pPr>
            <a:lvl3pPr defTabSz="311992">
              <a:tabLst>
                <a:tab pos="311992" algn="l"/>
              </a:tabLst>
              <a:defRPr/>
            </a:lvl3pPr>
            <a:lvl4pPr defTabSz="311992">
              <a:tabLst>
                <a:tab pos="311992" algn="l"/>
              </a:tabLst>
              <a:defRPr/>
            </a:lvl4pPr>
            <a:lvl5pPr defTabSz="311992">
              <a:tabLst>
                <a:tab pos="311992" algn="l"/>
              </a:tabLst>
              <a:defRPr/>
            </a:lvl5pPr>
            <a:lvl6pPr marL="0" indent="0" defTabSz="311992">
              <a:buFont typeface="+mj-lt"/>
              <a:buNone/>
              <a:tabLst>
                <a:tab pos="311992" algn="l"/>
              </a:tabLst>
              <a:defRPr/>
            </a:lvl6pPr>
            <a:lvl7pPr defTabSz="311992">
              <a:tabLst>
                <a:tab pos="311992" algn="l"/>
              </a:tabLst>
              <a:defRPr/>
            </a:lvl7pPr>
            <a:lvl8pPr defTabSz="311992">
              <a:tabLst>
                <a:tab pos="311992" algn="l"/>
              </a:tabLst>
              <a:defRPr/>
            </a:lvl8pPr>
            <a:lvl9pPr defTabSz="311992">
              <a:tabLst>
                <a:tab pos="311992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705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4000" y="5640000"/>
            <a:ext cx="10080000" cy="432000"/>
          </a:xfrm>
        </p:spPr>
        <p:txBody>
          <a:bodyPr/>
          <a:lstStyle>
            <a:lvl1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1pPr>
            <a:lvl2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2pPr>
            <a:lvl3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3pPr>
            <a:lvl4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4pPr>
            <a:lvl5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5pPr>
            <a:lvl6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6pPr>
            <a:lvl7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7pPr>
            <a:lvl8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8pPr>
            <a:lvl9pPr marL="0" indent="0" algn="l">
              <a:lnSpc>
                <a:spcPts val="3200"/>
              </a:lnSpc>
              <a:spcAft>
                <a:spcPts val="0"/>
              </a:spcAft>
              <a:buFont typeface="Arial" panose="020B0604020202020204" pitchFamily="34" charset="0"/>
              <a:buNone/>
              <a:defRPr sz="20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624000" y="6240000"/>
            <a:ext cx="10080000" cy="19200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D81F06-1D47-4C44-8C29-89662B0E16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000" y="4665600"/>
            <a:ext cx="3340800" cy="231864"/>
          </a:xfrm>
          <a:prstGeom prst="rect">
            <a:avLst/>
          </a:prstGeom>
        </p:spPr>
      </p:pic>
      <p:sp>
        <p:nvSpPr>
          <p:cNvPr id="22" name="Bildplatzhalter 21">
            <a:extLst>
              <a:ext uri="{FF2B5EF4-FFF2-40B4-BE49-F238E27FC236}">
                <a16:creationId xmlns:a16="http://schemas.microsoft.com/office/drawing/2014/main" id="{84C7B36F-18FD-48F5-9A0D-FC40AEE68D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-1"/>
            <a:ext cx="10910400" cy="4248000"/>
          </a:xfrm>
          <a:custGeom>
            <a:avLst/>
            <a:gdLst>
              <a:gd name="connsiteX0" fmla="*/ 0 w 8182800"/>
              <a:gd name="connsiteY0" fmla="*/ 0 h 3186000"/>
              <a:gd name="connsiteX1" fmla="*/ 8182800 w 8182800"/>
              <a:gd name="connsiteY1" fmla="*/ 0 h 3186000"/>
              <a:gd name="connsiteX2" fmla="*/ 8182800 w 8182800"/>
              <a:gd name="connsiteY2" fmla="*/ 1 h 3186000"/>
              <a:gd name="connsiteX3" fmla="*/ 7225201 w 8182800"/>
              <a:gd name="connsiteY3" fmla="*/ 1 h 3186000"/>
              <a:gd name="connsiteX4" fmla="*/ 7225201 w 8182800"/>
              <a:gd name="connsiteY4" fmla="*/ 1440001 h 3186000"/>
              <a:gd name="connsiteX5" fmla="*/ 8182800 w 8182800"/>
              <a:gd name="connsiteY5" fmla="*/ 1440001 h 3186000"/>
              <a:gd name="connsiteX6" fmla="*/ 8182800 w 8182800"/>
              <a:gd name="connsiteY6" fmla="*/ 3186000 h 3186000"/>
              <a:gd name="connsiteX7" fmla="*/ 0 w 8182800"/>
              <a:gd name="connsiteY7" fmla="*/ 3186000 h 31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82800" h="3186000">
                <a:moveTo>
                  <a:pt x="0" y="0"/>
                </a:moveTo>
                <a:lnTo>
                  <a:pt x="8182800" y="0"/>
                </a:lnTo>
                <a:lnTo>
                  <a:pt x="8182800" y="1"/>
                </a:lnTo>
                <a:lnTo>
                  <a:pt x="7225201" y="1"/>
                </a:lnTo>
                <a:lnTo>
                  <a:pt x="7225201" y="1440001"/>
                </a:lnTo>
                <a:lnTo>
                  <a:pt x="8182800" y="1440001"/>
                </a:lnTo>
                <a:lnTo>
                  <a:pt x="8182800" y="3186000"/>
                </a:lnTo>
                <a:lnTo>
                  <a:pt x="0" y="3186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C28E9FB3-DC3C-4E55-9877-2DEEAAB3290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33600" y="0"/>
            <a:ext cx="1920483" cy="1920000"/>
          </a:xfrm>
          <a:prstGeom prst="rect">
            <a:avLst/>
          </a:prstGeom>
        </p:spPr>
      </p:pic>
      <p:sp>
        <p:nvSpPr>
          <p:cNvPr id="23" name="Titel 22">
            <a:extLst>
              <a:ext uri="{FF2B5EF4-FFF2-40B4-BE49-F238E27FC236}">
                <a16:creationId xmlns:a16="http://schemas.microsoft.com/office/drawing/2014/main" id="{259FB325-4F00-4E24-9BB5-CBE59A8EE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00" y="5193600"/>
            <a:ext cx="4703915" cy="432000"/>
          </a:xfrm>
        </p:spPr>
        <p:txBody>
          <a:bodyPr/>
          <a:lstStyle>
            <a:lvl1pPr>
              <a:lnSpc>
                <a:spcPts val="3333"/>
              </a:lnSpc>
              <a:defRPr cap="all" baseline="0"/>
            </a:lvl1pPr>
          </a:lstStyle>
          <a:p>
            <a:pPr lvl="0"/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A11C8C5-D6EB-4C5D-9539-1ADEFC0908B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69599" y="5193600"/>
            <a:ext cx="3340800" cy="432000"/>
          </a:xfrm>
        </p:spPr>
        <p:txBody>
          <a:bodyPr anchor="ctr" anchorCtr="0"/>
          <a:lstStyle>
            <a:lvl1pPr algn="ctr">
              <a:defRPr sz="1400"/>
            </a:lvl1pPr>
          </a:lstStyle>
          <a:p>
            <a:r>
              <a:rPr lang="de-DE" dirty="0"/>
              <a:t>Logo auf Platzhalter ziehen</a:t>
            </a:r>
          </a:p>
        </p:txBody>
      </p:sp>
    </p:spTree>
    <p:extLst>
      <p:ext uri="{BB962C8B-B14F-4D97-AF65-F5344CB8AC3E}">
        <p14:creationId xmlns:p14="http://schemas.microsoft.com/office/powerpoint/2010/main" val="3169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24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00" y="1008000"/>
            <a:ext cx="10896000" cy="960000"/>
          </a:xfrm>
        </p:spPr>
        <p:txBody>
          <a:bodyPr/>
          <a:lstStyle>
            <a:lvl1pPr>
              <a:lnSpc>
                <a:spcPts val="7600"/>
              </a:lnSpc>
              <a:defRPr sz="64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4000" y="1968589"/>
            <a:ext cx="10896000" cy="1919817"/>
          </a:xfrm>
        </p:spPr>
        <p:txBody>
          <a:bodyPr/>
          <a:lstStyle>
            <a:lvl1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1pPr>
            <a:lvl2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2pPr>
            <a:lvl3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3pPr>
            <a:lvl4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4pPr>
            <a:lvl5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5pPr>
            <a:lvl6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6pPr>
            <a:lvl7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7pPr>
            <a:lvl8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8pPr>
            <a:lvl9pPr>
              <a:lnSpc>
                <a:spcPts val="7600"/>
              </a:lnSpc>
              <a:defRPr sz="64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</p:txBody>
      </p:sp>
    </p:spTree>
    <p:extLst>
      <p:ext uri="{BB962C8B-B14F-4D97-AF65-F5344CB8AC3E}">
        <p14:creationId xmlns:p14="http://schemas.microsoft.com/office/powerpoint/2010/main" val="1855049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12192000" cy="686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240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000" y="1104000"/>
            <a:ext cx="10896000" cy="720000"/>
          </a:xfrm>
        </p:spPr>
        <p:txBody>
          <a:bodyPr/>
          <a:lstStyle>
            <a:lvl1pPr>
              <a:lnSpc>
                <a:spcPts val="5867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4000" y="1823999"/>
            <a:ext cx="10896000" cy="3888000"/>
          </a:xfrm>
        </p:spPr>
        <p:txBody>
          <a:bodyPr/>
          <a:lstStyle>
            <a:lvl1pPr>
              <a:lnSpc>
                <a:spcPts val="5867"/>
              </a:lnSpc>
              <a:spcAft>
                <a:spcPts val="0"/>
              </a:spcAft>
              <a:defRPr sz="4800" b="0">
                <a:solidFill>
                  <a:schemeClr val="bg1"/>
                </a:solidFill>
              </a:defRPr>
            </a:lvl1pPr>
            <a:lvl2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2pPr>
            <a:lvl3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3pPr>
            <a:lvl4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4pPr>
            <a:lvl5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5pPr>
            <a:lvl6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6pPr>
            <a:lvl7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7pPr>
            <a:lvl8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8pPr>
            <a:lvl9pPr>
              <a:lnSpc>
                <a:spcPts val="5867"/>
              </a:lnSpc>
              <a:defRPr sz="4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25248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311992">
              <a:tabLst>
                <a:tab pos="311992" algn="l"/>
              </a:tabLst>
              <a:defRPr/>
            </a:lvl2pPr>
            <a:lvl3pPr defTabSz="311992">
              <a:tabLst>
                <a:tab pos="311992" algn="l"/>
              </a:tabLst>
              <a:defRPr/>
            </a:lvl3pPr>
            <a:lvl4pPr defTabSz="311992">
              <a:tabLst>
                <a:tab pos="311992" algn="l"/>
              </a:tabLst>
              <a:defRPr/>
            </a:lvl4pPr>
            <a:lvl5pPr defTabSz="311992">
              <a:tabLst>
                <a:tab pos="311992" algn="l"/>
              </a:tabLst>
              <a:defRPr/>
            </a:lvl5pPr>
            <a:lvl6pPr marL="0" indent="0" defTabSz="311992">
              <a:buFont typeface="+mj-lt"/>
              <a:buNone/>
              <a:tabLst>
                <a:tab pos="311992" algn="l"/>
              </a:tabLst>
              <a:defRPr/>
            </a:lvl6pPr>
            <a:lvl7pPr defTabSz="311992">
              <a:tabLst>
                <a:tab pos="311992" algn="l"/>
              </a:tabLst>
              <a:defRPr/>
            </a:lvl7pPr>
            <a:lvl8pPr defTabSz="311992">
              <a:tabLst>
                <a:tab pos="311992" algn="l"/>
              </a:tabLst>
              <a:defRPr/>
            </a:lvl8pPr>
            <a:lvl9pPr defTabSz="311992">
              <a:tabLst>
                <a:tab pos="311992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03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 //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61E425-9AF3-4B68-A7DE-55697E59E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| ggf. weitere Angaben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Tabellenplatzhalter 4">
            <a:extLst>
              <a:ext uri="{FF2B5EF4-FFF2-40B4-BE49-F238E27FC236}">
                <a16:creationId xmlns:a16="http://schemas.microsoft.com/office/drawing/2014/main" id="{F5A8BB0B-4BD0-4791-8A9B-89C9D0000E3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24000" y="1224000"/>
            <a:ext cx="10896000" cy="448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Tabelle durch Klicken auf Symbol hinzufügen</a:t>
            </a:r>
            <a:endParaRPr lang="de-DE" dirty="0"/>
          </a:p>
        </p:txBody>
      </p:sp>
      <p:grpSp>
        <p:nvGrpSpPr>
          <p:cNvPr id="6" name="Regieanweisungen">
            <a:extLst>
              <a:ext uri="{FF2B5EF4-FFF2-40B4-BE49-F238E27FC236}">
                <a16:creationId xmlns:a16="http://schemas.microsoft.com/office/drawing/2014/main" id="{20CE116F-C667-495A-B654-8B72C3A079E7}"/>
              </a:ext>
            </a:extLst>
          </p:cNvPr>
          <p:cNvGrpSpPr/>
          <p:nvPr userDrawn="1"/>
        </p:nvGrpSpPr>
        <p:grpSpPr>
          <a:xfrm>
            <a:off x="-3505067" y="-624000"/>
            <a:ext cx="19778197" cy="8111999"/>
            <a:chOff x="-2628800" y="-468000"/>
            <a:chExt cx="14833648" cy="6083999"/>
          </a:xfrm>
        </p:grpSpPr>
        <p:sp>
          <p:nvSpPr>
            <p:cNvPr id="16" name="Listenebenen">
              <a:extLst>
                <a:ext uri="{FF2B5EF4-FFF2-40B4-BE49-F238E27FC236}">
                  <a16:creationId xmlns:a16="http://schemas.microsoft.com/office/drawing/2014/main" id="{84A0104B-AA90-4DE7-ADAE-6959FBC15DB1}"/>
                </a:ext>
              </a:extLst>
            </p:cNvPr>
            <p:cNvSpPr txBox="1"/>
            <p:nvPr userDrawn="1"/>
          </p:nvSpPr>
          <p:spPr>
            <a:xfrm rot="10800000" flipH="1" flipV="1">
              <a:off x="-2628800" y="1368000"/>
              <a:ext cx="2520800" cy="1527786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Einfärbung einer Spalte/Zeile: </a:t>
              </a:r>
              <a:br>
                <a:rPr lang="de-DE" sz="16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Markieren der Spalte/Zeile: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 Entwurf / Tabellentools &gt; Schattierung &gt;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6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Die gewünschte Farbe aus den Designfarben auswählen</a:t>
              </a:r>
            </a:p>
          </p:txBody>
        </p:sp>
        <p:sp>
          <p:nvSpPr>
            <p:cNvPr id="10" name="Zurücksetzen">
              <a:extLst>
                <a:ext uri="{FF2B5EF4-FFF2-40B4-BE49-F238E27FC236}">
                  <a16:creationId xmlns:a16="http://schemas.microsoft.com/office/drawing/2014/main" id="{431D1FFE-03BA-4520-A89B-CDD1BC7E4751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1" name="Hilfslinien">
              <a:extLst>
                <a:ext uri="{FF2B5EF4-FFF2-40B4-BE49-F238E27FC236}">
                  <a16:creationId xmlns:a16="http://schemas.microsoft.com/office/drawing/2014/main" id="{38EA8585-E11F-4D10-9DAB-78E6756B2D63}"/>
                </a:ext>
              </a:extLst>
            </p:cNvPr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Löschen einer Spalte/Zeile: 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Markieren der Spalte/Zeile: Layout &gt; Löschen &gt; Spalte bzw. Zeile löschen</a:t>
              </a:r>
            </a:p>
          </p:txBody>
        </p:sp>
        <p:sp>
          <p:nvSpPr>
            <p:cNvPr id="12" name="Fußzeile">
              <a:extLst>
                <a:ext uri="{FF2B5EF4-FFF2-40B4-BE49-F238E27FC236}">
                  <a16:creationId xmlns:a16="http://schemas.microsoft.com/office/drawing/2014/main" id="{4EFB3271-7B15-42ED-A704-B39FAEDC1436}"/>
                </a:ext>
              </a:extLst>
            </p:cNvPr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13" name="Layoutwechsel">
              <a:extLst>
                <a:ext uri="{FF2B5EF4-FFF2-40B4-BE49-F238E27FC236}">
                  <a16:creationId xmlns:a16="http://schemas.microsoft.com/office/drawing/2014/main" id="{6BCDAEA0-53BC-4E57-84CA-5C530F05A90E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2283786"/>
              <a:ext cx="2952848" cy="1044048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Einfügen einer Spalte/Zeile: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Markieren der Spalte/Zeile neben der eine weitere eingefügt werden soll: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Layout &gt; Hier die gewünschte Einfügeoption auswählen</a:t>
              </a:r>
            </a:p>
          </p:txBody>
        </p:sp>
      </p:grp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4573989D-8FFD-4555-AAB7-592C2CE3AC9F}"/>
              </a:ext>
            </a:extLst>
          </p:cNvPr>
          <p:cNvCxnSpPr/>
          <p:nvPr userDrawn="1"/>
        </p:nvCxnSpPr>
        <p:spPr>
          <a:xfrm>
            <a:off x="0" y="5980800"/>
            <a:ext cx="12192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F3269418-AEC9-43D6-9A0C-41CA02546B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4513"/>
          <a:stretch/>
        </p:blipFill>
        <p:spPr>
          <a:xfrm>
            <a:off x="12336001" y="4437031"/>
            <a:ext cx="2756284" cy="1152211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81CC49D-33BF-49DC-B533-86BE2EB412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44000" y="6239520"/>
            <a:ext cx="2016000" cy="3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58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12192000" cy="6864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/>
              <a:t>Vollbild durch klicken einfügen.</a:t>
            </a:r>
          </a:p>
        </p:txBody>
      </p:sp>
    </p:spTree>
    <p:extLst>
      <p:ext uri="{BB962C8B-B14F-4D97-AF65-F5344CB8AC3E}">
        <p14:creationId xmlns:p14="http://schemas.microsoft.com/office/powerpoint/2010/main" val="75315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image" Target="../media/image10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image" Target="../media/image12.emf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image" Target="../media/image11.png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79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9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 userDrawn="1">
            <p:ph type="title"/>
          </p:nvPr>
        </p:nvSpPr>
        <p:spPr>
          <a:xfrm>
            <a:off x="624000" y="528000"/>
            <a:ext cx="10080000" cy="62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KAPITEL | CHART-HEADLINE</a:t>
            </a:r>
          </a:p>
        </p:txBody>
      </p:sp>
      <p:sp>
        <p:nvSpPr>
          <p:cNvPr id="3" name="Textplatzhalter 2"/>
          <p:cNvSpPr>
            <a:spLocks noGrp="1"/>
          </p:cNvSpPr>
          <p:nvPr userDrawn="1">
            <p:ph type="body" idx="1"/>
          </p:nvPr>
        </p:nvSpPr>
        <p:spPr>
          <a:xfrm>
            <a:off x="624000" y="1224000"/>
            <a:ext cx="10080000" cy="448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(Text und Aufzählungen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4" name="Datumsplatzhalter 3"/>
          <p:cNvSpPr>
            <a:spLocks noGrp="1"/>
          </p:cNvSpPr>
          <p:nvPr userDrawn="1">
            <p:ph type="dt" sz="half" idx="2"/>
          </p:nvPr>
        </p:nvSpPr>
        <p:spPr>
          <a:xfrm>
            <a:off x="480000" y="7365485"/>
            <a:ext cx="5712011" cy="23997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960000" y="6336000"/>
            <a:ext cx="8400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r>
              <a:rPr lang="de-DE" dirty="0"/>
              <a:t>Titel | ggf. weitere Angaben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32000" y="6336000"/>
            <a:ext cx="336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aseline="0"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600" baseline="0">
                <a:latin typeface="+mn-lt"/>
              </a:defRPr>
            </a:lvl9pPr>
          </a:lstStyle>
          <a:p>
            <a:fld id="{6C8FC03C-C266-4645-ABC5-645062898383}" type="slidenum">
              <a:rPr lang="de-DE" smtClean="0"/>
              <a:pPr/>
              <a:t>‹#›</a:t>
            </a:fld>
            <a:r>
              <a:rPr lang="de-DE"/>
              <a:t> </a:t>
            </a:r>
            <a:endParaRPr lang="de-DE" dirty="0"/>
          </a:p>
        </p:txBody>
      </p:sp>
      <p:grpSp>
        <p:nvGrpSpPr>
          <p:cNvPr id="31" name="Regieanweisungen"/>
          <p:cNvGrpSpPr/>
          <p:nvPr userDrawn="1"/>
        </p:nvGrpSpPr>
        <p:grpSpPr>
          <a:xfrm>
            <a:off x="-2784000" y="-624000"/>
            <a:ext cx="17712000" cy="8111999"/>
            <a:chOff x="-2088000" y="-468000"/>
            <a:chExt cx="13284000" cy="6083999"/>
          </a:xfrm>
        </p:grpSpPr>
        <p:grpSp>
          <p:nvGrpSpPr>
            <p:cNvPr id="29" name="Listenebenen"/>
            <p:cNvGrpSpPr/>
            <p:nvPr userDrawn="1"/>
          </p:nvGrpSpPr>
          <p:grpSpPr>
            <a:xfrm>
              <a:off x="-2088000" y="1368000"/>
              <a:ext cx="1980000" cy="2319874"/>
              <a:chOff x="-2088000" y="1368000"/>
              <a:chExt cx="1980000" cy="2319874"/>
            </a:xfrm>
          </p:grpSpPr>
          <p:sp>
            <p:nvSpPr>
              <p:cNvPr id="12" name="Text // Listenebene erhöhen"/>
              <p:cNvSpPr txBox="1"/>
              <p:nvPr userDrawn="1"/>
            </p:nvSpPr>
            <p:spPr>
              <a:xfrm>
                <a:off x="-2016000" y="2787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13" name="Text // Listenebene verringern"/>
              <p:cNvSpPr txBox="1"/>
              <p:nvPr userDrawn="1"/>
            </p:nvSpPr>
            <p:spPr>
              <a:xfrm>
                <a:off x="-2016000" y="3291874"/>
                <a:ext cx="936000" cy="396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25" name="Listenebenen"/>
              <p:cNvSpPr txBox="1"/>
              <p:nvPr userDrawn="1"/>
            </p:nvSpPr>
            <p:spPr>
              <a:xfrm rot="10800000" flipH="1" flipV="1">
                <a:off x="-2088000" y="1368000"/>
                <a:ext cx="1980000" cy="828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Listen erstellen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Wechseln Sie die Textebene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6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6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27" name="Bild // Listenebene verringern"/>
              <p:cNvPicPr>
                <a:picLocks noChangeAspect="1"/>
              </p:cNvPicPr>
              <p:nvPr userDrawn="1"/>
            </p:nvPicPr>
            <p:blipFill>
              <a:blip r:embed="rId18"/>
              <a:stretch>
                <a:fillRect/>
              </a:stretch>
            </p:blipFill>
            <p:spPr>
              <a:xfrm>
                <a:off x="-963360" y="3291874"/>
                <a:ext cx="855360" cy="396000"/>
              </a:xfrm>
              <a:prstGeom prst="rect">
                <a:avLst/>
              </a:prstGeom>
            </p:spPr>
          </p:pic>
          <p:pic>
            <p:nvPicPr>
              <p:cNvPr id="28" name="Bild // Listenebene erhöhen"/>
              <p:cNvPicPr>
                <a:picLocks noChangeAspect="1"/>
              </p:cNvPicPr>
              <p:nvPr userDrawn="1"/>
            </p:nvPicPr>
            <p:blipFill>
              <a:blip r:embed="rId19"/>
              <a:stretch>
                <a:fillRect/>
              </a:stretch>
            </p:blipFill>
            <p:spPr>
              <a:xfrm>
                <a:off x="-963360" y="2787874"/>
                <a:ext cx="855360" cy="396000"/>
              </a:xfrm>
              <a:prstGeom prst="rect">
                <a:avLst/>
              </a:prstGeom>
            </p:spPr>
          </p:pic>
        </p:grpSp>
        <p:sp>
          <p:nvSpPr>
            <p:cNvPr id="14" name="Zurücksetzen"/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5" name="Hilfslinien"/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Menü: 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sp>
          <p:nvSpPr>
            <p:cNvPr id="16" name="Fußzeile"/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30" name="Layoutwechsel"/>
            <p:cNvSpPr txBox="1"/>
            <p:nvPr userDrawn="1"/>
          </p:nvSpPr>
          <p:spPr>
            <a:xfrm rot="10800000" flipH="1" flipV="1">
              <a:off x="9252000" y="2283786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6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6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l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6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</p:grp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F61B1FA0-8233-4248-B899-BF9702E3E986}"/>
              </a:ext>
            </a:extLst>
          </p:cNvPr>
          <p:cNvCxnSpPr/>
          <p:nvPr userDrawn="1"/>
        </p:nvCxnSpPr>
        <p:spPr>
          <a:xfrm>
            <a:off x="0" y="5980800"/>
            <a:ext cx="12192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>
            <a:extLst>
              <a:ext uri="{FF2B5EF4-FFF2-40B4-BE49-F238E27FC236}">
                <a16:creationId xmlns:a16="http://schemas.microsoft.com/office/drawing/2014/main" id="{289C4D98-9606-4382-895C-2F9999CA3289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9744000" y="6239520"/>
            <a:ext cx="2016000" cy="3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10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</p:sldLayoutIdLst>
  <p:hf hdr="0" dt="0"/>
  <p:txStyles>
    <p:titleStyle>
      <a:lvl1pPr marL="0" indent="0" algn="l" defTabSz="91437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3600" b="0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1600"/>
        </a:spcAft>
        <a:buSzPct val="75000"/>
        <a:buFont typeface="Arial" panose="020B0604020202020204" pitchFamily="34" charset="0"/>
        <a:buNone/>
        <a:defRPr sz="2000" b="1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11992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bg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623984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935977" indent="-311992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377" rtl="0" eaLnBrk="1" latinLnBrk="0" hangingPunct="1">
        <a:lnSpc>
          <a:spcPts val="2400"/>
        </a:lnSpc>
        <a:spcBef>
          <a:spcPts val="0"/>
        </a:spcBef>
        <a:spcAft>
          <a:spcPts val="800"/>
        </a:spcAft>
        <a:buSzPct val="75000"/>
        <a:buFont typeface="Arial" panose="020B0604020202020204" pitchFamily="34" charset="0"/>
        <a:buNone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2">
          <p15:clr>
            <a:srgbClr val="5ACBF0"/>
          </p15:clr>
        </p15:guide>
        <p15:guide id="2" pos="5059">
          <p15:clr>
            <a:srgbClr val="5ACBF0"/>
          </p15:clr>
        </p15:guide>
        <p15:guide id="3" orient="horz" pos="245">
          <p15:clr>
            <a:srgbClr val="5ACBF0"/>
          </p15:clr>
        </p15:guide>
        <p15:guide id="4" orient="horz" pos="2700">
          <p15:clr>
            <a:srgbClr val="5ACBF0"/>
          </p15:clr>
        </p15:guide>
        <p15:guide id="5" pos="5443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hyperlink" Target="https://crc247.mdi.ruhr-uni-bochum.de/properties/edititem/1922" TargetMode="External"/><Relationship Id="rId4" Type="http://schemas.openxmlformats.org/officeDocument/2006/relationships/hyperlink" Target="https://crc247.mdi.ruhr-uni-bochum.de/object/synthesis-for-sample-8220-co-deposition-221111-k3-3-1922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emo.mdi.ruhr-uni-bochum.de/object/ag2s-487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hyperlink" Target="https://demo.mdi.ruhr-uni-bochum.de/adminobject/edititem/4870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3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mo.mdi.ruhr-uni-bochum.de/adminobject/edititem/4870" TargetMode="External"/><Relationship Id="rId5" Type="http://schemas.openxmlformats.org/officeDocument/2006/relationships/hyperlink" Target="https://demo.mdi.ruhr-uni-bochum.de/object/ag2s-4870" TargetMode="External"/><Relationship Id="rId4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emo.mdi.ruhr-uni-bochum.de/object/ag2s-487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hyperlink" Target="https://demo.mdi.ruhr-uni-bochum.de/object/all-sputter-rates-for-test-6651" TargetMode="External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mo.mdi.ruhr-uni-bochum.de/adminobject/edititem/6650" TargetMode="External"/><Relationship Id="rId11" Type="http://schemas.openxmlformats.org/officeDocument/2006/relationships/image" Target="../media/image43.png"/><Relationship Id="rId5" Type="http://schemas.openxmlformats.org/officeDocument/2006/relationships/hyperlink" Target="https://demo.mdi.ruhr-uni-bochum.de/adminobject/list/11" TargetMode="External"/><Relationship Id="rId10" Type="http://schemas.openxmlformats.org/officeDocument/2006/relationships/image" Target="../media/image42.png"/><Relationship Id="rId4" Type="http://schemas.openxmlformats.org/officeDocument/2006/relationships/hyperlink" Target="https://demo.mdi.ruhr-uni-bochum.de/object/_templatesputterrate" TargetMode="External"/><Relationship Id="rId9" Type="http://schemas.openxmlformats.org/officeDocument/2006/relationships/image" Target="../media/image4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nf.mdi.ruhr-uni-bochum.de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hyperlink" Target="https://demo.mdi.ruhr-uni-bochum.de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Victor.Dudarev@rub.de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dudarev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ata_typ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rc247.mdi.ruhr-uni-bochum.de/object/synthesis-for-sample-8220-co-deposition-221111-k3-3-192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hyperlink" Target="https://demo.mdi.ruhr-uni-bochum.de/object/ag2s-487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c247.mdi.ruhr-uni-bochum.de/object/synthesis-for-sample-8220-co-deposition-221111-k3-3-1922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>
            <a:extLst>
              <a:ext uri="{FF2B5EF4-FFF2-40B4-BE49-F238E27FC236}">
                <a16:creationId xmlns:a16="http://schemas.microsoft.com/office/drawing/2014/main" id="{12F0A855-EB3C-04D6-EFE5-D5946B1C1B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Victor Dudarev</a:t>
            </a:r>
            <a:endParaRPr lang="en-DE" dirty="0"/>
          </a:p>
        </p:txBody>
      </p:sp>
      <p:sp>
        <p:nvSpPr>
          <p:cNvPr id="19" name="Titel 5">
            <a:extLst>
              <a:ext uri="{FF2B5EF4-FFF2-40B4-BE49-F238E27FC236}">
                <a16:creationId xmlns:a16="http://schemas.microsoft.com/office/drawing/2014/main" id="{1FD4D80D-43CE-4DFC-2871-ED5F1AF6F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8142" y="831853"/>
            <a:ext cx="10264877" cy="2798763"/>
          </a:xfrm>
        </p:spPr>
        <p:txBody>
          <a:bodyPr>
            <a:normAutofit fontScale="90000"/>
          </a:bodyPr>
          <a:lstStyle/>
          <a:p>
            <a:pPr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</a:pP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CRC/TRR247 Research Data Management System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Case: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Create A User-defined Object Type</a:t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Configure A Template</a:t>
            </a:r>
            <a:endParaRPr lang="de-DE" sz="40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76D67F-3023-FCDD-4BDA-F82637077BF7}"/>
              </a:ext>
            </a:extLst>
          </p:cNvPr>
          <p:cNvSpPr txBox="1"/>
          <p:nvPr/>
        </p:nvSpPr>
        <p:spPr>
          <a:xfrm>
            <a:off x="10469933" y="1255732"/>
            <a:ext cx="109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004C93"/>
                </a:solidFill>
              </a:rPr>
              <a:t>Dr.</a:t>
            </a:r>
          </a:p>
          <a:p>
            <a:pPr algn="ctr"/>
            <a:r>
              <a:rPr lang="en-US" sz="1200" b="1" dirty="0">
                <a:solidFill>
                  <a:srgbClr val="004C93"/>
                </a:solidFill>
              </a:rPr>
              <a:t>V. Dudarev</a:t>
            </a:r>
            <a:endParaRPr lang="en-DE" sz="1200" b="1" dirty="0">
              <a:solidFill>
                <a:srgbClr val="004C93"/>
              </a:solidFill>
            </a:endParaRPr>
          </a:p>
        </p:txBody>
      </p:sp>
      <p:pic>
        <p:nvPicPr>
          <p:cNvPr id="10" name="Рисунок 2">
            <a:extLst>
              <a:ext uri="{FF2B5EF4-FFF2-40B4-BE49-F238E27FC236}">
                <a16:creationId xmlns:a16="http://schemas.microsoft.com/office/drawing/2014/main" id="{08938626-A650-BC0D-1205-0937B75F3B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5173" y="0"/>
            <a:ext cx="135255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4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5ED6A2-01E4-4A10-5DBA-5D2867DAE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0579" y="1699794"/>
            <a:ext cx="6797241" cy="4547084"/>
          </a:xfrm>
          <a:prstGeom prst="rect">
            <a:avLst/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sz="3600" dirty="0"/>
              <a:t>Extended Properties</a:t>
            </a:r>
            <a:r>
              <a:rPr lang="en-US" sz="3733" dirty="0"/>
              <a:t>: Using Template</a:t>
            </a:r>
            <a:r>
              <a:rPr lang="ru-RU" sz="3733" dirty="0"/>
              <a:t> </a:t>
            </a:r>
            <a:r>
              <a:rPr lang="en-US" sz="3733" dirty="0"/>
              <a:t>to fill in data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743" y="6362393"/>
            <a:ext cx="6671581" cy="485999"/>
          </a:xfrm>
        </p:spPr>
        <p:txBody>
          <a:bodyPr/>
          <a:lstStyle/>
          <a:p>
            <a:pPr indent="0" defTabSz="914377">
              <a:buNone/>
            </a:pPr>
            <a:r>
              <a:rPr lang="en-US" dirty="0">
                <a:hlinkClick r:id="rId4"/>
              </a:rPr>
              <a:t>https://crc247.mdi.ruhr-uni-bochum.de/object/synthesis-for-sample-8220-co-deposition-221111-k3-3-1922</a:t>
            </a:r>
            <a:endParaRPr lang="en-US" dirty="0"/>
          </a:p>
          <a:p>
            <a:pPr indent="0" defTabSz="914377">
              <a:buNone/>
            </a:pPr>
            <a:r>
              <a:rPr lang="en-US" dirty="0">
                <a:hlinkClick r:id="rId5"/>
              </a:rPr>
              <a:t>https://crc247.mdi.ruhr-uni-bochum.de/properties/edititem/1922</a:t>
            </a:r>
            <a:endParaRPr lang="en-US" dirty="0"/>
          </a:p>
          <a:p>
            <a:pPr indent="0" defTabSz="914377">
              <a:buNone/>
            </a:pPr>
            <a:endParaRPr lang="en-US" dirty="0"/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ECE8CDA6-538F-1854-2C60-80C1E68B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6" y="790465"/>
            <a:ext cx="1205504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Use case: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take advantage of created template during data input.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Task: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edit synthesis properties.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51A50B-B62B-7DCC-C118-25DB737DA7E4}"/>
              </a:ext>
            </a:extLst>
          </p:cNvPr>
          <p:cNvSpPr txBox="1"/>
          <p:nvPr/>
        </p:nvSpPr>
        <p:spPr>
          <a:xfrm>
            <a:off x="90435" y="3437763"/>
            <a:ext cx="27532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Separators</a:t>
            </a:r>
          </a:p>
          <a:p>
            <a:r>
              <a:rPr lang="en-US" dirty="0">
                <a:solidFill>
                  <a:prstClr val="black"/>
                </a:solidFill>
              </a:rPr>
              <a:t>(logical blocks)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98A2B70-3862-19B0-C394-5D3B9E04ACFB}"/>
              </a:ext>
            </a:extLst>
          </p:cNvPr>
          <p:cNvCxnSpPr>
            <a:cxnSpLocks/>
          </p:cNvCxnSpPr>
          <p:nvPr/>
        </p:nvCxnSpPr>
        <p:spPr>
          <a:xfrm>
            <a:off x="2772486" y="3094893"/>
            <a:ext cx="0" cy="98473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12DCB14-891D-C454-9A36-0A84738C17C7}"/>
              </a:ext>
            </a:extLst>
          </p:cNvPr>
          <p:cNvCxnSpPr>
            <a:cxnSpLocks/>
          </p:cNvCxnSpPr>
          <p:nvPr/>
        </p:nvCxnSpPr>
        <p:spPr>
          <a:xfrm flipV="1">
            <a:off x="1416818" y="2049864"/>
            <a:ext cx="1758461" cy="153739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5DFBBF2-F074-F1DB-6DF0-4BF8007B260B}"/>
              </a:ext>
            </a:extLst>
          </p:cNvPr>
          <p:cNvSpPr txBox="1"/>
          <p:nvPr/>
        </p:nvSpPr>
        <p:spPr>
          <a:xfrm rot="16200000">
            <a:off x="1975340" y="3413483"/>
            <a:ext cx="10868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 err="1">
                <a:solidFill>
                  <a:prstClr val="black"/>
                </a:solidFill>
                <a:latin typeface="+mn-lt"/>
              </a:rPr>
              <a:t>SortCode</a:t>
            </a:r>
            <a:endParaRPr lang="en-US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8C8424F-BED8-06F3-D022-D62E74B851A7}"/>
              </a:ext>
            </a:extLst>
          </p:cNvPr>
          <p:cNvCxnSpPr>
            <a:cxnSpLocks/>
          </p:cNvCxnSpPr>
          <p:nvPr/>
        </p:nvCxnSpPr>
        <p:spPr>
          <a:xfrm>
            <a:off x="1426866" y="3677697"/>
            <a:ext cx="1788607" cy="1286189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6EF5128-9BEC-6C7A-90EC-080B6CBFA818}"/>
              </a:ext>
            </a:extLst>
          </p:cNvPr>
          <p:cNvSpPr txBox="1"/>
          <p:nvPr/>
        </p:nvSpPr>
        <p:spPr>
          <a:xfrm rot="16200000">
            <a:off x="2197656" y="3233026"/>
            <a:ext cx="1625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Values Types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24078FA-CFA2-5B0A-2610-BFD13742E758}"/>
              </a:ext>
            </a:extLst>
          </p:cNvPr>
          <p:cNvSpPr txBox="1"/>
          <p:nvPr/>
        </p:nvSpPr>
        <p:spPr>
          <a:xfrm>
            <a:off x="10482106" y="2766196"/>
            <a:ext cx="15357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Empty values</a:t>
            </a:r>
          </a:p>
          <a:p>
            <a:r>
              <a:rPr lang="en-US" dirty="0">
                <a:solidFill>
                  <a:prstClr val="black"/>
                </a:solidFill>
              </a:rPr>
              <a:t>(white)</a:t>
            </a:r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BD58DD8-EA68-1122-4BB2-4FFC96B05C6B}"/>
              </a:ext>
            </a:extLst>
          </p:cNvPr>
          <p:cNvCxnSpPr>
            <a:cxnSpLocks/>
          </p:cNvCxnSpPr>
          <p:nvPr/>
        </p:nvCxnSpPr>
        <p:spPr>
          <a:xfrm flipH="1">
            <a:off x="7676941" y="3096565"/>
            <a:ext cx="2835310" cy="0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2C70C29-2B20-CCA8-FAE7-EF55012FB500}"/>
              </a:ext>
            </a:extLst>
          </p:cNvPr>
          <p:cNvSpPr txBox="1"/>
          <p:nvPr/>
        </p:nvSpPr>
        <p:spPr>
          <a:xfrm>
            <a:off x="10544070" y="4114353"/>
            <a:ext cx="15357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Filled values</a:t>
            </a:r>
          </a:p>
          <a:p>
            <a:r>
              <a:rPr lang="en-US" dirty="0">
                <a:solidFill>
                  <a:prstClr val="black"/>
                </a:solidFill>
              </a:rPr>
              <a:t>(green)</a:t>
            </a:r>
            <a:endParaRPr lang="en-US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EA55790-6E97-5EAE-C3BB-600606937D99}"/>
              </a:ext>
            </a:extLst>
          </p:cNvPr>
          <p:cNvCxnSpPr>
            <a:cxnSpLocks/>
          </p:cNvCxnSpPr>
          <p:nvPr/>
        </p:nvCxnSpPr>
        <p:spPr>
          <a:xfrm flipH="1">
            <a:off x="7717134" y="4454770"/>
            <a:ext cx="2796792" cy="850760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00B09F8-4A95-3CFD-536F-2DC5898A7D00}"/>
              </a:ext>
            </a:extLst>
          </p:cNvPr>
          <p:cNvSpPr txBox="1"/>
          <p:nvPr/>
        </p:nvSpPr>
        <p:spPr>
          <a:xfrm>
            <a:off x="10420138" y="5080670"/>
            <a:ext cx="17417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b="1" dirty="0">
                <a:solidFill>
                  <a:prstClr val="black"/>
                </a:solidFill>
              </a:rPr>
              <a:t>Out of template </a:t>
            </a: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values</a:t>
            </a:r>
          </a:p>
          <a:p>
            <a:r>
              <a:rPr lang="en-US" dirty="0">
                <a:solidFill>
                  <a:prstClr val="black"/>
                </a:solidFill>
              </a:rPr>
              <a:t>(yellow)</a:t>
            </a:r>
            <a:endParaRPr lang="en-US" dirty="0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F1B40ED-02E0-34E4-C6D5-DFA7A0008A66}"/>
              </a:ext>
            </a:extLst>
          </p:cNvPr>
          <p:cNvCxnSpPr>
            <a:cxnSpLocks/>
          </p:cNvCxnSpPr>
          <p:nvPr/>
        </p:nvCxnSpPr>
        <p:spPr>
          <a:xfrm flipH="1">
            <a:off x="9696659" y="5551716"/>
            <a:ext cx="678265" cy="0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0B553A8C-1E92-1686-DEEC-523A66B7D8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9845" y="891230"/>
            <a:ext cx="5747983" cy="72655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161182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de-DE" dirty="0" err="1"/>
              <a:t>Object‘s</a:t>
            </a:r>
            <a:r>
              <a:rPr lang="de-DE" dirty="0"/>
              <a:t> F</a:t>
            </a:r>
            <a:r>
              <a:rPr lang="en-US" sz="3733" dirty="0" err="1"/>
              <a:t>lexibility</a:t>
            </a:r>
            <a:r>
              <a:rPr lang="en-US" sz="3733" dirty="0"/>
              <a:t>: Extended Properties (table data)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 defTabSz="914377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</a:rPr>
              <a:t>User view: </a:t>
            </a: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3"/>
              </a:rPr>
              <a:t>https://demo.mdi.ruhr-uni-bochum.de/object/ag2s-4870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 defTabSz="914377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</a:rPr>
              <a:t>Admin view: </a:t>
            </a: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https://demo.mdi.ruhr-uni-bochum.de/adminobject/edititem/4870</a:t>
            </a:r>
            <a:endParaRPr lang="en-US" dirty="0"/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ECE8CDA6-538F-1854-2C60-80C1E68B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6" y="790465"/>
            <a:ext cx="12055048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Use case: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add additional properties values (or even a table) to object and afterward make search on them.</a:t>
            </a:r>
          </a:p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white">
                    <a:lumMod val="50000"/>
                  </a:prstClr>
                </a:solidFill>
                <a:latin typeface="+mn-lt"/>
              </a:rPr>
              <a:t>OR</a:t>
            </a:r>
          </a:p>
          <a:p>
            <a:pPr defTabSz="914377">
              <a:spcBef>
                <a:spcPts val="0"/>
              </a:spcBef>
            </a:pPr>
            <a:r>
              <a:rPr lang="en-US" altLang="ru-RU" sz="1800" b="1" i="1" dirty="0">
                <a:solidFill>
                  <a:srgbClr val="0070C0"/>
                </a:solidFill>
                <a:latin typeface="+mn-lt"/>
              </a:rPr>
              <a:t>When the existing fields set is not enough…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Task: associate table with object</a:t>
            </a:r>
            <a:endParaRPr lang="ru-RU" altLang="ru-RU" sz="1800" i="1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D69669-67FF-4210-B4A7-FF1111287D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256" y="2082922"/>
            <a:ext cx="5240851" cy="2060049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F85AF0E-1328-7380-BA0D-9445801EDE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4384" y="1200504"/>
            <a:ext cx="6625648" cy="2942467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2" name="Arrow: Curved Down 11">
            <a:extLst>
              <a:ext uri="{FF2B5EF4-FFF2-40B4-BE49-F238E27FC236}">
                <a16:creationId xmlns:a16="http://schemas.microsoft.com/office/drawing/2014/main" id="{F353C0BD-3099-590D-58F0-3B1D203EF447}"/>
              </a:ext>
            </a:extLst>
          </p:cNvPr>
          <p:cNvSpPr/>
          <p:nvPr/>
        </p:nvSpPr>
        <p:spPr>
          <a:xfrm>
            <a:off x="4751851" y="1041234"/>
            <a:ext cx="3456384" cy="1048265"/>
          </a:xfrm>
          <a:prstGeom prst="curvedDownArrow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0C6037-F7E3-EC3E-B182-5B219AB2811E}"/>
              </a:ext>
            </a:extLst>
          </p:cNvPr>
          <p:cNvSpPr/>
          <p:nvPr/>
        </p:nvSpPr>
        <p:spPr>
          <a:xfrm>
            <a:off x="111968" y="3421109"/>
            <a:ext cx="5222139" cy="199913"/>
          </a:xfrm>
          <a:prstGeom prst="round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933" dirty="0">
                <a:solidFill>
                  <a:prstClr val="black"/>
                </a:solidFill>
                <a:latin typeface="Arial" panose="020B0604020202020204"/>
              </a:rPr>
              <a:t>Row=2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578545E-166A-FD60-0E40-71E20CF3A222}"/>
              </a:ext>
            </a:extLst>
          </p:cNvPr>
          <p:cNvSpPr/>
          <p:nvPr/>
        </p:nvSpPr>
        <p:spPr>
          <a:xfrm>
            <a:off x="105776" y="3909054"/>
            <a:ext cx="5222139" cy="199913"/>
          </a:xfrm>
          <a:prstGeom prst="round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933" dirty="0">
                <a:solidFill>
                  <a:prstClr val="black"/>
                </a:solidFill>
                <a:latin typeface="Arial" panose="020B0604020202020204"/>
              </a:rPr>
              <a:t>Row=3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46FE6F9-BBC1-0519-C27F-9E1E1A61A9FF}"/>
              </a:ext>
            </a:extLst>
          </p:cNvPr>
          <p:cNvSpPr/>
          <p:nvPr/>
        </p:nvSpPr>
        <p:spPr>
          <a:xfrm>
            <a:off x="110352" y="2944105"/>
            <a:ext cx="5222139" cy="199913"/>
          </a:xfrm>
          <a:prstGeom prst="round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933" dirty="0">
                <a:solidFill>
                  <a:prstClr val="black"/>
                </a:solidFill>
                <a:latin typeface="Arial" panose="020B0604020202020204"/>
              </a:rPr>
              <a:t>Row=1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A16646-06AD-20CA-70C3-622D74CAE95F}"/>
              </a:ext>
            </a:extLst>
          </p:cNvPr>
          <p:cNvSpPr/>
          <p:nvPr/>
        </p:nvSpPr>
        <p:spPr>
          <a:xfrm>
            <a:off x="2249224" y="4182480"/>
            <a:ext cx="940216" cy="232081"/>
          </a:xfrm>
          <a:prstGeom prst="rect">
            <a:avLst/>
          </a:prstGeom>
          <a:solidFill>
            <a:srgbClr val="00B0F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1333" dirty="0">
                <a:solidFill>
                  <a:prstClr val="black"/>
                </a:solidFill>
                <a:latin typeface="Arial" panose="020B0604020202020204"/>
              </a:rPr>
              <a:t>Float </a:t>
            </a:r>
            <a:r>
              <a:rPr lang="en-US" sz="1333" dirty="0">
                <a:solidFill>
                  <a:prstClr val="white">
                    <a:lumMod val="50000"/>
                  </a:prstClr>
                </a:solidFill>
                <a:latin typeface="Arial" panose="020B0604020202020204"/>
              </a:rPr>
              <a:t>x2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39BE65-792C-3071-0FC6-19F928248790}"/>
              </a:ext>
            </a:extLst>
          </p:cNvPr>
          <p:cNvSpPr/>
          <p:nvPr/>
        </p:nvSpPr>
        <p:spPr>
          <a:xfrm>
            <a:off x="3219939" y="4179136"/>
            <a:ext cx="1243879" cy="235424"/>
          </a:xfrm>
          <a:prstGeom prst="rect">
            <a:avLst/>
          </a:prstGeom>
          <a:solidFill>
            <a:srgbClr val="0070C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1333" dirty="0">
                <a:solidFill>
                  <a:prstClr val="black"/>
                </a:solidFill>
                <a:latin typeface="Arial" panose="020B0604020202020204"/>
              </a:rPr>
              <a:t>Int </a:t>
            </a:r>
            <a:r>
              <a:rPr lang="en-US" sz="1333" dirty="0">
                <a:solidFill>
                  <a:prstClr val="white">
                    <a:lumMod val="50000"/>
                  </a:prstClr>
                </a:solidFill>
                <a:latin typeface="Arial" panose="020B0604020202020204"/>
              </a:rPr>
              <a:t>x2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130C332-FA94-9390-4528-09D5048F4F53}"/>
              </a:ext>
            </a:extLst>
          </p:cNvPr>
          <p:cNvSpPr/>
          <p:nvPr/>
        </p:nvSpPr>
        <p:spPr>
          <a:xfrm>
            <a:off x="105777" y="4176978"/>
            <a:ext cx="2117163" cy="237583"/>
          </a:xfrm>
          <a:prstGeom prst="rect">
            <a:avLst/>
          </a:prstGeom>
          <a:solidFill>
            <a:srgbClr val="7030A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1333" dirty="0">
                <a:solidFill>
                  <a:prstClr val="black"/>
                </a:solidFill>
                <a:latin typeface="Arial" panose="020B0604020202020204"/>
              </a:rPr>
              <a:t>String </a:t>
            </a:r>
            <a:r>
              <a:rPr lang="en-US" sz="1333" dirty="0">
                <a:solidFill>
                  <a:prstClr val="white">
                    <a:lumMod val="50000"/>
                  </a:prstClr>
                </a:solidFill>
                <a:latin typeface="Arial" panose="020B0604020202020204"/>
              </a:rPr>
              <a:t>x3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EBD4FBB-CFD4-A13E-458A-EFF3F1226987}"/>
              </a:ext>
            </a:extLst>
          </p:cNvPr>
          <p:cNvSpPr/>
          <p:nvPr/>
        </p:nvSpPr>
        <p:spPr>
          <a:xfrm>
            <a:off x="4494316" y="4179130"/>
            <a:ext cx="842785" cy="232081"/>
          </a:xfrm>
          <a:prstGeom prst="rect">
            <a:avLst/>
          </a:prstGeom>
          <a:solidFill>
            <a:srgbClr val="7030A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r>
              <a:rPr lang="en-US" sz="1333" dirty="0">
                <a:solidFill>
                  <a:prstClr val="black"/>
                </a:solidFill>
                <a:latin typeface="Arial" panose="020B0604020202020204"/>
              </a:rPr>
              <a:t>String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DD8D3FF-5F30-90A0-DB99-9B46E23EECE5}"/>
              </a:ext>
            </a:extLst>
          </p:cNvPr>
          <p:cNvCxnSpPr>
            <a:cxnSpLocks/>
          </p:cNvCxnSpPr>
          <p:nvPr/>
        </p:nvCxnSpPr>
        <p:spPr>
          <a:xfrm>
            <a:off x="4983798" y="2215573"/>
            <a:ext cx="4088533" cy="1405449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47F7ED5-23C2-233F-C8E2-75FE058A337C}"/>
              </a:ext>
            </a:extLst>
          </p:cNvPr>
          <p:cNvCxnSpPr>
            <a:cxnSpLocks/>
          </p:cNvCxnSpPr>
          <p:nvPr/>
        </p:nvCxnSpPr>
        <p:spPr>
          <a:xfrm>
            <a:off x="3791744" y="2233651"/>
            <a:ext cx="1920213" cy="1350612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3E10994-CA70-252E-8F6E-BA9FE7EEC072}"/>
              </a:ext>
            </a:extLst>
          </p:cNvPr>
          <p:cNvCxnSpPr>
            <a:cxnSpLocks/>
          </p:cNvCxnSpPr>
          <p:nvPr/>
        </p:nvCxnSpPr>
        <p:spPr>
          <a:xfrm>
            <a:off x="2943307" y="2243704"/>
            <a:ext cx="4496843" cy="1528603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BC22359-7368-190D-9638-B2F43389FF60}"/>
              </a:ext>
            </a:extLst>
          </p:cNvPr>
          <p:cNvCxnSpPr>
            <a:cxnSpLocks/>
          </p:cNvCxnSpPr>
          <p:nvPr/>
        </p:nvCxnSpPr>
        <p:spPr>
          <a:xfrm>
            <a:off x="3027555" y="3349540"/>
            <a:ext cx="4313011" cy="66064"/>
          </a:xfrm>
          <a:prstGeom prst="straightConnector1">
            <a:avLst/>
          </a:prstGeom>
          <a:ln w="63500">
            <a:solidFill>
              <a:srgbClr val="92D05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52">
            <a:extLst>
              <a:ext uri="{FF2B5EF4-FFF2-40B4-BE49-F238E27FC236}">
                <a16:creationId xmlns:a16="http://schemas.microsoft.com/office/drawing/2014/main" id="{1EFDC779-7A3B-71AD-043B-5583C531B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56" y="4549793"/>
            <a:ext cx="1205504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Solution: Decompose the table so, that each cell value is stored in Property* table according to cell value type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.</a:t>
            </a:r>
          </a:p>
          <a:p>
            <a:pPr defTabSz="914377">
              <a:spcBef>
                <a:spcPts val="0"/>
              </a:spcBef>
            </a:pPr>
            <a:r>
              <a:rPr lang="en-US" altLang="ru-RU" sz="1800" u="sng" dirty="0">
                <a:solidFill>
                  <a:prstClr val="black"/>
                </a:solidFill>
                <a:latin typeface="+mn-lt"/>
              </a:rPr>
              <a:t>Important attributes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:</a:t>
            </a:r>
          </a:p>
          <a:p>
            <a:pPr marL="228594" indent="-228594" defTabSz="914377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ru-RU" sz="1800" b="1" dirty="0" err="1">
                <a:solidFill>
                  <a:prstClr val="black"/>
                </a:solidFill>
                <a:latin typeface="+mn-lt"/>
              </a:rPr>
              <a:t>PropertyName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 – contains column name</a:t>
            </a:r>
          </a:p>
          <a:p>
            <a:pPr marL="228594" indent="-228594" defTabSz="914377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Value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 – contains cell value</a:t>
            </a:r>
          </a:p>
          <a:p>
            <a:pPr marL="228594" indent="-228594" defTabSz="914377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Row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 – contains row number (1, 2, 3, …). If no row number specified – value is threated as object’s property</a:t>
            </a:r>
          </a:p>
        </p:txBody>
      </p:sp>
    </p:spTree>
    <p:extLst>
      <p:ext uri="{BB962C8B-B14F-4D97-AF65-F5344CB8AC3E}">
        <p14:creationId xmlns:p14="http://schemas.microsoft.com/office/powerpoint/2010/main" val="2853267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16FCA43-2B17-42A6-5201-E7338F63C8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0001" y="258690"/>
            <a:ext cx="3923781" cy="5760273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141B92C-5BB9-8065-565B-116C1EC5F2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774" y="1616680"/>
            <a:ext cx="7475974" cy="2444398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sz="3733" dirty="0"/>
              <a:t>Extended Properties Control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CA66A-6571-A9BF-F3D9-80F344BBA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 defTabSz="914377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</a:rPr>
              <a:t>User view: </a:t>
            </a: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5"/>
              </a:rPr>
              <a:t>https://demo.mdi.ruhr-uni-bochum.de/object/ag2s-4870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 defTabSz="914377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</a:rPr>
              <a:t>Admin view: </a:t>
            </a: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6"/>
              </a:rPr>
              <a:t>https://demo.mdi.ruhr-uni-bochum.de/adminobject/edititem/4870</a:t>
            </a:r>
            <a:endParaRPr lang="en-US" dirty="0"/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5" y="828538"/>
            <a:ext cx="785172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600" b="1" dirty="0">
                <a:solidFill>
                  <a:prstClr val="black"/>
                </a:solidFill>
                <a:latin typeface="+mn-lt"/>
              </a:rPr>
              <a:t>Extended Properties Control </a:t>
            </a:r>
            <a:r>
              <a:rPr lang="en-US" altLang="ru-RU" sz="1600" dirty="0">
                <a:solidFill>
                  <a:prstClr val="black"/>
                </a:solidFill>
                <a:latin typeface="+mn-lt"/>
              </a:rPr>
              <a:t>for object is available according to the object access managements in administration panel for objects</a:t>
            </a:r>
            <a:r>
              <a:rPr lang="en-US" altLang="ru-RU" sz="1600" i="1" dirty="0">
                <a:solidFill>
                  <a:srgbClr val="0070C0"/>
                </a:solidFill>
                <a:latin typeface="+mn-lt"/>
              </a:rPr>
              <a:t>.</a:t>
            </a:r>
            <a:endParaRPr lang="en-US" altLang="ru-RU" sz="1600" dirty="0">
              <a:solidFill>
                <a:prstClr val="black"/>
              </a:solidFill>
              <a:latin typeface="+mn-lt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E0998FF-510D-2DC1-8E6D-71145CC44B35}"/>
              </a:ext>
            </a:extLst>
          </p:cNvPr>
          <p:cNvCxnSpPr>
            <a:cxnSpLocks/>
          </p:cNvCxnSpPr>
          <p:nvPr/>
        </p:nvCxnSpPr>
        <p:spPr>
          <a:xfrm flipV="1">
            <a:off x="7152118" y="497442"/>
            <a:ext cx="1056117" cy="2218535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D123FEDC-0E94-864D-2608-6FC33A36F0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473" y="3136837"/>
            <a:ext cx="7851728" cy="1243839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28801F9-61CD-8C2A-E801-605ADDDFE5C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9349" y="4355305"/>
            <a:ext cx="7248128" cy="1718116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4014871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sz="3733" dirty="0"/>
              <a:t>Extended Properties: Export and Import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31B46-2E98-2E1E-C8BF-E6EEDE5226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3"/>
              </a:rPr>
              <a:t>https://demo.mdi.ruhr-uni-bochum.de/object/ag2s-4870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>
              <a:buNone/>
            </a:pPr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2355FA9-6262-DACD-C01E-4076CC8B9987}"/>
              </a:ext>
            </a:extLst>
          </p:cNvPr>
          <p:cNvSpPr txBox="1"/>
          <p:nvPr/>
        </p:nvSpPr>
        <p:spPr>
          <a:xfrm>
            <a:off x="0" y="4275980"/>
            <a:ext cx="8873067" cy="297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77"/>
            <a:r>
              <a:rPr lang="en-US" altLang="ru-RU" sz="1333" dirty="0">
                <a:solidFill>
                  <a:prstClr val="black"/>
                </a:solidFill>
                <a:latin typeface="Arial" panose="020B0604020202020204" pitchFamily="34" charset="0"/>
                <a:hlinkClick r:id="rId3"/>
              </a:rPr>
              <a:t>https://demo.mdi.ruhr-uni-bochum.de/object/ag2s-4870</a:t>
            </a:r>
            <a:endParaRPr lang="en-US" altLang="ru-RU" sz="1333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70" y="879061"/>
            <a:ext cx="5949221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make properties modification easy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305DD1D-61D4-E502-9175-B4D8DB5FD4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5215" y="3717033"/>
            <a:ext cx="6937292" cy="2312431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DC2554E-BCA6-8033-93FB-9F078BDB14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339" y="1444091"/>
            <a:ext cx="6048672" cy="2861936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1" name="Arrow: Curved Down 10">
            <a:extLst>
              <a:ext uri="{FF2B5EF4-FFF2-40B4-BE49-F238E27FC236}">
                <a16:creationId xmlns:a16="http://schemas.microsoft.com/office/drawing/2014/main" id="{C2B92A3A-5160-A1A0-ACB1-53AFBEEBAE35}"/>
              </a:ext>
            </a:extLst>
          </p:cNvPr>
          <p:cNvSpPr/>
          <p:nvPr/>
        </p:nvSpPr>
        <p:spPr>
          <a:xfrm rot="12927582" flipH="1">
            <a:off x="1533430" y="3535886"/>
            <a:ext cx="6971677" cy="1176985"/>
          </a:xfrm>
          <a:prstGeom prst="curvedDownArrow">
            <a:avLst/>
          </a:prstGeom>
          <a:solidFill>
            <a:srgbClr val="0070C0">
              <a:alpha val="50000"/>
            </a:srgbClr>
          </a:solidFill>
          <a:ln>
            <a:noFill/>
          </a:ln>
          <a:effectLst>
            <a:outerShdw blurRad="50800" dist="762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81EDB63-7412-4F04-BC69-879D57A53B89}"/>
              </a:ext>
            </a:extLst>
          </p:cNvPr>
          <p:cNvSpPr txBox="1"/>
          <p:nvPr/>
        </p:nvSpPr>
        <p:spPr>
          <a:xfrm>
            <a:off x="3804533" y="4539401"/>
            <a:ext cx="15143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77"/>
            <a:r>
              <a:rPr lang="en-US" sz="3200" b="1" dirty="0">
                <a:solidFill>
                  <a:srgbClr val="0070C0"/>
                </a:solidFill>
              </a:rPr>
              <a:t>Export</a:t>
            </a:r>
          </a:p>
        </p:txBody>
      </p:sp>
      <p:sp>
        <p:nvSpPr>
          <p:cNvPr id="16" name="Arrow: Curved Down 15">
            <a:extLst>
              <a:ext uri="{FF2B5EF4-FFF2-40B4-BE49-F238E27FC236}">
                <a16:creationId xmlns:a16="http://schemas.microsoft.com/office/drawing/2014/main" id="{7ADD71A0-6E81-D1B0-EAFB-0DD95A14FF4A}"/>
              </a:ext>
            </a:extLst>
          </p:cNvPr>
          <p:cNvSpPr/>
          <p:nvPr/>
        </p:nvSpPr>
        <p:spPr>
          <a:xfrm rot="12927582" flipV="1">
            <a:off x="4317437" y="2530731"/>
            <a:ext cx="7035812" cy="1212827"/>
          </a:xfrm>
          <a:prstGeom prst="curvedDownArrow">
            <a:avLst/>
          </a:prstGeom>
          <a:solidFill>
            <a:srgbClr val="0070C0">
              <a:alpha val="50000"/>
            </a:srgbClr>
          </a:solidFill>
          <a:ln>
            <a:noFill/>
          </a:ln>
          <a:effectLst>
            <a:outerShdw blurRad="50800" dist="762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5EF1FB-DBD4-37B6-572C-727121C6B386}"/>
              </a:ext>
            </a:extLst>
          </p:cNvPr>
          <p:cNvSpPr txBox="1"/>
          <p:nvPr/>
        </p:nvSpPr>
        <p:spPr>
          <a:xfrm>
            <a:off x="7632170" y="2626439"/>
            <a:ext cx="303462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77"/>
            <a:r>
              <a:rPr lang="en-US" sz="3200" b="1" dirty="0">
                <a:solidFill>
                  <a:srgbClr val="0070C0"/>
                </a:solidFill>
              </a:rPr>
              <a:t>Import</a:t>
            </a:r>
            <a:br>
              <a:rPr lang="en-US" sz="2000" dirty="0">
                <a:solidFill>
                  <a:srgbClr val="0070C0"/>
                </a:solidFill>
              </a:rPr>
            </a:br>
            <a:r>
              <a:rPr lang="en-US" sz="2000" dirty="0">
                <a:solidFill>
                  <a:prstClr val="white">
                    <a:lumMod val="65000"/>
                  </a:prstClr>
                </a:solidFill>
              </a:rPr>
              <a:t>(requires permissions)</a:t>
            </a:r>
          </a:p>
        </p:txBody>
      </p:sp>
      <p:sp>
        <p:nvSpPr>
          <p:cNvPr id="18" name="Text Box 52">
            <a:extLst>
              <a:ext uri="{FF2B5EF4-FFF2-40B4-BE49-F238E27FC236}">
                <a16:creationId xmlns:a16="http://schemas.microsoft.com/office/drawing/2014/main" id="{725C1494-9081-4699-53AF-39194A908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3943" y="892142"/>
            <a:ext cx="4377288" cy="173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Steps: 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Download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data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Open in Excel and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edit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Upload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changed data back to the RDMS</a:t>
            </a:r>
          </a:p>
        </p:txBody>
      </p:sp>
    </p:spTree>
    <p:extLst>
      <p:ext uri="{BB962C8B-B14F-4D97-AF65-F5344CB8AC3E}">
        <p14:creationId xmlns:p14="http://schemas.microsoft.com/office/powerpoint/2010/main" val="2995718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sz="3733" dirty="0"/>
              <a:t>Extended Properties: Table Templates for data types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31B46-2E98-2E1E-C8BF-E6EEDE5226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3"/>
              </a:rPr>
              <a:t>https://demo.mdi.ruhr-uni-bochum.de/object/all-sputter-rates-for-test-6651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https://demo.mdi.ruhr-uni-bochum.de/object/_templatesputterrate</a:t>
            </a:r>
            <a:endParaRPr lang="en-US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>
              <a:buNone/>
            </a:pP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>
              <a:buNone/>
            </a:pPr>
            <a:endParaRPr lang="en-US" dirty="0"/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9" y="879061"/>
            <a:ext cx="11977107" cy="5344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define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Table Template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for properties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				</a:t>
            </a:r>
            <a:r>
              <a:rPr lang="en-US" altLang="ru-RU" sz="2133" u="sng" dirty="0">
                <a:solidFill>
                  <a:prstClr val="black"/>
                </a:solidFill>
                <a:latin typeface="+mn-lt"/>
              </a:rPr>
              <a:t>with respect to a particular type</a:t>
            </a:r>
          </a:p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Steps: 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After creating a data type (e.g. based on existing table)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create a “_Template” object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of given type: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5"/>
              </a:rPr>
              <a:t>https://demo.mdi.ruhr-uni-bochum.de/adminobject/list/11</a:t>
            </a: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Add Columns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of desired table to corresponding Properties (</a:t>
            </a:r>
            <a:r>
              <a:rPr lang="en-US" altLang="ru-RU" sz="2133" dirty="0" err="1">
                <a:solidFill>
                  <a:prstClr val="black"/>
                </a:solidFill>
                <a:latin typeface="+mn-lt"/>
              </a:rPr>
              <a:t>w.r.t.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data type: Float / Int / String / </a:t>
            </a:r>
            <a:r>
              <a:rPr lang="en-US" altLang="ru-RU" sz="2133" dirty="0" err="1">
                <a:solidFill>
                  <a:prstClr val="black"/>
                </a:solidFill>
                <a:latin typeface="+mn-lt"/>
              </a:rPr>
              <a:t>BigString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)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with Row=-1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– predefined template:</a:t>
            </a:r>
            <a:br>
              <a:rPr lang="en-US" altLang="ru-RU" sz="2133" dirty="0">
                <a:solidFill>
                  <a:prstClr val="black"/>
                </a:solidFill>
                <a:latin typeface="+mn-lt"/>
              </a:rPr>
            </a:b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6"/>
              </a:rPr>
              <a:t>https://demo.mdi.ruhr-uni-bochum.de/adminobject/edititem/6650</a:t>
            </a: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Create a new object and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press “Download properties in Excel” button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3"/>
              </a:rPr>
              <a:t>https://demo.mdi.ruhr-uni-bochum.de/object/all-sputter-rates-for-test-6651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to get a template in Excel</a:t>
            </a: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endParaRPr lang="en-US" altLang="ru-RU" sz="2133" dirty="0">
              <a:solidFill>
                <a:prstClr val="black"/>
              </a:solidFill>
              <a:latin typeface="+mn-lt"/>
            </a:endParaRPr>
          </a:p>
          <a:p>
            <a:pPr marL="457189" indent="-457189" defTabSz="914377">
              <a:spcBef>
                <a:spcPts val="0"/>
              </a:spcBef>
              <a:buFontTx/>
              <a:buAutoNum type="arabicParenR"/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Modify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template in Excel file </a:t>
            </a: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and upload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the data: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  <a:hlinkClick r:id="rId3"/>
              </a:rPr>
              <a:t>https://demo.mdi.ruhr-uni-bochum.de/object/all-sputter-rates-for-test-6651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 (test passed: 16 columns and 468 rows)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1E76EF-9D64-EDC3-879B-05D01C4AB1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98343" y="790109"/>
            <a:ext cx="3485424" cy="10674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A27E609-496B-B0B4-6394-D0194524B53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21061" y="3274029"/>
            <a:ext cx="3425946" cy="88847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41CC754-6E1E-3E39-1DDF-F987BE1781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3570" y="4934009"/>
            <a:ext cx="11182925" cy="40642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8A8D9C-E27A-4CAC-861D-97DF4F4F088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85168" y="4534091"/>
            <a:ext cx="1796714" cy="2791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6121F2F-2D67-10EF-718A-74B1818168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025158" y="5852424"/>
            <a:ext cx="1812178" cy="42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616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Playgrounds</a:t>
            </a: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56C4B-1546-7F14-EB69-01B88422E9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>
              <a:buNone/>
            </a:pPr>
            <a:r>
              <a:rPr lang="en-US" dirty="0">
                <a:solidFill>
                  <a:prstClr val="black"/>
                </a:solidFill>
                <a:latin typeface="Arial" panose="020B0604020202020204"/>
                <a:hlinkClick r:id="rId3"/>
              </a:rPr>
              <a:t>https://inf.mdi.ruhr-uni-bochum.de/</a:t>
            </a:r>
            <a:endParaRPr lang="en-US" dirty="0">
              <a:solidFill>
                <a:prstClr val="black"/>
              </a:solidFill>
              <a:latin typeface="Arial" panose="020B0604020202020204"/>
            </a:endParaRPr>
          </a:p>
          <a:p>
            <a:pPr indent="0">
              <a:buNone/>
            </a:pPr>
            <a:endParaRPr lang="en-US" dirty="0">
              <a:solidFill>
                <a:prstClr val="black"/>
              </a:solidFill>
              <a:latin typeface="Arial" panose="020B0604020202020204"/>
            </a:endParaRPr>
          </a:p>
          <a:p>
            <a:pPr indent="0">
              <a:buNone/>
            </a:pPr>
            <a:endParaRPr lang="en-US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D8793252-B356-9CFC-5D9C-63B541A38386}"/>
              </a:ext>
            </a:extLst>
          </p:cNvPr>
          <p:cNvSpPr txBox="1">
            <a:spLocks/>
          </p:cNvSpPr>
          <p:nvPr/>
        </p:nvSpPr>
        <p:spPr>
          <a:xfrm>
            <a:off x="793820" y="3634971"/>
            <a:ext cx="11398180" cy="792000"/>
          </a:xfrm>
          <a:prstGeom prst="rect">
            <a:avLst/>
          </a:prstGeom>
        </p:spPr>
        <p:txBody>
          <a:bodyPr vert="horz" lIns="91440" tIns="36000" rIns="91440" bIns="3600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3600" b="1" kern="1200" baseline="0" smtClean="0">
                <a:solidFill>
                  <a:srgbClr val="004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Playground Inf 						   Playground Demo</a:t>
            </a:r>
            <a:endParaRPr lang="en-US" sz="2667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A31B87-10C6-E4B7-E470-0D47F84252DE}"/>
              </a:ext>
            </a:extLst>
          </p:cNvPr>
          <p:cNvSpPr txBox="1"/>
          <p:nvPr/>
        </p:nvSpPr>
        <p:spPr>
          <a:xfrm>
            <a:off x="211016" y="4215843"/>
            <a:ext cx="819945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buNone/>
            </a:pP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Playground to test RDMS (multiple tenants with shared users list):</a:t>
            </a:r>
          </a:p>
          <a:p>
            <a:r>
              <a:rPr lang="en-US" b="0" i="0" dirty="0">
                <a:solidFill>
                  <a:srgbClr val="1D1C1D"/>
                </a:solidFill>
                <a:effectLst/>
                <a:latin typeface="Slack-Lato"/>
                <a:hlinkClick r:id="rId3"/>
              </a:rPr>
              <a:t>https://inf.mdi.ruhr-uni-bochum.de/</a:t>
            </a:r>
            <a:endParaRPr lang="en-US" b="0" i="0" dirty="0">
              <a:solidFill>
                <a:srgbClr val="1D1C1D"/>
              </a:solidFill>
              <a:effectLst/>
              <a:latin typeface="Slack-Lato"/>
            </a:endParaRPr>
          </a:p>
          <a:p>
            <a:pPr indent="0">
              <a:buNone/>
            </a:pPr>
            <a:r>
              <a:rPr lang="en-US" b="0" i="0" dirty="0">
                <a:solidFill>
                  <a:srgbClr val="1D1C1D"/>
                </a:solidFill>
                <a:effectLst/>
                <a:latin typeface="Slack-Lato"/>
                <a:hlinkClick r:id="rId4"/>
              </a:rPr>
              <a:t>https://demo.mdi.ruhr-uni-bochum.de/</a:t>
            </a:r>
            <a:endParaRPr lang="en-US" b="0" i="0" dirty="0">
              <a:solidFill>
                <a:srgbClr val="1D1C1D"/>
              </a:solidFill>
              <a:effectLst/>
              <a:latin typeface="Slack-Lato"/>
            </a:endParaRPr>
          </a:p>
          <a:p>
            <a:pPr indent="0">
              <a:buNone/>
            </a:pPr>
            <a:endParaRPr lang="en-US" b="0" i="0" dirty="0">
              <a:solidFill>
                <a:srgbClr val="1D1C1D"/>
              </a:solidFill>
              <a:effectLst/>
              <a:latin typeface="Slack-Lato"/>
            </a:endParaRPr>
          </a:p>
          <a:p>
            <a:pPr indent="0">
              <a:buNone/>
            </a:pP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Login and Password (</a:t>
            </a:r>
            <a:r>
              <a:rPr lang="en-US" b="1" i="0" dirty="0">
                <a:solidFill>
                  <a:srgbClr val="1D1C1D"/>
                </a:solidFill>
                <a:effectLst/>
                <a:latin typeface="Slack-Lato"/>
              </a:rPr>
              <a:t>User</a:t>
            </a: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 role): </a:t>
            </a:r>
            <a:r>
              <a:rPr lang="en-US" b="0" i="0" u="none" strike="noStrike" dirty="0">
                <a:effectLst/>
                <a:latin typeface="Slack-Lato"/>
              </a:rPr>
              <a:t>User1@user.org</a:t>
            </a:r>
            <a:br>
              <a:rPr lang="en-US" dirty="0"/>
            </a:b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Login and Password (</a:t>
            </a:r>
            <a:r>
              <a:rPr lang="en-US" b="1" i="0" dirty="0" err="1">
                <a:solidFill>
                  <a:srgbClr val="1D1C1D"/>
                </a:solidFill>
                <a:effectLst/>
                <a:latin typeface="Slack-Lato"/>
              </a:rPr>
              <a:t>PowerUser</a:t>
            </a: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 role): </a:t>
            </a:r>
            <a:r>
              <a:rPr lang="en-US" b="0" i="0" u="none" strike="noStrike" dirty="0">
                <a:effectLst/>
                <a:latin typeface="Slack-Lato"/>
              </a:rPr>
              <a:t>PowerUser1@user.org</a:t>
            </a:r>
            <a:br>
              <a:rPr lang="en-US" dirty="0"/>
            </a:b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Login and Password (</a:t>
            </a:r>
            <a:r>
              <a:rPr lang="en-US" b="1" i="0" dirty="0">
                <a:solidFill>
                  <a:srgbClr val="1D1C1D"/>
                </a:solidFill>
                <a:effectLst/>
                <a:latin typeface="Slack-Lato"/>
              </a:rPr>
              <a:t>Administrator</a:t>
            </a: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 role): </a:t>
            </a:r>
            <a:r>
              <a:rPr lang="en-US" b="0" i="0" u="none" strike="noStrike" dirty="0">
                <a:effectLst/>
                <a:latin typeface="Slack-Lato"/>
              </a:rPr>
              <a:t>Admin1@user.org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B499A7-2048-D450-2AB8-2056D145843A}"/>
              </a:ext>
            </a:extLst>
          </p:cNvPr>
          <p:cNvSpPr txBox="1"/>
          <p:nvPr/>
        </p:nvSpPr>
        <p:spPr>
          <a:xfrm>
            <a:off x="261256" y="3477958"/>
            <a:ext cx="11726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1D1C1D"/>
                </a:solidFill>
                <a:effectLst/>
                <a:latin typeface="Slack-Lato"/>
                <a:hlinkClick r:id="rId3"/>
              </a:rPr>
              <a:t>https://inf.mdi.ruhr-uni-bochum.de/</a:t>
            </a:r>
            <a:r>
              <a:rPr lang="en-US" b="0" i="0" dirty="0">
                <a:solidFill>
                  <a:srgbClr val="1D1C1D"/>
                </a:solidFill>
                <a:effectLst/>
                <a:latin typeface="Slack-Lato"/>
              </a:rPr>
              <a:t>										</a:t>
            </a:r>
            <a:r>
              <a:rPr lang="en-US" b="0" i="0" dirty="0">
                <a:solidFill>
                  <a:srgbClr val="1D1C1D"/>
                </a:solidFill>
                <a:effectLst/>
                <a:latin typeface="Slack-Lato"/>
                <a:hlinkClick r:id="rId4"/>
              </a:rPr>
              <a:t> https://demo.mdi.ruhr-uni-bochum.de/</a:t>
            </a:r>
            <a:endParaRPr lang="en-US" b="0" i="0" dirty="0">
              <a:solidFill>
                <a:srgbClr val="1D1C1D"/>
              </a:solidFill>
              <a:effectLst/>
              <a:latin typeface="Slack-Lato"/>
            </a:endParaRPr>
          </a:p>
          <a:p>
            <a:pPr indent="0">
              <a:buNone/>
            </a:pPr>
            <a:endParaRPr lang="en-US" b="0" i="0" dirty="0">
              <a:solidFill>
                <a:srgbClr val="1D1C1D"/>
              </a:solidFill>
              <a:effectLst/>
              <a:latin typeface="Slack-Lato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D5B952-FA56-31E8-1B83-6232EBB301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44152" y="927095"/>
            <a:ext cx="2581635" cy="25721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74A2B9B-3E6A-967E-FF98-DB4CB4DE99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755" y="927095"/>
            <a:ext cx="2591162" cy="257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878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dirty="0">
                <a:latin typeface="Arial" panose="020B0604020202020204" pitchFamily="34" charset="0"/>
              </a:rPr>
              <a:t>Thanks for your kind attention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ACCA0-8621-F316-A835-02AA0C0152B3}"/>
              </a:ext>
            </a:extLst>
          </p:cNvPr>
          <p:cNvSpPr txBox="1"/>
          <p:nvPr/>
        </p:nvSpPr>
        <p:spPr>
          <a:xfrm>
            <a:off x="326115" y="1636370"/>
            <a:ext cx="114953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de-DE" sz="2800" dirty="0"/>
          </a:p>
          <a:p>
            <a:pPr algn="ctr"/>
            <a:r>
              <a:rPr lang="de-DE" sz="8800" dirty="0"/>
              <a:t>Q&amp;A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F2FCA08F-F595-E922-63C8-30406A6EA0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2913" y="5417848"/>
            <a:ext cx="5313301" cy="485999"/>
          </a:xfrm>
        </p:spPr>
        <p:txBody>
          <a:bodyPr>
            <a:noAutofit/>
          </a:bodyPr>
          <a:lstStyle/>
          <a:p>
            <a:pPr indent="0" defTabSz="914377">
              <a:buNone/>
            </a:pPr>
            <a:r>
              <a:rPr lang="en-US" sz="2400" dirty="0">
                <a:solidFill>
                  <a:srgbClr val="1D1C1D"/>
                </a:solidFill>
                <a:latin typeface="+mn-lt"/>
              </a:rPr>
              <a:t>Victor Dudarev</a:t>
            </a:r>
          </a:p>
          <a:p>
            <a:pPr indent="0" defTabSz="914377">
              <a:buNone/>
            </a:pPr>
            <a:r>
              <a:rPr lang="en-US" sz="2400" dirty="0">
                <a:solidFill>
                  <a:srgbClr val="1D1C1D"/>
                </a:solidFill>
                <a:latin typeface="+mn-lt"/>
                <a:hlinkClick r:id="rId3"/>
              </a:rPr>
              <a:t>Victor.Dudarev@rub.de</a:t>
            </a:r>
            <a:endParaRPr lang="en-US" sz="2400" dirty="0">
              <a:solidFill>
                <a:prstClr val="black"/>
              </a:solidFill>
              <a:latin typeface="+mn-lt"/>
            </a:endParaRPr>
          </a:p>
          <a:p>
            <a:pPr indent="0">
              <a:buNone/>
            </a:pPr>
            <a:endParaRPr lang="en-US" sz="2400" dirty="0">
              <a:latin typeface="+mn-lt"/>
            </a:endParaRP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BF5B7F41-2497-9FD8-16DB-0134FF742C8B}"/>
              </a:ext>
            </a:extLst>
          </p:cNvPr>
          <p:cNvSpPr txBox="1">
            <a:spLocks/>
          </p:cNvSpPr>
          <p:nvPr/>
        </p:nvSpPr>
        <p:spPr>
          <a:xfrm>
            <a:off x="5669023" y="6362393"/>
            <a:ext cx="5313301" cy="485999"/>
          </a:xfrm>
          <a:prstGeom prst="rect">
            <a:avLst/>
          </a:prstGeom>
        </p:spPr>
        <p:txBody>
          <a:bodyPr vert="horz" lIns="36000" tIns="18000" rIns="36000" bIns="0" rtlCol="0">
            <a:normAutofit/>
          </a:bodyPr>
          <a:lstStyle>
            <a:lvl1pPr marL="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+mj-lt"/>
              <a:buAutoNum type="arabicParenBoth"/>
              <a:defRPr sz="1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+mj-lt"/>
              <a:buNone/>
            </a:pPr>
            <a:r>
              <a:rPr lang="en-US" dirty="0">
                <a:hlinkClick r:id="rId4"/>
              </a:rPr>
              <a:t>https://vdudarev.ru</a:t>
            </a:r>
            <a:endParaRPr lang="en-US" dirty="0"/>
          </a:p>
          <a:p>
            <a:pPr indent="0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56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201B8-24F4-4B45-84DE-D68A9557A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D20B6A8-B14A-5A05-839C-0E38AEED03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783822-08D7-C286-B58E-77398B2FAE25}"/>
              </a:ext>
            </a:extLst>
          </p:cNvPr>
          <p:cNvSpPr txBox="1"/>
          <p:nvPr/>
        </p:nvSpPr>
        <p:spPr>
          <a:xfrm>
            <a:off x="130629" y="1286811"/>
            <a:ext cx="1178671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User-Defined types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3200" dirty="0"/>
              <a:t>How to choose a base type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3200" dirty="0"/>
              <a:t>UI to create a new type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3200" dirty="0"/>
              <a:t>Properties Templates</a:t>
            </a:r>
            <a:endParaRPr lang="ru-RU" sz="3200" dirty="0"/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3200" dirty="0"/>
              <a:t>Types of Properties</a:t>
            </a:r>
            <a:endParaRPr lang="ru-RU" sz="3200" dirty="0"/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3200" dirty="0"/>
              <a:t>Setting Up a template for properties list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3200" dirty="0"/>
              <a:t>Setting Up a template for a table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de-DE" sz="3200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089115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de-DE" dirty="0" err="1"/>
              <a:t>Extensibility</a:t>
            </a:r>
            <a:r>
              <a:rPr lang="de-DE" dirty="0"/>
              <a:t>: </a:t>
            </a:r>
            <a:r>
              <a:rPr lang="en-US" sz="3733" dirty="0"/>
              <a:t>Additional Object Types</a:t>
            </a:r>
            <a:endParaRPr lang="de-DE" sz="16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14DFCB-E930-6ED4-9AD1-6EF706C4A1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Box 52">
            <a:extLst>
              <a:ext uri="{FF2B5EF4-FFF2-40B4-BE49-F238E27FC236}">
                <a16:creationId xmlns:a16="http://schemas.microsoft.com/office/drawing/2014/main" id="{3F737F99-9CF8-F251-FA0A-D027302F1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21" y="838987"/>
            <a:ext cx="11952979" cy="420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+mn-lt"/>
              </a:rPr>
              <a:t>Task: </a:t>
            </a:r>
            <a:r>
              <a:rPr lang="en-US" altLang="ru-RU" sz="2133" dirty="0">
                <a:solidFill>
                  <a:prstClr val="black"/>
                </a:solidFill>
                <a:latin typeface="+mn-lt"/>
              </a:rPr>
              <a:t>introduce new object types</a:t>
            </a:r>
          </a:p>
        </p:txBody>
      </p:sp>
      <p:sp>
        <p:nvSpPr>
          <p:cNvPr id="3" name="Text Box 10">
            <a:extLst>
              <a:ext uri="{FF2B5EF4-FFF2-40B4-BE49-F238E27FC236}">
                <a16:creationId xmlns:a16="http://schemas.microsoft.com/office/drawing/2014/main" id="{CC83C83C-D0BE-C248-18D5-A8CC7F6B7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683" y="1899234"/>
            <a:ext cx="3312019" cy="605230"/>
          </a:xfrm>
          <a:prstGeom prst="rect">
            <a:avLst/>
          </a:prstGeom>
          <a:solidFill>
            <a:srgbClr val="0070C0">
              <a:alpha val="30196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algn="ctr" defTabSz="914377">
              <a:spcBef>
                <a:spcPct val="0"/>
              </a:spcBef>
            </a:pP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Based on </a:t>
            </a:r>
            <a:r>
              <a:rPr lang="en-US" altLang="ru-RU" sz="2133" u="sng" dirty="0">
                <a:solidFill>
                  <a:prstClr val="black"/>
                </a:solidFill>
                <a:latin typeface="Arial" panose="020B0604020202020204" pitchFamily="34" charset="0"/>
              </a:rPr>
              <a:t>existing</a:t>
            </a:r>
            <a:r>
              <a:rPr lang="en-US" altLang="ru-RU" sz="2133" dirty="0">
                <a:solidFill>
                  <a:prstClr val="black"/>
                </a:solidFill>
                <a:latin typeface="Arial" panose="020B0604020202020204" pitchFamily="34" charset="0"/>
              </a:rPr>
              <a:t> tables</a:t>
            </a:r>
            <a:endParaRPr lang="ru-RU" altLang="ru-RU" sz="2133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ctr" defTabSz="914377">
              <a:spcBef>
                <a:spcPct val="0"/>
              </a:spcBef>
            </a:pP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</a:rPr>
              <a:t>(</a:t>
            </a:r>
            <a:r>
              <a:rPr lang="en-US" altLang="ru-RU" sz="1200" dirty="0">
                <a:solidFill>
                  <a:prstClr val="black"/>
                </a:solidFill>
                <a:latin typeface="Arial" panose="020B0604020202020204" pitchFamily="34" charset="0"/>
              </a:rPr>
              <a:t>hierarchical and non-hierarchical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7" name="Line 11">
            <a:extLst>
              <a:ext uri="{FF2B5EF4-FFF2-40B4-BE49-F238E27FC236}">
                <a16:creationId xmlns:a16="http://schemas.microsoft.com/office/drawing/2014/main" id="{F4663E0D-FD49-CAA1-0DB4-4D65988154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07700" y="1485130"/>
            <a:ext cx="1152129" cy="41514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/>
            <a:endParaRPr lang="ru-RU" sz="1351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9" name="Line 36">
            <a:extLst>
              <a:ext uri="{FF2B5EF4-FFF2-40B4-BE49-F238E27FC236}">
                <a16:creationId xmlns:a16="http://schemas.microsoft.com/office/drawing/2014/main" id="{0652D764-7F38-E914-3562-6F71DBDAE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7804" y="1484085"/>
            <a:ext cx="1152129" cy="415148"/>
          </a:xfrm>
          <a:prstGeom prst="line">
            <a:avLst/>
          </a:prstGeom>
          <a:noFill/>
          <a:ln w="63500">
            <a:solidFill>
              <a:schemeClr val="tx1">
                <a:alpha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/>
            <a:endParaRPr lang="ru-RU" sz="1351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0" name="Titel 4">
            <a:extLst>
              <a:ext uri="{FF2B5EF4-FFF2-40B4-BE49-F238E27FC236}">
                <a16:creationId xmlns:a16="http://schemas.microsoft.com/office/drawing/2014/main" id="{588AC44C-EEC0-DADF-CB50-2330AEF9F990}"/>
              </a:ext>
            </a:extLst>
          </p:cNvPr>
          <p:cNvSpPr txBox="1">
            <a:spLocks/>
          </p:cNvSpPr>
          <p:nvPr/>
        </p:nvSpPr>
        <p:spPr>
          <a:xfrm>
            <a:off x="4559829" y="896389"/>
            <a:ext cx="3264363" cy="792000"/>
          </a:xfrm>
          <a:prstGeom prst="rect">
            <a:avLst/>
          </a:prstGeom>
        </p:spPr>
        <p:txBody>
          <a:bodyPr vert="horz" lIns="91440" tIns="36000" rIns="91440" bIns="3600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3600" b="1" kern="1200" baseline="0" smtClean="0">
                <a:solidFill>
                  <a:srgbClr val="004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pPr defTabSz="1219170"/>
            <a:r>
              <a:rPr lang="en-US" dirty="0"/>
              <a:t>New Data Type</a:t>
            </a:r>
            <a:endParaRPr lang="en-GB" dirty="0"/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32AFC411-DB43-A2F3-4A33-168B284BD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9935" y="1894839"/>
            <a:ext cx="3456383" cy="605230"/>
          </a:xfrm>
          <a:prstGeom prst="rect">
            <a:avLst/>
          </a:prstGeom>
          <a:solidFill>
            <a:srgbClr val="0070C0">
              <a:alpha val="30196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algn="ctr" defTabSz="914377">
              <a:spcBef>
                <a:spcPct val="0"/>
              </a:spcBef>
            </a:pPr>
            <a:r>
              <a:rPr lang="en-US" altLang="ru-RU" sz="2133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New Data Structures</a:t>
            </a:r>
            <a:endParaRPr lang="ru-RU" altLang="ru-RU" sz="2133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ctr" defTabSz="914377">
              <a:spcBef>
                <a:spcPct val="0"/>
              </a:spcBef>
            </a:pPr>
            <a:r>
              <a:rPr lang="ru-RU" altLang="ru-RU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(</a:t>
            </a:r>
            <a:r>
              <a:rPr lang="en-US" altLang="ru-RU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new table &amp; code to fit requirements</a:t>
            </a:r>
            <a:r>
              <a:rPr lang="ru-RU" altLang="ru-RU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BC11E4B-2B07-0B54-80AF-6FE3B39040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713" y="2535305"/>
            <a:ext cx="5027724" cy="2660547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3" name="Text Box 52">
            <a:extLst>
              <a:ext uri="{FF2B5EF4-FFF2-40B4-BE49-F238E27FC236}">
                <a16:creationId xmlns:a16="http://schemas.microsoft.com/office/drawing/2014/main" id="{D43E4928-A395-4764-AF3E-EBFEE3AE4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4606" y="2195573"/>
            <a:ext cx="38147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algn="ctr" defTabSz="914377">
              <a:spcBef>
                <a:spcPct val="50000"/>
              </a:spcBef>
            </a:pPr>
            <a:r>
              <a:rPr lang="en-US" alt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Add new type to </a:t>
            </a:r>
            <a:r>
              <a:rPr lang="en-US" alt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TypeInfo</a:t>
            </a:r>
            <a:r>
              <a:rPr lang="en-US" alt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table</a:t>
            </a:r>
            <a:endParaRPr lang="ru-RU" altLang="ru-RU" sz="16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 Box 52">
            <a:extLst>
              <a:ext uri="{FF2B5EF4-FFF2-40B4-BE49-F238E27FC236}">
                <a16:creationId xmlns:a16="http://schemas.microsoft.com/office/drawing/2014/main" id="{3D774F5D-8E43-70F0-91B7-78D1548F2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22" y="2978369"/>
            <a:ext cx="3472689" cy="687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ct val="50000"/>
              </a:spcBef>
            </a:pPr>
            <a:r>
              <a:rPr lang="en-US" altLang="ru-RU" sz="2000" b="1" dirty="0">
                <a:solidFill>
                  <a:prstClr val="black"/>
                </a:solidFill>
                <a:latin typeface="+mn-lt"/>
              </a:rPr>
              <a:t>Added by admin (UI)</a:t>
            </a:r>
            <a:br>
              <a:rPr lang="en-US" altLang="ru-RU" sz="2000" b="1" dirty="0">
                <a:solidFill>
                  <a:prstClr val="black"/>
                </a:solidFill>
                <a:latin typeface="+mn-lt"/>
              </a:rPr>
            </a:br>
            <a:r>
              <a:rPr lang="en-US" altLang="ru-RU" sz="1867" dirty="0">
                <a:solidFill>
                  <a:srgbClr val="0070C0"/>
                </a:solidFill>
                <a:latin typeface="+mn-lt"/>
              </a:rPr>
              <a:t>Approximate time: 3 minutes 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B3E3411-013B-7CB6-5936-0F5E6E6D983D}"/>
              </a:ext>
            </a:extLst>
          </p:cNvPr>
          <p:cNvSpPr/>
          <p:nvPr/>
        </p:nvSpPr>
        <p:spPr>
          <a:xfrm>
            <a:off x="7583820" y="2459379"/>
            <a:ext cx="996137" cy="2836812"/>
          </a:xfrm>
          <a:prstGeom prst="rect">
            <a:avLst/>
          </a:prstGeom>
          <a:solidFill>
            <a:srgbClr val="00B0F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en-US" sz="1333" dirty="0">
              <a:solidFill>
                <a:prstClr val="white">
                  <a:lumMod val="50000"/>
                </a:prstClr>
              </a:solidFill>
              <a:latin typeface="Arial" panose="020B0604020202020204"/>
            </a:endParaRPr>
          </a:p>
        </p:txBody>
      </p:sp>
      <p:sp>
        <p:nvSpPr>
          <p:cNvPr id="32" name="Text Box 52">
            <a:extLst>
              <a:ext uri="{FF2B5EF4-FFF2-40B4-BE49-F238E27FC236}">
                <a16:creationId xmlns:a16="http://schemas.microsoft.com/office/drawing/2014/main" id="{11AD76AF-95C5-CD65-FF09-13A449AB4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97437" y="3009305"/>
            <a:ext cx="3564553" cy="2349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ct val="50000"/>
              </a:spcBef>
            </a:pPr>
            <a:r>
              <a:rPr lang="en-US" altLang="ru-RU" sz="20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To be done manually</a:t>
            </a:r>
            <a:br>
              <a:rPr lang="en-US" altLang="ru-RU" sz="20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altLang="ru-RU" sz="1867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Approximate time: 1 week</a:t>
            </a:r>
          </a:p>
          <a:p>
            <a:pPr defTabSz="914377">
              <a:spcBef>
                <a:spcPct val="50000"/>
              </a:spcBef>
            </a:pPr>
            <a:r>
              <a:rPr lang="en-US" altLang="ru-RU" sz="1867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Tasks</a:t>
            </a:r>
            <a:r>
              <a:rPr lang="en-US" altLang="ru-RU" sz="1867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: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develop and add </a:t>
            </a:r>
            <a:r>
              <a:rPr lang="en-US" altLang="ru-RU" sz="1600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new table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; define read / write logic with respect to mandatory (or optional) fields and types; reflect to </a:t>
            </a:r>
            <a:r>
              <a:rPr lang="en-US" altLang="ru-RU" sz="1600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OOP model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and provide consistency check (</a:t>
            </a:r>
            <a:r>
              <a:rPr lang="en-US" altLang="ru-RU" sz="1600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validators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); develop </a:t>
            </a:r>
            <a:r>
              <a:rPr lang="en-US" altLang="ru-RU" sz="1600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import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/ </a:t>
            </a:r>
            <a:r>
              <a:rPr lang="en-US" altLang="ru-RU" sz="1600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export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and </a:t>
            </a:r>
            <a:r>
              <a:rPr lang="en-US" altLang="ru-RU" sz="1600" u="sng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search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facilities, etc.</a:t>
            </a:r>
          </a:p>
        </p:txBody>
      </p:sp>
      <p:sp>
        <p:nvSpPr>
          <p:cNvPr id="33" name="Line 36">
            <a:extLst>
              <a:ext uri="{FF2B5EF4-FFF2-40B4-BE49-F238E27FC236}">
                <a16:creationId xmlns:a16="http://schemas.microsoft.com/office/drawing/2014/main" id="{0E7D72A9-DA3E-76E4-F241-377893B3EC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52915" y="2530912"/>
            <a:ext cx="0" cy="478393"/>
          </a:xfrm>
          <a:prstGeom prst="line">
            <a:avLst/>
          </a:prstGeom>
          <a:noFill/>
          <a:ln w="63500">
            <a:solidFill>
              <a:schemeClr val="tx1">
                <a:alpha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/>
            <a:endParaRPr lang="ru-RU" sz="1351">
              <a:solidFill>
                <a:prstClr val="black"/>
              </a:solidFill>
              <a:latin typeface="Arial" panose="020B0604020202020204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174DE6C-970F-D92D-E400-7289A0AC7FCC}"/>
              </a:ext>
            </a:extLst>
          </p:cNvPr>
          <p:cNvCxnSpPr>
            <a:cxnSpLocks/>
          </p:cNvCxnSpPr>
          <p:nvPr/>
        </p:nvCxnSpPr>
        <p:spPr>
          <a:xfrm flipH="1" flipV="1">
            <a:off x="3407701" y="2535306"/>
            <a:ext cx="4212299" cy="1000375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52">
            <a:extLst>
              <a:ext uri="{FF2B5EF4-FFF2-40B4-BE49-F238E27FC236}">
                <a16:creationId xmlns:a16="http://schemas.microsoft.com/office/drawing/2014/main" id="{1EB2A467-239E-82A5-0A36-57132646B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4668" y="5296191"/>
            <a:ext cx="4742822" cy="1066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ct val="50000"/>
              </a:spcBef>
            </a:pPr>
            <a:r>
              <a:rPr lang="en-US" altLang="ru-RU" sz="1200" b="1" dirty="0">
                <a:solidFill>
                  <a:prstClr val="black"/>
                </a:solidFill>
                <a:latin typeface="+mn-lt"/>
              </a:rPr>
              <a:t>Question: </a:t>
            </a:r>
            <a:r>
              <a:rPr lang="en-US" altLang="ru-RU" sz="1200" dirty="0">
                <a:solidFill>
                  <a:prstClr val="black"/>
                </a:solidFill>
                <a:latin typeface="+mn-lt"/>
              </a:rPr>
              <a:t>It seems that all can be done with extended properties.</a:t>
            </a:r>
            <a:r>
              <a:rPr lang="en-US" altLang="ru-RU" sz="1200" b="1" dirty="0">
                <a:solidFill>
                  <a:prstClr val="black"/>
                </a:solidFill>
                <a:latin typeface="+mn-lt"/>
              </a:rPr>
              <a:t> 	</a:t>
            </a:r>
            <a:br>
              <a:rPr lang="en-US" altLang="ru-RU" sz="1200" b="1" dirty="0">
                <a:solidFill>
                  <a:prstClr val="black"/>
                </a:solidFill>
                <a:latin typeface="+mn-lt"/>
              </a:rPr>
            </a:br>
            <a:r>
              <a:rPr lang="en-US" altLang="ru-RU" sz="1200" dirty="0">
                <a:solidFill>
                  <a:prstClr val="black"/>
                </a:solidFill>
                <a:latin typeface="+mn-lt"/>
              </a:rPr>
              <a:t>Why to use new data structures?      </a:t>
            </a:r>
          </a:p>
          <a:p>
            <a:pPr defTabSz="914377">
              <a:spcBef>
                <a:spcPts val="400"/>
              </a:spcBef>
            </a:pPr>
            <a:r>
              <a:rPr lang="en-US" altLang="ru-RU" sz="1200" b="1" dirty="0">
                <a:solidFill>
                  <a:prstClr val="black"/>
                </a:solidFill>
                <a:latin typeface="+mn-lt"/>
              </a:rPr>
              <a:t>Short</a:t>
            </a:r>
            <a:r>
              <a:rPr lang="en-US" altLang="ru-RU" sz="1200" dirty="0">
                <a:solidFill>
                  <a:prstClr val="black"/>
                </a:solidFill>
                <a:latin typeface="+mn-lt"/>
              </a:rPr>
              <a:t> </a:t>
            </a:r>
            <a:r>
              <a:rPr lang="en-US" altLang="ru-RU" sz="1200" b="1" dirty="0">
                <a:solidFill>
                  <a:prstClr val="black"/>
                </a:solidFill>
                <a:latin typeface="+mn-lt"/>
              </a:rPr>
              <a:t>Answer: </a:t>
            </a:r>
            <a:r>
              <a:rPr lang="en-US" altLang="ru-RU" sz="1200" b="1" dirty="0">
                <a:solidFill>
                  <a:srgbClr val="00B050"/>
                </a:solidFill>
                <a:latin typeface="+mn-lt"/>
              </a:rPr>
              <a:t>Performance</a:t>
            </a:r>
            <a:r>
              <a:rPr lang="en-US" altLang="ru-RU" sz="1200" dirty="0">
                <a:solidFill>
                  <a:srgbClr val="00B050"/>
                </a:solidFill>
                <a:latin typeface="+mn-lt"/>
              </a:rPr>
              <a:t> </a:t>
            </a:r>
            <a:r>
              <a:rPr lang="en-US" altLang="ru-RU" sz="1200" dirty="0">
                <a:solidFill>
                  <a:prstClr val="white">
                    <a:lumMod val="50000"/>
                  </a:prstClr>
                </a:solidFill>
                <a:latin typeface="+mn-lt"/>
              </a:rPr>
              <a:t>(especially if number of new type objects is expected to exceed 10K)</a:t>
            </a:r>
            <a:endParaRPr lang="ru-RU" altLang="ru-RU" sz="1200" dirty="0">
              <a:solidFill>
                <a:prstClr val="white">
                  <a:lumMod val="50000"/>
                </a:prstClr>
              </a:solidFill>
              <a:latin typeface="+mn-lt"/>
            </a:endParaRPr>
          </a:p>
        </p:txBody>
      </p:sp>
      <p:sp>
        <p:nvSpPr>
          <p:cNvPr id="42" name="Line 36">
            <a:extLst>
              <a:ext uri="{FF2B5EF4-FFF2-40B4-BE49-F238E27FC236}">
                <a16:creationId xmlns:a16="http://schemas.microsoft.com/office/drawing/2014/main" id="{2E8E2EB8-2EE8-3878-2665-49259370C4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9509" y="2535306"/>
            <a:ext cx="0" cy="47839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/>
            <a:endParaRPr lang="ru-RU" sz="1351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C9A60B-11BB-11EB-0888-6E88D4E9675B}"/>
              </a:ext>
            </a:extLst>
          </p:cNvPr>
          <p:cNvSpPr/>
          <p:nvPr/>
        </p:nvSpPr>
        <p:spPr>
          <a:xfrm>
            <a:off x="50240" y="1266091"/>
            <a:ext cx="3416441" cy="4903597"/>
          </a:xfrm>
          <a:prstGeom prst="rect">
            <a:avLst/>
          </a:prstGeom>
          <a:solidFill>
            <a:schemeClr val="accent1">
              <a:alpha val="16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29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choose a Base Type</a:t>
            </a:r>
            <a:endParaRPr lang="en-US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8025F-586B-D0E3-CE4E-3A42CB598F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ECC145-AB8C-C07E-58D2-498DC024356F}"/>
              </a:ext>
            </a:extLst>
          </p:cNvPr>
          <p:cNvSpPr txBox="1"/>
          <p:nvPr/>
        </p:nvSpPr>
        <p:spPr>
          <a:xfrm>
            <a:off x="4381081" y="869388"/>
            <a:ext cx="7646795" cy="5704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77"/>
            <a:r>
              <a:rPr lang="en-US" sz="2800" b="1" dirty="0">
                <a:solidFill>
                  <a:prstClr val="black"/>
                </a:solidFill>
              </a:rPr>
              <a:t>Core Object Types: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prstClr val="black"/>
                </a:solidFill>
              </a:rPr>
              <a:t>ObjectInfo</a:t>
            </a:r>
            <a:r>
              <a:rPr lang="en-US" sz="2200" dirty="0">
                <a:solidFill>
                  <a:prstClr val="black"/>
                </a:solidFill>
              </a:rPr>
              <a:t> – the simplest (bare) object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endParaRPr lang="en-US" sz="2200" dirty="0">
              <a:solidFill>
                <a:prstClr val="black"/>
              </a:solidFill>
            </a:endParaRP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prstClr val="black"/>
                </a:solidFill>
              </a:rPr>
              <a:t>Sample </a:t>
            </a:r>
            <a:r>
              <a:rPr lang="en-US" sz="2200" dirty="0">
                <a:solidFill>
                  <a:prstClr val="black"/>
                </a:solidFill>
              </a:rPr>
              <a:t>– </a:t>
            </a:r>
            <a:r>
              <a:rPr lang="en-US" sz="2200" b="1" dirty="0" err="1">
                <a:solidFill>
                  <a:prstClr val="black"/>
                </a:solidFill>
              </a:rPr>
              <a:t>ObjectInfo</a:t>
            </a:r>
            <a:r>
              <a:rPr lang="en-US" sz="2200" b="1" dirty="0">
                <a:solidFill>
                  <a:prstClr val="black"/>
                </a:solidFill>
              </a:rPr>
              <a:t> + </a:t>
            </a:r>
            <a:r>
              <a:rPr lang="en-US" sz="2200" dirty="0">
                <a:solidFill>
                  <a:prstClr val="black"/>
                </a:solidFill>
              </a:rPr>
              <a:t>chemical system (set of chemical elements), for example </a:t>
            </a:r>
            <a:r>
              <a:rPr lang="en-US" sz="2200" b="1" dirty="0">
                <a:solidFill>
                  <a:prstClr val="black"/>
                </a:solidFill>
              </a:rPr>
              <a:t>Co-O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prstClr val="black"/>
                </a:solidFill>
              </a:rPr>
              <a:t>Composition </a:t>
            </a:r>
            <a:r>
              <a:rPr lang="en-US" sz="2200" dirty="0">
                <a:solidFill>
                  <a:prstClr val="black"/>
                </a:solidFill>
              </a:rPr>
              <a:t>–</a:t>
            </a:r>
            <a:r>
              <a:rPr lang="en-US" sz="2200" b="1" dirty="0">
                <a:solidFill>
                  <a:prstClr val="black"/>
                </a:solidFill>
              </a:rPr>
              <a:t> </a:t>
            </a:r>
            <a:r>
              <a:rPr lang="en-US" sz="2200" b="1" dirty="0" err="1">
                <a:solidFill>
                  <a:prstClr val="black"/>
                </a:solidFill>
              </a:rPr>
              <a:t>ObjectInfo</a:t>
            </a:r>
            <a:r>
              <a:rPr lang="en-US" sz="2200" b="1" dirty="0">
                <a:solidFill>
                  <a:prstClr val="black"/>
                </a:solidFill>
              </a:rPr>
              <a:t> + </a:t>
            </a:r>
            <a:r>
              <a:rPr lang="en-US" sz="2200" dirty="0">
                <a:solidFill>
                  <a:prstClr val="black"/>
                </a:solidFill>
              </a:rPr>
              <a:t>chemical composition (set of elements and quantities), for example </a:t>
            </a:r>
            <a:r>
              <a:rPr lang="en-US" sz="2200" b="1" dirty="0">
                <a:solidFill>
                  <a:prstClr val="black"/>
                </a:solidFill>
              </a:rPr>
              <a:t>Co</a:t>
            </a:r>
            <a:r>
              <a:rPr lang="en-US" sz="2200" b="1" baseline="-25000" dirty="0">
                <a:solidFill>
                  <a:prstClr val="black"/>
                </a:solidFill>
              </a:rPr>
              <a:t>3</a:t>
            </a:r>
            <a:r>
              <a:rPr lang="en-US" sz="2200" b="1" dirty="0">
                <a:solidFill>
                  <a:prstClr val="black"/>
                </a:solidFill>
              </a:rPr>
              <a:t>O</a:t>
            </a:r>
            <a:r>
              <a:rPr lang="en-US" sz="2200" b="1" baseline="-25000" dirty="0">
                <a:solidFill>
                  <a:prstClr val="black"/>
                </a:solidFill>
              </a:rPr>
              <a:t>4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endParaRPr lang="en-US" sz="2200" dirty="0">
              <a:solidFill>
                <a:prstClr val="black"/>
              </a:solidFill>
            </a:endParaRP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prstClr val="black"/>
                </a:solidFill>
              </a:rPr>
              <a:t>Reference</a:t>
            </a:r>
            <a:r>
              <a:rPr lang="en-US" sz="2200" dirty="0">
                <a:solidFill>
                  <a:prstClr val="black"/>
                </a:solidFill>
              </a:rPr>
              <a:t> – </a:t>
            </a:r>
            <a:r>
              <a:rPr lang="en-US" sz="2200" b="1" dirty="0" err="1">
                <a:solidFill>
                  <a:prstClr val="black"/>
                </a:solidFill>
              </a:rPr>
              <a:t>ObjectInfo</a:t>
            </a:r>
            <a:r>
              <a:rPr lang="en-US" sz="2200" b="1" dirty="0">
                <a:solidFill>
                  <a:prstClr val="black"/>
                </a:solidFill>
              </a:rPr>
              <a:t> + </a:t>
            </a:r>
            <a:r>
              <a:rPr lang="en-US" sz="2200" dirty="0">
                <a:solidFill>
                  <a:prstClr val="black"/>
                </a:solidFill>
              </a:rPr>
              <a:t>literature reference (Authors, Title, Year, DOI, etc.)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endParaRPr lang="en-US" sz="1867" dirty="0">
              <a:solidFill>
                <a:prstClr val="black"/>
              </a:solidFill>
            </a:endParaRPr>
          </a:p>
          <a:p>
            <a:pPr defTabSz="914377"/>
            <a:r>
              <a:rPr lang="en-US" dirty="0">
                <a:solidFill>
                  <a:prstClr val="black"/>
                </a:solidFill>
              </a:rPr>
              <a:t>All other (user-defined) types are derived from the core object types and can enrich defined object specification by customized (templates!) properties (either in list or table form) of primitive types:</a:t>
            </a:r>
          </a:p>
          <a:p>
            <a:pPr marL="800100" lvl="1" indent="-342900" defTabSz="914377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Integer</a:t>
            </a:r>
          </a:p>
          <a:p>
            <a:pPr marL="800100" lvl="1" indent="-342900" defTabSz="914377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Float</a:t>
            </a:r>
          </a:p>
          <a:p>
            <a:pPr marL="800100" lvl="1" indent="-342900" defTabSz="914377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String / </a:t>
            </a:r>
            <a:r>
              <a:rPr lang="en-US" dirty="0" err="1">
                <a:solidFill>
                  <a:prstClr val="black"/>
                </a:solidFill>
              </a:rPr>
              <a:t>BigString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583AC4-C57D-E6AF-7AF9-E872416040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85" y="1356527"/>
            <a:ext cx="3591507" cy="48835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3C8F7B5-03FE-365C-19F3-F4DBCE6CC880}"/>
              </a:ext>
            </a:extLst>
          </p:cNvPr>
          <p:cNvCxnSpPr>
            <a:cxnSpLocks/>
          </p:cNvCxnSpPr>
          <p:nvPr/>
        </p:nvCxnSpPr>
        <p:spPr>
          <a:xfrm flipH="1">
            <a:off x="3727938" y="1608440"/>
            <a:ext cx="1006766" cy="421327"/>
          </a:xfrm>
          <a:prstGeom prst="straightConnector1">
            <a:avLst/>
          </a:prstGeom>
          <a:noFill/>
          <a:ln w="63500" cap="flat" cmpd="sng" algn="ctr">
            <a:solidFill>
              <a:srgbClr val="0070C0">
                <a:alpha val="50000"/>
              </a:srgb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0A22E95-3922-1E49-46CA-EAF271CF6947}"/>
              </a:ext>
            </a:extLst>
          </p:cNvPr>
          <p:cNvSpPr txBox="1"/>
          <p:nvPr/>
        </p:nvSpPr>
        <p:spPr>
          <a:xfrm>
            <a:off x="1046703" y="861015"/>
            <a:ext cx="24802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77"/>
            <a:r>
              <a:rPr lang="en-US" sz="2800" b="1" dirty="0" err="1">
                <a:solidFill>
                  <a:prstClr val="black"/>
                </a:solidFill>
              </a:rPr>
              <a:t>ObjectInfo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477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UI to create a new user-defined type</a:t>
            </a:r>
            <a:endParaRPr lang="en-US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8025F-586B-D0E3-CE4E-3A42CB598F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C2457B-D10B-DB97-7508-6338A564BB0D}"/>
              </a:ext>
            </a:extLst>
          </p:cNvPr>
          <p:cNvSpPr txBox="1"/>
          <p:nvPr/>
        </p:nvSpPr>
        <p:spPr>
          <a:xfrm>
            <a:off x="6812782" y="869388"/>
            <a:ext cx="5285433" cy="5155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Type Name </a:t>
            </a:r>
            <a:r>
              <a:rPr lang="en-US" dirty="0">
                <a:solidFill>
                  <a:prstClr val="black"/>
                </a:solidFill>
              </a:rPr>
              <a:t>– user-defined type name </a:t>
            </a:r>
          </a:p>
          <a:p>
            <a:pPr defTabSz="914377"/>
            <a:r>
              <a:rPr lang="en-US" b="1" dirty="0">
                <a:solidFill>
                  <a:prstClr val="black"/>
                </a:solidFill>
              </a:rPr>
              <a:t>Core Object Types: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prstClr val="black"/>
                </a:solidFill>
              </a:rPr>
              <a:t>ObjectInfo</a:t>
            </a:r>
            <a:r>
              <a:rPr lang="en-US" dirty="0">
                <a:solidFill>
                  <a:prstClr val="black"/>
                </a:solidFill>
              </a:rPr>
              <a:t> – the simplest (bare) object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Sample </a:t>
            </a:r>
            <a:r>
              <a:rPr lang="en-US" dirty="0">
                <a:solidFill>
                  <a:prstClr val="black"/>
                </a:solidFill>
              </a:rPr>
              <a:t>– chemical system (set of chemical elements), for example </a:t>
            </a:r>
            <a:r>
              <a:rPr lang="en-US" b="1" dirty="0">
                <a:solidFill>
                  <a:prstClr val="black"/>
                </a:solidFill>
              </a:rPr>
              <a:t>Co-O</a:t>
            </a: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Composition </a:t>
            </a:r>
            <a:r>
              <a:rPr lang="en-US" dirty="0">
                <a:solidFill>
                  <a:prstClr val="black"/>
                </a:solidFill>
              </a:rPr>
              <a:t>–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chemical composition (set of elements and quantities), for example </a:t>
            </a:r>
            <a:r>
              <a:rPr lang="en-US" b="1" dirty="0">
                <a:solidFill>
                  <a:prstClr val="black"/>
                </a:solidFill>
              </a:rPr>
              <a:t>Co</a:t>
            </a:r>
            <a:r>
              <a:rPr lang="en-US" b="1" baseline="-25000" dirty="0">
                <a:solidFill>
                  <a:prstClr val="black"/>
                </a:solidFill>
              </a:rPr>
              <a:t>3</a:t>
            </a:r>
            <a:r>
              <a:rPr lang="en-US" b="1" dirty="0">
                <a:solidFill>
                  <a:prstClr val="black"/>
                </a:solidFill>
              </a:rPr>
              <a:t>O</a:t>
            </a:r>
            <a:r>
              <a:rPr lang="en-US" b="1" baseline="-25000" dirty="0">
                <a:solidFill>
                  <a:prstClr val="black"/>
                </a:solidFill>
              </a:rPr>
              <a:t>4</a:t>
            </a:r>
            <a:endParaRPr lang="en-US" dirty="0">
              <a:solidFill>
                <a:prstClr val="black"/>
              </a:solidFill>
            </a:endParaRPr>
          </a:p>
          <a:p>
            <a:pPr marL="342900" indent="-342900" defTabSz="914377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</a:rPr>
              <a:t>Reference</a:t>
            </a:r>
            <a:r>
              <a:rPr lang="en-US" dirty="0">
                <a:solidFill>
                  <a:prstClr val="black"/>
                </a:solidFill>
              </a:rPr>
              <a:t> – literature reference (Authors, Title, Year, DOI, etc.)</a:t>
            </a:r>
          </a:p>
          <a:p>
            <a:pPr defTabSz="914377"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Validation &amp; Data Schema </a:t>
            </a:r>
            <a:r>
              <a:rPr lang="en-US" dirty="0">
                <a:solidFill>
                  <a:prstClr val="black"/>
                </a:solidFill>
              </a:rPr>
              <a:t>– only if you have external Web Services ready to validate &amp; extract data from files</a:t>
            </a:r>
          </a:p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File Required </a:t>
            </a:r>
            <a:r>
              <a:rPr lang="en-US" dirty="0">
                <a:solidFill>
                  <a:prstClr val="black"/>
                </a:solidFill>
              </a:rPr>
              <a:t>– sets the file mandatory</a:t>
            </a:r>
          </a:p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Settings (JSON) </a:t>
            </a:r>
            <a:r>
              <a:rPr lang="en-US" dirty="0">
                <a:solidFill>
                  <a:prstClr val="black"/>
                </a:solidFill>
              </a:rPr>
              <a:t>– customization of type for RDMS</a:t>
            </a:r>
          </a:p>
          <a:p>
            <a:pPr defTabSz="914377">
              <a:spcAft>
                <a:spcPts val="600"/>
              </a:spcAft>
            </a:pP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"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CustomEditPath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"/custom/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editsample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 defTabSz="914377">
              <a:spcAft>
                <a:spcPts val="600"/>
              </a:spcAft>
            </a:pP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"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UrlPostVisualizer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 "https://abc.de/</a:t>
            </a:r>
            <a:r>
              <a:rPr lang="en-US" sz="12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VisualizeRT</a:t>
            </a:r>
            <a:r>
              <a:rPr lang="en-US" sz="1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}</a:t>
            </a:r>
          </a:p>
          <a:p>
            <a:pPr defTabSz="914377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Description </a:t>
            </a:r>
            <a:r>
              <a:rPr lang="en-US" dirty="0">
                <a:solidFill>
                  <a:prstClr val="black"/>
                </a:solidFill>
              </a:rPr>
              <a:t>– comments for type designation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893468-AF8E-8A6B-A692-37B4AFCC8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965" y="834011"/>
            <a:ext cx="6453141" cy="539111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86317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</a:t>
            </a:r>
            <a:r>
              <a:rPr lang="en-US" sz="3733" dirty="0"/>
              <a:t>: Extended Properties (the basics)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indent="0" defTabSz="914377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3"/>
              </a:rPr>
              <a:t>https://en.wikipedia.org/wiki/Data_type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ECE8CDA6-538F-1854-2C60-80C1E68B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6" y="790465"/>
            <a:ext cx="12055048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2800" b="1" dirty="0">
                <a:solidFill>
                  <a:prstClr val="black"/>
                </a:solidFill>
                <a:latin typeface="+mn-lt"/>
              </a:rPr>
              <a:t>All values are to be stored using appropriate data types!</a:t>
            </a:r>
            <a:endParaRPr lang="en-US" altLang="ru-RU" sz="2800" dirty="0">
              <a:solidFill>
                <a:prstClr val="black"/>
              </a:solidFill>
              <a:latin typeface="+mn-lt"/>
            </a:endParaRP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DEFINITION: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Data type is a collection or grouping of data values, usually specified by a </a:t>
            </a: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set of possible values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, a </a:t>
            </a: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set of allowed operations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 on these values</a:t>
            </a:r>
            <a:r>
              <a:rPr lang="en-US" altLang="ru-RU" sz="1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and/or a representation of these values as machine types.</a:t>
            </a:r>
            <a:endParaRPr lang="ru-RU" altLang="ru-RU" sz="180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3" name="Text Box 52">
            <a:extLst>
              <a:ext uri="{FF2B5EF4-FFF2-40B4-BE49-F238E27FC236}">
                <a16:creationId xmlns:a16="http://schemas.microsoft.com/office/drawing/2014/main" id="{1EFDC779-7A3B-71AD-043B-5583C531B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952" y="2067851"/>
            <a:ext cx="12055048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u="sng" dirty="0">
                <a:solidFill>
                  <a:prstClr val="black"/>
                </a:solidFill>
                <a:latin typeface="+mn-lt"/>
              </a:rPr>
              <a:t>Supported data types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 (and their visualization in the search form):</a:t>
            </a:r>
          </a:p>
          <a:p>
            <a:pPr marL="228594" indent="-228594" defTabSz="914377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Int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 – integer values (64-bit signed integer) in range [-9 223 372 036 854 775 808; 9 223 372 036 854 775 807].</a:t>
            </a:r>
          </a:p>
          <a:p>
            <a:pPr marL="228594" indent="-228594" defTabSz="914377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228594" indent="-228594" defTabSz="914377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228594" indent="-228594" defTabSz="914377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Float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 – double-precision floating-point (8 bytes, IEEE-754), ±5.0×10</a:t>
            </a:r>
            <a:r>
              <a:rPr lang="en-US" altLang="ru-RU" sz="1800" baseline="30000" dirty="0">
                <a:solidFill>
                  <a:prstClr val="black"/>
                </a:solidFill>
                <a:latin typeface="+mn-lt"/>
              </a:rPr>
              <a:t>−324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 to ±1.7 × 10</a:t>
            </a:r>
            <a:r>
              <a:rPr lang="en-US" altLang="ru-RU" sz="1800" baseline="30000" dirty="0">
                <a:solidFill>
                  <a:prstClr val="black"/>
                </a:solidFill>
                <a:latin typeface="+mn-lt"/>
              </a:rPr>
              <a:t>308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.</a:t>
            </a:r>
          </a:p>
          <a:p>
            <a:pPr marL="228594" indent="-228594" defTabSz="914377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228594" indent="-228594" defTabSz="914377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228594" indent="-228594" defTabSz="914377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String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– any characters sequence no longer than 4096 symbols.</a:t>
            </a:r>
          </a:p>
          <a:p>
            <a:pPr marL="228594" indent="-228594" defTabSz="914377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ru-RU" sz="1800" b="1" dirty="0" err="1">
                <a:solidFill>
                  <a:prstClr val="black"/>
                </a:solidFill>
                <a:latin typeface="+mn-lt"/>
              </a:rPr>
              <a:t>BigString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 – any characters sequence no longer than 2 147 483 647 symbols (2 Gb).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1E7AB6-4DA6-FB6C-02D2-EA508C7D85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7050" y="2677854"/>
            <a:ext cx="9697803" cy="4572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25B5A96-3374-3E36-27E6-9D887E8C0D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2287" y="3508147"/>
            <a:ext cx="9707330" cy="50489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FC980C9-F13F-C058-4638-1DBF42AC7A1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2142" y="4743704"/>
            <a:ext cx="9707330" cy="1590897"/>
          </a:xfrm>
          <a:prstGeom prst="rect">
            <a:avLst/>
          </a:prstGeom>
        </p:spPr>
      </p:pic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EA31A55-EEEB-0810-68FC-C31331CEF22D}"/>
              </a:ext>
            </a:extLst>
          </p:cNvPr>
          <p:cNvCxnSpPr>
            <a:cxnSpLocks/>
          </p:cNvCxnSpPr>
          <p:nvPr/>
        </p:nvCxnSpPr>
        <p:spPr>
          <a:xfrm>
            <a:off x="3184418" y="3156098"/>
            <a:ext cx="5929437" cy="0"/>
          </a:xfrm>
          <a:prstGeom prst="straightConnector1">
            <a:avLst/>
          </a:prstGeom>
          <a:ln w="63500">
            <a:solidFill>
              <a:srgbClr val="0070C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567A609-32BD-C1CA-C2A5-470D40F4A773}"/>
              </a:ext>
            </a:extLst>
          </p:cNvPr>
          <p:cNvCxnSpPr>
            <a:cxnSpLocks/>
          </p:cNvCxnSpPr>
          <p:nvPr/>
        </p:nvCxnSpPr>
        <p:spPr>
          <a:xfrm>
            <a:off x="3186093" y="4021929"/>
            <a:ext cx="5929437" cy="0"/>
          </a:xfrm>
          <a:prstGeom prst="straightConnector1">
            <a:avLst/>
          </a:prstGeom>
          <a:ln w="63500">
            <a:solidFill>
              <a:srgbClr val="0070C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C4FC439-A97E-8A15-24E4-000628C59B43}"/>
              </a:ext>
            </a:extLst>
          </p:cNvPr>
          <p:cNvCxnSpPr>
            <a:cxnSpLocks/>
          </p:cNvCxnSpPr>
          <p:nvPr/>
        </p:nvCxnSpPr>
        <p:spPr>
          <a:xfrm>
            <a:off x="3197816" y="5550948"/>
            <a:ext cx="4338448" cy="0"/>
          </a:xfrm>
          <a:prstGeom prst="straightConnector1">
            <a:avLst/>
          </a:prstGeom>
          <a:ln w="63500">
            <a:solidFill>
              <a:srgbClr val="0070C0">
                <a:alpha val="5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5123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dirty="0"/>
              <a:t>Templates for type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743" y="6362393"/>
            <a:ext cx="6671581" cy="485999"/>
          </a:xfrm>
        </p:spPr>
        <p:txBody>
          <a:bodyPr/>
          <a:lstStyle/>
          <a:p>
            <a:pPr indent="0" defTabSz="914377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3"/>
              </a:rPr>
              <a:t>https://crc247.mdi.ruhr-uni-bochum.de/object/synthesis-for-sample-8220-co-deposition-221111-k3-3-1922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 defTabSz="914377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https://demo.mdi.ruhr-uni-bochum.de/object/ag2s-4870</a:t>
            </a:r>
            <a:endParaRPr lang="en-US" dirty="0"/>
          </a:p>
        </p:txBody>
      </p:sp>
      <p:sp>
        <p:nvSpPr>
          <p:cNvPr id="31" name="Text Box 10">
            <a:extLst>
              <a:ext uri="{FF2B5EF4-FFF2-40B4-BE49-F238E27FC236}">
                <a16:creationId xmlns:a16="http://schemas.microsoft.com/office/drawing/2014/main" id="{1908EAB5-C3AB-8ADF-3129-D38672F8C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683" y="1899234"/>
            <a:ext cx="3312019" cy="605230"/>
          </a:xfrm>
          <a:prstGeom prst="rect">
            <a:avLst/>
          </a:prstGeom>
          <a:solidFill>
            <a:srgbClr val="0070C0">
              <a:alpha val="30196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algn="ctr" defTabSz="914377">
              <a:spcBef>
                <a:spcPct val="0"/>
              </a:spcBef>
            </a:pPr>
            <a:r>
              <a:rPr lang="en-US" altLang="ru-RU" sz="2133" b="1" dirty="0">
                <a:solidFill>
                  <a:prstClr val="black"/>
                </a:solidFill>
                <a:latin typeface="Arial" panose="020B0604020202020204" pitchFamily="34" charset="0"/>
              </a:rPr>
              <a:t>List</a:t>
            </a:r>
            <a:endParaRPr lang="ru-RU" altLang="ru-RU" sz="2133" b="1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ctr" defTabSz="914377">
              <a:spcBef>
                <a:spcPct val="0"/>
              </a:spcBef>
            </a:pP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</a:rPr>
              <a:t>(</a:t>
            </a:r>
            <a:r>
              <a:rPr lang="en-US" altLang="ru-RU" sz="1200" dirty="0">
                <a:solidFill>
                  <a:prstClr val="black"/>
                </a:solidFill>
                <a:latin typeface="Arial" panose="020B0604020202020204" pitchFamily="34" charset="0"/>
              </a:rPr>
              <a:t>specify sorted properties list with separators</a:t>
            </a:r>
            <a:r>
              <a:rPr lang="ru-RU" altLang="ru-RU" sz="1200" dirty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32" name="Line 11">
            <a:extLst>
              <a:ext uri="{FF2B5EF4-FFF2-40B4-BE49-F238E27FC236}">
                <a16:creationId xmlns:a16="http://schemas.microsoft.com/office/drawing/2014/main" id="{5C469BCA-988F-9935-9DC5-008271A3A6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07699" y="1426866"/>
            <a:ext cx="1907878" cy="47341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/>
            <a:endParaRPr lang="ru-RU" sz="1351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33" name="Line 36">
            <a:extLst>
              <a:ext uri="{FF2B5EF4-FFF2-40B4-BE49-F238E27FC236}">
                <a16:creationId xmlns:a16="http://schemas.microsoft.com/office/drawing/2014/main" id="{0EDD996A-F214-78C2-AE18-7249AC12970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2348" y="1457011"/>
            <a:ext cx="1917586" cy="44222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/>
            <a:endParaRPr lang="ru-RU" sz="1351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34" name="Titel 4">
            <a:extLst>
              <a:ext uri="{FF2B5EF4-FFF2-40B4-BE49-F238E27FC236}">
                <a16:creationId xmlns:a16="http://schemas.microsoft.com/office/drawing/2014/main" id="{AE330AE2-ECC2-79F9-4132-ABD2E5BBDAC1}"/>
              </a:ext>
            </a:extLst>
          </p:cNvPr>
          <p:cNvSpPr txBox="1">
            <a:spLocks/>
          </p:cNvSpPr>
          <p:nvPr/>
        </p:nvSpPr>
        <p:spPr>
          <a:xfrm>
            <a:off x="4338766" y="755712"/>
            <a:ext cx="3264363" cy="792000"/>
          </a:xfrm>
          <a:prstGeom prst="rect">
            <a:avLst/>
          </a:prstGeom>
        </p:spPr>
        <p:txBody>
          <a:bodyPr vert="horz" lIns="91440" tIns="36000" rIns="91440" bIns="3600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3600" b="1" kern="1200" baseline="0" smtClean="0">
                <a:solidFill>
                  <a:srgbClr val="004C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pPr algn="ctr" defTabSz="1219170"/>
            <a:r>
              <a:rPr lang="en-US" dirty="0"/>
              <a:t>Template</a:t>
            </a:r>
            <a:endParaRPr lang="en-GB" dirty="0"/>
          </a:p>
        </p:txBody>
      </p:sp>
      <p:sp>
        <p:nvSpPr>
          <p:cNvPr id="35" name="Text Box 10">
            <a:extLst>
              <a:ext uri="{FF2B5EF4-FFF2-40B4-BE49-F238E27FC236}">
                <a16:creationId xmlns:a16="http://schemas.microsoft.com/office/drawing/2014/main" id="{BDF01054-06E6-40CD-64CD-CDA86C8AD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9935" y="1894839"/>
            <a:ext cx="3456383" cy="605230"/>
          </a:xfrm>
          <a:prstGeom prst="rect">
            <a:avLst/>
          </a:prstGeom>
          <a:solidFill>
            <a:srgbClr val="0070C0">
              <a:alpha val="30196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algn="ctr" defTabSz="914377">
              <a:spcBef>
                <a:spcPct val="0"/>
              </a:spcBef>
            </a:pPr>
            <a:r>
              <a:rPr lang="en-US" altLang="ru-RU" sz="2133" b="1" dirty="0">
                <a:solidFill>
                  <a:schemeClr val="tx1"/>
                </a:solidFill>
                <a:latin typeface="Arial" panose="020B0604020202020204" pitchFamily="34" charset="0"/>
              </a:rPr>
              <a:t>Table</a:t>
            </a:r>
            <a:endParaRPr lang="ru-RU" altLang="ru-RU" sz="2133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 defTabSz="914377">
              <a:spcBef>
                <a:spcPct val="0"/>
              </a:spcBef>
            </a:pP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en-US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specify table structure: columns &amp; types</a:t>
            </a:r>
            <a:r>
              <a:rPr lang="ru-RU" altLang="ru-RU" sz="12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14966DA-8124-1E9D-2095-50F889CA2CCD}"/>
              </a:ext>
            </a:extLst>
          </p:cNvPr>
          <p:cNvSpPr txBox="1"/>
          <p:nvPr/>
        </p:nvSpPr>
        <p:spPr>
          <a:xfrm>
            <a:off x="4818184" y="1809932"/>
            <a:ext cx="292909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Create an object with </a:t>
            </a: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“_Template”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Specify properties set</a:t>
            </a:r>
            <a:endParaRPr lang="en-US" dirty="0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7D02F1F5-A3F7-EA76-1190-6017E2FEC7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13" y="2657775"/>
            <a:ext cx="4405950" cy="3459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1EF8F877-A92D-5F19-8EF6-9990B8BB49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43561" y="3336873"/>
            <a:ext cx="5054655" cy="197723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93955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D1F9B47-009E-6FF3-1DB2-0D354DCCD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3295" y="1577592"/>
            <a:ext cx="6211527" cy="468096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de-DE" dirty="0" err="1"/>
              <a:t>Object‘s</a:t>
            </a:r>
            <a:r>
              <a:rPr lang="de-DE" dirty="0"/>
              <a:t> F</a:t>
            </a:r>
            <a:r>
              <a:rPr lang="en-US" sz="3733" dirty="0" err="1"/>
              <a:t>lexibility</a:t>
            </a:r>
            <a:r>
              <a:rPr lang="en-US" sz="3733" dirty="0"/>
              <a:t>: Extended Properties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743" y="6362393"/>
            <a:ext cx="6671581" cy="485999"/>
          </a:xfrm>
        </p:spPr>
        <p:txBody>
          <a:bodyPr/>
          <a:lstStyle/>
          <a:p>
            <a:pPr indent="0" defTabSz="914377">
              <a:buNone/>
            </a:pPr>
            <a:r>
              <a:rPr lang="en-US" altLang="ru-RU" sz="1000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https://crc247.mdi.ruhr-uni-bochum.de/object/synthesis-for-sample-8220-co-deposition-221111-k3-3-1922</a:t>
            </a:r>
            <a:endParaRPr lang="en-US" altLang="ru-RU" sz="10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indent="0" defTabSz="914377">
              <a:buNone/>
            </a:pPr>
            <a:endParaRPr lang="en-US" dirty="0"/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ECE8CDA6-538F-1854-2C60-80C1E68B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6" y="790465"/>
            <a:ext cx="1205504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Use case: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add additional properties values to object and afterward make search on them.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Task: associate typed properties with object		    </a:t>
            </a:r>
            <a:r>
              <a:rPr lang="en-US" altLang="ru-RU" sz="2000" b="1" dirty="0">
                <a:solidFill>
                  <a:prstClr val="black"/>
                </a:solidFill>
                <a:latin typeface="+mn-lt"/>
              </a:rPr>
              <a:t>Synthesis parameters</a:t>
            </a:r>
            <a:endParaRPr lang="ru-RU" altLang="ru-RU" sz="2000" i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54B464-8E1A-729E-77FC-02F4DC752E78}"/>
              </a:ext>
            </a:extLst>
          </p:cNvPr>
          <p:cNvSpPr txBox="1"/>
          <p:nvPr/>
        </p:nvSpPr>
        <p:spPr>
          <a:xfrm>
            <a:off x="90435" y="3437763"/>
            <a:ext cx="27532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Separators</a:t>
            </a:r>
          </a:p>
          <a:p>
            <a:r>
              <a:rPr lang="en-US" dirty="0">
                <a:solidFill>
                  <a:prstClr val="black"/>
                </a:solidFill>
              </a:rPr>
              <a:t>(logical blocks)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53F0223-00F4-9526-4A34-585AEDCBEA47}"/>
              </a:ext>
            </a:extLst>
          </p:cNvPr>
          <p:cNvCxnSpPr>
            <a:cxnSpLocks/>
          </p:cNvCxnSpPr>
          <p:nvPr/>
        </p:nvCxnSpPr>
        <p:spPr>
          <a:xfrm>
            <a:off x="3023694" y="5305530"/>
            <a:ext cx="0" cy="98473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97F8C9A-A1A1-13F1-6F94-B59C898170D8}"/>
              </a:ext>
            </a:extLst>
          </p:cNvPr>
          <p:cNvCxnSpPr>
            <a:cxnSpLocks/>
          </p:cNvCxnSpPr>
          <p:nvPr/>
        </p:nvCxnSpPr>
        <p:spPr>
          <a:xfrm flipV="1">
            <a:off x="1416818" y="1969477"/>
            <a:ext cx="1718268" cy="1617785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DA22022-A4A7-9541-636D-B7A5DA28E314}"/>
              </a:ext>
            </a:extLst>
          </p:cNvPr>
          <p:cNvSpPr txBox="1"/>
          <p:nvPr/>
        </p:nvSpPr>
        <p:spPr>
          <a:xfrm rot="16200000">
            <a:off x="2226548" y="5624120"/>
            <a:ext cx="10868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 err="1">
                <a:solidFill>
                  <a:prstClr val="black"/>
                </a:solidFill>
                <a:latin typeface="+mn-lt"/>
              </a:rPr>
              <a:t>SortCode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9E00067-8C1F-0656-229E-20CEC177DFC9}"/>
              </a:ext>
            </a:extLst>
          </p:cNvPr>
          <p:cNvCxnSpPr>
            <a:cxnSpLocks/>
          </p:cNvCxnSpPr>
          <p:nvPr/>
        </p:nvCxnSpPr>
        <p:spPr>
          <a:xfrm>
            <a:off x="1426866" y="3677697"/>
            <a:ext cx="1688123" cy="1467059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04A49D4-1AD9-2F3A-9BF5-B5925A56308A}"/>
              </a:ext>
            </a:extLst>
          </p:cNvPr>
          <p:cNvSpPr txBox="1"/>
          <p:nvPr/>
        </p:nvSpPr>
        <p:spPr>
          <a:xfrm rot="16200000">
            <a:off x="2067028" y="3233026"/>
            <a:ext cx="1625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Values Types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5DE5A0-9079-F170-1892-2A88CF9291DC}"/>
              </a:ext>
            </a:extLst>
          </p:cNvPr>
          <p:cNvSpPr txBox="1"/>
          <p:nvPr/>
        </p:nvSpPr>
        <p:spPr>
          <a:xfrm>
            <a:off x="9338270" y="687861"/>
            <a:ext cx="1805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Measurement Units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9C92026-EFF6-0D29-DDEC-1000DC5049D4}"/>
              </a:ext>
            </a:extLst>
          </p:cNvPr>
          <p:cNvCxnSpPr>
            <a:cxnSpLocks/>
          </p:cNvCxnSpPr>
          <p:nvPr/>
        </p:nvCxnSpPr>
        <p:spPr>
          <a:xfrm flipH="1">
            <a:off x="8902842" y="1075170"/>
            <a:ext cx="964642" cy="622998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630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CA85EEB-D489-8EB6-3290-7F94594353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257" y="2218216"/>
            <a:ext cx="6639854" cy="131880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44B7E8-585E-C925-8522-A19FA25333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1372" y="1798655"/>
            <a:ext cx="4980628" cy="417006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200786C-8958-A0F8-6F02-E02D6FD3D9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4495" y="4153355"/>
            <a:ext cx="4642340" cy="210690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E8E55A0-73B3-4565-BA58-ACE5F642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RDMS </a:t>
            </a:r>
            <a:r>
              <a:rPr lang="en-US" sz="3600" dirty="0"/>
              <a:t>Extended Properties</a:t>
            </a:r>
            <a:r>
              <a:rPr lang="en-US" sz="3733" dirty="0"/>
              <a:t>: Defining a Template</a:t>
            </a:r>
            <a:br>
              <a:rPr lang="en-US" sz="3733" dirty="0"/>
            </a:br>
            <a:endParaRPr lang="de-DE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BEED1-0C3C-D48A-FED3-3FF244893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743" y="6362393"/>
            <a:ext cx="6671581" cy="485999"/>
          </a:xfrm>
        </p:spPr>
        <p:txBody>
          <a:bodyPr/>
          <a:lstStyle/>
          <a:p>
            <a:pPr indent="0" defTabSz="914377">
              <a:buNone/>
            </a:pPr>
            <a:r>
              <a:rPr lang="en-US" dirty="0">
                <a:hlinkClick r:id="" action="ppaction://noaction"/>
              </a:rPr>
              <a:t>https://crc247.mdi.ruhr-uni-bochum.de/adminobject/edititem/1956/?returl=%2Fobject%2F_template-1956</a:t>
            </a:r>
          </a:p>
          <a:p>
            <a:pPr indent="0" defTabSz="914377">
              <a:buNone/>
            </a:pPr>
            <a:r>
              <a:rPr lang="en-US" dirty="0">
                <a:hlinkClick r:id="" action="ppaction://noaction"/>
              </a:rPr>
              <a:t>https://crc247.mdi.ruhr-uni-bochum.de/object/_template-1956</a:t>
            </a:r>
            <a:endParaRPr lang="en-US" dirty="0"/>
          </a:p>
          <a:p>
            <a:pPr indent="0" defTabSz="914377">
              <a:buNone/>
            </a:pPr>
            <a:endParaRPr lang="en-US" dirty="0"/>
          </a:p>
        </p:txBody>
      </p:sp>
      <p:sp>
        <p:nvSpPr>
          <p:cNvPr id="8" name="Text Box 52">
            <a:extLst>
              <a:ext uri="{FF2B5EF4-FFF2-40B4-BE49-F238E27FC236}">
                <a16:creationId xmlns:a16="http://schemas.microsoft.com/office/drawing/2014/main" id="{ECE8CDA6-538F-1854-2C60-80C1E68BD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6" y="790465"/>
            <a:ext cx="1205504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defRPr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defRPr sz="16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Verdana" panose="020B0604030504040204" pitchFamily="34" charset="0"/>
              </a:defRPr>
            </a:lvl9pPr>
          </a:lstStyle>
          <a:p>
            <a:pPr defTabSz="914377">
              <a:spcBef>
                <a:spcPts val="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Use case: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to facilitated data edit we need to template extended properties for specified.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Task: create template for synthesis parameters =&gt;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create object with </a:t>
            </a: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“_Template”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name.</a:t>
            </a: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1) Create separators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, blue captions to create named sections (if required)</a:t>
            </a: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marL="457200" indent="-457200" defTabSz="914377">
              <a:spcBef>
                <a:spcPts val="1200"/>
              </a:spcBef>
              <a:buAutoNum type="arabicParenR"/>
            </a:pPr>
            <a:endParaRPr lang="en-US" altLang="ru-RU" sz="1800" dirty="0">
              <a:solidFill>
                <a:prstClr val="black"/>
              </a:solidFill>
              <a:latin typeface="+mn-lt"/>
            </a:endParaRPr>
          </a:p>
          <a:p>
            <a:pPr defTabSz="914377">
              <a:spcBef>
                <a:spcPts val="1200"/>
              </a:spcBef>
            </a:pPr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2) Create placeholders </a:t>
            </a:r>
            <a:r>
              <a:rPr lang="en-US" altLang="ru-RU" sz="1800" dirty="0">
                <a:solidFill>
                  <a:prstClr val="black"/>
                </a:solidFill>
                <a:latin typeface="+mn-lt"/>
              </a:rPr>
              <a:t>(float, int, string)</a:t>
            </a:r>
            <a:endParaRPr lang="ru-RU" altLang="ru-RU" sz="2000" dirty="0">
              <a:solidFill>
                <a:srgbClr val="0070C0"/>
              </a:solidFill>
              <a:latin typeface="+mn-lt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5FC997F-010A-C030-87BC-818A4B492FE9}"/>
              </a:ext>
            </a:extLst>
          </p:cNvPr>
          <p:cNvCxnSpPr>
            <a:cxnSpLocks/>
          </p:cNvCxnSpPr>
          <p:nvPr/>
        </p:nvCxnSpPr>
        <p:spPr>
          <a:xfrm flipV="1">
            <a:off x="954593" y="2200588"/>
            <a:ext cx="6290269" cy="763676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D02B2CA-C0A7-6CF3-153D-C7897436AD89}"/>
              </a:ext>
            </a:extLst>
          </p:cNvPr>
          <p:cNvCxnSpPr>
            <a:cxnSpLocks/>
          </p:cNvCxnSpPr>
          <p:nvPr/>
        </p:nvCxnSpPr>
        <p:spPr>
          <a:xfrm>
            <a:off x="974690" y="3486778"/>
            <a:ext cx="6260123" cy="904352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1697138-8799-E1A5-593C-E1AB4C5934DD}"/>
              </a:ext>
            </a:extLst>
          </p:cNvPr>
          <p:cNvCxnSpPr>
            <a:cxnSpLocks/>
          </p:cNvCxnSpPr>
          <p:nvPr/>
        </p:nvCxnSpPr>
        <p:spPr>
          <a:xfrm flipV="1">
            <a:off x="1358203" y="3165231"/>
            <a:ext cx="6087626" cy="1961102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B788A53A-EEC9-5077-5BFB-822E37FB1A03}"/>
              </a:ext>
            </a:extLst>
          </p:cNvPr>
          <p:cNvSpPr txBox="1"/>
          <p:nvPr/>
        </p:nvSpPr>
        <p:spPr>
          <a:xfrm>
            <a:off x="9810540" y="758203"/>
            <a:ext cx="1805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ru-RU" sz="1800" b="1" dirty="0">
                <a:solidFill>
                  <a:prstClr val="black"/>
                </a:solidFill>
                <a:latin typeface="+mn-lt"/>
              </a:rPr>
              <a:t>Measurement Units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D33D3B8-EF22-B717-C9E2-5D417FB4A7A8}"/>
              </a:ext>
            </a:extLst>
          </p:cNvPr>
          <p:cNvCxnSpPr>
            <a:cxnSpLocks/>
          </p:cNvCxnSpPr>
          <p:nvPr/>
        </p:nvCxnSpPr>
        <p:spPr>
          <a:xfrm>
            <a:off x="11193864" y="1195753"/>
            <a:ext cx="321547" cy="1537399"/>
          </a:xfrm>
          <a:prstGeom prst="straightConnector1">
            <a:avLst/>
          </a:prstGeom>
          <a:ln w="63500">
            <a:solidFill>
              <a:schemeClr val="tx2">
                <a:lumMod val="90000"/>
                <a:lumOff val="1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348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owerPoint Master RUB">
  <a:themeElements>
    <a:clrScheme name="RUB">
      <a:dk1>
        <a:sysClr val="windowText" lastClr="000000"/>
      </a:dk1>
      <a:lt1>
        <a:sysClr val="window" lastClr="FFFFFF"/>
      </a:lt1>
      <a:dk2>
        <a:srgbClr val="003560"/>
      </a:dk2>
      <a:lt2>
        <a:srgbClr val="8DAE10"/>
      </a:lt2>
      <a:accent1>
        <a:srgbClr val="FFCC00"/>
      </a:accent1>
      <a:accent2>
        <a:srgbClr val="EE7203"/>
      </a:accent2>
      <a:accent3>
        <a:srgbClr val="E6332A"/>
      </a:accent3>
      <a:accent4>
        <a:srgbClr val="B71E3F"/>
      </a:accent4>
      <a:accent5>
        <a:srgbClr val="9C5516"/>
      </a:accent5>
      <a:accent6>
        <a:srgbClr val="59211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2" id="{000BAAC5-1BF6-4632-98E4-EAE7F27CB44D}" vid="{2CEA2AD0-887D-4310-A6D5-7BA3E34DA7AC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4159</TotalTime>
  <Words>1588</Words>
  <Application>Microsoft Office PowerPoint</Application>
  <PresentationFormat>Widescreen</PresentationFormat>
  <Paragraphs>189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Slack-Lato</vt:lpstr>
      <vt:lpstr>Wingdings</vt:lpstr>
      <vt:lpstr>Office</vt:lpstr>
      <vt:lpstr>PowerPoint Master RUB</vt:lpstr>
      <vt:lpstr> CRC/TRR247 Research Data Management System Use Case: How To Create A User-defined Object Type And Configure A Template</vt:lpstr>
      <vt:lpstr>Agenda</vt:lpstr>
      <vt:lpstr>RDMS Extensibility: Additional Object Types</vt:lpstr>
      <vt:lpstr>How to choose a Base Type</vt:lpstr>
      <vt:lpstr>UI to create a new user-defined type</vt:lpstr>
      <vt:lpstr>RDMS: Extended Properties (the basics) </vt:lpstr>
      <vt:lpstr>RDMS Templates for type </vt:lpstr>
      <vt:lpstr>RDMS Object‘s Flexibility: Extended Properties </vt:lpstr>
      <vt:lpstr>RDMS Extended Properties: Defining a Template </vt:lpstr>
      <vt:lpstr>RDMS Extended Properties: Using Template to fill in data</vt:lpstr>
      <vt:lpstr>RDMS Object‘s Flexibility: Extended Properties (table data) </vt:lpstr>
      <vt:lpstr>RDMS Extended Properties Control </vt:lpstr>
      <vt:lpstr>RDMS Extended Properties: Export and Import </vt:lpstr>
      <vt:lpstr>RDMS Extended Properties: Table Templates for data types </vt:lpstr>
      <vt:lpstr>Playgrounds</vt:lpstr>
      <vt:lpstr>Thanks for your kind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Günther, Franziska, Dr.</dc:creator>
  <cp:lastModifiedBy>Виктор Дударев</cp:lastModifiedBy>
  <cp:revision>381</cp:revision>
  <cp:lastPrinted>2021-07-01T07:54:40Z</cp:lastPrinted>
  <dcterms:created xsi:type="dcterms:W3CDTF">2018-11-13T11:45:51Z</dcterms:created>
  <dcterms:modified xsi:type="dcterms:W3CDTF">2023-11-06T13:43:14Z</dcterms:modified>
</cp:coreProperties>
</file>