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5" r:id="rId1"/>
    <p:sldMasterId id="2147483679" r:id="rId2"/>
  </p:sldMasterIdLst>
  <p:notesMasterIdLst>
    <p:notesMasterId r:id="rId15"/>
  </p:notesMasterIdLst>
  <p:sldIdLst>
    <p:sldId id="256" r:id="rId3"/>
    <p:sldId id="270" r:id="rId4"/>
    <p:sldId id="330" r:id="rId5"/>
    <p:sldId id="333" r:id="rId6"/>
    <p:sldId id="334" r:id="rId7"/>
    <p:sldId id="320" r:id="rId8"/>
    <p:sldId id="345" r:id="rId9"/>
    <p:sldId id="313" r:id="rId10"/>
    <p:sldId id="336" r:id="rId11"/>
    <p:sldId id="337" r:id="rId12"/>
    <p:sldId id="338" r:id="rId13"/>
    <p:sldId id="351" r:id="rId14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5B0BD07-221F-49F1-84C3-A636A7D2C99B}">
          <p14:sldIdLst>
            <p14:sldId id="256"/>
            <p14:sldId id="270"/>
          </p14:sldIdLst>
        </p14:section>
        <p14:section name="Synthesis template" id="{40444405-3237-4993-BB5D-18C32BA157E3}">
          <p14:sldIdLst>
            <p14:sldId id="330"/>
            <p14:sldId id="333"/>
            <p14:sldId id="334"/>
          </p14:sldIdLst>
        </p14:section>
        <p14:section name="Table SputterRatesAll" id="{0F653FE7-EBE6-41AB-89BD-8C07A9AB66F0}">
          <p14:sldIdLst>
            <p14:sldId id="320"/>
          </p14:sldIdLst>
        </p14:section>
        <p14:section name="Add new type" id="{9DE38028-3816-473B-93AB-3D2BEE8FE395}">
          <p14:sldIdLst>
            <p14:sldId id="345"/>
          </p14:sldIdLst>
        </p14:section>
        <p14:section name="Lab_Auto" id="{19645623-C1BF-463E-A3B3-5B5D83056D83}">
          <p14:sldIdLst>
            <p14:sldId id="313"/>
            <p14:sldId id="336"/>
            <p14:sldId id="337"/>
            <p14:sldId id="338"/>
            <p14:sldId id="35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7FD401A-9AFC-CEB2-2E40-A6115EBD7297}" name="Carsten Placke-Yan" initials="CPY" userId="Carsten Placke-Yan" providerId="None"/>
  <p188:author id="{639AA42E-AEF7-5BC6-A619-3DB851885769}" name="Timo  Fockenberg" initials="TF" userId="S::timo.fockenberg@uni-due.de::ca5b5eaa-ed32-423f-b93f-7fe16104f67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004C93"/>
    <a:srgbClr val="2E316C"/>
    <a:srgbClr val="E9EBF5"/>
    <a:srgbClr val="4C0B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91" autoAdjust="0"/>
    <p:restoredTop sz="86404" autoAdjust="0"/>
  </p:normalViewPr>
  <p:slideViewPr>
    <p:cSldViewPr snapToGrid="0">
      <p:cViewPr varScale="1">
        <p:scale>
          <a:sx n="95" d="100"/>
          <a:sy n="95" d="100"/>
        </p:scale>
        <p:origin x="98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2525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ABD12-B764-4614-BC86-391BAE625E29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428B1-2554-491D-B226-BCE32FA9188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4753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0563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55611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403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6348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5240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3043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8646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2749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20133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2181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9534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0" y="3765550"/>
            <a:ext cx="12192000" cy="3092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 userDrawn="1"/>
        </p:nvSpPr>
        <p:spPr>
          <a:xfrm>
            <a:off x="0" y="0"/>
            <a:ext cx="12192000" cy="3765550"/>
          </a:xfrm>
          <a:prstGeom prst="rect">
            <a:avLst/>
          </a:prstGeom>
          <a:solidFill>
            <a:srgbClr val="004C93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493776" y="742950"/>
            <a:ext cx="11201400" cy="5542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B9C7173-7F7D-8A4C-BC17-45E2A0C4EB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39226" y="5810796"/>
            <a:ext cx="413999" cy="41399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D632F53-DC20-0C4E-AAF9-D1E1132D42C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84355" y="5810796"/>
            <a:ext cx="1246810" cy="413998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B340F2B0-800D-F04F-A870-6F0330AB4AE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7469" y="5810796"/>
            <a:ext cx="861483" cy="41399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82B14B7E-BBCA-EB49-A0F6-1F257A07E84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24501" y="5810796"/>
            <a:ext cx="2020029" cy="413999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E08AF9F0-D8FB-0D41-A7A2-E9AAEA03421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11861" y="5810796"/>
            <a:ext cx="1961995" cy="413998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68D34C5-7692-0742-B660-7AB07226445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62844" y="5810796"/>
            <a:ext cx="412027" cy="413998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947A4D26-C116-CF45-9D26-C5585A0643C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34086" y="5810796"/>
            <a:ext cx="2079622" cy="413999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444CBE5A-31AA-4647-BA92-24068D559E1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39600" y="5810796"/>
            <a:ext cx="1069285" cy="413998"/>
          </a:xfrm>
          <a:prstGeom prst="rect">
            <a:avLst/>
          </a:prstGeom>
        </p:spPr>
      </p:pic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346200" y="3849688"/>
            <a:ext cx="9448800" cy="1655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rgbClr val="004C9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Name(s)</a:t>
            </a:r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>
          <a:xfrm>
            <a:off x="1337733" y="831853"/>
            <a:ext cx="9450000" cy="27987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 b="1" cap="small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sz="44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6132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736000" y="624000"/>
            <a:ext cx="6720000" cy="448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35999" y="5270400"/>
            <a:ext cx="6720000" cy="43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104425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92">
          <p15:clr>
            <a:srgbClr val="FBAE40"/>
          </p15:clr>
        </p15:guide>
        <p15:guide id="2" pos="4468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241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4000" y="624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000" y="4320000"/>
            <a:ext cx="5280000" cy="139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0000" y="624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320000"/>
            <a:ext cx="5280000" cy="139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670370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3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1963">
          <p15:clr>
            <a:srgbClr val="FBAE40"/>
          </p15:clr>
        </p15:guide>
        <p15:guide id="5" pos="279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inkl.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4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0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B3784F-BC20-4A45-986C-728B00F596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</p:spTree>
    <p:extLst>
      <p:ext uri="{BB962C8B-B14F-4D97-AF65-F5344CB8AC3E}">
        <p14:creationId xmlns:p14="http://schemas.microsoft.com/office/powerpoint/2010/main" val="1307650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  <p15:guide id="5" pos="2790">
          <p15:clr>
            <a:srgbClr val="FBAE40"/>
          </p15:clr>
        </p15:guide>
        <p15:guide id="6" pos="544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432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72000" y="1272000"/>
            <a:ext cx="6048000" cy="4032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01497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3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50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 inkl. Bildunter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5472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783352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Bild inkl. Bildunterzeile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960000" y="1224000"/>
            <a:ext cx="456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442775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720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40000" y="1272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640000" y="3504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445051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77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2 Bilder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320000" y="1224000"/>
            <a:ext cx="720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" y="1272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0" y="3504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15621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8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HEADLINE EINFÜGEN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2F6D41-300A-44A6-A773-F84C7424C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5674647-E98A-4E91-B769-603FBD38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0012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7FEC2D-DBFC-481D-89EF-55316F02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C5583F-31A1-412C-900F-41106AD7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206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">
            <a:extLst>
              <a:ext uri="{FF2B5EF4-FFF2-40B4-BE49-F238E27FC236}">
                <a16:creationId xmlns:a16="http://schemas.microsoft.com/office/drawing/2014/main" id="{E10AE831-2867-F646-83B4-DA810147BE78}"/>
              </a:ext>
            </a:extLst>
          </p:cNvPr>
          <p:cNvSpPr txBox="1"/>
          <p:nvPr userDrawn="1"/>
        </p:nvSpPr>
        <p:spPr>
          <a:xfrm>
            <a:off x="219600" y="6390591"/>
            <a:ext cx="489047" cy="427215"/>
          </a:xfrm>
          <a:prstGeom prst="rect">
            <a:avLst/>
          </a:prstGeom>
          <a:noFill/>
        </p:spPr>
        <p:txBody>
          <a:bodyPr wrap="none" lIns="0" rtlCol="0" anchor="ctr" anchorCtr="0">
            <a:noAutofit/>
          </a:bodyPr>
          <a:lstStyle/>
          <a:p>
            <a:fld id="{C2010D74-AEB2-4A4B-A2EC-3697475144BD}" type="slidenum">
              <a:rPr lang="en-GB" sz="1400" b="0" kern="1200" smtClean="0">
                <a:solidFill>
                  <a:srgbClr val="004C93"/>
                </a:solidFill>
                <a:latin typeface="+mn-lt"/>
                <a:ea typeface="ＭＳ Ｐゴシック" charset="-128"/>
                <a:cs typeface="Calibri" panose="020F0502020204030204" pitchFamily="34" charset="0"/>
              </a:rPr>
              <a:t>‹#›</a:t>
            </a:fld>
            <a:endParaRPr lang="en-GB" sz="1400" b="0" kern="1200" dirty="0">
              <a:solidFill>
                <a:srgbClr val="004C93"/>
              </a:solidFill>
              <a:latin typeface="+mn-lt"/>
              <a:ea typeface="ＭＳ Ｐゴシック" charset="-128"/>
              <a:cs typeface="Calibri" panose="020F0502020204030204" pitchFamily="34" charset="0"/>
            </a:endParaRP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60DD7736-FA16-9041-A930-CE6D748B0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99" y="108000"/>
            <a:ext cx="11764994" cy="792000"/>
          </a:xfrm>
        </p:spPr>
        <p:txBody>
          <a:bodyPr tIns="36000" bIns="36000">
            <a:noAutofit/>
          </a:bodyPr>
          <a:lstStyle>
            <a:lvl1pPr>
              <a:defRPr lang="de-DE" sz="3600" b="1" baseline="0" smtClean="0">
                <a:solidFill>
                  <a:srgbClr val="004C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noProof="0" dirty="0"/>
          </a:p>
        </p:txBody>
      </p:sp>
      <p:grpSp>
        <p:nvGrpSpPr>
          <p:cNvPr id="22" name="Area C" hidden="1">
            <a:extLst>
              <a:ext uri="{FF2B5EF4-FFF2-40B4-BE49-F238E27FC236}">
                <a16:creationId xmlns:a16="http://schemas.microsoft.com/office/drawing/2014/main" id="{0F8AF86F-DAD4-E648-A096-8E7DDD34F16A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23" name="Element_C">
              <a:extLst>
                <a:ext uri="{FF2B5EF4-FFF2-40B4-BE49-F238E27FC236}">
                  <a16:creationId xmlns:a16="http://schemas.microsoft.com/office/drawing/2014/main" id="{717E5556-728B-D449-9DB4-95716CFA47C0}"/>
                </a:ext>
              </a:extLst>
            </p:cNvPr>
            <p:cNvSpPr/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Text_C">
              <a:extLst>
                <a:ext uri="{FF2B5EF4-FFF2-40B4-BE49-F238E27FC236}">
                  <a16:creationId xmlns:a16="http://schemas.microsoft.com/office/drawing/2014/main" id="{3331879B-FD0F-4F43-8A20-22FB5D4129E5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C01</a:t>
              </a:r>
              <a:endParaRPr lang="en-D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6" name="Area B" hidden="1">
            <a:extLst>
              <a:ext uri="{FF2B5EF4-FFF2-40B4-BE49-F238E27FC236}">
                <a16:creationId xmlns:a16="http://schemas.microsoft.com/office/drawing/2014/main" id="{5F7337AB-AC00-9A4F-AE65-68CE30482C06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17" name="Element_B">
              <a:extLst>
                <a:ext uri="{FF2B5EF4-FFF2-40B4-BE49-F238E27FC236}">
                  <a16:creationId xmlns:a16="http://schemas.microsoft.com/office/drawing/2014/main" id="{C489C6BB-48D0-214E-8C59-0E82FE50998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_B">
              <a:extLst>
                <a:ext uri="{FF2B5EF4-FFF2-40B4-BE49-F238E27FC236}">
                  <a16:creationId xmlns:a16="http://schemas.microsoft.com/office/drawing/2014/main" id="{96CD414C-3C04-2E4A-897D-68B2E774E954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B02</a:t>
              </a:r>
              <a:endParaRPr lang="en-D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9" name="Area A">
            <a:extLst>
              <a:ext uri="{FF2B5EF4-FFF2-40B4-BE49-F238E27FC236}">
                <a16:creationId xmlns:a16="http://schemas.microsoft.com/office/drawing/2014/main" id="{7643002E-2D77-6840-B933-08975F0106D6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20" name="Element_A">
              <a:extLst>
                <a:ext uri="{FF2B5EF4-FFF2-40B4-BE49-F238E27FC236}">
                  <a16:creationId xmlns:a16="http://schemas.microsoft.com/office/drawing/2014/main" id="{A7CEC376-494D-C54F-B896-5E66AC180452}"/>
                </a:ext>
              </a:extLst>
            </p:cNvPr>
            <p:cNvSpPr/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_A">
              <a:extLst>
                <a:ext uri="{FF2B5EF4-FFF2-40B4-BE49-F238E27FC236}">
                  <a16:creationId xmlns:a16="http://schemas.microsoft.com/office/drawing/2014/main" id="{0BD97176-935F-3D4E-B9A0-3E17388CF2C9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 fontScale="85000" lnSpcReduction="10000"/>
            </a:bodyPr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A09(N)</a:t>
              </a:r>
              <a:endParaRPr lang="en-DE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28" name="Design Element: Line">
            <a:extLst>
              <a:ext uri="{FF2B5EF4-FFF2-40B4-BE49-F238E27FC236}">
                <a16:creationId xmlns:a16="http://schemas.microsoft.com/office/drawing/2014/main" id="{78779EE9-EA30-7A40-A4ED-51C6928F2CBA}"/>
              </a:ext>
            </a:extLst>
          </p:cNvPr>
          <p:cNvCxnSpPr>
            <a:cxnSpLocks/>
          </p:cNvCxnSpPr>
          <p:nvPr userDrawn="1"/>
        </p:nvCxnSpPr>
        <p:spPr>
          <a:xfrm>
            <a:off x="215999" y="6342499"/>
            <a:ext cx="11764994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CA24BC50-7A3F-DA40-8A91-D57791100FB3}"/>
              </a:ext>
            </a:extLst>
          </p:cNvPr>
          <p:cNvGrpSpPr/>
          <p:nvPr userDrawn="1"/>
        </p:nvGrpSpPr>
        <p:grpSpPr>
          <a:xfrm>
            <a:off x="10489546" y="6104033"/>
            <a:ext cx="1491446" cy="695182"/>
            <a:chOff x="10466773" y="6064346"/>
            <a:chExt cx="1491446" cy="695182"/>
          </a:xfrm>
        </p:grpSpPr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127A10B7-8B73-754D-8784-F7BFEABF5157}"/>
                </a:ext>
              </a:extLst>
            </p:cNvPr>
            <p:cNvSpPr/>
            <p:nvPr userDrawn="1"/>
          </p:nvSpPr>
          <p:spPr>
            <a:xfrm>
              <a:off x="10466773" y="6195600"/>
              <a:ext cx="468000" cy="2317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1" name="Grafik 30">
              <a:hlinkClick r:id="" action="ppaction://noaction"/>
              <a:extLst>
                <a:ext uri="{FF2B5EF4-FFF2-40B4-BE49-F238E27FC236}">
                  <a16:creationId xmlns:a16="http://schemas.microsoft.com/office/drawing/2014/main" id="{9C87BB19-523F-1346-9BC0-B8984CA1D0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2780" y="6064346"/>
              <a:ext cx="1445439" cy="695182"/>
            </a:xfrm>
            <a:prstGeom prst="rect">
              <a:avLst/>
            </a:prstGeom>
          </p:spPr>
        </p:pic>
      </p:grpSp>
      <p:sp>
        <p:nvSpPr>
          <p:cNvPr id="5" name="Presentation Details">
            <a:extLst>
              <a:ext uri="{FF2B5EF4-FFF2-40B4-BE49-F238E27FC236}">
                <a16:creationId xmlns:a16="http://schemas.microsoft.com/office/drawing/2014/main" id="{4D7C228A-EAD6-1667-CBEA-C827F0274DC9}"/>
              </a:ext>
            </a:extLst>
          </p:cNvPr>
          <p:cNvSpPr txBox="1"/>
          <p:nvPr userDrawn="1"/>
        </p:nvSpPr>
        <p:spPr>
          <a:xfrm>
            <a:off x="580104" y="6372000"/>
            <a:ext cx="4995073" cy="485999"/>
          </a:xfrm>
          <a:prstGeom prst="rect">
            <a:avLst/>
          </a:prstGeom>
          <a:noFill/>
        </p:spPr>
        <p:txBody>
          <a:bodyPr wrap="none" lIns="90000" rIns="90000" rtlCol="0" anchor="ctr" anchorCtr="0">
            <a:noAutofit/>
          </a:bodyPr>
          <a:lstStyle/>
          <a:p>
            <a:r>
              <a:rPr lang="en-US" sz="1400" b="1" noProof="0" dirty="0">
                <a:solidFill>
                  <a:srgbClr val="004C93"/>
                </a:solidFill>
              </a:rPr>
              <a:t>CRC/TRR 247</a:t>
            </a:r>
          </a:p>
          <a:p>
            <a:r>
              <a:rPr lang="en-US" sz="1200" noProof="0" dirty="0">
                <a:solidFill>
                  <a:srgbClr val="004C93"/>
                </a:solidFill>
              </a:rPr>
              <a:t>07-09 November 2023 | RDMS Workshop</a:t>
            </a:r>
          </a:p>
        </p:txBody>
      </p:sp>
      <p:sp>
        <p:nvSpPr>
          <p:cNvPr id="7" name="References" hidden="1">
            <a:extLst>
              <a:ext uri="{FF2B5EF4-FFF2-40B4-BE49-F238E27FC236}">
                <a16:creationId xmlns:a16="http://schemas.microsoft.com/office/drawing/2014/main" id="{9F55CC67-CB81-B052-1C1C-EF8D44B1F4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69023" y="6362393"/>
            <a:ext cx="5313301" cy="485999"/>
          </a:xfrm>
        </p:spPr>
        <p:txBody>
          <a:bodyPr lIns="36000" tIns="18000" rIns="36000" bIns="0">
            <a:normAutofit/>
          </a:bodyPr>
          <a:lstStyle>
            <a:lvl1pPr marL="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arenBoth"/>
              <a:defRPr sz="1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noProof="0" dirty="0"/>
              <a:t>Reference 1</a:t>
            </a:r>
          </a:p>
          <a:p>
            <a:pPr lvl="0"/>
            <a:r>
              <a:rPr lang="en-US" noProof="0" dirty="0"/>
              <a:t>Reference 2</a:t>
            </a:r>
          </a:p>
          <a:p>
            <a:pPr lvl="0"/>
            <a:r>
              <a:rPr lang="en-US" noProof="0" dirty="0"/>
              <a:t>Reference 3</a:t>
            </a:r>
          </a:p>
        </p:txBody>
      </p:sp>
      <p:grpSp>
        <p:nvGrpSpPr>
          <p:cNvPr id="2" name="Administrative">
            <a:extLst>
              <a:ext uri="{FF2B5EF4-FFF2-40B4-BE49-F238E27FC236}">
                <a16:creationId xmlns:a16="http://schemas.microsoft.com/office/drawing/2014/main" id="{E7721802-D36A-5062-97A7-71304C853DF4}"/>
              </a:ext>
            </a:extLst>
          </p:cNvPr>
          <p:cNvGrpSpPr/>
          <p:nvPr userDrawn="1"/>
        </p:nvGrpSpPr>
        <p:grpSpPr>
          <a:xfrm>
            <a:off x="11407608" y="144000"/>
            <a:ext cx="720001" cy="720001"/>
            <a:chOff x="0" y="0"/>
            <a:chExt cx="720000" cy="719999"/>
          </a:xfrm>
        </p:grpSpPr>
        <p:sp>
          <p:nvSpPr>
            <p:cNvPr id="3" name="Text_Administrative">
              <a:extLst>
                <a:ext uri="{FF2B5EF4-FFF2-40B4-BE49-F238E27FC236}">
                  <a16:creationId xmlns:a16="http://schemas.microsoft.com/office/drawing/2014/main" id="{0D6F2B5A-B309-DB37-24D9-FA07B7E7232E}"/>
                </a:ext>
              </a:extLst>
            </p:cNvPr>
            <p:cNvSpPr/>
            <p:nvPr/>
          </p:nvSpPr>
          <p:spPr>
            <a:xfrm flipH="1">
              <a:off x="-1" y="0"/>
              <a:ext cx="720001" cy="720000"/>
            </a:xfrm>
            <a:prstGeom prst="ellipse">
              <a:avLst/>
            </a:prstGeom>
            <a:solidFill>
              <a:srgbClr val="59595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" name="Text_Administrative">
              <a:extLst>
                <a:ext uri="{FF2B5EF4-FFF2-40B4-BE49-F238E27FC236}">
                  <a16:creationId xmlns:a16="http://schemas.microsoft.com/office/drawing/2014/main" id="{1A0F1944-582D-1CE4-6499-49A03428FFC5}"/>
                </a:ext>
              </a:extLst>
            </p:cNvPr>
            <p:cNvSpPr txBox="1"/>
            <p:nvPr/>
          </p:nvSpPr>
          <p:spPr>
            <a:xfrm>
              <a:off x="0" y="144000"/>
              <a:ext cx="720000" cy="4320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normAutofit/>
            </a:bodyPr>
            <a:lstStyle>
              <a:lvl1pPr algn="ctr">
                <a:defRPr b="1">
                  <a:solidFill>
                    <a:srgbClr val="FFFFFF"/>
                  </a:solidFill>
                </a:defRPr>
              </a:lvl1pPr>
            </a:lstStyle>
            <a:p>
              <a:r>
                <a:rPr dirty="0"/>
                <a:t>INF(N)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8142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311992">
              <a:tabLst>
                <a:tab pos="311992" algn="l"/>
              </a:tabLst>
              <a:defRPr/>
            </a:lvl2pPr>
            <a:lvl3pPr defTabSz="311992">
              <a:tabLst>
                <a:tab pos="311992" algn="l"/>
              </a:tabLst>
              <a:defRPr/>
            </a:lvl3pPr>
            <a:lvl4pPr defTabSz="311992">
              <a:tabLst>
                <a:tab pos="311992" algn="l"/>
              </a:tabLst>
              <a:defRPr/>
            </a:lvl4pPr>
            <a:lvl5pPr defTabSz="311992">
              <a:tabLst>
                <a:tab pos="311992" algn="l"/>
              </a:tabLst>
              <a:defRPr/>
            </a:lvl5pPr>
            <a:lvl6pPr marL="0" indent="0" defTabSz="311992">
              <a:buFont typeface="+mj-lt"/>
              <a:buNone/>
              <a:tabLst>
                <a:tab pos="311992" algn="l"/>
              </a:tabLst>
              <a:defRPr/>
            </a:lvl6pPr>
            <a:lvl7pPr defTabSz="311992">
              <a:tabLst>
                <a:tab pos="311992" algn="l"/>
              </a:tabLst>
              <a:defRPr/>
            </a:lvl7pPr>
            <a:lvl8pPr defTabSz="311992">
              <a:tabLst>
                <a:tab pos="311992" algn="l"/>
              </a:tabLst>
              <a:defRPr/>
            </a:lvl8pPr>
            <a:lvl9pPr defTabSz="311992">
              <a:tabLst>
                <a:tab pos="311992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705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4000" y="5640000"/>
            <a:ext cx="10080000" cy="432000"/>
          </a:xfrm>
        </p:spPr>
        <p:txBody>
          <a:bodyPr/>
          <a:lstStyle>
            <a:lvl1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1pPr>
            <a:lvl2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2pPr>
            <a:lvl3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3pPr>
            <a:lvl4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4pPr>
            <a:lvl5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5pPr>
            <a:lvl6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6pPr>
            <a:lvl7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7pPr>
            <a:lvl8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8pPr>
            <a:lvl9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624000" y="6240000"/>
            <a:ext cx="10080000" cy="19200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D81F06-1D47-4C44-8C29-89662B0E16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000" y="4665600"/>
            <a:ext cx="3340800" cy="231864"/>
          </a:xfrm>
          <a:prstGeom prst="rect">
            <a:avLst/>
          </a:prstGeom>
        </p:spPr>
      </p:pic>
      <p:sp>
        <p:nvSpPr>
          <p:cNvPr id="22" name="Bildplatzhalter 21">
            <a:extLst>
              <a:ext uri="{FF2B5EF4-FFF2-40B4-BE49-F238E27FC236}">
                <a16:creationId xmlns:a16="http://schemas.microsoft.com/office/drawing/2014/main" id="{84C7B36F-18FD-48F5-9A0D-FC40AEE68D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-1"/>
            <a:ext cx="10910400" cy="4248000"/>
          </a:xfrm>
          <a:custGeom>
            <a:avLst/>
            <a:gdLst>
              <a:gd name="connsiteX0" fmla="*/ 0 w 8182800"/>
              <a:gd name="connsiteY0" fmla="*/ 0 h 3186000"/>
              <a:gd name="connsiteX1" fmla="*/ 8182800 w 8182800"/>
              <a:gd name="connsiteY1" fmla="*/ 0 h 3186000"/>
              <a:gd name="connsiteX2" fmla="*/ 8182800 w 8182800"/>
              <a:gd name="connsiteY2" fmla="*/ 1 h 3186000"/>
              <a:gd name="connsiteX3" fmla="*/ 7225201 w 8182800"/>
              <a:gd name="connsiteY3" fmla="*/ 1 h 3186000"/>
              <a:gd name="connsiteX4" fmla="*/ 7225201 w 8182800"/>
              <a:gd name="connsiteY4" fmla="*/ 1440001 h 3186000"/>
              <a:gd name="connsiteX5" fmla="*/ 8182800 w 8182800"/>
              <a:gd name="connsiteY5" fmla="*/ 1440001 h 3186000"/>
              <a:gd name="connsiteX6" fmla="*/ 8182800 w 8182800"/>
              <a:gd name="connsiteY6" fmla="*/ 3186000 h 3186000"/>
              <a:gd name="connsiteX7" fmla="*/ 0 w 8182800"/>
              <a:gd name="connsiteY7" fmla="*/ 3186000 h 31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82800" h="3186000">
                <a:moveTo>
                  <a:pt x="0" y="0"/>
                </a:moveTo>
                <a:lnTo>
                  <a:pt x="8182800" y="0"/>
                </a:lnTo>
                <a:lnTo>
                  <a:pt x="8182800" y="1"/>
                </a:lnTo>
                <a:lnTo>
                  <a:pt x="7225201" y="1"/>
                </a:lnTo>
                <a:lnTo>
                  <a:pt x="7225201" y="1440001"/>
                </a:lnTo>
                <a:lnTo>
                  <a:pt x="8182800" y="1440001"/>
                </a:lnTo>
                <a:lnTo>
                  <a:pt x="8182800" y="3186000"/>
                </a:lnTo>
                <a:lnTo>
                  <a:pt x="0" y="3186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C28E9FB3-DC3C-4E55-9877-2DEEAAB3290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33600" y="0"/>
            <a:ext cx="1920483" cy="1920000"/>
          </a:xfrm>
          <a:prstGeom prst="rect">
            <a:avLst/>
          </a:prstGeom>
        </p:spPr>
      </p:pic>
      <p:sp>
        <p:nvSpPr>
          <p:cNvPr id="23" name="Titel 22">
            <a:extLst>
              <a:ext uri="{FF2B5EF4-FFF2-40B4-BE49-F238E27FC236}">
                <a16:creationId xmlns:a16="http://schemas.microsoft.com/office/drawing/2014/main" id="{259FB325-4F00-4E24-9BB5-CBE59A8EE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00" y="5193600"/>
            <a:ext cx="4703915" cy="432000"/>
          </a:xfrm>
        </p:spPr>
        <p:txBody>
          <a:bodyPr/>
          <a:lstStyle>
            <a:lvl1pPr>
              <a:lnSpc>
                <a:spcPts val="3333"/>
              </a:lnSpc>
              <a:defRPr cap="all" baseline="0"/>
            </a:lvl1pPr>
          </a:lstStyle>
          <a:p>
            <a:pPr lv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A11C8C5-D6EB-4C5D-9539-1ADEFC0908B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69599" y="5193600"/>
            <a:ext cx="3340800" cy="432000"/>
          </a:xfrm>
        </p:spPr>
        <p:txBody>
          <a:bodyPr anchor="ctr" anchorCtr="0"/>
          <a:lstStyle>
            <a:lvl1pPr algn="ctr">
              <a:defRPr sz="1400"/>
            </a:lvl1pPr>
          </a:lstStyle>
          <a:p>
            <a:r>
              <a:rPr lang="de-DE" dirty="0"/>
              <a:t>Logo auf Platzhalter ziehen</a:t>
            </a:r>
          </a:p>
        </p:txBody>
      </p:sp>
    </p:spTree>
    <p:extLst>
      <p:ext uri="{BB962C8B-B14F-4D97-AF65-F5344CB8AC3E}">
        <p14:creationId xmlns:p14="http://schemas.microsoft.com/office/powerpoint/2010/main" val="3169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240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000" y="1008000"/>
            <a:ext cx="10896000" cy="960000"/>
          </a:xfrm>
        </p:spPr>
        <p:txBody>
          <a:bodyPr/>
          <a:lstStyle>
            <a:lvl1pPr>
              <a:lnSpc>
                <a:spcPts val="7600"/>
              </a:lnSpc>
              <a:defRPr sz="64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4000" y="1968589"/>
            <a:ext cx="10896000" cy="1919817"/>
          </a:xfrm>
        </p:spPr>
        <p:txBody>
          <a:bodyPr/>
          <a:lstStyle>
            <a:lvl1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1pPr>
            <a:lvl2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2pPr>
            <a:lvl3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3pPr>
            <a:lvl4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4pPr>
            <a:lvl5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5pPr>
            <a:lvl6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6pPr>
            <a:lvl7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7pPr>
            <a:lvl8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8pPr>
            <a:lvl9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</p:txBody>
      </p:sp>
    </p:spTree>
    <p:extLst>
      <p:ext uri="{BB962C8B-B14F-4D97-AF65-F5344CB8AC3E}">
        <p14:creationId xmlns:p14="http://schemas.microsoft.com/office/powerpoint/2010/main" val="1855049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240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000" y="1104000"/>
            <a:ext cx="10896000" cy="720000"/>
          </a:xfrm>
        </p:spPr>
        <p:txBody>
          <a:bodyPr/>
          <a:lstStyle>
            <a:lvl1pPr>
              <a:lnSpc>
                <a:spcPts val="5867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4000" y="1823999"/>
            <a:ext cx="10896000" cy="3888000"/>
          </a:xfrm>
        </p:spPr>
        <p:txBody>
          <a:bodyPr/>
          <a:lstStyle>
            <a:lvl1pPr>
              <a:lnSpc>
                <a:spcPts val="5867"/>
              </a:lnSpc>
              <a:spcAft>
                <a:spcPts val="0"/>
              </a:spcAft>
              <a:defRPr sz="4800" b="0">
                <a:solidFill>
                  <a:schemeClr val="bg1"/>
                </a:solidFill>
              </a:defRPr>
            </a:lvl1pPr>
            <a:lvl2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2pPr>
            <a:lvl3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3pPr>
            <a:lvl4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4pPr>
            <a:lvl5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5pPr>
            <a:lvl6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6pPr>
            <a:lvl7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7pPr>
            <a:lvl8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8pPr>
            <a:lvl9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25248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311992">
              <a:tabLst>
                <a:tab pos="311992" algn="l"/>
              </a:tabLst>
              <a:defRPr/>
            </a:lvl2pPr>
            <a:lvl3pPr defTabSz="311992">
              <a:tabLst>
                <a:tab pos="311992" algn="l"/>
              </a:tabLst>
              <a:defRPr/>
            </a:lvl3pPr>
            <a:lvl4pPr defTabSz="311992">
              <a:tabLst>
                <a:tab pos="311992" algn="l"/>
              </a:tabLst>
              <a:defRPr/>
            </a:lvl4pPr>
            <a:lvl5pPr defTabSz="311992">
              <a:tabLst>
                <a:tab pos="311992" algn="l"/>
              </a:tabLst>
              <a:defRPr/>
            </a:lvl5pPr>
            <a:lvl6pPr marL="0" indent="0" defTabSz="311992">
              <a:buFont typeface="+mj-lt"/>
              <a:buNone/>
              <a:tabLst>
                <a:tab pos="311992" algn="l"/>
              </a:tabLst>
              <a:defRPr/>
            </a:lvl6pPr>
            <a:lvl7pPr defTabSz="311992">
              <a:tabLst>
                <a:tab pos="311992" algn="l"/>
              </a:tabLst>
              <a:defRPr/>
            </a:lvl7pPr>
            <a:lvl8pPr defTabSz="311992">
              <a:tabLst>
                <a:tab pos="311992" algn="l"/>
              </a:tabLst>
              <a:defRPr/>
            </a:lvl8pPr>
            <a:lvl9pPr defTabSz="311992">
              <a:tabLst>
                <a:tab pos="311992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03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 //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Tabellenplatzhalter 4">
            <a:extLst>
              <a:ext uri="{FF2B5EF4-FFF2-40B4-BE49-F238E27FC236}">
                <a16:creationId xmlns:a16="http://schemas.microsoft.com/office/drawing/2014/main" id="{F5A8BB0B-4BD0-4791-8A9B-89C9D0000E3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24000" y="1224000"/>
            <a:ext cx="10896000" cy="448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Tabelle durch Klicken auf Symbol hinzufügen</a:t>
            </a:r>
            <a:endParaRPr lang="de-DE" dirty="0"/>
          </a:p>
        </p:txBody>
      </p:sp>
      <p:grpSp>
        <p:nvGrpSpPr>
          <p:cNvPr id="6" name="Regieanweisungen">
            <a:extLst>
              <a:ext uri="{FF2B5EF4-FFF2-40B4-BE49-F238E27FC236}">
                <a16:creationId xmlns:a16="http://schemas.microsoft.com/office/drawing/2014/main" id="{20CE116F-C667-495A-B654-8B72C3A079E7}"/>
              </a:ext>
            </a:extLst>
          </p:cNvPr>
          <p:cNvGrpSpPr/>
          <p:nvPr userDrawn="1"/>
        </p:nvGrpSpPr>
        <p:grpSpPr>
          <a:xfrm>
            <a:off x="-3505067" y="-624000"/>
            <a:ext cx="19778197" cy="8111999"/>
            <a:chOff x="-2628800" y="-468000"/>
            <a:chExt cx="14833648" cy="6083999"/>
          </a:xfrm>
        </p:grpSpPr>
        <p:sp>
          <p:nvSpPr>
            <p:cNvPr id="16" name="Listenebenen">
              <a:extLst>
                <a:ext uri="{FF2B5EF4-FFF2-40B4-BE49-F238E27FC236}">
                  <a16:creationId xmlns:a16="http://schemas.microsoft.com/office/drawing/2014/main" id="{84A0104B-AA90-4DE7-ADAE-6959FBC15DB1}"/>
                </a:ext>
              </a:extLst>
            </p:cNvPr>
            <p:cNvSpPr txBox="1"/>
            <p:nvPr userDrawn="1"/>
          </p:nvSpPr>
          <p:spPr>
            <a:xfrm rot="10800000" flipH="1" flipV="1">
              <a:off x="-2628800" y="1368000"/>
              <a:ext cx="2520800" cy="1527786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Einfärbung einer Spalte/Zeile: </a:t>
              </a:r>
              <a:br>
                <a:rPr lang="de-DE" sz="16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Markieren der Spalte/Zeile: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 Entwurf / Tabellentools &gt; Schattierung &gt;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600" b="1" baseline="0" dirty="0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Die gewünschte Farbe aus den Designfarben auswählen</a:t>
              </a:r>
            </a:p>
          </p:txBody>
        </p:sp>
        <p:sp>
          <p:nvSpPr>
            <p:cNvPr id="10" name="Zurücksetzen">
              <a:extLst>
                <a:ext uri="{FF2B5EF4-FFF2-40B4-BE49-F238E27FC236}">
                  <a16:creationId xmlns:a16="http://schemas.microsoft.com/office/drawing/2014/main" id="{431D1FFE-03BA-4520-A89B-CDD1BC7E4751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1" name="Hilfslinien">
              <a:extLst>
                <a:ext uri="{FF2B5EF4-FFF2-40B4-BE49-F238E27FC236}">
                  <a16:creationId xmlns:a16="http://schemas.microsoft.com/office/drawing/2014/main" id="{38EA8585-E11F-4D10-9DAB-78E6756B2D63}"/>
                </a:ext>
              </a:extLst>
            </p:cNvPr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Löschen einer Spalte/Zeile: </a:t>
              </a:r>
              <a:r>
                <a:rPr kumimoji="0" 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Markieren der Spalte/Zeile: Layout &gt; Löschen &gt; Spalte bzw. Zeile löschen</a:t>
              </a:r>
            </a:p>
          </p:txBody>
        </p:sp>
        <p:sp>
          <p:nvSpPr>
            <p:cNvPr id="12" name="Fußzeile">
              <a:extLst>
                <a:ext uri="{FF2B5EF4-FFF2-40B4-BE49-F238E27FC236}">
                  <a16:creationId xmlns:a16="http://schemas.microsoft.com/office/drawing/2014/main" id="{4EFB3271-7B15-42ED-A704-B39FAEDC1436}"/>
                </a:ext>
              </a:extLst>
            </p:cNvPr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13" name="Layoutwechsel">
              <a:extLst>
                <a:ext uri="{FF2B5EF4-FFF2-40B4-BE49-F238E27FC236}">
                  <a16:creationId xmlns:a16="http://schemas.microsoft.com/office/drawing/2014/main" id="{6BCDAEA0-53BC-4E57-84CA-5C530F05A90E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2283786"/>
              <a:ext cx="2952848" cy="1044048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Einfügen einer Spalte/Zeile: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Markieren der Spalte/Zeile neben der eine weitere eingefügt werden soll: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Layout &gt; Hier die gewünschte Einfügeoption auswählen</a:t>
              </a:r>
            </a:p>
          </p:txBody>
        </p:sp>
      </p:grp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4573989D-8FFD-4555-AAB7-592C2CE3AC9F}"/>
              </a:ext>
            </a:extLst>
          </p:cNvPr>
          <p:cNvCxnSpPr/>
          <p:nvPr userDrawn="1"/>
        </p:nvCxnSpPr>
        <p:spPr>
          <a:xfrm>
            <a:off x="0" y="5980800"/>
            <a:ext cx="12192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id="{F3269418-AEC9-43D6-9A0C-41CA02546B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4513"/>
          <a:stretch/>
        </p:blipFill>
        <p:spPr>
          <a:xfrm>
            <a:off x="12336001" y="4437031"/>
            <a:ext cx="2756284" cy="1152211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81CC49D-33BF-49DC-B533-86BE2EB412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44000" y="6239520"/>
            <a:ext cx="2016000" cy="38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58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12192000" cy="6864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 dirty="0"/>
              <a:t>Vollbild durch klicken einfügen.</a:t>
            </a:r>
          </a:p>
        </p:txBody>
      </p:sp>
    </p:spTree>
    <p:extLst>
      <p:ext uri="{BB962C8B-B14F-4D97-AF65-F5344CB8AC3E}">
        <p14:creationId xmlns:p14="http://schemas.microsoft.com/office/powerpoint/2010/main" val="753158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image" Target="../media/image10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image" Target="../media/image12.emf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image" Target="../media/image11.png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79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9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 userDrawn="1">
            <p:ph type="title"/>
          </p:nvPr>
        </p:nvSpPr>
        <p:spPr>
          <a:xfrm>
            <a:off x="624000" y="528000"/>
            <a:ext cx="10080000" cy="62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KAPITEL | CHART-HEADLINE</a:t>
            </a:r>
          </a:p>
        </p:txBody>
      </p:sp>
      <p:sp>
        <p:nvSpPr>
          <p:cNvPr id="3" name="Textplatzhalter 2"/>
          <p:cNvSpPr>
            <a:spLocks noGrp="1"/>
          </p:cNvSpPr>
          <p:nvPr userDrawn="1">
            <p:ph type="body" idx="1"/>
          </p:nvPr>
        </p:nvSpPr>
        <p:spPr>
          <a:xfrm>
            <a:off x="624000" y="1224000"/>
            <a:ext cx="10080000" cy="448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(Text und Aufzählungen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4" name="Datumsplatzhalter 3"/>
          <p:cNvSpPr>
            <a:spLocks noGrp="1"/>
          </p:cNvSpPr>
          <p:nvPr userDrawn="1">
            <p:ph type="dt" sz="half" idx="2"/>
          </p:nvPr>
        </p:nvSpPr>
        <p:spPr>
          <a:xfrm>
            <a:off x="480000" y="7365485"/>
            <a:ext cx="5712011" cy="23997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960000" y="6336000"/>
            <a:ext cx="8400000" cy="144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r>
              <a:rPr lang="de-DE" dirty="0"/>
              <a:t>Titel | ggf. weitere Angaben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32000" y="6336000"/>
            <a:ext cx="336000" cy="144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grpSp>
        <p:nvGrpSpPr>
          <p:cNvPr id="31" name="Regieanweisungen"/>
          <p:cNvGrpSpPr/>
          <p:nvPr userDrawn="1"/>
        </p:nvGrpSpPr>
        <p:grpSpPr>
          <a:xfrm>
            <a:off x="-2784000" y="-624000"/>
            <a:ext cx="17712000" cy="8111999"/>
            <a:chOff x="-2088000" y="-468000"/>
            <a:chExt cx="13284000" cy="6083999"/>
          </a:xfrm>
        </p:grpSpPr>
        <p:grpSp>
          <p:nvGrpSpPr>
            <p:cNvPr id="29" name="Listenebenen"/>
            <p:cNvGrpSpPr/>
            <p:nvPr userDrawn="1"/>
          </p:nvGrpSpPr>
          <p:grpSpPr>
            <a:xfrm>
              <a:off x="-2088000" y="1368000"/>
              <a:ext cx="1980000" cy="2319874"/>
              <a:chOff x="-2088000" y="1368000"/>
              <a:chExt cx="1980000" cy="2319874"/>
            </a:xfrm>
          </p:grpSpPr>
          <p:sp>
            <p:nvSpPr>
              <p:cNvPr id="12" name="Text // Listenebene erhöhen"/>
              <p:cNvSpPr txBox="1"/>
              <p:nvPr userDrawn="1"/>
            </p:nvSpPr>
            <p:spPr>
              <a:xfrm>
                <a:off x="-2016000" y="2787874"/>
                <a:ext cx="936000" cy="396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erhöhen</a:t>
                </a:r>
              </a:p>
            </p:txBody>
          </p:sp>
          <p:sp>
            <p:nvSpPr>
              <p:cNvPr id="13" name="Text // Listenebene verringern"/>
              <p:cNvSpPr txBox="1"/>
              <p:nvPr userDrawn="1"/>
            </p:nvSpPr>
            <p:spPr>
              <a:xfrm>
                <a:off x="-2016000" y="3291874"/>
                <a:ext cx="936000" cy="396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verringern</a:t>
                </a:r>
              </a:p>
            </p:txBody>
          </p:sp>
          <p:sp>
            <p:nvSpPr>
              <p:cNvPr id="25" name="Listenebenen"/>
              <p:cNvSpPr txBox="1"/>
              <p:nvPr userDrawn="1"/>
            </p:nvSpPr>
            <p:spPr>
              <a:xfrm rot="10800000" flipH="1" flipV="1">
                <a:off x="-2088000" y="1368000"/>
                <a:ext cx="1980000" cy="828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4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Listen erstellen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Wechseln Sie die Textebene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</a:p>
            </p:txBody>
          </p:sp>
          <p:pic>
            <p:nvPicPr>
              <p:cNvPr id="27" name="Bild // Listenebene verringern"/>
              <p:cNvPicPr>
                <a:picLocks noChangeAspect="1"/>
              </p:cNvPicPr>
              <p:nvPr userDrawn="1"/>
            </p:nvPicPr>
            <p:blipFill>
              <a:blip r:embed="rId18"/>
              <a:stretch>
                <a:fillRect/>
              </a:stretch>
            </p:blipFill>
            <p:spPr>
              <a:xfrm>
                <a:off x="-963360" y="3291874"/>
                <a:ext cx="855360" cy="396000"/>
              </a:xfrm>
              <a:prstGeom prst="rect">
                <a:avLst/>
              </a:prstGeom>
            </p:spPr>
          </p:pic>
          <p:pic>
            <p:nvPicPr>
              <p:cNvPr id="28" name="Bild // Listenebene erhöhen"/>
              <p:cNvPicPr>
                <a:picLocks noChangeAspect="1"/>
              </p:cNvPicPr>
              <p:nvPr userDrawn="1"/>
            </p:nvPicPr>
            <p:blipFill>
              <a:blip r:embed="rId19"/>
              <a:stretch>
                <a:fillRect/>
              </a:stretch>
            </p:blipFill>
            <p:spPr>
              <a:xfrm>
                <a:off x="-963360" y="2787874"/>
                <a:ext cx="855360" cy="396000"/>
              </a:xfrm>
              <a:prstGeom prst="rect">
                <a:avLst/>
              </a:prstGeom>
            </p:spPr>
          </p:pic>
        </p:grpSp>
        <p:sp>
          <p:nvSpPr>
            <p:cNvPr id="14" name="Zurücksetzen"/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5" name="Hilfslinien"/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Menü: </a:t>
              </a:r>
              <a:r>
                <a:rPr kumimoji="0" 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sp>
          <p:nvSpPr>
            <p:cNvPr id="16" name="Fußzeile"/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30" name="Layoutwechsel"/>
            <p:cNvSpPr txBox="1"/>
            <p:nvPr userDrawn="1"/>
          </p:nvSpPr>
          <p:spPr>
            <a:xfrm rot="10800000" flipH="1" flipV="1">
              <a:off x="9252000" y="2283786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6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l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</p:grp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F61B1FA0-8233-4248-B899-BF9702E3E986}"/>
              </a:ext>
            </a:extLst>
          </p:cNvPr>
          <p:cNvCxnSpPr/>
          <p:nvPr userDrawn="1"/>
        </p:nvCxnSpPr>
        <p:spPr>
          <a:xfrm>
            <a:off x="0" y="5980800"/>
            <a:ext cx="12192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k 7">
            <a:extLst>
              <a:ext uri="{FF2B5EF4-FFF2-40B4-BE49-F238E27FC236}">
                <a16:creationId xmlns:a16="http://schemas.microsoft.com/office/drawing/2014/main" id="{289C4D98-9606-4382-895C-2F9999CA3289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9744000" y="6239520"/>
            <a:ext cx="2016000" cy="38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10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</p:sldLayoutIdLst>
  <p:hf hdr="0" dt="0"/>
  <p:txStyles>
    <p:titleStyle>
      <a:lvl1pPr marL="0" indent="0" algn="l" defTabSz="91437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3600" b="0" kern="12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1600"/>
        </a:spcAft>
        <a:buSzPct val="75000"/>
        <a:buFont typeface="Arial" panose="020B0604020202020204" pitchFamily="34" charset="0"/>
        <a:buNone/>
        <a:defRPr sz="2000" b="1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11992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bg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623984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935977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2">
          <p15:clr>
            <a:srgbClr val="5ACBF0"/>
          </p15:clr>
        </p15:guide>
        <p15:guide id="2" pos="5059">
          <p15:clr>
            <a:srgbClr val="5ACBF0"/>
          </p15:clr>
        </p15:guide>
        <p15:guide id="3" orient="horz" pos="245">
          <p15:clr>
            <a:srgbClr val="5ACBF0"/>
          </p15:clr>
        </p15:guide>
        <p15:guide id="4" orient="horz" pos="2700">
          <p15:clr>
            <a:srgbClr val="5ACBF0"/>
          </p15:clr>
        </p15:guide>
        <p15:guide id="5" pos="5443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hyperlink" Target="https://inf.mdi.ruhr-uni-bochum.de/adminobject/edititem/25413/?returl=%2Fobject%2F_template-2541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f.mdi.ruhr-uni-bochum.de/properties/edititem/25417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Victor.Dudarev@rub.d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dudarev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c247.mdi.ruhr-uni-bochum.de/object/synthesis-for-sample-8220-co-deposition-221111-k3-3-1922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c247.mdi.ruhr-uni-bochum.de/object/_template-1956" TargetMode="Externa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hyperlink" Target="https://crc247.mdi.ruhr-uni-bochum.de/properties/edititem/1922" TargetMode="External"/><Relationship Id="rId4" Type="http://schemas.openxmlformats.org/officeDocument/2006/relationships/hyperlink" Target="https://crc247.mdi.ruhr-uni-bochum.de/object/synthesis-for-sample-8220-co-deposition-221111-k3-3-1922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hyperlink" Target="https://demo.mdi.ruhr-uni-bochum.de/object/all-sputter-rates-for-test-6651" TargetMode="External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mo.mdi.ruhr-uni-bochum.de/adminobject/edititem/6650" TargetMode="External"/><Relationship Id="rId11" Type="http://schemas.openxmlformats.org/officeDocument/2006/relationships/image" Target="../media/image27.png"/><Relationship Id="rId5" Type="http://schemas.openxmlformats.org/officeDocument/2006/relationships/hyperlink" Target="https://demo.mdi.ruhr-uni-bochum.de/adminobject/list/11" TargetMode="External"/><Relationship Id="rId10" Type="http://schemas.openxmlformats.org/officeDocument/2006/relationships/image" Target="../media/image26.png"/><Relationship Id="rId4" Type="http://schemas.openxmlformats.org/officeDocument/2006/relationships/hyperlink" Target="https://demo.mdi.ruhr-uni-bochum.de/object/_templatesputterrate" TargetMode="External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nf.mdi.ruhr-uni-bochum.de/object/_template-25413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f.mdi.ruhr-uni-bochum.de/admintype/edititem/3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12F0A855-EB3C-04D6-EFE5-D5946B1C1B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Victor Dudarev</a:t>
            </a:r>
            <a:endParaRPr lang="en-DE" dirty="0"/>
          </a:p>
        </p:txBody>
      </p:sp>
      <p:sp>
        <p:nvSpPr>
          <p:cNvPr id="19" name="Titel 5">
            <a:extLst>
              <a:ext uri="{FF2B5EF4-FFF2-40B4-BE49-F238E27FC236}">
                <a16:creationId xmlns:a16="http://schemas.microsoft.com/office/drawing/2014/main" id="{1FD4D80D-43CE-4DFC-2871-ED5F1AF6F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142" y="831853"/>
            <a:ext cx="10264877" cy="2798763"/>
          </a:xfrm>
        </p:spPr>
        <p:txBody>
          <a:bodyPr>
            <a:normAutofit fontScale="90000"/>
          </a:bodyPr>
          <a:lstStyle/>
          <a:p>
            <a:pPr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CRC/TRR247 Research Data Management System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Case: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Create A User-defined Object Type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Configure A Template</a:t>
            </a:r>
            <a:endParaRPr lang="de-DE" sz="40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76D67F-3023-FCDD-4BDA-F82637077BF7}"/>
              </a:ext>
            </a:extLst>
          </p:cNvPr>
          <p:cNvSpPr txBox="1"/>
          <p:nvPr/>
        </p:nvSpPr>
        <p:spPr>
          <a:xfrm>
            <a:off x="10469933" y="1255732"/>
            <a:ext cx="109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004C93"/>
                </a:solidFill>
              </a:rPr>
              <a:t>Dr.</a:t>
            </a:r>
          </a:p>
          <a:p>
            <a:pPr algn="ctr"/>
            <a:r>
              <a:rPr lang="en-US" sz="1200" b="1" dirty="0">
                <a:solidFill>
                  <a:srgbClr val="004C93"/>
                </a:solidFill>
              </a:rPr>
              <a:t>V. Dudarev</a:t>
            </a:r>
            <a:endParaRPr lang="en-DE" sz="1200" b="1" dirty="0">
              <a:solidFill>
                <a:srgbClr val="004C93"/>
              </a:solidFill>
            </a:endParaRPr>
          </a:p>
        </p:txBody>
      </p:sp>
      <p:pic>
        <p:nvPicPr>
          <p:cNvPr id="10" name="Рисунок 2">
            <a:extLst>
              <a:ext uri="{FF2B5EF4-FFF2-40B4-BE49-F238E27FC236}">
                <a16:creationId xmlns:a16="http://schemas.microsoft.com/office/drawing/2014/main" id="{08938626-A650-BC0D-1205-0937B75F3B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5173" y="0"/>
            <a:ext cx="135255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4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004A09-DD67-79DE-C8E7-F0AC9B477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462" y="934496"/>
            <a:ext cx="6379058" cy="518494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Demo_1: Hands on </a:t>
            </a:r>
            <a:r>
              <a:rPr lang="en-US"/>
              <a:t>the labs!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9B3F-1D07-B500-3103-8B6DC68132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0985" y="6362393"/>
            <a:ext cx="6029011" cy="485999"/>
          </a:xfrm>
        </p:spPr>
        <p:txBody>
          <a:bodyPr>
            <a:normAutofit/>
          </a:bodyPr>
          <a:lstStyle/>
          <a:p>
            <a:pPr indent="0" defTabSz="914377">
              <a:buNone/>
            </a:pPr>
            <a:r>
              <a:rPr lang="en-US" altLang="ru-RU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https://inf.mdi.ruhr-uni-bochum.de/adminobject/edititem/25413/?returl=%2Fobject%2F_template-25413</a:t>
            </a: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 defTabSz="914377">
              <a:buNone/>
            </a:pPr>
            <a:endParaRPr lang="ru-RU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85" y="787855"/>
            <a:ext cx="5430500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Repeat properties set: </a:t>
            </a: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_Template</a:t>
            </a:r>
          </a:p>
        </p:txBody>
      </p:sp>
      <p:sp>
        <p:nvSpPr>
          <p:cNvPr id="11" name="Text Box 52">
            <a:extLst>
              <a:ext uri="{FF2B5EF4-FFF2-40B4-BE49-F238E27FC236}">
                <a16:creationId xmlns:a16="http://schemas.microsoft.com/office/drawing/2014/main" id="{53137742-6DF6-5853-81C7-E4E156D0D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726" y="1270252"/>
            <a:ext cx="4506541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rgbClr val="FFC000"/>
                </a:solidFill>
                <a:latin typeface="Arial" panose="020B0604020202020204" pitchFamily="34" charset="0"/>
              </a:rPr>
              <a:t>Table Properties</a:t>
            </a:r>
            <a:endParaRPr lang="en-US" altLang="ru-RU" sz="2133" dirty="0">
              <a:solidFill>
                <a:srgbClr val="FFC000"/>
              </a:solidFill>
              <a:latin typeface="Arial" panose="020B0604020202020204" pitchFamily="34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D3027C5-7290-C60C-36BB-2B47C0CF6963}"/>
              </a:ext>
            </a:extLst>
          </p:cNvPr>
          <p:cNvCxnSpPr>
            <a:cxnSpLocks/>
          </p:cNvCxnSpPr>
          <p:nvPr/>
        </p:nvCxnSpPr>
        <p:spPr>
          <a:xfrm>
            <a:off x="2461846" y="1500631"/>
            <a:ext cx="3285811" cy="649716"/>
          </a:xfrm>
          <a:prstGeom prst="straightConnector1">
            <a:avLst/>
          </a:prstGeom>
          <a:ln w="63500">
            <a:solidFill>
              <a:srgbClr val="FFC00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1D4E767-3902-8680-1549-80A3B4C9CEF1}"/>
              </a:ext>
            </a:extLst>
          </p:cNvPr>
          <p:cNvCxnSpPr>
            <a:cxnSpLocks/>
          </p:cNvCxnSpPr>
          <p:nvPr/>
        </p:nvCxnSpPr>
        <p:spPr>
          <a:xfrm>
            <a:off x="2481943" y="1517301"/>
            <a:ext cx="3225521" cy="4099728"/>
          </a:xfrm>
          <a:prstGeom prst="straightConnector1">
            <a:avLst/>
          </a:prstGeom>
          <a:ln w="63500">
            <a:solidFill>
              <a:srgbClr val="FFC00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01E461A-3D0B-7DC2-850F-0F04633AE347}"/>
              </a:ext>
            </a:extLst>
          </p:cNvPr>
          <p:cNvCxnSpPr>
            <a:cxnSpLocks/>
          </p:cNvCxnSpPr>
          <p:nvPr/>
        </p:nvCxnSpPr>
        <p:spPr>
          <a:xfrm>
            <a:off x="2471895" y="1497204"/>
            <a:ext cx="3235569" cy="4481565"/>
          </a:xfrm>
          <a:prstGeom prst="straightConnector1">
            <a:avLst/>
          </a:prstGeom>
          <a:ln w="63500">
            <a:solidFill>
              <a:srgbClr val="FFC00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52">
            <a:extLst>
              <a:ext uri="{FF2B5EF4-FFF2-40B4-BE49-F238E27FC236}">
                <a16:creationId xmlns:a16="http://schemas.microsoft.com/office/drawing/2014/main" id="{E341B544-DCA0-2764-9904-C0E668DFC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6500" y="478032"/>
            <a:ext cx="1650644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rgbClr val="0432FF"/>
                </a:solidFill>
                <a:latin typeface="Arial" panose="020B0604020202020204" pitchFamily="34" charset="0"/>
              </a:rPr>
              <a:t>Sort Code</a:t>
            </a:r>
            <a:endParaRPr lang="en-US" altLang="ru-RU" sz="2133" dirty="0">
              <a:solidFill>
                <a:srgbClr val="0432FF"/>
              </a:solidFill>
              <a:latin typeface="Arial" panose="020B0604020202020204" pitchFamily="34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1F27170-A5D7-52C2-ED15-42F4D8C6688D}"/>
              </a:ext>
            </a:extLst>
          </p:cNvPr>
          <p:cNvCxnSpPr>
            <a:cxnSpLocks/>
          </p:cNvCxnSpPr>
          <p:nvPr/>
        </p:nvCxnSpPr>
        <p:spPr>
          <a:xfrm flipH="1">
            <a:off x="6440993" y="773723"/>
            <a:ext cx="1627833" cy="773723"/>
          </a:xfrm>
          <a:prstGeom prst="straightConnector1">
            <a:avLst/>
          </a:prstGeom>
          <a:ln w="63500">
            <a:solidFill>
              <a:schemeClr val="accent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>
            <a:extLst>
              <a:ext uri="{FF2B5EF4-FFF2-40B4-BE49-F238E27FC236}">
                <a16:creationId xmlns:a16="http://schemas.microsoft.com/office/drawing/2014/main" id="{B1DAB3F9-893D-699A-57B8-8A12CB5871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547" y="5380801"/>
            <a:ext cx="4843774" cy="87380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9" name="Text Box 52">
            <a:extLst>
              <a:ext uri="{FF2B5EF4-FFF2-40B4-BE49-F238E27FC236}">
                <a16:creationId xmlns:a16="http://schemas.microsoft.com/office/drawing/2014/main" id="{8A796445-4B48-B9E0-5E72-489DD1FF1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62" y="4919402"/>
            <a:ext cx="5428825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Table example 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(according to template)</a:t>
            </a:r>
          </a:p>
        </p:txBody>
      </p:sp>
      <p:sp>
        <p:nvSpPr>
          <p:cNvPr id="40" name="Text Box 52">
            <a:extLst>
              <a:ext uri="{FF2B5EF4-FFF2-40B4-BE49-F238E27FC236}">
                <a16:creationId xmlns:a16="http://schemas.microsoft.com/office/drawing/2014/main" id="{4BF33312-FAFF-B7E1-57BC-413024C4A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7450" y="2542234"/>
            <a:ext cx="1670740" cy="1077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Other </a:t>
            </a:r>
          </a:p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(non-table)</a:t>
            </a:r>
          </a:p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properties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9446BA8-DB33-F017-120F-ED267131EDE9}"/>
              </a:ext>
            </a:extLst>
          </p:cNvPr>
          <p:cNvCxnSpPr>
            <a:cxnSpLocks/>
          </p:cNvCxnSpPr>
          <p:nvPr/>
        </p:nvCxnSpPr>
        <p:spPr>
          <a:xfrm>
            <a:off x="2481943" y="1507253"/>
            <a:ext cx="0" cy="3486778"/>
          </a:xfrm>
          <a:prstGeom prst="straightConnector1">
            <a:avLst/>
          </a:prstGeom>
          <a:ln w="63500">
            <a:solidFill>
              <a:srgbClr val="FFC00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Box 52">
            <a:extLst>
              <a:ext uri="{FF2B5EF4-FFF2-40B4-BE49-F238E27FC236}">
                <a16:creationId xmlns:a16="http://schemas.microsoft.com/office/drawing/2014/main" id="{74608B7D-FC80-DAAB-CAC3-6B1FB4787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8172" y="3363580"/>
            <a:ext cx="1648968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Separators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6492F1C-DB33-43D9-2F11-AEF1FB20F3F4}"/>
              </a:ext>
            </a:extLst>
          </p:cNvPr>
          <p:cNvCxnSpPr>
            <a:cxnSpLocks/>
            <a:stCxn id="45" idx="3"/>
          </p:cNvCxnSpPr>
          <p:nvPr/>
        </p:nvCxnSpPr>
        <p:spPr>
          <a:xfrm flipV="1">
            <a:off x="9797140" y="3064747"/>
            <a:ext cx="291403" cy="509115"/>
          </a:xfrm>
          <a:prstGeom prst="straightConnector1">
            <a:avLst/>
          </a:prstGeom>
          <a:ln w="63500">
            <a:solidFill>
              <a:schemeClr val="tx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1C813F5A-FB32-81FB-9FAE-03B6AA299726}"/>
              </a:ext>
            </a:extLst>
          </p:cNvPr>
          <p:cNvCxnSpPr>
            <a:cxnSpLocks/>
            <a:stCxn id="45" idx="3"/>
          </p:cNvCxnSpPr>
          <p:nvPr/>
        </p:nvCxnSpPr>
        <p:spPr>
          <a:xfrm>
            <a:off x="9797140" y="3573862"/>
            <a:ext cx="261258" cy="274656"/>
          </a:xfrm>
          <a:prstGeom prst="straightConnector1">
            <a:avLst/>
          </a:prstGeom>
          <a:ln w="63500">
            <a:solidFill>
              <a:schemeClr val="tx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65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1636D36-C8F0-F185-1BAE-1D88E4824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77" y="1251318"/>
            <a:ext cx="8097380" cy="395342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Demo_1: Edit form for properties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9B3F-1D07-B500-3103-8B6DC68132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0985" y="6362393"/>
            <a:ext cx="6029011" cy="485999"/>
          </a:xfrm>
        </p:spPr>
        <p:txBody>
          <a:bodyPr>
            <a:normAutofit/>
          </a:bodyPr>
          <a:lstStyle/>
          <a:p>
            <a:pPr indent="0" defTabSz="914377">
              <a:buNone/>
            </a:pPr>
            <a:r>
              <a:rPr lang="en-US" altLang="ru-RU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https://inf.mdi.ruhr-uni-bochum.de/properties/edititem/25417</a:t>
            </a: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 defTabSz="914377">
              <a:buNone/>
            </a:pP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84" y="787855"/>
            <a:ext cx="11248495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Create a new object and edit properties according to the template</a:t>
            </a:r>
          </a:p>
        </p:txBody>
      </p:sp>
      <p:sp>
        <p:nvSpPr>
          <p:cNvPr id="4" name="Text Box 52">
            <a:extLst>
              <a:ext uri="{FF2B5EF4-FFF2-40B4-BE49-F238E27FC236}">
                <a16:creationId xmlns:a16="http://schemas.microsoft.com/office/drawing/2014/main" id="{EC1B9EA1-4C58-0462-5DA0-84652D463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2040" y="1590124"/>
            <a:ext cx="1918451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chemeClr val="accent1"/>
                </a:solidFill>
                <a:latin typeface="Arial" panose="020B0604020202020204" pitchFamily="34" charset="0"/>
              </a:rPr>
              <a:t>Separators</a:t>
            </a:r>
            <a:endParaRPr lang="en-US" altLang="ru-RU" sz="2133" dirty="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5FA0B3E-88EE-38D6-27BD-E94B2A2E3564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8129116" y="1800406"/>
            <a:ext cx="1962924" cy="0"/>
          </a:xfrm>
          <a:prstGeom prst="straightConnector1">
            <a:avLst/>
          </a:prstGeom>
          <a:ln w="63500">
            <a:solidFill>
              <a:schemeClr val="accent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1255C0E-80FB-A66E-1898-6B6CE6D2E8BE}"/>
              </a:ext>
            </a:extLst>
          </p:cNvPr>
          <p:cNvCxnSpPr>
            <a:cxnSpLocks/>
          </p:cNvCxnSpPr>
          <p:nvPr/>
        </p:nvCxnSpPr>
        <p:spPr>
          <a:xfrm flipH="1">
            <a:off x="8119068" y="1802080"/>
            <a:ext cx="1984695" cy="2267502"/>
          </a:xfrm>
          <a:prstGeom prst="straightConnector1">
            <a:avLst/>
          </a:prstGeom>
          <a:ln w="63500">
            <a:solidFill>
              <a:schemeClr val="accent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52">
            <a:extLst>
              <a:ext uri="{FF2B5EF4-FFF2-40B4-BE49-F238E27FC236}">
                <a16:creationId xmlns:a16="http://schemas.microsoft.com/office/drawing/2014/main" id="{D85091C7-1130-93F2-2652-57E540856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5737" y="2466003"/>
            <a:ext cx="3632333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rgbClr val="FFC000"/>
                </a:solidFill>
                <a:latin typeface="Arial" panose="020B0604020202020204" pitchFamily="34" charset="0"/>
              </a:rPr>
              <a:t>Property </a:t>
            </a:r>
            <a:r>
              <a:rPr lang="en-US" altLang="ru-RU" sz="2133" dirty="0">
                <a:solidFill>
                  <a:srgbClr val="FFC000"/>
                </a:solidFill>
                <a:latin typeface="Arial" panose="020B0604020202020204" pitchFamily="34" charset="0"/>
              </a:rPr>
              <a:t>(out of template)</a:t>
            </a:r>
          </a:p>
        </p:txBody>
      </p:sp>
      <p:sp>
        <p:nvSpPr>
          <p:cNvPr id="16" name="Text Box 52">
            <a:extLst>
              <a:ext uri="{FF2B5EF4-FFF2-40B4-BE49-F238E27FC236}">
                <a16:creationId xmlns:a16="http://schemas.microsoft.com/office/drawing/2014/main" id="{33063114-FBAA-B221-1141-3C23A620D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7967" y="1975305"/>
            <a:ext cx="3632333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chemeClr val="tx1"/>
                </a:solidFill>
                <a:latin typeface="Arial" panose="020B0604020202020204" pitchFamily="34" charset="0"/>
              </a:rPr>
              <a:t>Missing value</a:t>
            </a:r>
            <a:endParaRPr lang="en-US" altLang="ru-RU" sz="2133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0625335-2B41-C9E6-71BE-CAD596B3B447}"/>
              </a:ext>
            </a:extLst>
          </p:cNvPr>
          <p:cNvCxnSpPr>
            <a:cxnSpLocks/>
            <a:stCxn id="15" idx="1"/>
          </p:cNvCxnSpPr>
          <p:nvPr/>
        </p:nvCxnSpPr>
        <p:spPr>
          <a:xfrm flipH="1" flipV="1">
            <a:off x="8140839" y="2666236"/>
            <a:ext cx="294898" cy="10049"/>
          </a:xfrm>
          <a:prstGeom prst="straightConnector1">
            <a:avLst/>
          </a:prstGeom>
          <a:ln w="63500">
            <a:solidFill>
              <a:srgbClr val="FFC00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51BAF63-857F-8BB6-6D3A-D696E105B006}"/>
              </a:ext>
            </a:extLst>
          </p:cNvPr>
          <p:cNvCxnSpPr>
            <a:cxnSpLocks/>
          </p:cNvCxnSpPr>
          <p:nvPr/>
        </p:nvCxnSpPr>
        <p:spPr>
          <a:xfrm flipH="1" flipV="1">
            <a:off x="7881250" y="2165491"/>
            <a:ext cx="294898" cy="10049"/>
          </a:xfrm>
          <a:prstGeom prst="straightConnector1">
            <a:avLst/>
          </a:prstGeom>
          <a:ln w="63500">
            <a:solidFill>
              <a:schemeClr val="tx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52">
            <a:extLst>
              <a:ext uri="{FF2B5EF4-FFF2-40B4-BE49-F238E27FC236}">
                <a16:creationId xmlns:a16="http://schemas.microsoft.com/office/drawing/2014/main" id="{6505F50B-C9FC-77CE-D1A5-EC76ABF06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1121" y="3464140"/>
            <a:ext cx="2096611" cy="1077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rgbClr val="00B050"/>
                </a:solidFill>
                <a:latin typeface="Arial" panose="020B0604020202020204" pitchFamily="34" charset="0"/>
              </a:rPr>
              <a:t>Filled values </a:t>
            </a:r>
            <a:r>
              <a:rPr lang="en-US" altLang="ru-RU" sz="2133" dirty="0">
                <a:solidFill>
                  <a:srgbClr val="00B050"/>
                </a:solidFill>
                <a:latin typeface="Arial" panose="020B0604020202020204" pitchFamily="34" charset="0"/>
              </a:rPr>
              <a:t>(according to template)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09CE283-C9AB-644B-A404-A94FA9EE75E5}"/>
              </a:ext>
            </a:extLst>
          </p:cNvPr>
          <p:cNvCxnSpPr>
            <a:cxnSpLocks/>
          </p:cNvCxnSpPr>
          <p:nvPr/>
        </p:nvCxnSpPr>
        <p:spPr>
          <a:xfrm flipH="1" flipV="1">
            <a:off x="8110694" y="3188754"/>
            <a:ext cx="1807029" cy="298024"/>
          </a:xfrm>
          <a:prstGeom prst="straightConnector1">
            <a:avLst/>
          </a:prstGeom>
          <a:ln w="63500">
            <a:solidFill>
              <a:srgbClr val="00B05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3CF3B5D-9DA9-2DC5-3BDD-3D286ABA48F6}"/>
              </a:ext>
            </a:extLst>
          </p:cNvPr>
          <p:cNvCxnSpPr>
            <a:cxnSpLocks/>
          </p:cNvCxnSpPr>
          <p:nvPr/>
        </p:nvCxnSpPr>
        <p:spPr>
          <a:xfrm flipH="1">
            <a:off x="8122417" y="3622508"/>
            <a:ext cx="1775209" cy="0"/>
          </a:xfrm>
          <a:prstGeom prst="straightConnector1">
            <a:avLst/>
          </a:prstGeom>
          <a:ln w="63500">
            <a:solidFill>
              <a:srgbClr val="00B05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E3083A-A4D2-8413-B24A-017BC6CD509E}"/>
              </a:ext>
            </a:extLst>
          </p:cNvPr>
          <p:cNvCxnSpPr>
            <a:cxnSpLocks/>
          </p:cNvCxnSpPr>
          <p:nvPr/>
        </p:nvCxnSpPr>
        <p:spPr>
          <a:xfrm flipH="1">
            <a:off x="8114049" y="4418001"/>
            <a:ext cx="1775209" cy="0"/>
          </a:xfrm>
          <a:prstGeom prst="straightConnector1">
            <a:avLst/>
          </a:prstGeom>
          <a:ln w="63500">
            <a:solidFill>
              <a:srgbClr val="00B05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1F7C12C-1846-6DCC-4835-7D4795E97D4B}"/>
              </a:ext>
            </a:extLst>
          </p:cNvPr>
          <p:cNvCxnSpPr>
            <a:cxnSpLocks/>
          </p:cNvCxnSpPr>
          <p:nvPr/>
        </p:nvCxnSpPr>
        <p:spPr>
          <a:xfrm flipH="1">
            <a:off x="8115724" y="4541855"/>
            <a:ext cx="1791951" cy="329997"/>
          </a:xfrm>
          <a:prstGeom prst="straightConnector1">
            <a:avLst/>
          </a:prstGeom>
          <a:ln w="63500">
            <a:solidFill>
              <a:srgbClr val="00B05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028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>
                <a:latin typeface="Arial" panose="020B0604020202020204" pitchFamily="34" charset="0"/>
              </a:rPr>
              <a:t>Thanks for your kind attention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ACCA0-8621-F316-A835-02AA0C0152B3}"/>
              </a:ext>
            </a:extLst>
          </p:cNvPr>
          <p:cNvSpPr txBox="1"/>
          <p:nvPr/>
        </p:nvSpPr>
        <p:spPr>
          <a:xfrm>
            <a:off x="326115" y="1636370"/>
            <a:ext cx="114953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de-DE" sz="2800" dirty="0"/>
          </a:p>
          <a:p>
            <a:pPr algn="ctr"/>
            <a:r>
              <a:rPr lang="de-DE" sz="8800" dirty="0"/>
              <a:t>Q&amp;A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F2FCA08F-F595-E922-63C8-30406A6EA0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2913" y="5417848"/>
            <a:ext cx="5313301" cy="485999"/>
          </a:xfrm>
        </p:spPr>
        <p:txBody>
          <a:bodyPr>
            <a:noAutofit/>
          </a:bodyPr>
          <a:lstStyle/>
          <a:p>
            <a:pPr indent="0" defTabSz="914377">
              <a:buNone/>
            </a:pPr>
            <a:r>
              <a:rPr lang="en-US" sz="2400" dirty="0">
                <a:solidFill>
                  <a:srgbClr val="1D1C1D"/>
                </a:solidFill>
                <a:latin typeface="+mn-lt"/>
              </a:rPr>
              <a:t>Victor Dudarev</a:t>
            </a:r>
          </a:p>
          <a:p>
            <a:pPr indent="0" defTabSz="914377">
              <a:buNone/>
            </a:pPr>
            <a:r>
              <a:rPr lang="en-US" sz="2400" dirty="0">
                <a:solidFill>
                  <a:srgbClr val="1D1C1D"/>
                </a:solidFill>
                <a:latin typeface="+mn-lt"/>
                <a:hlinkClick r:id="rId3"/>
              </a:rPr>
              <a:t>Victor.Dudarev@rub.de</a:t>
            </a:r>
            <a:endParaRPr lang="en-US" sz="2400" dirty="0">
              <a:solidFill>
                <a:prstClr val="black"/>
              </a:solidFill>
              <a:latin typeface="+mn-lt"/>
            </a:endParaRPr>
          </a:p>
          <a:p>
            <a:pPr indent="0">
              <a:buNone/>
            </a:pPr>
            <a:endParaRPr lang="en-US" sz="2400" dirty="0">
              <a:latin typeface="+mn-lt"/>
            </a:endParaRP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BF5B7F41-2497-9FD8-16DB-0134FF742C8B}"/>
              </a:ext>
            </a:extLst>
          </p:cNvPr>
          <p:cNvSpPr txBox="1">
            <a:spLocks/>
          </p:cNvSpPr>
          <p:nvPr/>
        </p:nvSpPr>
        <p:spPr>
          <a:xfrm>
            <a:off x="5669023" y="6362393"/>
            <a:ext cx="5313301" cy="485999"/>
          </a:xfrm>
          <a:prstGeom prst="rect">
            <a:avLst/>
          </a:prstGeom>
        </p:spPr>
        <p:txBody>
          <a:bodyPr vert="horz" lIns="36000" tIns="18000" rIns="36000" bIns="0" rtlCol="0">
            <a:normAutofit/>
          </a:bodyPr>
          <a:lstStyle>
            <a:lvl1pPr marL="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arenBoth"/>
              <a:defRPr sz="1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+mj-lt"/>
              <a:buNone/>
            </a:pPr>
            <a:r>
              <a:rPr lang="en-US" dirty="0">
                <a:hlinkClick r:id="rId4"/>
              </a:rPr>
              <a:t>https://vdudarev.ru</a:t>
            </a:r>
            <a:endParaRPr lang="en-US" dirty="0"/>
          </a:p>
          <a:p>
            <a:pPr indent="0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563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D20B6A8-B14A-5A05-839C-0E38AEED03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783822-08D7-C286-B58E-77398B2FAE25}"/>
              </a:ext>
            </a:extLst>
          </p:cNvPr>
          <p:cNvSpPr txBox="1"/>
          <p:nvPr/>
        </p:nvSpPr>
        <p:spPr>
          <a:xfrm>
            <a:off x="130629" y="1286811"/>
            <a:ext cx="1178671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Understanding (list) templates (with synthesis documents)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Understanding table templates (with sputter rates table)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Add Object Type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Create a Template (for table and scalar properties)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Add Data by the Template</a:t>
            </a:r>
            <a:endParaRPr lang="ru-RU" sz="32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de-DE" sz="3200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089115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D1F9B47-009E-6FF3-1DB2-0D354DCCD0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3295" y="1577592"/>
            <a:ext cx="6211527" cy="4680966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de-DE" dirty="0" err="1"/>
              <a:t>Object‘s</a:t>
            </a:r>
            <a:r>
              <a:rPr lang="de-DE" dirty="0"/>
              <a:t> F</a:t>
            </a:r>
            <a:r>
              <a:rPr lang="en-US" sz="3733" dirty="0" err="1"/>
              <a:t>lexibility</a:t>
            </a:r>
            <a:r>
              <a:rPr lang="en-US" sz="3733" dirty="0"/>
              <a:t>: Properties with Separators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EED1-0C3C-D48A-FED3-3FF244893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743" y="6362393"/>
            <a:ext cx="6671581" cy="485999"/>
          </a:xfrm>
        </p:spPr>
        <p:txBody>
          <a:bodyPr/>
          <a:lstStyle/>
          <a:p>
            <a:pPr indent="0" defTabSz="914377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https://crc247.mdi.ruhr-uni-bochum.de/object/synthesis-for-sample-8220-co-deposition-221111-k3-3-1922</a:t>
            </a: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 defTabSz="914377">
              <a:buNone/>
            </a:pPr>
            <a:endParaRPr lang="en-US" dirty="0"/>
          </a:p>
        </p:txBody>
      </p:sp>
      <p:sp>
        <p:nvSpPr>
          <p:cNvPr id="8" name="Text Box 52">
            <a:extLst>
              <a:ext uri="{FF2B5EF4-FFF2-40B4-BE49-F238E27FC236}">
                <a16:creationId xmlns:a16="http://schemas.microsoft.com/office/drawing/2014/main" id="{ECE8CDA6-538F-1854-2C60-80C1E68BD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6" y="790465"/>
            <a:ext cx="1205504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Use case: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add additional properties values to object and afterward make search on them.</a:t>
            </a: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Task: </a:t>
            </a:r>
            <a:r>
              <a:rPr lang="en-US" altLang="ru-RU" sz="1800" b="1">
                <a:solidFill>
                  <a:prstClr val="black"/>
                </a:solidFill>
                <a:latin typeface="+mn-lt"/>
              </a:rPr>
              <a:t>associate typed properties </a:t>
            </a: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with object		    </a:t>
            </a:r>
            <a:r>
              <a:rPr lang="en-US" altLang="ru-RU" sz="2000" b="1" dirty="0">
                <a:solidFill>
                  <a:prstClr val="black"/>
                </a:solidFill>
                <a:latin typeface="+mn-lt"/>
              </a:rPr>
              <a:t>Synthesis parameters</a:t>
            </a:r>
            <a:endParaRPr lang="ru-RU" altLang="ru-RU" sz="2000" i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54B464-8E1A-729E-77FC-02F4DC752E78}"/>
              </a:ext>
            </a:extLst>
          </p:cNvPr>
          <p:cNvSpPr txBox="1"/>
          <p:nvPr/>
        </p:nvSpPr>
        <p:spPr>
          <a:xfrm>
            <a:off x="90435" y="3437763"/>
            <a:ext cx="27532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Separators</a:t>
            </a:r>
          </a:p>
          <a:p>
            <a:r>
              <a:rPr lang="en-US" dirty="0">
                <a:solidFill>
                  <a:prstClr val="black"/>
                </a:solidFill>
              </a:rPr>
              <a:t>(logical blocks)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53F0223-00F4-9526-4A34-585AEDCBEA47}"/>
              </a:ext>
            </a:extLst>
          </p:cNvPr>
          <p:cNvCxnSpPr>
            <a:cxnSpLocks/>
          </p:cNvCxnSpPr>
          <p:nvPr/>
        </p:nvCxnSpPr>
        <p:spPr>
          <a:xfrm>
            <a:off x="3023694" y="5305530"/>
            <a:ext cx="0" cy="984738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97F8C9A-A1A1-13F1-6F94-B59C898170D8}"/>
              </a:ext>
            </a:extLst>
          </p:cNvPr>
          <p:cNvCxnSpPr>
            <a:cxnSpLocks/>
          </p:cNvCxnSpPr>
          <p:nvPr/>
        </p:nvCxnSpPr>
        <p:spPr>
          <a:xfrm flipV="1">
            <a:off x="1416818" y="1969477"/>
            <a:ext cx="1718268" cy="1617785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DA22022-A4A7-9541-636D-B7A5DA28E314}"/>
              </a:ext>
            </a:extLst>
          </p:cNvPr>
          <p:cNvSpPr txBox="1"/>
          <p:nvPr/>
        </p:nvSpPr>
        <p:spPr>
          <a:xfrm rot="16200000">
            <a:off x="2226548" y="5624120"/>
            <a:ext cx="10868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 err="1">
                <a:solidFill>
                  <a:prstClr val="black"/>
                </a:solidFill>
                <a:latin typeface="+mn-lt"/>
              </a:rPr>
              <a:t>SortCode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9E00067-8C1F-0656-229E-20CEC177DFC9}"/>
              </a:ext>
            </a:extLst>
          </p:cNvPr>
          <p:cNvCxnSpPr>
            <a:cxnSpLocks/>
          </p:cNvCxnSpPr>
          <p:nvPr/>
        </p:nvCxnSpPr>
        <p:spPr>
          <a:xfrm>
            <a:off x="1426866" y="3677697"/>
            <a:ext cx="1688123" cy="1467059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04A49D4-1AD9-2F3A-9BF5-B5925A56308A}"/>
              </a:ext>
            </a:extLst>
          </p:cNvPr>
          <p:cNvSpPr txBox="1"/>
          <p:nvPr/>
        </p:nvSpPr>
        <p:spPr>
          <a:xfrm rot="16200000">
            <a:off x="2067028" y="3233026"/>
            <a:ext cx="1625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Values Types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5DE5A0-9079-F170-1892-2A88CF9291DC}"/>
              </a:ext>
            </a:extLst>
          </p:cNvPr>
          <p:cNvSpPr txBox="1"/>
          <p:nvPr/>
        </p:nvSpPr>
        <p:spPr>
          <a:xfrm>
            <a:off x="9338270" y="687861"/>
            <a:ext cx="1805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Measurement Units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9C92026-EFF6-0D29-DDEC-1000DC5049D4}"/>
              </a:ext>
            </a:extLst>
          </p:cNvPr>
          <p:cNvCxnSpPr>
            <a:cxnSpLocks/>
          </p:cNvCxnSpPr>
          <p:nvPr/>
        </p:nvCxnSpPr>
        <p:spPr>
          <a:xfrm flipH="1">
            <a:off x="8902842" y="1075170"/>
            <a:ext cx="964642" cy="622998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7454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CA85EEB-D489-8EB6-3290-7F94594353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257" y="2218216"/>
            <a:ext cx="6639854" cy="131880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C44B7E8-585E-C925-8522-A19FA25333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1372" y="1798655"/>
            <a:ext cx="4980628" cy="417006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200786C-8958-A0F8-6F02-E02D6FD3D9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4495" y="4153355"/>
            <a:ext cx="4642340" cy="210690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en-US" sz="3600" dirty="0"/>
              <a:t>Extended Properties</a:t>
            </a:r>
            <a:r>
              <a:rPr lang="en-US" sz="3733" dirty="0"/>
              <a:t>: Defining a Template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EED1-0C3C-D48A-FED3-3FF244893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743" y="6362393"/>
            <a:ext cx="6671581" cy="485999"/>
          </a:xfrm>
        </p:spPr>
        <p:txBody>
          <a:bodyPr/>
          <a:lstStyle/>
          <a:p>
            <a:pPr indent="0" defTabSz="914377">
              <a:buNone/>
            </a:pPr>
            <a:r>
              <a:rPr lang="en-US" dirty="0">
                <a:hlinkClick r:id="rId6"/>
              </a:rPr>
              <a:t>https://crc247.mdi.ruhr-uni-bochum.de/adminobject/edititem/1956/?returl=%2Fobject%2F_template-1956</a:t>
            </a:r>
          </a:p>
          <a:p>
            <a:pPr indent="0" defTabSz="914377">
              <a:buNone/>
            </a:pPr>
            <a:r>
              <a:rPr lang="en-US" dirty="0">
                <a:hlinkClick r:id="rId6"/>
              </a:rPr>
              <a:t>https://crc247.mdi.ruhr-uni-bochum.de/object/_template-1956</a:t>
            </a:r>
            <a:endParaRPr lang="en-US" dirty="0"/>
          </a:p>
          <a:p>
            <a:pPr indent="0" defTabSz="914377">
              <a:buNone/>
            </a:pPr>
            <a:endParaRPr lang="en-US" dirty="0"/>
          </a:p>
        </p:txBody>
      </p:sp>
      <p:sp>
        <p:nvSpPr>
          <p:cNvPr id="8" name="Text Box 52">
            <a:extLst>
              <a:ext uri="{FF2B5EF4-FFF2-40B4-BE49-F238E27FC236}">
                <a16:creationId xmlns:a16="http://schemas.microsoft.com/office/drawing/2014/main" id="{ECE8CDA6-538F-1854-2C60-80C1E68BD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6" y="790465"/>
            <a:ext cx="1205504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Use case: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to facilitated data edit we need to template extended properties for specified.</a:t>
            </a: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Task: create template for synthesis parameters =&gt;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create object with </a:t>
            </a: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“_Template”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name.</a:t>
            </a: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1) Create separators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, blue captions to create named sections (if required)</a:t>
            </a:r>
          </a:p>
          <a:p>
            <a:pPr marL="457200" indent="-457200" defTabSz="914377">
              <a:spcBef>
                <a:spcPts val="1200"/>
              </a:spcBef>
              <a:buAutoNum type="arabicParenR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marL="457200" indent="-457200" defTabSz="914377">
              <a:spcBef>
                <a:spcPts val="1200"/>
              </a:spcBef>
              <a:buAutoNum type="arabicParenR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marL="457200" indent="-457200" defTabSz="914377">
              <a:spcBef>
                <a:spcPts val="1200"/>
              </a:spcBef>
              <a:buAutoNum type="arabicParenR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marL="457200" indent="-457200" defTabSz="914377">
              <a:spcBef>
                <a:spcPts val="1200"/>
              </a:spcBef>
              <a:buAutoNum type="arabicParenR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2) Create placeholders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(float, int, string)</a:t>
            </a:r>
            <a:endParaRPr lang="ru-RU" altLang="ru-RU" sz="2000" dirty="0">
              <a:solidFill>
                <a:srgbClr val="0070C0"/>
              </a:solidFill>
              <a:latin typeface="+mn-lt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5FC997F-010A-C030-87BC-818A4B492FE9}"/>
              </a:ext>
            </a:extLst>
          </p:cNvPr>
          <p:cNvCxnSpPr>
            <a:cxnSpLocks/>
          </p:cNvCxnSpPr>
          <p:nvPr/>
        </p:nvCxnSpPr>
        <p:spPr>
          <a:xfrm flipV="1">
            <a:off x="954593" y="2200588"/>
            <a:ext cx="6290269" cy="763676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D02B2CA-C0A7-6CF3-153D-C7897436AD89}"/>
              </a:ext>
            </a:extLst>
          </p:cNvPr>
          <p:cNvCxnSpPr>
            <a:cxnSpLocks/>
          </p:cNvCxnSpPr>
          <p:nvPr/>
        </p:nvCxnSpPr>
        <p:spPr>
          <a:xfrm>
            <a:off x="974690" y="3486778"/>
            <a:ext cx="6260123" cy="904352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1697138-8799-E1A5-593C-E1AB4C5934DD}"/>
              </a:ext>
            </a:extLst>
          </p:cNvPr>
          <p:cNvCxnSpPr>
            <a:cxnSpLocks/>
          </p:cNvCxnSpPr>
          <p:nvPr/>
        </p:nvCxnSpPr>
        <p:spPr>
          <a:xfrm flipV="1">
            <a:off x="1358203" y="3165231"/>
            <a:ext cx="6087626" cy="1961102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B788A53A-EEC9-5077-5BFB-822E37FB1A03}"/>
              </a:ext>
            </a:extLst>
          </p:cNvPr>
          <p:cNvSpPr txBox="1"/>
          <p:nvPr/>
        </p:nvSpPr>
        <p:spPr>
          <a:xfrm>
            <a:off x="9810540" y="758203"/>
            <a:ext cx="1805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Measurement Units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D33D3B8-EF22-B717-C9E2-5D417FB4A7A8}"/>
              </a:ext>
            </a:extLst>
          </p:cNvPr>
          <p:cNvCxnSpPr>
            <a:cxnSpLocks/>
          </p:cNvCxnSpPr>
          <p:nvPr/>
        </p:nvCxnSpPr>
        <p:spPr>
          <a:xfrm>
            <a:off x="11193864" y="1195753"/>
            <a:ext cx="321547" cy="1537399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8801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5ED6A2-01E4-4A10-5DBA-5D2867DAE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0579" y="1699794"/>
            <a:ext cx="6797241" cy="4547084"/>
          </a:xfrm>
          <a:prstGeom prst="rect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en-US" sz="3600" dirty="0"/>
              <a:t>Extended Properties</a:t>
            </a:r>
            <a:r>
              <a:rPr lang="en-US" sz="3733" dirty="0"/>
              <a:t>: Using Template</a:t>
            </a:r>
            <a:r>
              <a:rPr lang="ru-RU" sz="3733" dirty="0"/>
              <a:t> </a:t>
            </a:r>
            <a:r>
              <a:rPr lang="en-US" sz="3733" dirty="0"/>
              <a:t>to fill in data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EED1-0C3C-D48A-FED3-3FF244893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743" y="6362393"/>
            <a:ext cx="6671581" cy="485999"/>
          </a:xfrm>
        </p:spPr>
        <p:txBody>
          <a:bodyPr/>
          <a:lstStyle/>
          <a:p>
            <a:pPr indent="0" defTabSz="914377">
              <a:buNone/>
            </a:pPr>
            <a:r>
              <a:rPr lang="en-US" dirty="0">
                <a:hlinkClick r:id="rId4"/>
              </a:rPr>
              <a:t>https://crc247.mdi.ruhr-uni-bochum.de/object/synthesis-for-sample-8220-co-deposition-221111-k3-3-1922</a:t>
            </a:r>
            <a:endParaRPr lang="en-US" dirty="0"/>
          </a:p>
          <a:p>
            <a:pPr indent="0" defTabSz="914377">
              <a:buNone/>
            </a:pPr>
            <a:r>
              <a:rPr lang="en-US" dirty="0">
                <a:hlinkClick r:id="rId5"/>
              </a:rPr>
              <a:t>https://crc247.mdi.ruhr-uni-bochum.de/properties/edititem/1922</a:t>
            </a:r>
            <a:endParaRPr lang="en-US" dirty="0"/>
          </a:p>
          <a:p>
            <a:pPr indent="0" defTabSz="914377">
              <a:buNone/>
            </a:pPr>
            <a:endParaRPr lang="en-US" dirty="0"/>
          </a:p>
        </p:txBody>
      </p:sp>
      <p:sp>
        <p:nvSpPr>
          <p:cNvPr id="8" name="Text Box 52">
            <a:extLst>
              <a:ext uri="{FF2B5EF4-FFF2-40B4-BE49-F238E27FC236}">
                <a16:creationId xmlns:a16="http://schemas.microsoft.com/office/drawing/2014/main" id="{ECE8CDA6-538F-1854-2C60-80C1E68BD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6" y="790465"/>
            <a:ext cx="12055048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Use case: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take advantage of created template during data input.</a:t>
            </a: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Task: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edit synthesis properties.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7A199D-88FD-94D7-3D2B-506EB85846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81188" y="904351"/>
            <a:ext cx="5596932" cy="75451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251A50B-B62B-7DCC-C118-25DB737DA7E4}"/>
              </a:ext>
            </a:extLst>
          </p:cNvPr>
          <p:cNvSpPr txBox="1"/>
          <p:nvPr/>
        </p:nvSpPr>
        <p:spPr>
          <a:xfrm>
            <a:off x="90435" y="3437763"/>
            <a:ext cx="27532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Separators</a:t>
            </a:r>
          </a:p>
          <a:p>
            <a:r>
              <a:rPr lang="en-US" dirty="0">
                <a:solidFill>
                  <a:prstClr val="black"/>
                </a:solidFill>
              </a:rPr>
              <a:t>(logical blocks)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98A2B70-3862-19B0-C394-5D3B9E04ACFB}"/>
              </a:ext>
            </a:extLst>
          </p:cNvPr>
          <p:cNvCxnSpPr>
            <a:cxnSpLocks/>
          </p:cNvCxnSpPr>
          <p:nvPr/>
        </p:nvCxnSpPr>
        <p:spPr>
          <a:xfrm>
            <a:off x="2772486" y="3094893"/>
            <a:ext cx="0" cy="984738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12DCB14-891D-C454-9A36-0A84738C17C7}"/>
              </a:ext>
            </a:extLst>
          </p:cNvPr>
          <p:cNvCxnSpPr>
            <a:cxnSpLocks/>
          </p:cNvCxnSpPr>
          <p:nvPr/>
        </p:nvCxnSpPr>
        <p:spPr>
          <a:xfrm flipV="1">
            <a:off x="1416818" y="2049864"/>
            <a:ext cx="1758461" cy="1537398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5DFBBF2-F074-F1DB-6DF0-4BF8007B260B}"/>
              </a:ext>
            </a:extLst>
          </p:cNvPr>
          <p:cNvSpPr txBox="1"/>
          <p:nvPr/>
        </p:nvSpPr>
        <p:spPr>
          <a:xfrm rot="16200000">
            <a:off x="1975340" y="3413483"/>
            <a:ext cx="10868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 err="1">
                <a:solidFill>
                  <a:prstClr val="black"/>
                </a:solidFill>
                <a:latin typeface="+mn-lt"/>
              </a:rPr>
              <a:t>SortCode</a:t>
            </a:r>
            <a:endParaRPr lang="en-US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8C8424F-BED8-06F3-D022-D62E74B851A7}"/>
              </a:ext>
            </a:extLst>
          </p:cNvPr>
          <p:cNvCxnSpPr>
            <a:cxnSpLocks/>
          </p:cNvCxnSpPr>
          <p:nvPr/>
        </p:nvCxnSpPr>
        <p:spPr>
          <a:xfrm>
            <a:off x="1426866" y="3677697"/>
            <a:ext cx="1788607" cy="1286189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6EF5128-9BEC-6C7A-90EC-080B6CBFA818}"/>
              </a:ext>
            </a:extLst>
          </p:cNvPr>
          <p:cNvSpPr txBox="1"/>
          <p:nvPr/>
        </p:nvSpPr>
        <p:spPr>
          <a:xfrm rot="16200000">
            <a:off x="2197656" y="3233026"/>
            <a:ext cx="1625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Values Types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24078FA-CFA2-5B0A-2610-BFD13742E758}"/>
              </a:ext>
            </a:extLst>
          </p:cNvPr>
          <p:cNvSpPr txBox="1"/>
          <p:nvPr/>
        </p:nvSpPr>
        <p:spPr>
          <a:xfrm>
            <a:off x="10482106" y="2766196"/>
            <a:ext cx="15357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Empty values</a:t>
            </a:r>
          </a:p>
          <a:p>
            <a:r>
              <a:rPr lang="en-US" dirty="0">
                <a:solidFill>
                  <a:prstClr val="black"/>
                </a:solidFill>
              </a:rPr>
              <a:t>(white)</a:t>
            </a:r>
            <a:endParaRPr lang="en-US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BD58DD8-EA68-1122-4BB2-4FFC96B05C6B}"/>
              </a:ext>
            </a:extLst>
          </p:cNvPr>
          <p:cNvCxnSpPr>
            <a:cxnSpLocks/>
          </p:cNvCxnSpPr>
          <p:nvPr/>
        </p:nvCxnSpPr>
        <p:spPr>
          <a:xfrm flipH="1">
            <a:off x="7676941" y="3096565"/>
            <a:ext cx="2835310" cy="0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2C70C29-2B20-CCA8-FAE7-EF55012FB500}"/>
              </a:ext>
            </a:extLst>
          </p:cNvPr>
          <p:cNvSpPr txBox="1"/>
          <p:nvPr/>
        </p:nvSpPr>
        <p:spPr>
          <a:xfrm>
            <a:off x="10544070" y="4114353"/>
            <a:ext cx="15357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Filled values</a:t>
            </a:r>
          </a:p>
          <a:p>
            <a:r>
              <a:rPr lang="en-US" dirty="0">
                <a:solidFill>
                  <a:prstClr val="black"/>
                </a:solidFill>
              </a:rPr>
              <a:t>(green)</a:t>
            </a:r>
            <a:endParaRPr lang="en-US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EA55790-6E97-5EAE-C3BB-600606937D99}"/>
              </a:ext>
            </a:extLst>
          </p:cNvPr>
          <p:cNvCxnSpPr>
            <a:cxnSpLocks/>
          </p:cNvCxnSpPr>
          <p:nvPr/>
        </p:nvCxnSpPr>
        <p:spPr>
          <a:xfrm flipH="1">
            <a:off x="7717134" y="4454770"/>
            <a:ext cx="2796792" cy="850760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00B09F8-4A95-3CFD-536F-2DC5898A7D00}"/>
              </a:ext>
            </a:extLst>
          </p:cNvPr>
          <p:cNvSpPr txBox="1"/>
          <p:nvPr/>
        </p:nvSpPr>
        <p:spPr>
          <a:xfrm>
            <a:off x="10420138" y="5080670"/>
            <a:ext cx="17417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b="1" dirty="0">
                <a:solidFill>
                  <a:prstClr val="black"/>
                </a:solidFill>
              </a:rPr>
              <a:t>Out of template </a:t>
            </a: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values</a:t>
            </a:r>
          </a:p>
          <a:p>
            <a:r>
              <a:rPr lang="en-US" dirty="0">
                <a:solidFill>
                  <a:prstClr val="black"/>
                </a:solidFill>
              </a:rPr>
              <a:t>(yellow)</a:t>
            </a:r>
            <a:endParaRPr lang="en-US" dirty="0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F1B40ED-02E0-34E4-C6D5-DFA7A0008A66}"/>
              </a:ext>
            </a:extLst>
          </p:cNvPr>
          <p:cNvCxnSpPr>
            <a:cxnSpLocks/>
          </p:cNvCxnSpPr>
          <p:nvPr/>
        </p:nvCxnSpPr>
        <p:spPr>
          <a:xfrm flipH="1">
            <a:off x="9696659" y="5551716"/>
            <a:ext cx="678265" cy="0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264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en-US" sz="3733" dirty="0"/>
              <a:t>Extended Properties: Table Templates for data types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31B46-2E98-2E1E-C8BF-E6EEDE5226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0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3"/>
              </a:rPr>
              <a:t>https://demo.mdi.ruhr-uni-bochum.de/object/all-sputter-rates-for-test-6651</a:t>
            </a: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https://demo.mdi.ruhr-uni-bochum.de/object/_templatesputterrate</a:t>
            </a: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>
              <a:buNone/>
            </a:pP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>
              <a:buNone/>
            </a:pPr>
            <a:endParaRPr lang="en-US" dirty="0"/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9" y="879061"/>
            <a:ext cx="11977107" cy="5344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define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Table Template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for properties</a:t>
            </a:r>
          </a:p>
          <a:p>
            <a:pPr defTabSz="914377">
              <a:spcBef>
                <a:spcPts val="0"/>
              </a:spcBef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				</a:t>
            </a:r>
            <a:r>
              <a:rPr lang="en-US" altLang="ru-RU" sz="2133" u="sng" dirty="0">
                <a:solidFill>
                  <a:prstClr val="black"/>
                </a:solidFill>
                <a:latin typeface="+mn-lt"/>
              </a:rPr>
              <a:t>with respect to a particular type</a:t>
            </a:r>
          </a:p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Steps: 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After creating a data type (e.g. based on existing table)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create a “_Template” object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of given type: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  <a:hlinkClick r:id="rId5"/>
              </a:rPr>
              <a:t>https://demo.mdi.ruhr-uni-bochum.de/adminobject/list/11</a:t>
            </a: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Add Columns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of desired table to corresponding Properties (</a:t>
            </a:r>
            <a:r>
              <a:rPr lang="en-US" altLang="ru-RU" sz="2133" dirty="0" err="1">
                <a:solidFill>
                  <a:prstClr val="black"/>
                </a:solidFill>
                <a:latin typeface="+mn-lt"/>
              </a:rPr>
              <a:t>w.r.t.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data type: Float / Int / String / </a:t>
            </a:r>
            <a:r>
              <a:rPr lang="en-US" altLang="ru-RU" sz="2133" dirty="0" err="1">
                <a:solidFill>
                  <a:prstClr val="black"/>
                </a:solidFill>
                <a:latin typeface="+mn-lt"/>
              </a:rPr>
              <a:t>BigString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)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with Row=-1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– predefined template:</a:t>
            </a:r>
            <a:br>
              <a:rPr lang="en-US" altLang="ru-RU" sz="2133" dirty="0">
                <a:solidFill>
                  <a:prstClr val="black"/>
                </a:solidFill>
                <a:latin typeface="+mn-lt"/>
              </a:rPr>
            </a:br>
            <a:r>
              <a:rPr lang="en-US" altLang="ru-RU" sz="2133" dirty="0">
                <a:solidFill>
                  <a:prstClr val="black"/>
                </a:solidFill>
                <a:latin typeface="+mn-lt"/>
                <a:hlinkClick r:id="rId6"/>
              </a:rPr>
              <a:t>https://demo.mdi.ruhr-uni-bochum.de/adminobject/edititem/6650</a:t>
            </a: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Create a new object and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press “Download properties in Excel” button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  <a:hlinkClick r:id="rId3"/>
              </a:rPr>
              <a:t>https://demo.mdi.ruhr-uni-bochum.de/object/all-sputter-rates-for-test-6651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to get a template in Excel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Modify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template in Excel file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and upload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the data: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  <a:hlinkClick r:id="rId3"/>
              </a:rPr>
              <a:t>https://demo.mdi.ruhr-uni-bochum.de/object/all-sputter-rates-for-test-6651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(test passed: 16 columns and 468 rows)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1E76EF-9D64-EDC3-879B-05D01C4AB1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98343" y="790109"/>
            <a:ext cx="3485424" cy="10674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A27E609-496B-B0B4-6394-D0194524B53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21061" y="3274029"/>
            <a:ext cx="3425946" cy="88847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41CC754-6E1E-3E39-1DDF-F987BE1781B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3570" y="4934009"/>
            <a:ext cx="11182925" cy="40642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8A8D9C-E27A-4CAC-861D-97DF4F4F088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85168" y="4534091"/>
            <a:ext cx="1796714" cy="2791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6121F2F-2D67-10EF-718A-74B18181680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025158" y="5852424"/>
            <a:ext cx="1812178" cy="42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616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UI to create a new user-defined type</a:t>
            </a:r>
            <a:endParaRPr lang="en-US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8025F-586B-D0E3-CE4E-3A42CB598F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C2457B-D10B-DB97-7508-6338A564BB0D}"/>
              </a:ext>
            </a:extLst>
          </p:cNvPr>
          <p:cNvSpPr txBox="1"/>
          <p:nvPr/>
        </p:nvSpPr>
        <p:spPr>
          <a:xfrm>
            <a:off x="6812782" y="869388"/>
            <a:ext cx="5285433" cy="5155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77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Type Name </a:t>
            </a:r>
            <a:r>
              <a:rPr lang="en-US" dirty="0">
                <a:solidFill>
                  <a:prstClr val="black"/>
                </a:solidFill>
              </a:rPr>
              <a:t>– user-defined type name </a:t>
            </a:r>
          </a:p>
          <a:p>
            <a:pPr defTabSz="914377"/>
            <a:r>
              <a:rPr lang="en-US" b="1" dirty="0">
                <a:solidFill>
                  <a:prstClr val="black"/>
                </a:solidFill>
              </a:rPr>
              <a:t>Core Object Types: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prstClr val="black"/>
                </a:solidFill>
              </a:rPr>
              <a:t>ObjectInfo</a:t>
            </a:r>
            <a:r>
              <a:rPr lang="en-US" dirty="0">
                <a:solidFill>
                  <a:prstClr val="black"/>
                </a:solidFill>
              </a:rPr>
              <a:t> – the simplest (bare) object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</a:rPr>
              <a:t>Sample </a:t>
            </a:r>
            <a:r>
              <a:rPr lang="en-US" dirty="0">
                <a:solidFill>
                  <a:prstClr val="black"/>
                </a:solidFill>
              </a:rPr>
              <a:t>– chemical system (set of chemical elements), for example </a:t>
            </a:r>
            <a:r>
              <a:rPr lang="en-US" b="1" dirty="0">
                <a:solidFill>
                  <a:prstClr val="black"/>
                </a:solidFill>
              </a:rPr>
              <a:t>Co-O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</a:rPr>
              <a:t>Composition </a:t>
            </a:r>
            <a:r>
              <a:rPr lang="en-US" dirty="0">
                <a:solidFill>
                  <a:prstClr val="black"/>
                </a:solidFill>
              </a:rPr>
              <a:t>–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chemical composition (set of elements and quantities), for example </a:t>
            </a:r>
            <a:r>
              <a:rPr lang="en-US" b="1" dirty="0">
                <a:solidFill>
                  <a:prstClr val="black"/>
                </a:solidFill>
              </a:rPr>
              <a:t>Co</a:t>
            </a:r>
            <a:r>
              <a:rPr lang="en-US" b="1" baseline="-25000" dirty="0">
                <a:solidFill>
                  <a:prstClr val="black"/>
                </a:solidFill>
              </a:rPr>
              <a:t>3</a:t>
            </a:r>
            <a:r>
              <a:rPr lang="en-US" b="1" dirty="0">
                <a:solidFill>
                  <a:prstClr val="black"/>
                </a:solidFill>
              </a:rPr>
              <a:t>O</a:t>
            </a:r>
            <a:r>
              <a:rPr lang="en-US" b="1" baseline="-25000" dirty="0">
                <a:solidFill>
                  <a:prstClr val="black"/>
                </a:solidFill>
              </a:rPr>
              <a:t>4</a:t>
            </a:r>
            <a:endParaRPr lang="en-US" dirty="0">
              <a:solidFill>
                <a:prstClr val="black"/>
              </a:solidFill>
            </a:endParaRP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</a:rPr>
              <a:t>Reference</a:t>
            </a:r>
            <a:r>
              <a:rPr lang="en-US" dirty="0">
                <a:solidFill>
                  <a:prstClr val="black"/>
                </a:solidFill>
              </a:rPr>
              <a:t> – literature reference (Authors, Title, Year, DOI, etc.)</a:t>
            </a:r>
          </a:p>
          <a:p>
            <a:pPr defTabSz="914377"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Validation &amp; Data Schema </a:t>
            </a:r>
            <a:r>
              <a:rPr lang="en-US" dirty="0">
                <a:solidFill>
                  <a:prstClr val="black"/>
                </a:solidFill>
              </a:rPr>
              <a:t>– only if you have external Web Services ready to validate &amp; extract data from files</a:t>
            </a:r>
          </a:p>
          <a:p>
            <a:pPr defTabSz="914377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File Required </a:t>
            </a:r>
            <a:r>
              <a:rPr lang="en-US" dirty="0">
                <a:solidFill>
                  <a:prstClr val="black"/>
                </a:solidFill>
              </a:rPr>
              <a:t>- sets the file mandatory</a:t>
            </a:r>
          </a:p>
          <a:p>
            <a:pPr defTabSz="914377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Settings (JSON) </a:t>
            </a:r>
            <a:r>
              <a:rPr lang="en-US" dirty="0">
                <a:solidFill>
                  <a:prstClr val="black"/>
                </a:solidFill>
              </a:rPr>
              <a:t>– customization of type for RDMS</a:t>
            </a:r>
          </a:p>
          <a:p>
            <a:pPr defTabSz="914377">
              <a:spcAft>
                <a:spcPts val="600"/>
              </a:spcAft>
            </a:pP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"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CustomEditPath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"/custom/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editsample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defTabSz="914377">
              <a:spcAft>
                <a:spcPts val="600"/>
              </a:spcAft>
            </a:pP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"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UrlPostVisualizer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"https://abc.de/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VisualizeRT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}</a:t>
            </a:r>
          </a:p>
          <a:p>
            <a:pPr defTabSz="914377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Description </a:t>
            </a:r>
            <a:r>
              <a:rPr lang="en-US" dirty="0">
                <a:solidFill>
                  <a:prstClr val="black"/>
                </a:solidFill>
              </a:rPr>
              <a:t>– customization of type for RDMS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893468-AF8E-8A6B-A692-37B4AFCC8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965" y="834011"/>
            <a:ext cx="6453141" cy="539111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186317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Demo_1 Goal: Create &amp; Setup for Compositions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9B3F-1D07-B500-3103-8B6DC68132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0985" y="6362393"/>
            <a:ext cx="6029011" cy="485999"/>
          </a:xfrm>
        </p:spPr>
        <p:txBody>
          <a:bodyPr>
            <a:normAutofit/>
          </a:bodyPr>
          <a:lstStyle/>
          <a:p>
            <a:pPr indent="0" defTabSz="914377">
              <a:buNone/>
            </a:pPr>
            <a:r>
              <a:rPr lang="en-US" altLang="ru-RU" dirty="0">
                <a:solidFill>
                  <a:prstClr val="black"/>
                </a:solidFill>
                <a:latin typeface="Arial" panose="020B0604020202020204" pitchFamily="34" charset="0"/>
                <a:hlinkClick r:id="rId3"/>
              </a:rPr>
              <a:t>https://inf.mdi.ruhr-uni-bochum.de/object/_template-25413</a:t>
            </a: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84" y="787855"/>
            <a:ext cx="11248495" cy="871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Create type for Compositions with a template (for properties and tables)</a:t>
            </a:r>
          </a:p>
          <a:p>
            <a:pPr defTabSz="914377">
              <a:spcBef>
                <a:spcPts val="0"/>
              </a:spcBef>
            </a:pPr>
            <a:endParaRPr lang="en-US" altLang="ru-RU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defTabSz="914377">
              <a:spcBef>
                <a:spcPts val="0"/>
              </a:spcBef>
            </a:pP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Target interface:</a:t>
            </a:r>
            <a:r>
              <a:rPr lang="ru-RU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						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     Templates specification: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52BFDD0-1EC6-B4EC-F50D-5DF6E181E6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606" y="1688123"/>
            <a:ext cx="6698664" cy="366982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9BE577F-2050-E541-D0EE-B2351C8396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9174" y="2013092"/>
            <a:ext cx="5149138" cy="358288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B44C151-FB5A-C4CA-6FAF-4AB93888B43E}"/>
              </a:ext>
            </a:extLst>
          </p:cNvPr>
          <p:cNvCxnSpPr>
            <a:cxnSpLocks/>
          </p:cNvCxnSpPr>
          <p:nvPr/>
        </p:nvCxnSpPr>
        <p:spPr>
          <a:xfrm flipV="1">
            <a:off x="6260123" y="5277136"/>
            <a:ext cx="813915" cy="450424"/>
          </a:xfrm>
          <a:prstGeom prst="straightConnector1">
            <a:avLst/>
          </a:prstGeom>
          <a:ln w="63500">
            <a:solidFill>
              <a:schemeClr val="accent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B4B647B7-2FF8-5FFB-3199-E1A675F9D9F1}"/>
              </a:ext>
            </a:extLst>
          </p:cNvPr>
          <p:cNvSpPr txBox="1"/>
          <p:nvPr/>
        </p:nvSpPr>
        <p:spPr>
          <a:xfrm>
            <a:off x="4652386" y="5618259"/>
            <a:ext cx="2019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dirty="0">
                <a:solidFill>
                  <a:srgbClr val="0432FF"/>
                </a:solidFill>
                <a:latin typeface="Arial" panose="020B0604020202020204" pitchFamily="34" charset="0"/>
              </a:rPr>
              <a:t>Table template</a:t>
            </a:r>
            <a:endParaRPr lang="en-US" dirty="0">
              <a:solidFill>
                <a:srgbClr val="0432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D5DC3F-C80E-4C91-2684-095B9109FB5D}"/>
              </a:ext>
            </a:extLst>
          </p:cNvPr>
          <p:cNvSpPr txBox="1"/>
          <p:nvPr/>
        </p:nvSpPr>
        <p:spPr>
          <a:xfrm>
            <a:off x="7055618" y="1600590"/>
            <a:ext cx="2019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dirty="0">
                <a:solidFill>
                  <a:srgbClr val="0432FF"/>
                </a:solidFill>
                <a:latin typeface="Arial" panose="020B0604020202020204" pitchFamily="34" charset="0"/>
              </a:rPr>
              <a:t>List template</a:t>
            </a:r>
            <a:endParaRPr lang="en-US" dirty="0">
              <a:solidFill>
                <a:srgbClr val="0432FF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D24CF5C-DACD-971B-D18F-4603476B654F}"/>
              </a:ext>
            </a:extLst>
          </p:cNvPr>
          <p:cNvCxnSpPr>
            <a:cxnSpLocks/>
          </p:cNvCxnSpPr>
          <p:nvPr/>
        </p:nvCxnSpPr>
        <p:spPr>
          <a:xfrm>
            <a:off x="8090597" y="1951055"/>
            <a:ext cx="0" cy="621324"/>
          </a:xfrm>
          <a:prstGeom prst="straightConnector1">
            <a:avLst/>
          </a:prstGeom>
          <a:ln w="63500">
            <a:solidFill>
              <a:schemeClr val="accent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3878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7253219-F9F0-BFA6-FC92-8DFD5B601E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485" y="1286189"/>
            <a:ext cx="5921465" cy="50245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Demo_1: Creating a new type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9B3F-1D07-B500-3103-8B6DC68132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0985" y="6362393"/>
            <a:ext cx="6029011" cy="485999"/>
          </a:xfrm>
        </p:spPr>
        <p:txBody>
          <a:bodyPr>
            <a:normAutofit/>
          </a:bodyPr>
          <a:lstStyle/>
          <a:p>
            <a:pPr indent="0" defTabSz="914377">
              <a:buNone/>
            </a:pPr>
            <a:r>
              <a:rPr lang="en-US" altLang="ru-RU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https://inf.mdi.ruhr-uni-bochum.de/admintype/edititem/32</a:t>
            </a: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84" y="787855"/>
            <a:ext cx="11248495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Create a new type (Administrator role): List Edit =&gt; Control Types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5FA0B3E-88EE-38D6-27BD-E94B2A2E3564}"/>
              </a:ext>
            </a:extLst>
          </p:cNvPr>
          <p:cNvCxnSpPr>
            <a:cxnSpLocks/>
          </p:cNvCxnSpPr>
          <p:nvPr/>
        </p:nvCxnSpPr>
        <p:spPr>
          <a:xfrm flipH="1">
            <a:off x="5918478" y="2523888"/>
            <a:ext cx="1962924" cy="0"/>
          </a:xfrm>
          <a:prstGeom prst="straightConnector1">
            <a:avLst/>
          </a:prstGeom>
          <a:ln w="63500">
            <a:solidFill>
              <a:schemeClr val="accent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Box 52">
            <a:extLst>
              <a:ext uri="{FF2B5EF4-FFF2-40B4-BE49-F238E27FC236}">
                <a16:creationId xmlns:a16="http://schemas.microsoft.com/office/drawing/2014/main" id="{33063114-FBAA-B221-1141-3C23A620D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6571" y="2306906"/>
            <a:ext cx="4191693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chemeClr val="tx1"/>
                </a:solidFill>
                <a:latin typeface="Arial" panose="020B0604020202020204" pitchFamily="34" charset="0"/>
              </a:rPr>
              <a:t>Base </a:t>
            </a:r>
            <a:r>
              <a:rPr lang="en-US" altLang="ru-RU" sz="2133" dirty="0">
                <a:solidFill>
                  <a:schemeClr val="tx1"/>
                </a:solidFill>
                <a:latin typeface="Arial" panose="020B0604020202020204" pitchFamily="34" charset="0"/>
              </a:rPr>
              <a:t>(inherited functionality)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37EFC6A-A987-8153-AA20-1CC3EDE87285}"/>
              </a:ext>
            </a:extLst>
          </p:cNvPr>
          <p:cNvCxnSpPr>
            <a:cxnSpLocks/>
          </p:cNvCxnSpPr>
          <p:nvPr/>
        </p:nvCxnSpPr>
        <p:spPr>
          <a:xfrm flipH="1">
            <a:off x="5920154" y="3419864"/>
            <a:ext cx="1962924" cy="0"/>
          </a:xfrm>
          <a:prstGeom prst="straightConnector1">
            <a:avLst/>
          </a:prstGeom>
          <a:ln w="63500">
            <a:solidFill>
              <a:schemeClr val="accent1"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52">
            <a:extLst>
              <a:ext uri="{FF2B5EF4-FFF2-40B4-BE49-F238E27FC236}">
                <a16:creationId xmlns:a16="http://schemas.microsoft.com/office/drawing/2014/main" id="{1703990B-5F08-AE92-1EDB-587FE5925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8247" y="3202882"/>
            <a:ext cx="4191693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schemeClr val="tx1"/>
                </a:solidFill>
                <a:latin typeface="Arial" panose="020B0604020202020204" pitchFamily="34" charset="0"/>
              </a:rPr>
              <a:t>Basic validator </a:t>
            </a:r>
            <a:r>
              <a:rPr lang="en-US" altLang="ru-RU" sz="2133" dirty="0">
                <a:solidFill>
                  <a:schemeClr val="tx1"/>
                </a:solidFill>
                <a:latin typeface="Arial" panose="020B0604020202020204" pitchFamily="34" charset="0"/>
              </a:rPr>
              <a:t>(ok)</a:t>
            </a:r>
          </a:p>
        </p:txBody>
      </p:sp>
    </p:spTree>
    <p:extLst>
      <p:ext uri="{BB962C8B-B14F-4D97-AF65-F5344CB8AC3E}">
        <p14:creationId xmlns:p14="http://schemas.microsoft.com/office/powerpoint/2010/main" val="1723952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owerPoint Master RUB">
  <a:themeElements>
    <a:clrScheme name="RUB">
      <a:dk1>
        <a:sysClr val="windowText" lastClr="000000"/>
      </a:dk1>
      <a:lt1>
        <a:sysClr val="window" lastClr="FFFFFF"/>
      </a:lt1>
      <a:dk2>
        <a:srgbClr val="003560"/>
      </a:dk2>
      <a:lt2>
        <a:srgbClr val="8DAE10"/>
      </a:lt2>
      <a:accent1>
        <a:srgbClr val="FFCC00"/>
      </a:accent1>
      <a:accent2>
        <a:srgbClr val="EE7203"/>
      </a:accent2>
      <a:accent3>
        <a:srgbClr val="E6332A"/>
      </a:accent3>
      <a:accent4>
        <a:srgbClr val="B71E3F"/>
      </a:accent4>
      <a:accent5>
        <a:srgbClr val="9C5516"/>
      </a:accent5>
      <a:accent6>
        <a:srgbClr val="59211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äsentation2" id="{000BAAC5-1BF6-4632-98E4-EAE7F27CB44D}" vid="{2CEA2AD0-887D-4310-A6D5-7BA3E34DA7AC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4258</TotalTime>
  <Words>910</Words>
  <Application>Microsoft Office PowerPoint</Application>
  <PresentationFormat>Widescreen</PresentationFormat>
  <Paragraphs>121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Wingdings</vt:lpstr>
      <vt:lpstr>Office</vt:lpstr>
      <vt:lpstr>PowerPoint Master RUB</vt:lpstr>
      <vt:lpstr> CRC/TRR247 Research Data Management System Use Case: How To Create A User-defined Object Type And Configure A Template</vt:lpstr>
      <vt:lpstr>Agenda</vt:lpstr>
      <vt:lpstr>RDMS Object‘s Flexibility: Properties with Separators </vt:lpstr>
      <vt:lpstr>RDMS Extended Properties: Defining a Template </vt:lpstr>
      <vt:lpstr>RDMS Extended Properties: Using Template to fill in data</vt:lpstr>
      <vt:lpstr>RDMS Extended Properties: Table Templates for data types </vt:lpstr>
      <vt:lpstr>UI to create a new user-defined type</vt:lpstr>
      <vt:lpstr>Demo_1 Goal: Create &amp; Setup for Compositions</vt:lpstr>
      <vt:lpstr>Demo_1: Creating a new type</vt:lpstr>
      <vt:lpstr>Demo_1: Hands on the labs!</vt:lpstr>
      <vt:lpstr>Demo_1: Edit form for properties</vt:lpstr>
      <vt:lpstr>Thanks for your kind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Günther, Franziska, Dr.</dc:creator>
  <cp:lastModifiedBy>Виктор Дударев</cp:lastModifiedBy>
  <cp:revision>384</cp:revision>
  <cp:lastPrinted>2021-07-01T07:54:40Z</cp:lastPrinted>
  <dcterms:created xsi:type="dcterms:W3CDTF">2018-11-13T11:45:51Z</dcterms:created>
  <dcterms:modified xsi:type="dcterms:W3CDTF">2023-11-06T19:07:30Z</dcterms:modified>
</cp:coreProperties>
</file>