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5" r:id="rId1"/>
    <p:sldMasterId id="2147483679" r:id="rId2"/>
  </p:sldMasterIdLst>
  <p:notesMasterIdLst>
    <p:notesMasterId r:id="rId14"/>
  </p:notesMasterIdLst>
  <p:sldIdLst>
    <p:sldId id="256" r:id="rId3"/>
    <p:sldId id="335" r:id="rId4"/>
    <p:sldId id="353" r:id="rId5"/>
    <p:sldId id="356" r:id="rId6"/>
    <p:sldId id="357" r:id="rId7"/>
    <p:sldId id="354" r:id="rId8"/>
    <p:sldId id="358" r:id="rId9"/>
    <p:sldId id="359" r:id="rId10"/>
    <p:sldId id="355" r:id="rId11"/>
    <p:sldId id="352" r:id="rId12"/>
    <p:sldId id="351" r:id="rId13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5B0BD07-221F-49F1-84C3-A636A7D2C99B}">
          <p14:sldIdLst>
            <p14:sldId id="256"/>
            <p14:sldId id="335"/>
            <p14:sldId id="353"/>
            <p14:sldId id="356"/>
            <p14:sldId id="357"/>
            <p14:sldId id="354"/>
            <p14:sldId id="358"/>
            <p14:sldId id="359"/>
            <p14:sldId id="355"/>
            <p14:sldId id="352"/>
            <p14:sldId id="35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7FD401A-9AFC-CEB2-2E40-A6115EBD7297}" name="Carsten Placke-Yan" initials="CPY" userId="Carsten Placke-Yan" providerId="None"/>
  <p188:author id="{639AA42E-AEF7-5BC6-A619-3DB851885769}" name="Timo  Fockenberg" initials="TF" userId="S::timo.fockenberg@uni-due.de::ca5b5eaa-ed32-423f-b93f-7fe16104f67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004C93"/>
    <a:srgbClr val="2E316C"/>
    <a:srgbClr val="E9EBF5"/>
    <a:srgbClr val="4C0B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91" autoAdjust="0"/>
    <p:restoredTop sz="86404" autoAdjust="0"/>
  </p:normalViewPr>
  <p:slideViewPr>
    <p:cSldViewPr snapToGrid="0">
      <p:cViewPr varScale="1">
        <p:scale>
          <a:sx n="95" d="100"/>
          <a:sy n="95" d="100"/>
        </p:scale>
        <p:origin x="2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2525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ABD12-B764-4614-BC86-391BAE625E29}" type="datetimeFigureOut">
              <a:rPr lang="de-DE" smtClean="0"/>
              <a:t>08.11.2023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428B1-2554-491D-B226-BCE32FA9188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4753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00855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403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256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7613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3068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3341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8829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2193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24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5553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3765550"/>
            <a:ext cx="12192000" cy="3092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 userDrawn="1"/>
        </p:nvSpPr>
        <p:spPr>
          <a:xfrm>
            <a:off x="0" y="0"/>
            <a:ext cx="12192000" cy="3765550"/>
          </a:xfrm>
          <a:prstGeom prst="rect">
            <a:avLst/>
          </a:prstGeom>
          <a:solidFill>
            <a:srgbClr val="004C93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493776" y="742950"/>
            <a:ext cx="11201400" cy="5542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B9C7173-7F7D-8A4C-BC17-45E2A0C4EB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39226" y="5810796"/>
            <a:ext cx="413999" cy="41399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D632F53-DC20-0C4E-AAF9-D1E1132D42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84355" y="5810796"/>
            <a:ext cx="1246810" cy="41399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340F2B0-800D-F04F-A870-6F0330AB4AE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7469" y="5810796"/>
            <a:ext cx="861483" cy="41399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82B14B7E-BBCA-EB49-A0F6-1F257A07E84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24501" y="5810796"/>
            <a:ext cx="2020029" cy="413999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E08AF9F0-D8FB-0D41-A7A2-E9AAEA03421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11861" y="5810796"/>
            <a:ext cx="1961995" cy="413998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68D34C5-7692-0742-B660-7AB07226445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62844" y="5810796"/>
            <a:ext cx="412027" cy="413998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947A4D26-C116-CF45-9D26-C5585A0643C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34086" y="5810796"/>
            <a:ext cx="2079622" cy="413999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444CBE5A-31AA-4647-BA92-24068D559E1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39600" y="5810796"/>
            <a:ext cx="1069285" cy="413998"/>
          </a:xfrm>
          <a:prstGeom prst="rect">
            <a:avLst/>
          </a:prstGeom>
        </p:spPr>
      </p:pic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46200" y="3849688"/>
            <a:ext cx="9448800" cy="1655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rgbClr val="004C9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Name(s)</a:t>
            </a:r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>
          <a:xfrm>
            <a:off x="1337733" y="831853"/>
            <a:ext cx="9450000" cy="27987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 b="1" cap="small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sz="44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6132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736000" y="624000"/>
            <a:ext cx="6720000" cy="448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35999" y="5270400"/>
            <a:ext cx="6720000" cy="43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104425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92">
          <p15:clr>
            <a:srgbClr val="FBAE40"/>
          </p15:clr>
        </p15:guide>
        <p15:guide id="2" pos="4468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241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4000" y="624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00" y="4320000"/>
            <a:ext cx="5280000" cy="139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0000" y="624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320000"/>
            <a:ext cx="5280000" cy="139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670370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3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1963">
          <p15:clr>
            <a:srgbClr val="FBAE40"/>
          </p15:clr>
        </p15:guide>
        <p15:guide id="5" pos="279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inkl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4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0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B3784F-BC20-4A45-986C-728B00F596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</p:spTree>
    <p:extLst>
      <p:ext uri="{BB962C8B-B14F-4D97-AF65-F5344CB8AC3E}">
        <p14:creationId xmlns:p14="http://schemas.microsoft.com/office/powerpoint/2010/main" val="1307650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  <p15:guide id="5" pos="2790">
          <p15:clr>
            <a:srgbClr val="FBAE40"/>
          </p15:clr>
        </p15:guide>
        <p15:guide id="6" pos="544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432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72000" y="1272000"/>
            <a:ext cx="6048000" cy="4032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01497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3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50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 inkl. Bildunter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5472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783352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Bild inkl. Bildunterzeile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960000" y="1224000"/>
            <a:ext cx="456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442775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720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40000" y="1272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640000" y="3504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445051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77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2 Bilder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320000" y="1224000"/>
            <a:ext cx="720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" y="1272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0" y="3504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15621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8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HEADLINE EINFÜGEN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2F6D41-300A-44A6-A773-F84C7424C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674647-E98A-4E91-B769-603FBD38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0012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7FEC2D-DBFC-481D-89EF-55316F02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C5583F-31A1-412C-900F-41106AD7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206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">
            <a:extLst>
              <a:ext uri="{FF2B5EF4-FFF2-40B4-BE49-F238E27FC236}">
                <a16:creationId xmlns:a16="http://schemas.microsoft.com/office/drawing/2014/main" id="{E10AE831-2867-F646-83B4-DA810147BE78}"/>
              </a:ext>
            </a:extLst>
          </p:cNvPr>
          <p:cNvSpPr txBox="1"/>
          <p:nvPr userDrawn="1"/>
        </p:nvSpPr>
        <p:spPr>
          <a:xfrm>
            <a:off x="219600" y="6390591"/>
            <a:ext cx="489047" cy="427215"/>
          </a:xfrm>
          <a:prstGeom prst="rect">
            <a:avLst/>
          </a:prstGeom>
          <a:noFill/>
        </p:spPr>
        <p:txBody>
          <a:bodyPr wrap="none" lIns="0" rtlCol="0" anchor="ctr" anchorCtr="0">
            <a:noAutofit/>
          </a:bodyPr>
          <a:lstStyle/>
          <a:p>
            <a:fld id="{C2010D74-AEB2-4A4B-A2EC-3697475144BD}" type="slidenum">
              <a:rPr lang="en-GB" sz="1400" b="0" kern="1200" smtClean="0">
                <a:solidFill>
                  <a:srgbClr val="004C93"/>
                </a:solidFill>
                <a:latin typeface="+mn-lt"/>
                <a:ea typeface="ＭＳ Ｐゴシック" charset="-128"/>
                <a:cs typeface="Calibri" panose="020F0502020204030204" pitchFamily="34" charset="0"/>
              </a:rPr>
              <a:t>‹#›</a:t>
            </a:fld>
            <a:endParaRPr lang="en-GB" sz="1400" b="0" kern="1200" dirty="0">
              <a:solidFill>
                <a:srgbClr val="004C93"/>
              </a:solidFill>
              <a:latin typeface="+mn-lt"/>
              <a:ea typeface="ＭＳ Ｐゴシック" charset="-128"/>
              <a:cs typeface="Calibri" panose="020F0502020204030204" pitchFamily="34" charset="0"/>
            </a:endParaRP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60DD7736-FA16-9041-A930-CE6D748B0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99" y="108000"/>
            <a:ext cx="11764994" cy="792000"/>
          </a:xfrm>
        </p:spPr>
        <p:txBody>
          <a:bodyPr tIns="36000" bIns="36000">
            <a:noAutofit/>
          </a:bodyPr>
          <a:lstStyle>
            <a:lvl1pPr>
              <a:defRPr lang="de-DE" sz="3600" b="1" baseline="0" smtClean="0">
                <a:solidFill>
                  <a:srgbClr val="004C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noProof="0" dirty="0"/>
          </a:p>
        </p:txBody>
      </p:sp>
      <p:grpSp>
        <p:nvGrpSpPr>
          <p:cNvPr id="22" name="Area C" hidden="1">
            <a:extLst>
              <a:ext uri="{FF2B5EF4-FFF2-40B4-BE49-F238E27FC236}">
                <a16:creationId xmlns:a16="http://schemas.microsoft.com/office/drawing/2014/main" id="{0F8AF86F-DAD4-E648-A096-8E7DDD34F16A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23" name="Element_C">
              <a:extLst>
                <a:ext uri="{FF2B5EF4-FFF2-40B4-BE49-F238E27FC236}">
                  <a16:creationId xmlns:a16="http://schemas.microsoft.com/office/drawing/2014/main" id="{717E5556-728B-D449-9DB4-95716CFA47C0}"/>
                </a:ext>
              </a:extLst>
            </p:cNvPr>
            <p:cNvSpPr/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Text_C">
              <a:extLst>
                <a:ext uri="{FF2B5EF4-FFF2-40B4-BE49-F238E27FC236}">
                  <a16:creationId xmlns:a16="http://schemas.microsoft.com/office/drawing/2014/main" id="{3331879B-FD0F-4F43-8A20-22FB5D4129E5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C01</a:t>
              </a:r>
              <a:endParaRPr lang="en-D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6" name="Area B" hidden="1">
            <a:extLst>
              <a:ext uri="{FF2B5EF4-FFF2-40B4-BE49-F238E27FC236}">
                <a16:creationId xmlns:a16="http://schemas.microsoft.com/office/drawing/2014/main" id="{5F7337AB-AC00-9A4F-AE65-68CE30482C06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17" name="Element_B">
              <a:extLst>
                <a:ext uri="{FF2B5EF4-FFF2-40B4-BE49-F238E27FC236}">
                  <a16:creationId xmlns:a16="http://schemas.microsoft.com/office/drawing/2014/main" id="{C489C6BB-48D0-214E-8C59-0E82FE50998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_B">
              <a:extLst>
                <a:ext uri="{FF2B5EF4-FFF2-40B4-BE49-F238E27FC236}">
                  <a16:creationId xmlns:a16="http://schemas.microsoft.com/office/drawing/2014/main" id="{96CD414C-3C04-2E4A-897D-68B2E774E954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B02</a:t>
              </a:r>
              <a:endParaRPr lang="en-D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9" name="Area A">
            <a:extLst>
              <a:ext uri="{FF2B5EF4-FFF2-40B4-BE49-F238E27FC236}">
                <a16:creationId xmlns:a16="http://schemas.microsoft.com/office/drawing/2014/main" id="{7643002E-2D77-6840-B933-08975F0106D6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20" name="Element_A">
              <a:extLst>
                <a:ext uri="{FF2B5EF4-FFF2-40B4-BE49-F238E27FC236}">
                  <a16:creationId xmlns:a16="http://schemas.microsoft.com/office/drawing/2014/main" id="{A7CEC376-494D-C54F-B896-5E66AC180452}"/>
                </a:ext>
              </a:extLst>
            </p:cNvPr>
            <p:cNvSpPr/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_A">
              <a:extLst>
                <a:ext uri="{FF2B5EF4-FFF2-40B4-BE49-F238E27FC236}">
                  <a16:creationId xmlns:a16="http://schemas.microsoft.com/office/drawing/2014/main" id="{0BD97176-935F-3D4E-B9A0-3E17388CF2C9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 fontScale="85000" lnSpcReduction="10000"/>
            </a:bodyPr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A09(N)</a:t>
              </a:r>
              <a:endParaRPr lang="en-DE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28" name="Design Element: Line">
            <a:extLst>
              <a:ext uri="{FF2B5EF4-FFF2-40B4-BE49-F238E27FC236}">
                <a16:creationId xmlns:a16="http://schemas.microsoft.com/office/drawing/2014/main" id="{78779EE9-EA30-7A40-A4ED-51C6928F2CBA}"/>
              </a:ext>
            </a:extLst>
          </p:cNvPr>
          <p:cNvCxnSpPr>
            <a:cxnSpLocks/>
          </p:cNvCxnSpPr>
          <p:nvPr userDrawn="1"/>
        </p:nvCxnSpPr>
        <p:spPr>
          <a:xfrm>
            <a:off x="215999" y="6342499"/>
            <a:ext cx="11764994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CA24BC50-7A3F-DA40-8A91-D57791100FB3}"/>
              </a:ext>
            </a:extLst>
          </p:cNvPr>
          <p:cNvGrpSpPr/>
          <p:nvPr userDrawn="1"/>
        </p:nvGrpSpPr>
        <p:grpSpPr>
          <a:xfrm>
            <a:off x="10489546" y="6104033"/>
            <a:ext cx="1491446" cy="695182"/>
            <a:chOff x="10466773" y="6064346"/>
            <a:chExt cx="1491446" cy="695182"/>
          </a:xfrm>
        </p:grpSpPr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127A10B7-8B73-754D-8784-F7BFEABF5157}"/>
                </a:ext>
              </a:extLst>
            </p:cNvPr>
            <p:cNvSpPr/>
            <p:nvPr userDrawn="1"/>
          </p:nvSpPr>
          <p:spPr>
            <a:xfrm>
              <a:off x="10466773" y="6195600"/>
              <a:ext cx="468000" cy="2317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1" name="Grafik 30">
              <a:hlinkClick r:id="" action="ppaction://noaction"/>
              <a:extLst>
                <a:ext uri="{FF2B5EF4-FFF2-40B4-BE49-F238E27FC236}">
                  <a16:creationId xmlns:a16="http://schemas.microsoft.com/office/drawing/2014/main" id="{9C87BB19-523F-1346-9BC0-B8984CA1D0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2780" y="6064346"/>
              <a:ext cx="1445439" cy="695182"/>
            </a:xfrm>
            <a:prstGeom prst="rect">
              <a:avLst/>
            </a:prstGeom>
          </p:spPr>
        </p:pic>
      </p:grpSp>
      <p:sp>
        <p:nvSpPr>
          <p:cNvPr id="5" name="Presentation Details">
            <a:extLst>
              <a:ext uri="{FF2B5EF4-FFF2-40B4-BE49-F238E27FC236}">
                <a16:creationId xmlns:a16="http://schemas.microsoft.com/office/drawing/2014/main" id="{4D7C228A-EAD6-1667-CBEA-C827F0274DC9}"/>
              </a:ext>
            </a:extLst>
          </p:cNvPr>
          <p:cNvSpPr txBox="1"/>
          <p:nvPr userDrawn="1"/>
        </p:nvSpPr>
        <p:spPr>
          <a:xfrm>
            <a:off x="580104" y="6372000"/>
            <a:ext cx="4995073" cy="485999"/>
          </a:xfrm>
          <a:prstGeom prst="rect">
            <a:avLst/>
          </a:prstGeom>
          <a:noFill/>
        </p:spPr>
        <p:txBody>
          <a:bodyPr wrap="none" lIns="90000" rIns="90000" rtlCol="0" anchor="ctr" anchorCtr="0">
            <a:noAutofit/>
          </a:bodyPr>
          <a:lstStyle/>
          <a:p>
            <a:r>
              <a:rPr lang="en-US" sz="1400" b="1" noProof="0" dirty="0">
                <a:solidFill>
                  <a:srgbClr val="004C93"/>
                </a:solidFill>
              </a:rPr>
              <a:t>CRC/TRR 247</a:t>
            </a:r>
          </a:p>
          <a:p>
            <a:r>
              <a:rPr lang="en-US" sz="1200" noProof="0" dirty="0">
                <a:solidFill>
                  <a:srgbClr val="004C93"/>
                </a:solidFill>
              </a:rPr>
              <a:t>07-09 November 2023 | RDMS Workshop</a:t>
            </a:r>
          </a:p>
        </p:txBody>
      </p:sp>
      <p:sp>
        <p:nvSpPr>
          <p:cNvPr id="7" name="References" hidden="1">
            <a:extLst>
              <a:ext uri="{FF2B5EF4-FFF2-40B4-BE49-F238E27FC236}">
                <a16:creationId xmlns:a16="http://schemas.microsoft.com/office/drawing/2014/main" id="{9F55CC67-CB81-B052-1C1C-EF8D44B1F4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69023" y="6362393"/>
            <a:ext cx="5313301" cy="485999"/>
          </a:xfrm>
        </p:spPr>
        <p:txBody>
          <a:bodyPr lIns="36000" tIns="18000" rIns="36000" bIns="0">
            <a:normAutofit/>
          </a:bodyPr>
          <a:lstStyle>
            <a:lvl1pPr marL="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arenBoth"/>
              <a:defRPr sz="1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noProof="0" dirty="0"/>
              <a:t>Reference 1</a:t>
            </a:r>
          </a:p>
          <a:p>
            <a:pPr lvl="0"/>
            <a:r>
              <a:rPr lang="en-US" noProof="0" dirty="0"/>
              <a:t>Reference 2</a:t>
            </a:r>
          </a:p>
          <a:p>
            <a:pPr lvl="0"/>
            <a:r>
              <a:rPr lang="en-US" noProof="0" dirty="0"/>
              <a:t>Reference 3</a:t>
            </a:r>
          </a:p>
        </p:txBody>
      </p:sp>
      <p:grpSp>
        <p:nvGrpSpPr>
          <p:cNvPr id="2" name="Administrative">
            <a:extLst>
              <a:ext uri="{FF2B5EF4-FFF2-40B4-BE49-F238E27FC236}">
                <a16:creationId xmlns:a16="http://schemas.microsoft.com/office/drawing/2014/main" id="{E7721802-D36A-5062-97A7-71304C853DF4}"/>
              </a:ext>
            </a:extLst>
          </p:cNvPr>
          <p:cNvGrpSpPr/>
          <p:nvPr userDrawn="1"/>
        </p:nvGrpSpPr>
        <p:grpSpPr>
          <a:xfrm>
            <a:off x="11407608" y="144000"/>
            <a:ext cx="720001" cy="720001"/>
            <a:chOff x="0" y="0"/>
            <a:chExt cx="720000" cy="719999"/>
          </a:xfrm>
        </p:grpSpPr>
        <p:sp>
          <p:nvSpPr>
            <p:cNvPr id="3" name="Text_Administrative">
              <a:extLst>
                <a:ext uri="{FF2B5EF4-FFF2-40B4-BE49-F238E27FC236}">
                  <a16:creationId xmlns:a16="http://schemas.microsoft.com/office/drawing/2014/main" id="{0D6F2B5A-B309-DB37-24D9-FA07B7E7232E}"/>
                </a:ext>
              </a:extLst>
            </p:cNvPr>
            <p:cNvSpPr/>
            <p:nvPr/>
          </p:nvSpPr>
          <p:spPr>
            <a:xfrm flipH="1">
              <a:off x="-1" y="0"/>
              <a:ext cx="720001" cy="720000"/>
            </a:xfrm>
            <a:prstGeom prst="ellipse">
              <a:avLst/>
            </a:prstGeom>
            <a:solidFill>
              <a:srgbClr val="59595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" name="Text_Administrative">
              <a:extLst>
                <a:ext uri="{FF2B5EF4-FFF2-40B4-BE49-F238E27FC236}">
                  <a16:creationId xmlns:a16="http://schemas.microsoft.com/office/drawing/2014/main" id="{1A0F1944-582D-1CE4-6499-49A03428FFC5}"/>
                </a:ext>
              </a:extLst>
            </p:cNvPr>
            <p:cNvSpPr txBox="1"/>
            <p:nvPr/>
          </p:nvSpPr>
          <p:spPr>
            <a:xfrm>
              <a:off x="0" y="144000"/>
              <a:ext cx="720000" cy="4320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normAutofit/>
            </a:bodyPr>
            <a:lstStyle>
              <a:lvl1pPr algn="ctr">
                <a:defRPr b="1">
                  <a:solidFill>
                    <a:srgbClr val="FFFFFF"/>
                  </a:solidFill>
                </a:defRPr>
              </a:lvl1pPr>
            </a:lstStyle>
            <a:p>
              <a:r>
                <a:rPr dirty="0"/>
                <a:t>INF(N)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8142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311992">
              <a:tabLst>
                <a:tab pos="311992" algn="l"/>
              </a:tabLst>
              <a:defRPr/>
            </a:lvl2pPr>
            <a:lvl3pPr defTabSz="311992">
              <a:tabLst>
                <a:tab pos="311992" algn="l"/>
              </a:tabLst>
              <a:defRPr/>
            </a:lvl3pPr>
            <a:lvl4pPr defTabSz="311992">
              <a:tabLst>
                <a:tab pos="311992" algn="l"/>
              </a:tabLst>
              <a:defRPr/>
            </a:lvl4pPr>
            <a:lvl5pPr defTabSz="311992">
              <a:tabLst>
                <a:tab pos="311992" algn="l"/>
              </a:tabLst>
              <a:defRPr/>
            </a:lvl5pPr>
            <a:lvl6pPr marL="0" indent="0" defTabSz="311992">
              <a:buFont typeface="+mj-lt"/>
              <a:buNone/>
              <a:tabLst>
                <a:tab pos="311992" algn="l"/>
              </a:tabLst>
              <a:defRPr/>
            </a:lvl6pPr>
            <a:lvl7pPr defTabSz="311992">
              <a:tabLst>
                <a:tab pos="311992" algn="l"/>
              </a:tabLst>
              <a:defRPr/>
            </a:lvl7pPr>
            <a:lvl8pPr defTabSz="311992">
              <a:tabLst>
                <a:tab pos="311992" algn="l"/>
              </a:tabLst>
              <a:defRPr/>
            </a:lvl8pPr>
            <a:lvl9pPr defTabSz="311992">
              <a:tabLst>
                <a:tab pos="311992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705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4000" y="5640000"/>
            <a:ext cx="10080000" cy="432000"/>
          </a:xfrm>
        </p:spPr>
        <p:txBody>
          <a:bodyPr/>
          <a:lstStyle>
            <a:lvl1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1pPr>
            <a:lvl2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2pPr>
            <a:lvl3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3pPr>
            <a:lvl4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4pPr>
            <a:lvl5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5pPr>
            <a:lvl6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6pPr>
            <a:lvl7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7pPr>
            <a:lvl8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8pPr>
            <a:lvl9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624000" y="6240000"/>
            <a:ext cx="10080000" cy="19200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D81F06-1D47-4C44-8C29-89662B0E16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000" y="4665600"/>
            <a:ext cx="3340800" cy="231864"/>
          </a:xfrm>
          <a:prstGeom prst="rect">
            <a:avLst/>
          </a:prstGeom>
        </p:spPr>
      </p:pic>
      <p:sp>
        <p:nvSpPr>
          <p:cNvPr id="22" name="Bildplatzhalter 21">
            <a:extLst>
              <a:ext uri="{FF2B5EF4-FFF2-40B4-BE49-F238E27FC236}">
                <a16:creationId xmlns:a16="http://schemas.microsoft.com/office/drawing/2014/main" id="{84C7B36F-18FD-48F5-9A0D-FC40AEE68D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-1"/>
            <a:ext cx="10910400" cy="4248000"/>
          </a:xfrm>
          <a:custGeom>
            <a:avLst/>
            <a:gdLst>
              <a:gd name="connsiteX0" fmla="*/ 0 w 8182800"/>
              <a:gd name="connsiteY0" fmla="*/ 0 h 3186000"/>
              <a:gd name="connsiteX1" fmla="*/ 8182800 w 8182800"/>
              <a:gd name="connsiteY1" fmla="*/ 0 h 3186000"/>
              <a:gd name="connsiteX2" fmla="*/ 8182800 w 8182800"/>
              <a:gd name="connsiteY2" fmla="*/ 1 h 3186000"/>
              <a:gd name="connsiteX3" fmla="*/ 7225201 w 8182800"/>
              <a:gd name="connsiteY3" fmla="*/ 1 h 3186000"/>
              <a:gd name="connsiteX4" fmla="*/ 7225201 w 8182800"/>
              <a:gd name="connsiteY4" fmla="*/ 1440001 h 3186000"/>
              <a:gd name="connsiteX5" fmla="*/ 8182800 w 8182800"/>
              <a:gd name="connsiteY5" fmla="*/ 1440001 h 3186000"/>
              <a:gd name="connsiteX6" fmla="*/ 8182800 w 8182800"/>
              <a:gd name="connsiteY6" fmla="*/ 3186000 h 3186000"/>
              <a:gd name="connsiteX7" fmla="*/ 0 w 8182800"/>
              <a:gd name="connsiteY7" fmla="*/ 3186000 h 31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82800" h="3186000">
                <a:moveTo>
                  <a:pt x="0" y="0"/>
                </a:moveTo>
                <a:lnTo>
                  <a:pt x="8182800" y="0"/>
                </a:lnTo>
                <a:lnTo>
                  <a:pt x="8182800" y="1"/>
                </a:lnTo>
                <a:lnTo>
                  <a:pt x="7225201" y="1"/>
                </a:lnTo>
                <a:lnTo>
                  <a:pt x="7225201" y="1440001"/>
                </a:lnTo>
                <a:lnTo>
                  <a:pt x="8182800" y="1440001"/>
                </a:lnTo>
                <a:lnTo>
                  <a:pt x="8182800" y="3186000"/>
                </a:lnTo>
                <a:lnTo>
                  <a:pt x="0" y="3186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C28E9FB3-DC3C-4E55-9877-2DEEAAB3290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33600" y="0"/>
            <a:ext cx="1920483" cy="1920000"/>
          </a:xfrm>
          <a:prstGeom prst="rect">
            <a:avLst/>
          </a:prstGeom>
        </p:spPr>
      </p:pic>
      <p:sp>
        <p:nvSpPr>
          <p:cNvPr id="23" name="Titel 22">
            <a:extLst>
              <a:ext uri="{FF2B5EF4-FFF2-40B4-BE49-F238E27FC236}">
                <a16:creationId xmlns:a16="http://schemas.microsoft.com/office/drawing/2014/main" id="{259FB325-4F00-4E24-9BB5-CBE59A8EE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00" y="5193600"/>
            <a:ext cx="4703915" cy="432000"/>
          </a:xfrm>
        </p:spPr>
        <p:txBody>
          <a:bodyPr/>
          <a:lstStyle>
            <a:lvl1pPr>
              <a:lnSpc>
                <a:spcPts val="3333"/>
              </a:lnSpc>
              <a:defRPr cap="all" baseline="0"/>
            </a:lvl1pPr>
          </a:lstStyle>
          <a:p>
            <a:pPr lv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A11C8C5-D6EB-4C5D-9539-1ADEFC0908B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69599" y="5193600"/>
            <a:ext cx="3340800" cy="432000"/>
          </a:xfrm>
        </p:spPr>
        <p:txBody>
          <a:bodyPr anchor="ctr" anchorCtr="0"/>
          <a:lstStyle>
            <a:lvl1pPr algn="ctr">
              <a:defRPr sz="1400"/>
            </a:lvl1pPr>
          </a:lstStyle>
          <a:p>
            <a:r>
              <a:rPr lang="de-DE" dirty="0"/>
              <a:t>Logo auf Platzhalter ziehen</a:t>
            </a:r>
          </a:p>
        </p:txBody>
      </p:sp>
    </p:spTree>
    <p:extLst>
      <p:ext uri="{BB962C8B-B14F-4D97-AF65-F5344CB8AC3E}">
        <p14:creationId xmlns:p14="http://schemas.microsoft.com/office/powerpoint/2010/main" val="3169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240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000" y="1008000"/>
            <a:ext cx="10896000" cy="960000"/>
          </a:xfrm>
        </p:spPr>
        <p:txBody>
          <a:bodyPr/>
          <a:lstStyle>
            <a:lvl1pPr>
              <a:lnSpc>
                <a:spcPts val="7600"/>
              </a:lnSpc>
              <a:defRPr sz="64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4000" y="1968589"/>
            <a:ext cx="10896000" cy="1919817"/>
          </a:xfrm>
        </p:spPr>
        <p:txBody>
          <a:bodyPr/>
          <a:lstStyle>
            <a:lvl1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1pPr>
            <a:lvl2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2pPr>
            <a:lvl3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3pPr>
            <a:lvl4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4pPr>
            <a:lvl5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5pPr>
            <a:lvl6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6pPr>
            <a:lvl7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7pPr>
            <a:lvl8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8pPr>
            <a:lvl9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</p:txBody>
      </p:sp>
    </p:spTree>
    <p:extLst>
      <p:ext uri="{BB962C8B-B14F-4D97-AF65-F5344CB8AC3E}">
        <p14:creationId xmlns:p14="http://schemas.microsoft.com/office/powerpoint/2010/main" val="1855049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240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000" y="1104000"/>
            <a:ext cx="10896000" cy="720000"/>
          </a:xfrm>
        </p:spPr>
        <p:txBody>
          <a:bodyPr/>
          <a:lstStyle>
            <a:lvl1pPr>
              <a:lnSpc>
                <a:spcPts val="5867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4000" y="1823999"/>
            <a:ext cx="10896000" cy="3888000"/>
          </a:xfrm>
        </p:spPr>
        <p:txBody>
          <a:bodyPr/>
          <a:lstStyle>
            <a:lvl1pPr>
              <a:lnSpc>
                <a:spcPts val="5867"/>
              </a:lnSpc>
              <a:spcAft>
                <a:spcPts val="0"/>
              </a:spcAft>
              <a:defRPr sz="4800" b="0">
                <a:solidFill>
                  <a:schemeClr val="bg1"/>
                </a:solidFill>
              </a:defRPr>
            </a:lvl1pPr>
            <a:lvl2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2pPr>
            <a:lvl3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3pPr>
            <a:lvl4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4pPr>
            <a:lvl5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5pPr>
            <a:lvl6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6pPr>
            <a:lvl7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7pPr>
            <a:lvl8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8pPr>
            <a:lvl9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25248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311992">
              <a:tabLst>
                <a:tab pos="311992" algn="l"/>
              </a:tabLst>
              <a:defRPr/>
            </a:lvl2pPr>
            <a:lvl3pPr defTabSz="311992">
              <a:tabLst>
                <a:tab pos="311992" algn="l"/>
              </a:tabLst>
              <a:defRPr/>
            </a:lvl3pPr>
            <a:lvl4pPr defTabSz="311992">
              <a:tabLst>
                <a:tab pos="311992" algn="l"/>
              </a:tabLst>
              <a:defRPr/>
            </a:lvl4pPr>
            <a:lvl5pPr defTabSz="311992">
              <a:tabLst>
                <a:tab pos="311992" algn="l"/>
              </a:tabLst>
              <a:defRPr/>
            </a:lvl5pPr>
            <a:lvl6pPr marL="0" indent="0" defTabSz="311992">
              <a:buFont typeface="+mj-lt"/>
              <a:buNone/>
              <a:tabLst>
                <a:tab pos="311992" algn="l"/>
              </a:tabLst>
              <a:defRPr/>
            </a:lvl6pPr>
            <a:lvl7pPr defTabSz="311992">
              <a:tabLst>
                <a:tab pos="311992" algn="l"/>
              </a:tabLst>
              <a:defRPr/>
            </a:lvl7pPr>
            <a:lvl8pPr defTabSz="311992">
              <a:tabLst>
                <a:tab pos="311992" algn="l"/>
              </a:tabLst>
              <a:defRPr/>
            </a:lvl8pPr>
            <a:lvl9pPr defTabSz="311992">
              <a:tabLst>
                <a:tab pos="311992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03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 //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Tabellenplatzhalter 4">
            <a:extLst>
              <a:ext uri="{FF2B5EF4-FFF2-40B4-BE49-F238E27FC236}">
                <a16:creationId xmlns:a16="http://schemas.microsoft.com/office/drawing/2014/main" id="{F5A8BB0B-4BD0-4791-8A9B-89C9D0000E3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24000" y="1224000"/>
            <a:ext cx="10896000" cy="448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Tabelle durch Klicken auf Symbol hinzufügen</a:t>
            </a:r>
            <a:endParaRPr lang="de-DE" dirty="0"/>
          </a:p>
        </p:txBody>
      </p:sp>
      <p:grpSp>
        <p:nvGrpSpPr>
          <p:cNvPr id="6" name="Regieanweisungen">
            <a:extLst>
              <a:ext uri="{FF2B5EF4-FFF2-40B4-BE49-F238E27FC236}">
                <a16:creationId xmlns:a16="http://schemas.microsoft.com/office/drawing/2014/main" id="{20CE116F-C667-495A-B654-8B72C3A079E7}"/>
              </a:ext>
            </a:extLst>
          </p:cNvPr>
          <p:cNvGrpSpPr/>
          <p:nvPr userDrawn="1"/>
        </p:nvGrpSpPr>
        <p:grpSpPr>
          <a:xfrm>
            <a:off x="-3505067" y="-624000"/>
            <a:ext cx="19778197" cy="8111999"/>
            <a:chOff x="-2628800" y="-468000"/>
            <a:chExt cx="14833648" cy="6083999"/>
          </a:xfrm>
        </p:grpSpPr>
        <p:sp>
          <p:nvSpPr>
            <p:cNvPr id="16" name="Listenebenen">
              <a:extLst>
                <a:ext uri="{FF2B5EF4-FFF2-40B4-BE49-F238E27FC236}">
                  <a16:creationId xmlns:a16="http://schemas.microsoft.com/office/drawing/2014/main" id="{84A0104B-AA90-4DE7-ADAE-6959FBC15DB1}"/>
                </a:ext>
              </a:extLst>
            </p:cNvPr>
            <p:cNvSpPr txBox="1"/>
            <p:nvPr userDrawn="1"/>
          </p:nvSpPr>
          <p:spPr>
            <a:xfrm rot="10800000" flipH="1" flipV="1">
              <a:off x="-2628800" y="1368000"/>
              <a:ext cx="2520800" cy="1527786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Einfärbung einer Spalte/Zeile: </a:t>
              </a:r>
              <a:br>
                <a:rPr lang="de-DE" sz="16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Markieren der Spalte/Zeile: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 Entwurf / Tabellentools &gt; Schattierung &gt;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6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Die gewünschte Farbe aus den Designfarben auswählen</a:t>
              </a:r>
            </a:p>
          </p:txBody>
        </p:sp>
        <p:sp>
          <p:nvSpPr>
            <p:cNvPr id="10" name="Zurücksetzen">
              <a:extLst>
                <a:ext uri="{FF2B5EF4-FFF2-40B4-BE49-F238E27FC236}">
                  <a16:creationId xmlns:a16="http://schemas.microsoft.com/office/drawing/2014/main" id="{431D1FFE-03BA-4520-A89B-CDD1BC7E4751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1" name="Hilfslinien">
              <a:extLst>
                <a:ext uri="{FF2B5EF4-FFF2-40B4-BE49-F238E27FC236}">
                  <a16:creationId xmlns:a16="http://schemas.microsoft.com/office/drawing/2014/main" id="{38EA8585-E11F-4D10-9DAB-78E6756B2D63}"/>
                </a:ext>
              </a:extLst>
            </p:cNvPr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Löschen einer Spalte/Zeile: </a:t>
              </a: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Markieren der Spalte/Zeile: Layout &gt; Löschen &gt; Spalte bzw. Zeile löschen</a:t>
              </a:r>
            </a:p>
          </p:txBody>
        </p:sp>
        <p:sp>
          <p:nvSpPr>
            <p:cNvPr id="12" name="Fußzeile">
              <a:extLst>
                <a:ext uri="{FF2B5EF4-FFF2-40B4-BE49-F238E27FC236}">
                  <a16:creationId xmlns:a16="http://schemas.microsoft.com/office/drawing/2014/main" id="{4EFB3271-7B15-42ED-A704-B39FAEDC1436}"/>
                </a:ext>
              </a:extLst>
            </p:cNvPr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13" name="Layoutwechsel">
              <a:extLst>
                <a:ext uri="{FF2B5EF4-FFF2-40B4-BE49-F238E27FC236}">
                  <a16:creationId xmlns:a16="http://schemas.microsoft.com/office/drawing/2014/main" id="{6BCDAEA0-53BC-4E57-84CA-5C530F05A90E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2283786"/>
              <a:ext cx="2952848" cy="1044048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Einfügen einer Spalte/Zeile: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Markieren der Spalte/Zeile neben der eine weitere eingefügt werden soll: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Layout &gt; Hier die gewünschte Einfügeoption auswählen</a:t>
              </a:r>
            </a:p>
          </p:txBody>
        </p:sp>
      </p:grp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4573989D-8FFD-4555-AAB7-592C2CE3AC9F}"/>
              </a:ext>
            </a:extLst>
          </p:cNvPr>
          <p:cNvCxnSpPr/>
          <p:nvPr userDrawn="1"/>
        </p:nvCxnSpPr>
        <p:spPr>
          <a:xfrm>
            <a:off x="0" y="5980800"/>
            <a:ext cx="12192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F3269418-AEC9-43D6-9A0C-41CA02546B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4513"/>
          <a:stretch/>
        </p:blipFill>
        <p:spPr>
          <a:xfrm>
            <a:off x="12336001" y="4437031"/>
            <a:ext cx="2756284" cy="1152211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81CC49D-33BF-49DC-B533-86BE2EB412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44000" y="6239520"/>
            <a:ext cx="2016000" cy="3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58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12192000" cy="6864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/>
              <a:t>Vollbild durch klicken einfügen.</a:t>
            </a:r>
          </a:p>
        </p:txBody>
      </p:sp>
    </p:spTree>
    <p:extLst>
      <p:ext uri="{BB962C8B-B14F-4D97-AF65-F5344CB8AC3E}">
        <p14:creationId xmlns:p14="http://schemas.microsoft.com/office/powerpoint/2010/main" val="75315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image" Target="../media/image10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image" Target="../media/image12.emf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image" Target="../media/image11.png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79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9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 userDrawn="1">
            <p:ph type="title"/>
          </p:nvPr>
        </p:nvSpPr>
        <p:spPr>
          <a:xfrm>
            <a:off x="624000" y="528000"/>
            <a:ext cx="10080000" cy="62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KAPITEL | CHART-HEADLINE</a:t>
            </a:r>
          </a:p>
        </p:txBody>
      </p:sp>
      <p:sp>
        <p:nvSpPr>
          <p:cNvPr id="3" name="Textplatzhalter 2"/>
          <p:cNvSpPr>
            <a:spLocks noGrp="1"/>
          </p:cNvSpPr>
          <p:nvPr userDrawn="1">
            <p:ph type="body" idx="1"/>
          </p:nvPr>
        </p:nvSpPr>
        <p:spPr>
          <a:xfrm>
            <a:off x="624000" y="1224000"/>
            <a:ext cx="10080000" cy="448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(Text und Aufzählungen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4" name="Datumsplatzhalter 3"/>
          <p:cNvSpPr>
            <a:spLocks noGrp="1"/>
          </p:cNvSpPr>
          <p:nvPr userDrawn="1">
            <p:ph type="dt" sz="half" idx="2"/>
          </p:nvPr>
        </p:nvSpPr>
        <p:spPr>
          <a:xfrm>
            <a:off x="480000" y="7365485"/>
            <a:ext cx="5712011" cy="23997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960000" y="6336000"/>
            <a:ext cx="8400000" cy="144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r>
              <a:rPr lang="de-DE" dirty="0"/>
              <a:t>Titel | ggf. weitere Angaben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32000" y="6336000"/>
            <a:ext cx="336000" cy="144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grpSp>
        <p:nvGrpSpPr>
          <p:cNvPr id="31" name="Regieanweisungen"/>
          <p:cNvGrpSpPr/>
          <p:nvPr userDrawn="1"/>
        </p:nvGrpSpPr>
        <p:grpSpPr>
          <a:xfrm>
            <a:off x="-2784000" y="-624000"/>
            <a:ext cx="17712000" cy="8111999"/>
            <a:chOff x="-2088000" y="-468000"/>
            <a:chExt cx="13284000" cy="6083999"/>
          </a:xfrm>
        </p:grpSpPr>
        <p:grpSp>
          <p:nvGrpSpPr>
            <p:cNvPr id="29" name="Listenebenen"/>
            <p:cNvGrpSpPr/>
            <p:nvPr userDrawn="1"/>
          </p:nvGrpSpPr>
          <p:grpSpPr>
            <a:xfrm>
              <a:off x="-2088000" y="1368000"/>
              <a:ext cx="1980000" cy="2319874"/>
              <a:chOff x="-2088000" y="1368000"/>
              <a:chExt cx="1980000" cy="2319874"/>
            </a:xfrm>
          </p:grpSpPr>
          <p:sp>
            <p:nvSpPr>
              <p:cNvPr id="12" name="Text // Listenebene erhöhen"/>
              <p:cNvSpPr txBox="1"/>
              <p:nvPr userDrawn="1"/>
            </p:nvSpPr>
            <p:spPr>
              <a:xfrm>
                <a:off x="-2016000" y="2787874"/>
                <a:ext cx="936000" cy="396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erhöhen</a:t>
                </a:r>
              </a:p>
            </p:txBody>
          </p:sp>
          <p:sp>
            <p:nvSpPr>
              <p:cNvPr id="13" name="Text // Listenebene verringern"/>
              <p:cNvSpPr txBox="1"/>
              <p:nvPr userDrawn="1"/>
            </p:nvSpPr>
            <p:spPr>
              <a:xfrm>
                <a:off x="-2016000" y="3291874"/>
                <a:ext cx="936000" cy="396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verringern</a:t>
                </a:r>
              </a:p>
            </p:txBody>
          </p:sp>
          <p:sp>
            <p:nvSpPr>
              <p:cNvPr id="25" name="Listenebenen"/>
              <p:cNvSpPr txBox="1"/>
              <p:nvPr userDrawn="1"/>
            </p:nvSpPr>
            <p:spPr>
              <a:xfrm rot="10800000" flipH="1" flipV="1">
                <a:off x="-2088000" y="1368000"/>
                <a:ext cx="1980000" cy="828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4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Listen erstellen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Wechseln Sie die Textebene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</a:p>
            </p:txBody>
          </p:sp>
          <p:pic>
            <p:nvPicPr>
              <p:cNvPr id="27" name="Bild // Listenebene verringern"/>
              <p:cNvPicPr>
                <a:picLocks noChangeAspect="1"/>
              </p:cNvPicPr>
              <p:nvPr userDrawn="1"/>
            </p:nvPicPr>
            <p:blipFill>
              <a:blip r:embed="rId18"/>
              <a:stretch>
                <a:fillRect/>
              </a:stretch>
            </p:blipFill>
            <p:spPr>
              <a:xfrm>
                <a:off x="-963360" y="3291874"/>
                <a:ext cx="855360" cy="396000"/>
              </a:xfrm>
              <a:prstGeom prst="rect">
                <a:avLst/>
              </a:prstGeom>
            </p:spPr>
          </p:pic>
          <p:pic>
            <p:nvPicPr>
              <p:cNvPr id="28" name="Bild // Listenebene erhöhen"/>
              <p:cNvPicPr>
                <a:picLocks noChangeAspect="1"/>
              </p:cNvPicPr>
              <p:nvPr userDrawn="1"/>
            </p:nvPicPr>
            <p:blipFill>
              <a:blip r:embed="rId19"/>
              <a:stretch>
                <a:fillRect/>
              </a:stretch>
            </p:blipFill>
            <p:spPr>
              <a:xfrm>
                <a:off x="-963360" y="2787874"/>
                <a:ext cx="855360" cy="396000"/>
              </a:xfrm>
              <a:prstGeom prst="rect">
                <a:avLst/>
              </a:prstGeom>
            </p:spPr>
          </p:pic>
        </p:grpSp>
        <p:sp>
          <p:nvSpPr>
            <p:cNvPr id="14" name="Zurücksetzen"/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5" name="Hilfslinien"/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Menü: </a:t>
              </a: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sp>
          <p:nvSpPr>
            <p:cNvPr id="16" name="Fußzeile"/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30" name="Layoutwechsel"/>
            <p:cNvSpPr txBox="1"/>
            <p:nvPr userDrawn="1"/>
          </p:nvSpPr>
          <p:spPr>
            <a:xfrm rot="10800000" flipH="1" flipV="1">
              <a:off x="9252000" y="2283786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6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l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</p:grp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F61B1FA0-8233-4248-B899-BF9702E3E986}"/>
              </a:ext>
            </a:extLst>
          </p:cNvPr>
          <p:cNvCxnSpPr/>
          <p:nvPr userDrawn="1"/>
        </p:nvCxnSpPr>
        <p:spPr>
          <a:xfrm>
            <a:off x="0" y="5980800"/>
            <a:ext cx="12192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>
            <a:extLst>
              <a:ext uri="{FF2B5EF4-FFF2-40B4-BE49-F238E27FC236}">
                <a16:creationId xmlns:a16="http://schemas.microsoft.com/office/drawing/2014/main" id="{289C4D98-9606-4382-895C-2F9999CA3289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9744000" y="6239520"/>
            <a:ext cx="2016000" cy="3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10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</p:sldLayoutIdLst>
  <p:hf hdr="0" dt="0"/>
  <p:txStyles>
    <p:titleStyle>
      <a:lvl1pPr marL="0" indent="0" algn="l" defTabSz="91437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3600" b="0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1600"/>
        </a:spcAft>
        <a:buSzPct val="75000"/>
        <a:buFont typeface="Arial" panose="020B0604020202020204" pitchFamily="34" charset="0"/>
        <a:buNone/>
        <a:defRPr sz="2000" b="1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11992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bg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623984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935977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2">
          <p15:clr>
            <a:srgbClr val="5ACBF0"/>
          </p15:clr>
        </p15:guide>
        <p15:guide id="2" pos="5059">
          <p15:clr>
            <a:srgbClr val="5ACBF0"/>
          </p15:clr>
        </p15:guide>
        <p15:guide id="3" orient="horz" pos="245">
          <p15:clr>
            <a:srgbClr val="5ACBF0"/>
          </p15:clr>
        </p15:guide>
        <p15:guide id="4" orient="horz" pos="2700">
          <p15:clr>
            <a:srgbClr val="5ACBF0"/>
          </p15:clr>
        </p15:guide>
        <p15:guide id="5" pos="5443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emo.mdi.ruhr-uni-bochum.de/search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hyperlink" Target="https://demo.mdi.ruhr-uni-bochum.de/search/?system=As-Ga&amp;typeid=8&amp;Aspctmin=30&amp;Aspctmax=50&amp;Gaabsmin=1&amp;Gaabsmax=3&amp;pr0name=E%3Csub%3Eg%3C%2Fsub%3E&amp;pr0type=Float&amp;pr0min=1.5&amp;pr0max=2&amp;prcnt=1" TargetMode="External"/><Relationship Id="rId4" Type="http://schemas.openxmlformats.org/officeDocument/2006/relationships/hyperlink" Target="https://demo.mdi.ruhr-uni-bochum.de/search/?system=As-Ga&amp;typeid=8&amp;Aspctmin=30&amp;Aspctmax=50&amp;Gaabsmin=1&amp;Gaabsmax=3&amp;pr0name=E%3Csub%3Eg%3C%2Fsub%3E&amp;pr0type=Float&amp;pr0min=1.5&amp;pr0max=2&amp;pr1name=Comment&amp;pr1type=String&amp;pr1max=3&amp;pr1str=solution&amp;prcnt=2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Victor.Dudarev@rub.d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dudarev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c247.mdi.ruhr-uni-bochum.de/rubric/how-to-do-wiki_workshop2023-in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Hash_function" TargetMode="External"/><Relationship Id="rId5" Type="http://schemas.openxmlformats.org/officeDocument/2006/relationships/hyperlink" Target="https://crc247.mdi.ruhr-uni-bochum.de/uploadfiles" TargetMode="External"/><Relationship Id="rId4" Type="http://schemas.openxmlformats.org/officeDocument/2006/relationships/hyperlink" Target="https://inf.mdi.ruhr-uni-bochum.de/uploadfile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mo.mdi.ruhr-uni-bochum.de/search/?system=As-Ga&amp;typeid=8&amp;Aspctmin=30&amp;Aspctmax=50&amp;Gaabsmin=1&amp;Gaabsmax=3&amp;pr0name=E%3Csub%3Eg%3C%2Fsub%3E&amp;pr0type=Float&amp;pr0min=1.5&amp;pr0max=2&amp;prcnt=1" TargetMode="External"/><Relationship Id="rId5" Type="http://schemas.openxmlformats.org/officeDocument/2006/relationships/hyperlink" Target="https://demo.mdi.ruhr-uni-bochum.de/search/?system=As-Ga&amp;typeid=8&amp;Aspctmin=30&amp;Aspctmax=50&amp;Gaabsmin=1&amp;Gaabsmax=3&amp;pr0name=E%3Csub%3Eg%3C%2Fsub%3E&amp;pr0type=Float&amp;pr0min=1.5&amp;pr0max=2&amp;pr1name=Comment&amp;pr1type=String&amp;pr1max=3&amp;pr1str=solution&amp;prcnt=2" TargetMode="External"/><Relationship Id="rId4" Type="http://schemas.openxmlformats.org/officeDocument/2006/relationships/hyperlink" Target="https://demo.mdi.ruhr-uni-bochum.de/search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12F0A855-EB3C-04D6-EFE5-D5946B1C1B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Victor Dudarev</a:t>
            </a:r>
            <a:endParaRPr lang="en-DE" dirty="0"/>
          </a:p>
        </p:txBody>
      </p:sp>
      <p:sp>
        <p:nvSpPr>
          <p:cNvPr id="19" name="Titel 5">
            <a:extLst>
              <a:ext uri="{FF2B5EF4-FFF2-40B4-BE49-F238E27FC236}">
                <a16:creationId xmlns:a16="http://schemas.microsoft.com/office/drawing/2014/main" id="{1FD4D80D-43CE-4DFC-2871-ED5F1AF6F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142" y="831853"/>
            <a:ext cx="10264877" cy="2798763"/>
          </a:xfrm>
        </p:spPr>
        <p:txBody>
          <a:bodyPr>
            <a:normAutofit fontScale="90000"/>
          </a:bodyPr>
          <a:lstStyle/>
          <a:p>
            <a:pPr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CRC/TRR247 Research Data Management System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Case: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Each Project Tries to Search for Data from Partner Projects</a:t>
            </a:r>
            <a:endParaRPr lang="de-DE" sz="40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76D67F-3023-FCDD-4BDA-F82637077BF7}"/>
              </a:ext>
            </a:extLst>
          </p:cNvPr>
          <p:cNvSpPr txBox="1"/>
          <p:nvPr/>
        </p:nvSpPr>
        <p:spPr>
          <a:xfrm>
            <a:off x="10469933" y="1255732"/>
            <a:ext cx="109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004C93"/>
                </a:solidFill>
              </a:rPr>
              <a:t>Dr.</a:t>
            </a:r>
          </a:p>
          <a:p>
            <a:pPr algn="ctr"/>
            <a:r>
              <a:rPr lang="en-US" sz="1200" b="1" dirty="0">
                <a:solidFill>
                  <a:srgbClr val="004C93"/>
                </a:solidFill>
              </a:rPr>
              <a:t>V. Dudarev</a:t>
            </a:r>
            <a:endParaRPr lang="en-DE" sz="1200" b="1" dirty="0">
              <a:solidFill>
                <a:srgbClr val="004C93"/>
              </a:solidFill>
            </a:endParaRPr>
          </a:p>
        </p:txBody>
      </p:sp>
      <p:pic>
        <p:nvPicPr>
          <p:cNvPr id="10" name="Рисунок 2">
            <a:extLst>
              <a:ext uri="{FF2B5EF4-FFF2-40B4-BE49-F238E27FC236}">
                <a16:creationId xmlns:a16="http://schemas.microsoft.com/office/drawing/2014/main" id="{08938626-A650-BC0D-1205-0937B75F3B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5173" y="0"/>
            <a:ext cx="135255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4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RDMS: </a:t>
            </a:r>
            <a:r>
              <a:rPr lang="en-US" sz="3733" dirty="0"/>
              <a:t>Search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 fontScale="62500" lnSpcReduction="20000"/>
          </a:bodyPr>
          <a:lstStyle/>
          <a:p>
            <a:pPr defTabSz="914377"/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3"/>
              </a:rPr>
              <a:t>https://demo.mdi.ruhr-uni-bochum.de/search/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defTabSz="914377"/>
            <a:r>
              <a:rPr lang="en-US" altLang="ru-RU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demo.mdi.ruhr-uni-bochum.de/search/?system=As-Ga&amp;typeid=8&amp;Aspctmin=30&amp;Aspctmax=50&amp;Gaabsmin=1&amp;Gaabsmax=3&amp;pr0name=E%3Csub%3Eg%3C%2Fsub%3E&amp;pr0type=Float&amp;pr0min=1.5&amp;pr0max=2&amp;pr1name=Comment&amp;pr1type=String&amp;pr1max=3&amp;pr1str=solution&amp;prcnt=2</a:t>
            </a: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defTabSz="914377"/>
            <a:r>
              <a:rPr lang="en-US" altLang="ru-RU" dirty="0">
                <a:solidFill>
                  <a:prstClr val="black"/>
                </a:solidFill>
                <a:latin typeface="Arial" panose="020B0604020202020204" pitchFamily="34" charset="0"/>
                <a:hlinkClick r:id="rId5"/>
              </a:rPr>
              <a:t>https://demo.mdi.ruhr-uni-bochum.de/search/?system=As-Ga&amp;typeid=8&amp;Aspctmin=30&amp;Aspctmax=50&amp;Gaabsmin=1&amp;Gaabsmax=3&amp;pr0name=E%3Csub%3Eg%3C%2Fsub%3E&amp;pr0type=Float&amp;pr0min=1.5&amp;pr0max=2&amp;prcnt=1</a:t>
            </a: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3084" y="1330466"/>
            <a:ext cx="5949221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make properties modification easy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060ABD-80BE-8653-2A65-9ECD8599F1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83767" y="61017"/>
            <a:ext cx="8182352" cy="6018689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8" name="Text Box 52">
            <a:extLst>
              <a:ext uri="{FF2B5EF4-FFF2-40B4-BE49-F238E27FC236}">
                <a16:creationId xmlns:a16="http://schemas.microsoft.com/office/drawing/2014/main" id="{7A6DF9F1-DCFB-8B98-C6AC-52FB88A29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927" y="805027"/>
            <a:ext cx="3850840" cy="5159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Search on: 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Chemical system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Composition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Object type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Phrase in object’s </a:t>
            </a:r>
            <a:r>
              <a:rPr lang="en-US" altLang="ru-RU" sz="2133" u="sng" dirty="0">
                <a:solidFill>
                  <a:prstClr val="black"/>
                </a:solidFill>
                <a:latin typeface="+mn-lt"/>
              </a:rPr>
              <a:t>Name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or </a:t>
            </a:r>
            <a:r>
              <a:rPr lang="en-US" altLang="ru-RU" sz="2133" u="sng" dirty="0">
                <a:solidFill>
                  <a:prstClr val="black"/>
                </a:solidFill>
                <a:latin typeface="+mn-lt"/>
              </a:rPr>
              <a:t>Description</a:t>
            </a: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Properties values (all available within tenant)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Person created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Creation date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Important feature:</a:t>
            </a:r>
          </a:p>
          <a:p>
            <a:pPr defTabSz="914377">
              <a:spcBef>
                <a:spcPts val="0"/>
              </a:spcBef>
            </a:pPr>
            <a:r>
              <a:rPr lang="en-US" altLang="ru-RU" sz="2133" dirty="0">
                <a:solidFill>
                  <a:srgbClr val="0070C0"/>
                </a:solidFill>
                <a:latin typeface="+mn-lt"/>
              </a:rPr>
              <a:t>persistent URL on search </a:t>
            </a:r>
            <a:r>
              <a:rPr lang="en-US" altLang="ru-RU" sz="1600" dirty="0">
                <a:solidFill>
                  <a:prstClr val="black"/>
                </a:solidFill>
                <a:latin typeface="+mn-lt"/>
              </a:rPr>
              <a:t>(share search results easily by URL</a:t>
            </a:r>
            <a:r>
              <a:rPr lang="en-US" altLang="ru-RU" sz="1600" dirty="0">
                <a:solidFill>
                  <a:srgbClr val="E6332A"/>
                </a:solidFill>
                <a:latin typeface="+mn-lt"/>
              </a:rPr>
              <a:t>*</a:t>
            </a:r>
            <a:r>
              <a:rPr lang="en-US" altLang="ru-RU" sz="1600" dirty="0">
                <a:solidFill>
                  <a:prstClr val="black"/>
                </a:solidFill>
                <a:latin typeface="+mn-lt"/>
              </a:rPr>
              <a:t>)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.</a:t>
            </a:r>
          </a:p>
          <a:p>
            <a:pPr defTabSz="914377">
              <a:spcBef>
                <a:spcPts val="0"/>
              </a:spcBef>
            </a:pPr>
            <a:endParaRPr lang="en-US" altLang="ru-RU" sz="1467" dirty="0">
              <a:solidFill>
                <a:srgbClr val="E6332A"/>
              </a:solidFill>
              <a:latin typeface="+mn-lt"/>
            </a:endParaRPr>
          </a:p>
          <a:p>
            <a:pPr defTabSz="914377">
              <a:spcBef>
                <a:spcPts val="0"/>
              </a:spcBef>
            </a:pPr>
            <a:r>
              <a:rPr lang="en-US" altLang="ru-RU" sz="1600" dirty="0">
                <a:solidFill>
                  <a:srgbClr val="E6332A"/>
                </a:solidFill>
                <a:latin typeface="+mn-lt"/>
              </a:rPr>
              <a:t>*</a:t>
            </a:r>
            <a:r>
              <a:rPr lang="en-US" altLang="ru-RU" sz="1600" dirty="0">
                <a:solidFill>
                  <a:prstClr val="black"/>
                </a:solidFill>
                <a:latin typeface="+mn-lt"/>
              </a:rPr>
              <a:t> - respecting current security context</a:t>
            </a:r>
          </a:p>
        </p:txBody>
      </p:sp>
    </p:spTree>
    <p:extLst>
      <p:ext uri="{BB962C8B-B14F-4D97-AF65-F5344CB8AC3E}">
        <p14:creationId xmlns:p14="http://schemas.microsoft.com/office/powerpoint/2010/main" val="722969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>
                <a:latin typeface="Arial" panose="020B0604020202020204" pitchFamily="34" charset="0"/>
              </a:rPr>
              <a:t>Thanks for your kind attention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ACCA0-8621-F316-A835-02AA0C0152B3}"/>
              </a:ext>
            </a:extLst>
          </p:cNvPr>
          <p:cNvSpPr txBox="1"/>
          <p:nvPr/>
        </p:nvSpPr>
        <p:spPr>
          <a:xfrm>
            <a:off x="326115" y="1636370"/>
            <a:ext cx="114953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de-DE" sz="2800" dirty="0"/>
          </a:p>
          <a:p>
            <a:pPr algn="ctr"/>
            <a:r>
              <a:rPr lang="de-DE" sz="8800" dirty="0"/>
              <a:t>Q&amp;A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F2FCA08F-F595-E922-63C8-30406A6EA0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2913" y="5417848"/>
            <a:ext cx="5313301" cy="485999"/>
          </a:xfrm>
        </p:spPr>
        <p:txBody>
          <a:bodyPr>
            <a:noAutofit/>
          </a:bodyPr>
          <a:lstStyle/>
          <a:p>
            <a:pPr indent="0" defTabSz="914377">
              <a:buNone/>
            </a:pPr>
            <a:r>
              <a:rPr lang="en-US" sz="2400" dirty="0">
                <a:solidFill>
                  <a:srgbClr val="1D1C1D"/>
                </a:solidFill>
                <a:latin typeface="+mn-lt"/>
              </a:rPr>
              <a:t>Victor Dudarev</a:t>
            </a:r>
          </a:p>
          <a:p>
            <a:pPr indent="0" defTabSz="914377">
              <a:buNone/>
            </a:pPr>
            <a:r>
              <a:rPr lang="en-US" sz="2400" dirty="0">
                <a:solidFill>
                  <a:srgbClr val="1D1C1D"/>
                </a:solidFill>
                <a:latin typeface="+mn-lt"/>
                <a:hlinkClick r:id="rId3"/>
              </a:rPr>
              <a:t>Victor.Dudarev@rub.de</a:t>
            </a:r>
            <a:endParaRPr lang="en-US" sz="2400" dirty="0">
              <a:solidFill>
                <a:prstClr val="black"/>
              </a:solidFill>
              <a:latin typeface="+mn-lt"/>
            </a:endParaRPr>
          </a:p>
          <a:p>
            <a:pPr indent="0">
              <a:buNone/>
            </a:pPr>
            <a:endParaRPr lang="en-US" sz="2400" dirty="0">
              <a:latin typeface="+mn-lt"/>
            </a:endParaRP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BF5B7F41-2497-9FD8-16DB-0134FF742C8B}"/>
              </a:ext>
            </a:extLst>
          </p:cNvPr>
          <p:cNvSpPr txBox="1">
            <a:spLocks/>
          </p:cNvSpPr>
          <p:nvPr/>
        </p:nvSpPr>
        <p:spPr>
          <a:xfrm>
            <a:off x="5669023" y="6362393"/>
            <a:ext cx="5313301" cy="485999"/>
          </a:xfrm>
          <a:prstGeom prst="rect">
            <a:avLst/>
          </a:prstGeom>
        </p:spPr>
        <p:txBody>
          <a:bodyPr vert="horz" lIns="36000" tIns="18000" rIns="36000" bIns="0" rtlCol="0">
            <a:normAutofit/>
          </a:bodyPr>
          <a:lstStyle>
            <a:lvl1pPr marL="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arenBoth"/>
              <a:defRPr sz="1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+mj-lt"/>
              <a:buNone/>
            </a:pPr>
            <a:r>
              <a:rPr lang="en-US" dirty="0">
                <a:hlinkClick r:id="rId4"/>
              </a:rPr>
              <a:t>https://vdudarev.ru</a:t>
            </a:r>
            <a:endParaRPr lang="en-US" dirty="0"/>
          </a:p>
          <a:p>
            <a:pPr indent="0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563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Presentations</a:t>
            </a:r>
            <a:endParaRPr lang="de-DE" sz="1600" dirty="0"/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7A6DF9F1-DCFB-8B98-C6AC-52FB88A29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926" y="805027"/>
            <a:ext cx="12059073" cy="748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All my presentations are available at: </a:t>
            </a:r>
          </a:p>
          <a:p>
            <a:pPr defTabSz="914377">
              <a:spcBef>
                <a:spcPts val="0"/>
              </a:spcBef>
            </a:pP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3"/>
              </a:rPr>
              <a:t>https://crc247.mdi.ruhr-uni-bochum.de/rubric/how-to-do-wiki_workshop2023-inf</a:t>
            </a:r>
            <a:endParaRPr lang="en-US" altLang="ru-RU" sz="2133" dirty="0">
              <a:solidFill>
                <a:prstClr val="black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839FAC-C62A-1077-0927-D0BFF7DE28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676" y="1692658"/>
            <a:ext cx="5422402" cy="445088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6B5DC7B-13F0-CFF1-627A-EAE26619A5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89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Staged</a:t>
            </a:r>
            <a:r>
              <a:rPr lang="de-DE" dirty="0"/>
              <a:t> </a:t>
            </a:r>
            <a:r>
              <a:rPr lang="de-DE" dirty="0" err="1"/>
              <a:t>files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user-</a:t>
            </a:r>
            <a:r>
              <a:rPr lang="de-DE" dirty="0" err="1"/>
              <a:t>bound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/>
          </a:bodyPr>
          <a:lstStyle/>
          <a:p>
            <a:pPr defTabSz="914377"/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538B7B-02A3-3D21-E5A0-04904C924631}"/>
              </a:ext>
            </a:extLst>
          </p:cNvPr>
          <p:cNvSpPr txBox="1"/>
          <p:nvPr/>
        </p:nvSpPr>
        <p:spPr>
          <a:xfrm>
            <a:off x="9452224" y="799000"/>
            <a:ext cx="264045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Stage zone </a:t>
            </a:r>
            <a:r>
              <a:rPr lang="en-US" sz="2000" dirty="0"/>
              <a:t>is a temporary folder to store user files before objects creation.</a:t>
            </a:r>
          </a:p>
          <a:p>
            <a:endParaRPr lang="en-US" sz="2000" dirty="0"/>
          </a:p>
          <a:p>
            <a:r>
              <a:rPr lang="en-US" sz="2000" dirty="0"/>
              <a:t>Every user account has its own “staged zone”.</a:t>
            </a:r>
          </a:p>
          <a:p>
            <a:endParaRPr lang="en-US" sz="2000" dirty="0"/>
          </a:p>
          <a:p>
            <a:r>
              <a:rPr lang="en-US" sz="2000" b="1" dirty="0"/>
              <a:t>Consequence:</a:t>
            </a:r>
          </a:p>
          <a:p>
            <a:r>
              <a:rPr lang="en-US" sz="2000" dirty="0"/>
              <a:t>when several users use the same account simultaneously – staged zone becomes messy.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5F74B73-EE6A-D2E2-7F90-F84E534290A0}"/>
              </a:ext>
            </a:extLst>
          </p:cNvPr>
          <p:cNvCxnSpPr>
            <a:cxnSpLocks/>
          </p:cNvCxnSpPr>
          <p:nvPr/>
        </p:nvCxnSpPr>
        <p:spPr>
          <a:xfrm flipV="1">
            <a:off x="3225521" y="2572378"/>
            <a:ext cx="2562330" cy="884256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1D051E77-379D-3B06-0D9A-D19EA6C38C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653" y="806800"/>
            <a:ext cx="9179380" cy="54244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205364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Files </a:t>
            </a:r>
            <a:r>
              <a:rPr lang="de-DE" dirty="0" err="1"/>
              <a:t>must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unique</a:t>
            </a:r>
            <a:endParaRPr lang="de-DE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00954D-8088-ED14-9419-F8AA868C76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920" y="1835719"/>
            <a:ext cx="11766620" cy="124188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538B7B-02A3-3D21-E5A0-04904C924631}"/>
              </a:ext>
            </a:extLst>
          </p:cNvPr>
          <p:cNvSpPr txBox="1"/>
          <p:nvPr/>
        </p:nvSpPr>
        <p:spPr>
          <a:xfrm>
            <a:off x="100483" y="855339"/>
            <a:ext cx="11977636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When you are at “Staged files” zone while uploading some files:</a:t>
            </a:r>
          </a:p>
          <a:p>
            <a:r>
              <a:rPr lang="en-US" sz="2000" dirty="0">
                <a:hlinkClick r:id="rId4"/>
              </a:rPr>
              <a:t>https://inf.mdi.ruhr-uni-bochum.de/uploadfiles</a:t>
            </a:r>
            <a:r>
              <a:rPr lang="en-US" sz="2000" dirty="0"/>
              <a:t> OR </a:t>
            </a:r>
            <a:r>
              <a:rPr lang="en-US" sz="2000" dirty="0">
                <a:hlinkClick r:id="rId5"/>
              </a:rPr>
              <a:t>https://crc247.mdi.ruhr-uni-bochum.de/uploadfiles</a:t>
            </a:r>
            <a:endParaRPr lang="en-US" sz="2000" dirty="0"/>
          </a:p>
          <a:p>
            <a:r>
              <a:rPr lang="en-US" sz="2000" dirty="0"/>
              <a:t>you could observe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000" dirty="0"/>
              <a:t>A file copy is already in a system</a:t>
            </a:r>
          </a:p>
          <a:p>
            <a:endParaRPr lang="en-US" sz="2000" dirty="0"/>
          </a:p>
          <a:p>
            <a:r>
              <a:rPr lang="en-US" sz="2400" b="1" dirty="0">
                <a:solidFill>
                  <a:srgbClr val="FF0000"/>
                </a:solidFill>
              </a:rPr>
              <a:t>You are not allowed to upload the same data </a:t>
            </a:r>
            <a:r>
              <a:rPr lang="en-US" sz="2400" dirty="0"/>
              <a:t>(even if file names are different)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Uniqueness is preserved using SHA-256 hash function (collisions are almost impossible).</a:t>
            </a:r>
          </a:p>
          <a:p>
            <a:r>
              <a:rPr lang="en-US" sz="2400" dirty="0"/>
              <a:t>Every tenant must have files with unique hash values.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5F74B73-EE6A-D2E2-7F90-F84E534290A0}"/>
              </a:ext>
            </a:extLst>
          </p:cNvPr>
          <p:cNvCxnSpPr>
            <a:cxnSpLocks/>
          </p:cNvCxnSpPr>
          <p:nvPr/>
        </p:nvCxnSpPr>
        <p:spPr>
          <a:xfrm flipV="1">
            <a:off x="3225521" y="2572378"/>
            <a:ext cx="2562330" cy="884256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5DDFD6-B46A-3250-78B6-E79160426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hlinkClick r:id="rId6"/>
              </a:rPr>
              <a:t>https://en.wikipedia.org/wiki/Hash_function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464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C538B7B-02A3-3D21-E5A0-04904C924631}"/>
              </a:ext>
            </a:extLst>
          </p:cNvPr>
          <p:cNvSpPr txBox="1"/>
          <p:nvPr/>
        </p:nvSpPr>
        <p:spPr>
          <a:xfrm>
            <a:off x="100483" y="855339"/>
            <a:ext cx="11977636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When you try to create objects with the same name: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400" b="1" dirty="0">
                <a:solidFill>
                  <a:srgbClr val="FF0000"/>
                </a:solidFill>
              </a:rPr>
              <a:t>You are not allowed to use the same names for different objects</a:t>
            </a:r>
            <a:endParaRPr lang="en-US" sz="24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Names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objects</a:t>
            </a:r>
            <a:r>
              <a:rPr lang="de-DE" dirty="0"/>
              <a:t> </a:t>
            </a:r>
            <a:r>
              <a:rPr lang="de-DE" dirty="0" err="1"/>
              <a:t>must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unique</a:t>
            </a:r>
            <a:r>
              <a:rPr lang="de-DE" dirty="0"/>
              <a:t> (</a:t>
            </a:r>
            <a:r>
              <a:rPr lang="de-DE" dirty="0" err="1"/>
              <a:t>within</a:t>
            </a:r>
            <a:r>
              <a:rPr lang="de-DE" dirty="0"/>
              <a:t> a type)</a:t>
            </a:r>
            <a:endParaRPr lang="de-DE" sz="1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7F54D7-A093-D061-6D73-C40BB524CB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67" y="1262995"/>
            <a:ext cx="11875920" cy="11391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65C1147-4B9E-EA05-433D-95F5B58495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61C1A8-F435-49F4-B28E-F2D2F3D1362B}"/>
              </a:ext>
            </a:extLst>
          </p:cNvPr>
          <p:cNvSpPr txBox="1"/>
          <p:nvPr/>
        </p:nvSpPr>
        <p:spPr>
          <a:xfrm>
            <a:off x="130629" y="3617296"/>
            <a:ext cx="1183695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Similar errors:</a:t>
            </a:r>
          </a:p>
          <a:p>
            <a:r>
              <a:rPr lang="en-US" dirty="0"/>
              <a:t>Error </a:t>
            </a:r>
            <a:r>
              <a:rPr lang="en-US" dirty="0" err="1"/>
              <a:t>dataContext.SampleAddProcessingStep</a:t>
            </a:r>
            <a:r>
              <a:rPr lang="en-US" dirty="0"/>
              <a:t> </a:t>
            </a:r>
            <a:r>
              <a:rPr lang="en-US" dirty="0" err="1"/>
              <a:t>System.Data.SqlClient.SqlException</a:t>
            </a:r>
            <a:r>
              <a:rPr lang="en-US" dirty="0"/>
              <a:t>: Cannot insert duplicate key row in object '</a:t>
            </a:r>
            <a:r>
              <a:rPr lang="en-US" dirty="0" err="1"/>
              <a:t>dbo.ObjectInfo</a:t>
            </a:r>
            <a:r>
              <a:rPr lang="en-US" dirty="0"/>
              <a:t>' with unique index 'UIX-</a:t>
            </a:r>
            <a:r>
              <a:rPr lang="en-US" dirty="0" err="1"/>
              <a:t>ObjectInfo_Tenant</a:t>
            </a:r>
            <a:r>
              <a:rPr lang="en-US" dirty="0"/>
              <a:t>-Type-</a:t>
            </a:r>
            <a:r>
              <a:rPr lang="en-US" dirty="0" err="1"/>
              <a:t>ObjectName</a:t>
            </a:r>
            <a:r>
              <a:rPr lang="en-US" dirty="0"/>
              <a:t>'. The duplicate key value is (1, 6, </a:t>
            </a:r>
            <a:r>
              <a:rPr lang="en-US" b="1" dirty="0"/>
              <a:t>4422 LCFO_2</a:t>
            </a:r>
            <a:r>
              <a:rPr lang="en-US" dirty="0"/>
              <a:t>).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DC9192-7635-3FD5-2AAB-B14A19B5C89E}"/>
              </a:ext>
            </a:extLst>
          </p:cNvPr>
          <p:cNvSpPr txBox="1"/>
          <p:nvPr/>
        </p:nvSpPr>
        <p:spPr>
          <a:xfrm>
            <a:off x="8340133" y="4695987"/>
            <a:ext cx="37681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TenantId</a:t>
            </a:r>
            <a:r>
              <a:rPr lang="en-US" dirty="0"/>
              <a:t>     	</a:t>
            </a:r>
            <a:r>
              <a:rPr lang="en-US" dirty="0" err="1"/>
              <a:t>TypeId</a:t>
            </a:r>
            <a:r>
              <a:rPr lang="en-US" dirty="0"/>
              <a:t> 	Object Name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BFCB194-F4AF-AAAD-783D-D9004C4CE628}"/>
              </a:ext>
            </a:extLst>
          </p:cNvPr>
          <p:cNvCxnSpPr>
            <a:cxnSpLocks/>
          </p:cNvCxnSpPr>
          <p:nvPr/>
        </p:nvCxnSpPr>
        <p:spPr>
          <a:xfrm flipV="1">
            <a:off x="9043516" y="4461468"/>
            <a:ext cx="994787" cy="291402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D69225E-8553-1EBF-9A5B-950EF7C4C1F5}"/>
              </a:ext>
            </a:extLst>
          </p:cNvPr>
          <p:cNvCxnSpPr>
            <a:cxnSpLocks/>
          </p:cNvCxnSpPr>
          <p:nvPr/>
        </p:nvCxnSpPr>
        <p:spPr>
          <a:xfrm flipV="1">
            <a:off x="10078497" y="4441371"/>
            <a:ext cx="241160" cy="32154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451B2F1-7937-E335-42F3-64DB5F44F48C}"/>
              </a:ext>
            </a:extLst>
          </p:cNvPr>
          <p:cNvCxnSpPr>
            <a:cxnSpLocks/>
          </p:cNvCxnSpPr>
          <p:nvPr/>
        </p:nvCxnSpPr>
        <p:spPr>
          <a:xfrm flipH="1" flipV="1">
            <a:off x="10944330" y="4443046"/>
            <a:ext cx="410307" cy="360066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801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C538B7B-02A3-3D21-E5A0-04904C924631}"/>
              </a:ext>
            </a:extLst>
          </p:cNvPr>
          <p:cNvSpPr txBox="1"/>
          <p:nvPr/>
        </p:nvSpPr>
        <p:spPr>
          <a:xfrm>
            <a:off x="100483" y="855339"/>
            <a:ext cx="11977636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When you try to delete (sub)project, that contains some objects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will have a message: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rgbClr val="FF0000"/>
                </a:solidFill>
              </a:rPr>
              <a:t>Make sure that project is empty (before you delete it)</a:t>
            </a:r>
            <a:endParaRPr lang="en-US" sz="24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Administrator </a:t>
            </a:r>
            <a:r>
              <a:rPr lang="de-DE" dirty="0" err="1"/>
              <a:t>can‘t</a:t>
            </a:r>
            <a:r>
              <a:rPr lang="de-DE" dirty="0"/>
              <a:t> </a:t>
            </a:r>
            <a:r>
              <a:rPr lang="de-DE" dirty="0" err="1"/>
              <a:t>delete</a:t>
            </a:r>
            <a:r>
              <a:rPr lang="de-DE" dirty="0"/>
              <a:t> non-</a:t>
            </a:r>
            <a:r>
              <a:rPr lang="de-DE" dirty="0" err="1"/>
              <a:t>empty</a:t>
            </a:r>
            <a:r>
              <a:rPr lang="de-DE" dirty="0"/>
              <a:t> </a:t>
            </a:r>
            <a:r>
              <a:rPr lang="de-DE" dirty="0" err="1"/>
              <a:t>projects</a:t>
            </a:r>
            <a:endParaRPr lang="de-DE" sz="1600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65C1147-4B9E-EA05-433D-95F5B58495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7977B0A-7F04-0842-5622-99CA770AD5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33" y="4740276"/>
            <a:ext cx="12047974" cy="8645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794B010-D877-943E-7E58-CC7ACEE29C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002" y="1303063"/>
            <a:ext cx="7196585" cy="320820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B07D8AF-D7A2-DFB3-62A8-7A6DBBE3FD00}"/>
              </a:ext>
            </a:extLst>
          </p:cNvPr>
          <p:cNvCxnSpPr>
            <a:cxnSpLocks/>
          </p:cNvCxnSpPr>
          <p:nvPr/>
        </p:nvCxnSpPr>
        <p:spPr>
          <a:xfrm>
            <a:off x="6852976" y="1115367"/>
            <a:ext cx="311499" cy="482321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0820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C538B7B-02A3-3D21-E5A0-04904C924631}"/>
              </a:ext>
            </a:extLst>
          </p:cNvPr>
          <p:cNvSpPr txBox="1"/>
          <p:nvPr/>
        </p:nvSpPr>
        <p:spPr>
          <a:xfrm>
            <a:off x="80387" y="903095"/>
            <a:ext cx="1211161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Miracles with shared staged folder (not possible in production)</a:t>
            </a:r>
          </a:p>
          <a:p>
            <a:r>
              <a:rPr lang="en-US" sz="1600" dirty="0"/>
              <a:t>Error </a:t>
            </a:r>
            <a:r>
              <a:rPr lang="en-US" sz="1600" dirty="0" err="1"/>
              <a:t>CreateObjectsFromStagedFiles</a:t>
            </a:r>
            <a:r>
              <a:rPr lang="en-US" sz="1600" dirty="0"/>
              <a:t> </a:t>
            </a:r>
            <a:r>
              <a:rPr lang="en-US" sz="1600" dirty="0" err="1"/>
              <a:t>System.Exception</a:t>
            </a:r>
            <a:r>
              <a:rPr lang="en-US" sz="1600" dirty="0"/>
              <a:t>: Error validating custom model for file: (fail 404: file not found, </a:t>
            </a:r>
            <a:r>
              <a:rPr lang="en-US" sz="1600" dirty="0" err="1"/>
              <a:t>WebUtilsLib.DBUtils+DatabaseValues</a:t>
            </a:r>
            <a:r>
              <a:rPr lang="en-US" sz="1600" dirty="0"/>
              <a:t>) [Probe 1_SpZn_x10k_14_verbessert.png]</a:t>
            </a:r>
          </a:p>
          <a:p>
            <a:endParaRPr lang="en-US" sz="1600" b="1" dirty="0"/>
          </a:p>
          <a:p>
            <a:r>
              <a:rPr lang="en-US" sz="1600" b="1" dirty="0"/>
              <a:t>Template mismatch with Excel File structure:</a:t>
            </a:r>
          </a:p>
          <a:p>
            <a:r>
              <a:rPr lang="en-US" sz="1600" dirty="0"/>
              <a:t>Error </a:t>
            </a:r>
            <a:r>
              <a:rPr lang="en-US" sz="1600" dirty="0" err="1"/>
              <a:t>UploadPropertiesExcel</a:t>
            </a:r>
            <a:r>
              <a:rPr lang="en-US" sz="1600" dirty="0"/>
              <a:t> </a:t>
            </a:r>
            <a:r>
              <a:rPr lang="en-US" sz="1600" dirty="0" err="1"/>
              <a:t>System.Exception</a:t>
            </a:r>
            <a:r>
              <a:rPr lang="en-US" sz="1600" dirty="0"/>
              <a:t>: Excel file must contain first row with columns: "Type", "Name", "Value", "Epsilon", "Comment"</a:t>
            </a:r>
          </a:p>
          <a:p>
            <a:endParaRPr lang="en-US" sz="1600" dirty="0"/>
          </a:p>
          <a:p>
            <a:r>
              <a:rPr lang="en-US" sz="1600" b="1" dirty="0"/>
              <a:t>Can’t change essential type parameters when objects of given type are in the system:</a:t>
            </a:r>
          </a:p>
          <a:p>
            <a:r>
              <a:rPr lang="en-US" sz="1600" dirty="0"/>
              <a:t>Error </a:t>
            </a:r>
            <a:r>
              <a:rPr lang="en-US" sz="1600" dirty="0" err="1"/>
              <a:t>dataContext.ObjectInfo_UpdateInsert</a:t>
            </a:r>
            <a:r>
              <a:rPr lang="en-US" sz="1600" dirty="0"/>
              <a:t> </a:t>
            </a:r>
            <a:r>
              <a:rPr lang="en-US" sz="1600" dirty="0" err="1"/>
              <a:t>System.Data.SqlClient.SqlException</a:t>
            </a:r>
            <a:r>
              <a:rPr lang="en-US" sz="1600" dirty="0"/>
              <a:t>: Error (</a:t>
            </a:r>
            <a:r>
              <a:rPr lang="en-US" sz="1600" dirty="0" err="1"/>
              <a:t>TypeInfo_UpdateInsert</a:t>
            </a:r>
            <a:r>
              <a:rPr lang="en-US" sz="1600" dirty="0"/>
              <a:t>): Can not change </a:t>
            </a:r>
            <a:r>
              <a:rPr lang="en-US" sz="1600" dirty="0" err="1"/>
              <a:t>TableName</a:t>
            </a:r>
            <a:r>
              <a:rPr lang="en-US" sz="1600" dirty="0"/>
              <a:t> or </a:t>
            </a:r>
            <a:r>
              <a:rPr lang="en-US" sz="1600" dirty="0" err="1"/>
              <a:t>IsHierarchical</a:t>
            </a:r>
            <a:r>
              <a:rPr lang="en-US" sz="1600" dirty="0"/>
              <a:t> since there are already objects of given type [</a:t>
            </a:r>
            <a:r>
              <a:rPr lang="en-US" sz="1600" dirty="0" err="1"/>
              <a:t>TableDB</a:t>
            </a:r>
            <a:r>
              <a:rPr lang="en-US" sz="1600" dirty="0"/>
              <a:t>=Sample, </a:t>
            </a:r>
            <a:r>
              <a:rPr lang="en-US" sz="1600" dirty="0" err="1"/>
              <a:t>IsHierarchicalDB</a:t>
            </a:r>
            <a:r>
              <a:rPr lang="en-US" sz="1600" dirty="0"/>
              <a:t>=0, Table=</a:t>
            </a:r>
            <a:r>
              <a:rPr lang="en-US" sz="1600" dirty="0" err="1"/>
              <a:t>ObjectInfo</a:t>
            </a:r>
            <a:r>
              <a:rPr lang="en-US" sz="1600" dirty="0"/>
              <a:t>, </a:t>
            </a:r>
            <a:r>
              <a:rPr lang="en-US" sz="1600" dirty="0" err="1"/>
              <a:t>IsHierarchical</a:t>
            </a:r>
            <a:r>
              <a:rPr lang="en-US" sz="1600" dirty="0"/>
              <a:t>=0, </a:t>
            </a:r>
            <a:r>
              <a:rPr lang="en-US" sz="1600" dirty="0" err="1"/>
              <a:t>TypeId</a:t>
            </a:r>
            <a:r>
              <a:rPr lang="en-US" sz="1600" dirty="0"/>
              <a:t>=47]</a:t>
            </a:r>
          </a:p>
          <a:p>
            <a:endParaRPr lang="en-US" sz="1600" dirty="0"/>
          </a:p>
          <a:p>
            <a:r>
              <a:rPr lang="en-US" sz="1600" b="1" dirty="0"/>
              <a:t>Non-Excel file:</a:t>
            </a:r>
          </a:p>
          <a:p>
            <a:r>
              <a:rPr lang="en-US" sz="1600" dirty="0"/>
              <a:t>Error </a:t>
            </a:r>
            <a:r>
              <a:rPr lang="en-US" sz="1600" dirty="0" err="1"/>
              <a:t>UploadPropertiesExcel</a:t>
            </a:r>
            <a:r>
              <a:rPr lang="en-US" sz="1600" dirty="0"/>
              <a:t> </a:t>
            </a:r>
            <a:r>
              <a:rPr lang="en-US" sz="1600" dirty="0" err="1"/>
              <a:t>System.IO.InvalidDataException</a:t>
            </a:r>
            <a:r>
              <a:rPr lang="en-US" sz="1600" dirty="0"/>
              <a:t>: The file is not a valid Package file. If the file is encrypted, please supply the password in the constructor. [   at OfficeOpenXml.Packaging.</a:t>
            </a:r>
            <a:r>
              <a:rPr lang="en-US" sz="1600" dirty="0" err="1"/>
              <a:t>ZipPackage</a:t>
            </a:r>
            <a:r>
              <a:rPr lang="en-US" sz="1600" dirty="0"/>
              <a:t>..</a:t>
            </a:r>
            <a:r>
              <a:rPr lang="en-US" sz="1600" dirty="0" err="1"/>
              <a:t>ctor</a:t>
            </a:r>
            <a:r>
              <a:rPr lang="en-US" sz="1600" dirty="0"/>
              <a:t>(Stream stream)</a:t>
            </a:r>
          </a:p>
          <a:p>
            <a:endParaRPr lang="en-US" sz="1600" dirty="0"/>
          </a:p>
          <a:p>
            <a:r>
              <a:rPr lang="en-US" sz="1600" b="1" dirty="0"/>
              <a:t>Wrong data</a:t>
            </a:r>
            <a:r>
              <a:rPr lang="ru-RU" sz="1600" b="1" dirty="0"/>
              <a:t> </a:t>
            </a:r>
            <a:r>
              <a:rPr lang="en-US" sz="1600" b="1" dirty="0"/>
              <a:t>on input</a:t>
            </a:r>
            <a:r>
              <a:rPr lang="en-US" sz="1600" dirty="0"/>
              <a:t>:</a:t>
            </a:r>
          </a:p>
          <a:p>
            <a:r>
              <a:rPr lang="en-US" sz="1600" dirty="0"/>
              <a:t>- Error </a:t>
            </a:r>
            <a:r>
              <a:rPr lang="en-US" sz="1600" dirty="0" err="1"/>
              <a:t>UploadTablePropertiesExcel</a:t>
            </a:r>
            <a:r>
              <a:rPr lang="en-US" sz="1600" dirty="0"/>
              <a:t> </a:t>
            </a:r>
            <a:r>
              <a:rPr lang="en-US" sz="1600" dirty="0" err="1"/>
              <a:t>System.FormatException</a:t>
            </a:r>
            <a:r>
              <a:rPr lang="en-US" sz="1600" dirty="0"/>
              <a:t>: Failed to convert parameter value from a String to a Double.</a:t>
            </a:r>
          </a:p>
          <a:p>
            <a:r>
              <a:rPr lang="en-US" sz="1600" dirty="0"/>
              <a:t>- Error </a:t>
            </a:r>
            <a:r>
              <a:rPr lang="en-US" sz="1600" dirty="0" err="1"/>
              <a:t>UploadTablePropertiesExcel</a:t>
            </a:r>
            <a:r>
              <a:rPr lang="en-US" sz="1600" dirty="0"/>
              <a:t> </a:t>
            </a:r>
            <a:r>
              <a:rPr lang="en-US" sz="1600" dirty="0" err="1"/>
              <a:t>System.ArgumentException</a:t>
            </a:r>
            <a:r>
              <a:rPr lang="en-US" sz="1600" dirty="0"/>
              <a:t>: Unable to find type for column "wave#". Please create within a tenant at least one property with this name manually to set up property type</a:t>
            </a:r>
          </a:p>
          <a:p>
            <a:r>
              <a:rPr lang="en-US" sz="1600" dirty="0"/>
              <a:t>- Error </a:t>
            </a:r>
            <a:r>
              <a:rPr lang="en-US" sz="1600" dirty="0" err="1"/>
              <a:t>UploadTablePropertiesExcel</a:t>
            </a:r>
            <a:r>
              <a:rPr lang="en-US" sz="1600" dirty="0"/>
              <a:t> </a:t>
            </a:r>
            <a:r>
              <a:rPr lang="en-US" sz="1600" dirty="0" err="1"/>
              <a:t>System.ArgumentException</a:t>
            </a:r>
            <a:r>
              <a:rPr lang="en-US" sz="1600" dirty="0"/>
              <a:t>: Column 1 should have a name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errors from the Log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/>
          </a:bodyPr>
          <a:lstStyle/>
          <a:p>
            <a:pPr defTabSz="914377"/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067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C538B7B-02A3-3D21-E5A0-04904C924631}"/>
              </a:ext>
            </a:extLst>
          </p:cNvPr>
          <p:cNvSpPr txBox="1"/>
          <p:nvPr/>
        </p:nvSpPr>
        <p:spPr>
          <a:xfrm>
            <a:off x="80387" y="903095"/>
            <a:ext cx="1211161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Miracles with shared staged folder / Concurrency errors (not possible in production)</a:t>
            </a:r>
          </a:p>
          <a:p>
            <a:r>
              <a:rPr lang="en-US" sz="1600" dirty="0"/>
              <a:t>Error </a:t>
            </a:r>
            <a:r>
              <a:rPr lang="en-US" sz="1600" dirty="0" err="1"/>
              <a:t>CreateObjectsFromStagedFiles</a:t>
            </a:r>
            <a:r>
              <a:rPr lang="en-US" sz="1600" dirty="0"/>
              <a:t> </a:t>
            </a:r>
            <a:r>
              <a:rPr lang="en-US" sz="1600" dirty="0" err="1"/>
              <a:t>System.Exception</a:t>
            </a:r>
            <a:r>
              <a:rPr lang="en-US" sz="1600" dirty="0"/>
              <a:t>: Error validating custom model for file: (fail 404: file not found, </a:t>
            </a:r>
            <a:r>
              <a:rPr lang="en-US" sz="1600" dirty="0" err="1"/>
              <a:t>WebUtilsLib.DBUtils+DatabaseValues</a:t>
            </a:r>
            <a:r>
              <a:rPr lang="en-US" sz="1600" dirty="0"/>
              <a:t>) [Probe 1_SpZn_x10k_14_verbessert.png]</a:t>
            </a:r>
          </a:p>
          <a:p>
            <a:endParaRPr lang="en-US" sz="1600" dirty="0"/>
          </a:p>
          <a:p>
            <a:r>
              <a:rPr lang="en-US" sz="1600" dirty="0"/>
              <a:t>Error </a:t>
            </a:r>
            <a:r>
              <a:rPr lang="en-US" sz="1600" dirty="0" err="1"/>
              <a:t>CreateObjectsFromStagedFiles</a:t>
            </a:r>
            <a:r>
              <a:rPr lang="en-US" sz="1600" dirty="0"/>
              <a:t> </a:t>
            </a:r>
            <a:r>
              <a:rPr lang="en-US" sz="1600" dirty="0" err="1"/>
              <a:t>System.IO.IOException</a:t>
            </a:r>
            <a:r>
              <a:rPr lang="en-US" sz="1600" dirty="0"/>
              <a:t>: The process cannot access the file because it is being used by another process.</a:t>
            </a:r>
          </a:p>
          <a:p>
            <a:endParaRPr lang="en-US" sz="1600" dirty="0"/>
          </a:p>
          <a:p>
            <a:r>
              <a:rPr lang="en-US" sz="1600" b="1" dirty="0"/>
              <a:t>Poor network connection:</a:t>
            </a:r>
          </a:p>
          <a:p>
            <a:r>
              <a:rPr lang="en-US" sz="1600" dirty="0"/>
              <a:t>An unhandled exception has occurred while executing the request. </a:t>
            </a:r>
            <a:r>
              <a:rPr lang="en-US" sz="1600" dirty="0" err="1"/>
              <a:t>Microsoft.AspNetCore.Connections.ConnectionResetException</a:t>
            </a:r>
            <a:r>
              <a:rPr lang="en-US" sz="1600" dirty="0"/>
              <a:t>: The client has disconnected</a:t>
            </a:r>
          </a:p>
          <a:p>
            <a:endParaRPr lang="en-US" sz="1600" dirty="0"/>
          </a:p>
          <a:p>
            <a:r>
              <a:rPr lang="en-US" sz="1600" b="1" dirty="0"/>
              <a:t>You are (un)lucky:</a:t>
            </a:r>
          </a:p>
          <a:p>
            <a:r>
              <a:rPr lang="en-US" sz="1600" dirty="0"/>
              <a:t>Error </a:t>
            </a:r>
            <a:r>
              <a:rPr lang="en-US" sz="1600" dirty="0" err="1"/>
              <a:t>dataContext.RubricInfo_UpdateInsert</a:t>
            </a:r>
            <a:r>
              <a:rPr lang="en-US" sz="1600" dirty="0"/>
              <a:t> </a:t>
            </a:r>
            <a:r>
              <a:rPr lang="en-US" sz="1600" dirty="0" err="1"/>
              <a:t>System.Data.SqlClient.SqlException</a:t>
            </a:r>
            <a:r>
              <a:rPr lang="en-US" sz="1600" dirty="0"/>
              <a:t>: Transaction (Process ID 56) was deadlocked on lock resources with another process and has been chosen as the deadlock victim. Rerun the transaction.</a:t>
            </a:r>
          </a:p>
          <a:p>
            <a:endParaRPr lang="en-US" sz="16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Lucky people (it was not your fault)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/>
          </a:bodyPr>
          <a:lstStyle/>
          <a:p>
            <a:pPr defTabSz="914377"/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247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AFE80F5-040F-245B-B60E-19A65BCFE8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46" y="873868"/>
            <a:ext cx="7532000" cy="480665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538B7B-02A3-3D21-E5A0-04904C924631}"/>
              </a:ext>
            </a:extLst>
          </p:cNvPr>
          <p:cNvSpPr txBox="1"/>
          <p:nvPr/>
        </p:nvSpPr>
        <p:spPr>
          <a:xfrm>
            <a:off x="7737126" y="903095"/>
            <a:ext cx="445153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Good to know:</a:t>
            </a:r>
          </a:p>
          <a:p>
            <a:r>
              <a:rPr lang="en-US" dirty="0"/>
              <a:t>When selecting a value for </a:t>
            </a:r>
            <a:r>
              <a:rPr lang="en-US" b="1" dirty="0"/>
              <a:t>Table Name</a:t>
            </a:r>
            <a:r>
              <a:rPr lang="en-US" dirty="0"/>
              <a:t>:</a:t>
            </a:r>
          </a:p>
          <a:p>
            <a:r>
              <a:rPr lang="en-US" dirty="0"/>
              <a:t>1) Never select </a:t>
            </a:r>
            <a:r>
              <a:rPr lang="en-US" b="1" dirty="0" err="1"/>
              <a:t>RubricInfo</a:t>
            </a:r>
            <a:r>
              <a:rPr lang="en-US" b="1" dirty="0"/>
              <a:t> (Hierarchical)</a:t>
            </a:r>
          </a:p>
          <a:p>
            <a:r>
              <a:rPr lang="en-US" dirty="0"/>
              <a:t>2) </a:t>
            </a:r>
            <a:r>
              <a:rPr lang="en-US" b="1" dirty="0" err="1"/>
              <a:t>ObjectInfo</a:t>
            </a:r>
            <a:r>
              <a:rPr lang="en-US" b="1" dirty="0"/>
              <a:t> </a:t>
            </a:r>
            <a:r>
              <a:rPr lang="en-US" dirty="0"/>
              <a:t>– is what you need in most cases (for all characterization documents)</a:t>
            </a:r>
          </a:p>
          <a:p>
            <a:r>
              <a:rPr lang="en-US" dirty="0"/>
              <a:t>3) For “sample” types use one of “chemical entities”: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	Sample – for systems (Co-O)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	Composition – for compounds (Co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-25000" dirty="0"/>
              <a:t>4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4) Do not change </a:t>
            </a:r>
            <a:r>
              <a:rPr lang="en-US" b="1" dirty="0"/>
              <a:t>Hierarchical classifier</a:t>
            </a:r>
          </a:p>
          <a:p>
            <a:r>
              <a:rPr lang="en-US" dirty="0"/>
              <a:t>(leave </a:t>
            </a:r>
            <a:r>
              <a:rPr lang="en-US" b="1" dirty="0"/>
              <a:t>Project</a:t>
            </a:r>
            <a:r>
              <a:rPr lang="en-US" dirty="0"/>
              <a:t> by default)</a:t>
            </a:r>
          </a:p>
          <a:p>
            <a:endParaRPr lang="en-US" dirty="0"/>
          </a:p>
          <a:p>
            <a:r>
              <a:rPr lang="en-US" dirty="0"/>
              <a:t>5) Provide meaningful type description (clear to all CRC members).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careful creating a new type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 fontScale="62500" lnSpcReduction="20000"/>
          </a:bodyPr>
          <a:lstStyle/>
          <a:p>
            <a:pPr defTabSz="914377"/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https://demo.mdi.ruhr-uni-bochum.de/search/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defTabSz="914377"/>
            <a:r>
              <a:rPr lang="en-US" altLang="ru-RU" dirty="0">
                <a:solidFill>
                  <a:prstClr val="black"/>
                </a:solidFill>
                <a:latin typeface="Arial" panose="020B0604020202020204" pitchFamily="34" charset="0"/>
                <a:hlinkClick r:id="rId5"/>
              </a:rPr>
              <a:t>https://demo.mdi.ruhr-uni-bochum.de/search/?system=As-Ga&amp;typeid=8&amp;Aspctmin=30&amp;Aspctmax=50&amp;Gaabsmin=1&amp;Gaabsmax=3&amp;pr0name=E%3Csub%3Eg%3C%2Fsub%3E&amp;pr0type=Float&amp;pr0min=1.5&amp;pr0max=2&amp;pr1name=Comment&amp;pr1type=String&amp;pr1max=3&amp;pr1str=solution&amp;prcnt=2</a:t>
            </a: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defTabSz="914377"/>
            <a:r>
              <a:rPr lang="en-US" altLang="ru-RU" dirty="0">
                <a:solidFill>
                  <a:prstClr val="black"/>
                </a:solidFill>
                <a:latin typeface="Arial" panose="020B0604020202020204" pitchFamily="34" charset="0"/>
                <a:hlinkClick r:id="rId6"/>
              </a:rPr>
              <a:t>https://demo.mdi.ruhr-uni-bochum.de/search/?system=As-Ga&amp;typeid=8&amp;Aspctmin=30&amp;Aspctmax=50&amp;Gaabsmin=1&amp;Gaabsmax=3&amp;pr0name=E%3Csub%3Eg%3C%2Fsub%3E&amp;pr0type=Float&amp;pr0min=1.5&amp;pr0max=2&amp;prcnt=1</a:t>
            </a: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388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owerPoint Master RUB">
  <a:themeElements>
    <a:clrScheme name="RUB">
      <a:dk1>
        <a:sysClr val="windowText" lastClr="000000"/>
      </a:dk1>
      <a:lt1>
        <a:sysClr val="window" lastClr="FFFFFF"/>
      </a:lt1>
      <a:dk2>
        <a:srgbClr val="003560"/>
      </a:dk2>
      <a:lt2>
        <a:srgbClr val="8DAE10"/>
      </a:lt2>
      <a:accent1>
        <a:srgbClr val="FFCC00"/>
      </a:accent1>
      <a:accent2>
        <a:srgbClr val="EE7203"/>
      </a:accent2>
      <a:accent3>
        <a:srgbClr val="E6332A"/>
      </a:accent3>
      <a:accent4>
        <a:srgbClr val="B71E3F"/>
      </a:accent4>
      <a:accent5>
        <a:srgbClr val="9C5516"/>
      </a:accent5>
      <a:accent6>
        <a:srgbClr val="59211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äsentation2" id="{000BAAC5-1BF6-4632-98E4-EAE7F27CB44D}" vid="{2CEA2AD0-887D-4310-A6D5-7BA3E34DA7AC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4429</TotalTime>
  <Words>1275</Words>
  <Application>Microsoft Office PowerPoint</Application>
  <PresentationFormat>Widescreen</PresentationFormat>
  <Paragraphs>140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</vt:lpstr>
      <vt:lpstr>PowerPoint Master RUB</vt:lpstr>
      <vt:lpstr> CRC/TRR247 Research Data Management System Use Case: Each Project Tries to Search for Data from Partner Projects</vt:lpstr>
      <vt:lpstr>Presentations</vt:lpstr>
      <vt:lpstr>Staged files are user-bound</vt:lpstr>
      <vt:lpstr>Files must be unique</vt:lpstr>
      <vt:lpstr>Names of objects must be unique (within a type)</vt:lpstr>
      <vt:lpstr>Administrator can‘t delete non-empty projects</vt:lpstr>
      <vt:lpstr>Some errors from the Log</vt:lpstr>
      <vt:lpstr>Lucky people (it was not your fault)</vt:lpstr>
      <vt:lpstr>Be careful creating a new type</vt:lpstr>
      <vt:lpstr>RDMS: Search</vt:lpstr>
      <vt:lpstr>Thanks for your kind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Günther, Franziska, Dr.</dc:creator>
  <cp:lastModifiedBy>Виктор Дударев</cp:lastModifiedBy>
  <cp:revision>388</cp:revision>
  <cp:lastPrinted>2021-07-01T07:54:40Z</cp:lastPrinted>
  <dcterms:created xsi:type="dcterms:W3CDTF">2018-11-13T11:45:51Z</dcterms:created>
  <dcterms:modified xsi:type="dcterms:W3CDTF">2023-11-09T00:10:13Z</dcterms:modified>
</cp:coreProperties>
</file>