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5" r:id="rId1"/>
    <p:sldMasterId id="2147483679" r:id="rId2"/>
  </p:sldMasterIdLst>
  <p:notesMasterIdLst>
    <p:notesMasterId r:id="rId14"/>
  </p:notesMasterIdLst>
  <p:sldIdLst>
    <p:sldId id="341" r:id="rId3"/>
    <p:sldId id="340" r:id="rId4"/>
    <p:sldId id="343" r:id="rId5"/>
    <p:sldId id="344" r:id="rId6"/>
    <p:sldId id="350" r:id="rId7"/>
    <p:sldId id="347" r:id="rId8"/>
    <p:sldId id="353" r:id="rId9"/>
    <p:sldId id="349" r:id="rId10"/>
    <p:sldId id="351" r:id="rId11"/>
    <p:sldId id="348" r:id="rId12"/>
    <p:sldId id="352" r:id="rId1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3"/>
    <a:srgbClr val="0432FF"/>
    <a:srgbClr val="2E316C"/>
    <a:srgbClr val="E9EBF5"/>
    <a:srgbClr val="4C0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24" autoAdjust="0"/>
    <p:restoredTop sz="86440" autoAdjust="0"/>
  </p:normalViewPr>
  <p:slideViewPr>
    <p:cSldViewPr snapToGrid="0">
      <p:cViewPr varScale="1">
        <p:scale>
          <a:sx n="222" d="100"/>
          <a:sy n="222" d="100"/>
        </p:scale>
        <p:origin x="55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07.11.23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9C7173-7F7D-8A4C-BC17-45E2A0C4E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226" y="5810796"/>
            <a:ext cx="413999" cy="4139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632F53-DC20-0C4E-AAF9-D1E1132D42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355" y="5810796"/>
            <a:ext cx="1246810" cy="4139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40F2B0-800D-F04F-A870-6F0330AB4A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69" y="5810796"/>
            <a:ext cx="861483" cy="41399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2B14B7E-BBCA-EB49-A0F6-1F257A07E8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4501" y="5810796"/>
            <a:ext cx="2020029" cy="41399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08AF9F0-D8FB-0D41-A7A2-E9AAEA03421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1861" y="5810796"/>
            <a:ext cx="1961995" cy="41399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68D34C5-7692-0742-B660-7AB0722644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44" y="5810796"/>
            <a:ext cx="412027" cy="41399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47A4D26-C116-CF45-9D26-C5585A0643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086" y="5810796"/>
            <a:ext cx="2079622" cy="41399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44CBE5A-31AA-4647-BA92-24068D559E1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600" y="5810796"/>
            <a:ext cx="1069285" cy="413998"/>
          </a:xfrm>
          <a:prstGeom prst="rect">
            <a:avLst/>
          </a:prstGeom>
        </p:spPr>
      </p:pic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‹Nr.›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24BC50-7A3F-DA40-8A91-D57791100FB3}"/>
              </a:ext>
            </a:extLst>
          </p:cNvPr>
          <p:cNvGrpSpPr/>
          <p:nvPr userDrawn="1"/>
        </p:nvGrpSpPr>
        <p:grpSpPr>
          <a:xfrm>
            <a:off x="10489546" y="6104033"/>
            <a:ext cx="1491446" cy="695182"/>
            <a:chOff x="10466773" y="6064346"/>
            <a:chExt cx="1491446" cy="695182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27A10B7-8B73-754D-8784-F7BFEABF5157}"/>
                </a:ext>
              </a:extLst>
            </p:cNvPr>
            <p:cNvSpPr/>
            <p:nvPr userDrawn="1"/>
          </p:nvSpPr>
          <p:spPr>
            <a:xfrm>
              <a:off x="10466773" y="6195600"/>
              <a:ext cx="468000" cy="231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fik 30">
              <a:hlinkClick r:id="" action="ppaction://noaction"/>
              <a:extLst>
                <a:ext uri="{FF2B5EF4-FFF2-40B4-BE49-F238E27FC236}">
                  <a16:creationId xmlns:a16="http://schemas.microsoft.com/office/drawing/2014/main" id="{9C87BB19-523F-1346-9BC0-B8984CA1D0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780" y="6064346"/>
              <a:ext cx="1445439" cy="695182"/>
            </a:xfrm>
            <a:prstGeom prst="rect">
              <a:avLst/>
            </a:prstGeom>
          </p:spPr>
        </p:pic>
      </p:grp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CRC/TRR 247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07-09 November 2023 | RDMS Workshop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  <p:grpSp>
        <p:nvGrpSpPr>
          <p:cNvPr id="9" name="Area B">
            <a:extLst>
              <a:ext uri="{FF2B5EF4-FFF2-40B4-BE49-F238E27FC236}">
                <a16:creationId xmlns:a16="http://schemas.microsoft.com/office/drawing/2014/main" id="{20D2FC40-302F-9DA5-A23C-D7D1F00ABF9D}"/>
              </a:ext>
            </a:extLst>
          </p:cNvPr>
          <p:cNvGrpSpPr/>
          <p:nvPr userDrawn="1"/>
        </p:nvGrpSpPr>
        <p:grpSpPr>
          <a:xfrm>
            <a:off x="11337586" y="131643"/>
            <a:ext cx="720000" cy="720000"/>
            <a:chOff x="11448000" y="144000"/>
            <a:chExt cx="720000" cy="720000"/>
          </a:xfrm>
        </p:grpSpPr>
        <p:sp>
          <p:nvSpPr>
            <p:cNvPr id="10" name="Element_B">
              <a:extLst>
                <a:ext uri="{FF2B5EF4-FFF2-40B4-BE49-F238E27FC236}">
                  <a16:creationId xmlns:a16="http://schemas.microsoft.com/office/drawing/2014/main" id="{E5E39B8F-920D-4B5F-B18E-4C0B026E4848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004C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_B">
              <a:extLst>
                <a:ext uri="{FF2B5EF4-FFF2-40B4-BE49-F238E27FC236}">
                  <a16:creationId xmlns:a16="http://schemas.microsoft.com/office/drawing/2014/main" id="{BA8F505A-3F88-F926-12AC-43D89AC1B0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B06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058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fhimpg/archive" TargetMode="External"/><Relationship Id="rId3" Type="http://schemas.openxmlformats.org/officeDocument/2006/relationships/image" Target="../media/image51.png"/><Relationship Id="rId7" Type="http://schemas.openxmlformats.org/officeDocument/2006/relationships/hyperlink" Target="mailto:trunschke@fhi-berlin.mpg.de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ike@fhi-berlin.mpg.de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tif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tif"/><Relationship Id="rId7" Type="http://schemas.openxmlformats.org/officeDocument/2006/relationships/image" Target="../media/image36.tiff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"/><Relationship Id="rId11" Type="http://schemas.openxmlformats.org/officeDocument/2006/relationships/image" Target="../media/image40.png"/><Relationship Id="rId5" Type="http://schemas.openxmlformats.org/officeDocument/2006/relationships/image" Target="../media/image34.tiff"/><Relationship Id="rId10" Type="http://schemas.openxmlformats.org/officeDocument/2006/relationships/image" Target="../media/image39.png"/><Relationship Id="rId4" Type="http://schemas.openxmlformats.org/officeDocument/2006/relationships/image" Target="../media/image33.tif"/><Relationship Id="rId9" Type="http://schemas.openxmlformats.org/officeDocument/2006/relationships/image" Target="../media/image3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chumannj/nomad-schema-plugin-fhi-catalysis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fhi.mpg.de/fhi-ac/hab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337733" y="1474417"/>
            <a:ext cx="9450000" cy="279876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B06</a:t>
            </a:r>
            <a:b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orrelative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multi-modal quasi in situ and operando spectroscopy and microscopy” 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5F2F46-8CEF-4373-923E-6F79CE7A89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Principle Investigators: Serena DeBeer, Thomas Lunkenbein</a:t>
            </a:r>
            <a:endParaRPr lang="en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872CAC-7B30-0541-9FEB-766872C27CE0}"/>
              </a:ext>
            </a:extLst>
          </p:cNvPr>
          <p:cNvGrpSpPr>
            <a:grpSpLocks noChangeAspect="1"/>
          </p:cNvGrpSpPr>
          <p:nvPr/>
        </p:nvGrpSpPr>
        <p:grpSpPr>
          <a:xfrm>
            <a:off x="9282898" y="207420"/>
            <a:ext cx="2523973" cy="1807200"/>
            <a:chOff x="8473738" y="135715"/>
            <a:chExt cx="2929745" cy="2097739"/>
          </a:xfrm>
        </p:grpSpPr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B30FC0DA-5DAE-F44D-B8B1-F27B6D9A4003}"/>
                </a:ext>
              </a:extLst>
            </p:cNvPr>
            <p:cNvSpPr txBox="1"/>
            <p:nvPr/>
          </p:nvSpPr>
          <p:spPr>
            <a:xfrm>
              <a:off x="10001399" y="1448245"/>
              <a:ext cx="1402084" cy="476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4C93"/>
                  </a:solidFill>
                </a:rPr>
                <a:t>Dr. A. Knop-Gericke</a:t>
              </a:r>
              <a:endParaRPr lang="en-DE" sz="1400" b="1" dirty="0">
                <a:solidFill>
                  <a:srgbClr val="004C93"/>
                </a:solidFill>
              </a:endParaRPr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367CCF32-FBB9-2E4E-837D-381DFA95D185}"/>
                </a:ext>
              </a:extLst>
            </p:cNvPr>
            <p:cNvSpPr txBox="1"/>
            <p:nvPr/>
          </p:nvSpPr>
          <p:spPr>
            <a:xfrm>
              <a:off x="8473738" y="1494790"/>
              <a:ext cx="14848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PD Dr. T. Lunkenbein,</a:t>
              </a:r>
            </a:p>
            <a:p>
              <a:pPr algn="ctr"/>
              <a:r>
                <a:rPr lang="en-US" sz="1400" b="1" dirty="0"/>
                <a:t>Co-PI</a:t>
              </a:r>
              <a:endParaRPr lang="en-DE" sz="1400" b="1" dirty="0"/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CED8127-EA56-BD4F-92F3-29D683FEC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3" t="10835" r="5237" b="30209"/>
            <a:stretch>
              <a:fillRect/>
            </a:stretch>
          </p:blipFill>
          <p:spPr>
            <a:xfrm>
              <a:off x="8564329" y="135715"/>
              <a:ext cx="1312531" cy="1312532"/>
            </a:xfrm>
            <a:custGeom>
              <a:avLst/>
              <a:gdLst>
                <a:gd name="connsiteX0" fmla="*/ 2021597 w 4043194"/>
                <a:gd name="connsiteY0" fmla="*/ 0 h 4043194"/>
                <a:gd name="connsiteX1" fmla="*/ 4043194 w 4043194"/>
                <a:gd name="connsiteY1" fmla="*/ 2021597 h 4043194"/>
                <a:gd name="connsiteX2" fmla="*/ 2021597 w 4043194"/>
                <a:gd name="connsiteY2" fmla="*/ 4043194 h 4043194"/>
                <a:gd name="connsiteX3" fmla="*/ 0 w 4043194"/>
                <a:gd name="connsiteY3" fmla="*/ 2021597 h 4043194"/>
                <a:gd name="connsiteX4" fmla="*/ 2021597 w 4043194"/>
                <a:gd name="connsiteY4" fmla="*/ 0 h 404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3194" h="4043194">
                  <a:moveTo>
                    <a:pt x="2021597" y="0"/>
                  </a:moveTo>
                  <a:cubicBezTo>
                    <a:pt x="3138094" y="0"/>
                    <a:pt x="4043194" y="905100"/>
                    <a:pt x="4043194" y="2021597"/>
                  </a:cubicBezTo>
                  <a:cubicBezTo>
                    <a:pt x="4043194" y="3138094"/>
                    <a:pt x="3138094" y="4043194"/>
                    <a:pt x="2021597" y="4043194"/>
                  </a:cubicBezTo>
                  <a:cubicBezTo>
                    <a:pt x="905100" y="4043194"/>
                    <a:pt x="0" y="3138094"/>
                    <a:pt x="0" y="2021597"/>
                  </a:cubicBezTo>
                  <a:cubicBezTo>
                    <a:pt x="0" y="905100"/>
                    <a:pt x="905100" y="0"/>
                    <a:pt x="2021597" y="0"/>
                  </a:cubicBezTo>
                  <a:close/>
                </a:path>
              </a:pathLst>
            </a:custGeom>
            <a:ln w="1270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923B9AC9-C4F5-1A41-AE23-901C8E3BE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0" t="6834" r="18450" b="9033"/>
            <a:stretch>
              <a:fillRect/>
            </a:stretch>
          </p:blipFill>
          <p:spPr>
            <a:xfrm>
              <a:off x="10090952" y="135715"/>
              <a:ext cx="1312531" cy="1312532"/>
            </a:xfrm>
            <a:custGeom>
              <a:avLst/>
              <a:gdLst>
                <a:gd name="connsiteX0" fmla="*/ 2340000 w 4680000"/>
                <a:gd name="connsiteY0" fmla="*/ 0 h 4680000"/>
                <a:gd name="connsiteX1" fmla="*/ 4680000 w 4680000"/>
                <a:gd name="connsiteY1" fmla="*/ 2340000 h 4680000"/>
                <a:gd name="connsiteX2" fmla="*/ 2340000 w 4680000"/>
                <a:gd name="connsiteY2" fmla="*/ 4680000 h 4680000"/>
                <a:gd name="connsiteX3" fmla="*/ 0 w 4680000"/>
                <a:gd name="connsiteY3" fmla="*/ 2340000 h 4680000"/>
                <a:gd name="connsiteX4" fmla="*/ 2340000 w 4680000"/>
                <a:gd name="connsiteY4" fmla="*/ 0 h 46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0000" h="4680000">
                  <a:moveTo>
                    <a:pt x="2340000" y="0"/>
                  </a:moveTo>
                  <a:cubicBezTo>
                    <a:pt x="3632346" y="0"/>
                    <a:pt x="4680000" y="1047654"/>
                    <a:pt x="4680000" y="2340000"/>
                  </a:cubicBezTo>
                  <a:cubicBezTo>
                    <a:pt x="4680000" y="3632346"/>
                    <a:pt x="3632346" y="4680000"/>
                    <a:pt x="2340000" y="4680000"/>
                  </a:cubicBezTo>
                  <a:cubicBezTo>
                    <a:pt x="1047654" y="4680000"/>
                    <a:pt x="0" y="3632346"/>
                    <a:pt x="0" y="2340000"/>
                  </a:cubicBezTo>
                  <a:cubicBezTo>
                    <a:pt x="0" y="1047654"/>
                    <a:pt x="1047654" y="0"/>
                    <a:pt x="2340000" y="0"/>
                  </a:cubicBezTo>
                  <a:close/>
                </a:path>
              </a:pathLst>
            </a:cu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049DCBF-537B-8643-B042-4C86FF27B607}"/>
              </a:ext>
            </a:extLst>
          </p:cNvPr>
          <p:cNvGrpSpPr>
            <a:grpSpLocks noChangeAspect="1"/>
          </p:cNvGrpSpPr>
          <p:nvPr/>
        </p:nvGrpSpPr>
        <p:grpSpPr>
          <a:xfrm>
            <a:off x="273915" y="118448"/>
            <a:ext cx="3941487" cy="1806701"/>
            <a:chOff x="273915" y="118448"/>
            <a:chExt cx="4495055" cy="2060446"/>
          </a:xfrm>
        </p:grpSpPr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065DFCF3-BBEE-8F41-84E7-D3E8B59F4EF3}"/>
                </a:ext>
              </a:extLst>
            </p:cNvPr>
            <p:cNvSpPr txBox="1"/>
            <p:nvPr/>
          </p:nvSpPr>
          <p:spPr>
            <a:xfrm>
              <a:off x="273915" y="1440230"/>
              <a:ext cx="14848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Prof. </a:t>
              </a:r>
            </a:p>
            <a:p>
              <a:pPr algn="ctr"/>
              <a:r>
                <a:rPr lang="en-US" sz="1400" b="1" dirty="0"/>
                <a:t>S. DeBeer,</a:t>
              </a:r>
            </a:p>
            <a:p>
              <a:pPr algn="ctr"/>
              <a:r>
                <a:rPr lang="en-US" sz="1400" b="1" dirty="0"/>
                <a:t>Co-PI</a:t>
              </a:r>
              <a:endParaRPr lang="en-DE" sz="1400" b="1" dirty="0"/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4146E5F6-4186-3244-AC22-4D13FC80A19E}"/>
                </a:ext>
              </a:extLst>
            </p:cNvPr>
            <p:cNvSpPr txBox="1"/>
            <p:nvPr/>
          </p:nvSpPr>
          <p:spPr>
            <a:xfrm>
              <a:off x="1666304" y="1538416"/>
              <a:ext cx="1484866" cy="28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4C93"/>
                  </a:solidFill>
                </a:rPr>
                <a:t>Dr. A. </a:t>
              </a:r>
              <a:r>
                <a:rPr lang="en-US" sz="1400" b="1" dirty="0" err="1">
                  <a:solidFill>
                    <a:srgbClr val="004C93"/>
                  </a:solidFill>
                </a:rPr>
                <a:t>Schnegg</a:t>
              </a:r>
              <a:endParaRPr lang="en-DE" sz="1400" b="1" dirty="0">
                <a:solidFill>
                  <a:srgbClr val="004C93"/>
                </a:solidFill>
              </a:endParaRP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0DA5BC2-56EF-D048-9064-56566511C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352" t="2221" r="9584" b="33648"/>
            <a:stretch/>
          </p:blipFill>
          <p:spPr>
            <a:xfrm>
              <a:off x="1844216" y="138557"/>
              <a:ext cx="1312531" cy="1350098"/>
            </a:xfrm>
            <a:prstGeom prst="ellipse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14BAE1C2-9F7B-2243-9A29-A99015E04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8781" r="12842" b="30652"/>
            <a:stretch>
              <a:fillRect/>
            </a:stretch>
          </p:blipFill>
          <p:spPr>
            <a:xfrm>
              <a:off x="363107" y="157339"/>
              <a:ext cx="1312531" cy="1312531"/>
            </a:xfrm>
            <a:custGeom>
              <a:avLst/>
              <a:gdLst>
                <a:gd name="connsiteX0" fmla="*/ 1538416 w 3076832"/>
                <a:gd name="connsiteY0" fmla="*/ 0 h 3076832"/>
                <a:gd name="connsiteX1" fmla="*/ 3076832 w 3076832"/>
                <a:gd name="connsiteY1" fmla="*/ 1538416 h 3076832"/>
                <a:gd name="connsiteX2" fmla="*/ 1538416 w 3076832"/>
                <a:gd name="connsiteY2" fmla="*/ 3076832 h 3076832"/>
                <a:gd name="connsiteX3" fmla="*/ 0 w 3076832"/>
                <a:gd name="connsiteY3" fmla="*/ 1538416 h 3076832"/>
                <a:gd name="connsiteX4" fmla="*/ 1538416 w 3076832"/>
                <a:gd name="connsiteY4" fmla="*/ 0 h 307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6832" h="3076832">
                  <a:moveTo>
                    <a:pt x="1538416" y="0"/>
                  </a:moveTo>
                  <a:cubicBezTo>
                    <a:pt x="2388060" y="0"/>
                    <a:pt x="3076832" y="688772"/>
                    <a:pt x="3076832" y="1538416"/>
                  </a:cubicBezTo>
                  <a:cubicBezTo>
                    <a:pt x="3076832" y="2388060"/>
                    <a:pt x="2388060" y="3076832"/>
                    <a:pt x="1538416" y="3076832"/>
                  </a:cubicBezTo>
                  <a:cubicBezTo>
                    <a:pt x="688772" y="3076832"/>
                    <a:pt x="0" y="2388060"/>
                    <a:pt x="0" y="1538416"/>
                  </a:cubicBezTo>
                  <a:cubicBezTo>
                    <a:pt x="0" y="688772"/>
                    <a:pt x="688772" y="0"/>
                    <a:pt x="1538416" y="0"/>
                  </a:cubicBezTo>
                  <a:close/>
                </a:path>
              </a:pathLst>
            </a:custGeom>
            <a:noFill/>
            <a:ln w="28575">
              <a:noFill/>
            </a:ln>
          </p:spPr>
        </p:pic>
        <p:grpSp>
          <p:nvGrpSpPr>
            <p:cNvPr id="32" name="Group 1">
              <a:extLst>
                <a:ext uri="{FF2B5EF4-FFF2-40B4-BE49-F238E27FC236}">
                  <a16:creationId xmlns:a16="http://schemas.microsoft.com/office/drawing/2014/main" id="{5203037C-6C1E-B24F-8A96-C1AF47ABD7FB}"/>
                </a:ext>
              </a:extLst>
            </p:cNvPr>
            <p:cNvGrpSpPr/>
            <p:nvPr/>
          </p:nvGrpSpPr>
          <p:grpSpPr>
            <a:xfrm>
              <a:off x="3181656" y="118448"/>
              <a:ext cx="1587314" cy="1691247"/>
              <a:chOff x="10565654" y="-677946"/>
              <a:chExt cx="1336717" cy="1424241"/>
            </a:xfrm>
          </p:grpSpPr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BBE649C-79D1-3046-9D45-9D9B206EF3DF}"/>
                  </a:ext>
                </a:extLst>
              </p:cNvPr>
              <p:cNvSpPr txBox="1"/>
              <p:nvPr/>
            </p:nvSpPr>
            <p:spPr>
              <a:xfrm>
                <a:off x="10565654" y="510052"/>
                <a:ext cx="1336717" cy="236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4C93"/>
                    </a:solidFill>
                  </a:rPr>
                  <a:t>Dr. O. Rüdiger</a:t>
                </a:r>
                <a:endParaRPr lang="en-DE" sz="1400" b="1" dirty="0">
                  <a:solidFill>
                    <a:srgbClr val="004C93"/>
                  </a:solidFill>
                </a:endParaRPr>
              </a:p>
            </p:txBody>
          </p:sp>
          <p:pic>
            <p:nvPicPr>
              <p:cNvPr id="37" name="Picture 14">
                <a:extLst>
                  <a:ext uri="{FF2B5EF4-FFF2-40B4-BE49-F238E27FC236}">
                    <a16:creationId xmlns:a16="http://schemas.microsoft.com/office/drawing/2014/main" id="{01025238-6DE1-4648-A13D-AEB1A655F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1355" y="-677946"/>
                <a:ext cx="1105315" cy="11053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4997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E80FB-6A27-4D2F-C4C9-B497CFDB3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D2E38AA8-CFC5-1475-94C3-C2E43153C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650" y="927912"/>
            <a:ext cx="6699950" cy="3505414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F76230CE-9541-8F22-DBF7-BA4AECAFB371}"/>
              </a:ext>
            </a:extLst>
          </p:cNvPr>
          <p:cNvSpPr txBox="1"/>
          <p:nvPr/>
        </p:nvSpPr>
        <p:spPr>
          <a:xfrm>
            <a:off x="492339" y="4270130"/>
            <a:ext cx="47335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EPR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EPR spectra are recorded at local and mobile spectrometers.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Spectra and measurement parameters are saved as binary files.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information (sample prep etc.) is recorded in an electronic lab book (</a:t>
            </a:r>
            <a:r>
              <a:rPr lang="en-US" sz="1600" b="1" dirty="0" err="1"/>
              <a:t>Labstep</a:t>
            </a:r>
            <a:r>
              <a:rPr lang="en-US" sz="1600" dirty="0"/>
              <a:t>)</a:t>
            </a:r>
          </a:p>
        </p:txBody>
      </p:sp>
      <p:sp>
        <p:nvSpPr>
          <p:cNvPr id="6" name="TextBox 285">
            <a:extLst>
              <a:ext uri="{FF2B5EF4-FFF2-40B4-BE49-F238E27FC236}">
                <a16:creationId xmlns:a16="http://schemas.microsoft.com/office/drawing/2014/main" id="{299A4542-3376-F89B-CB4E-333FA11B1512}"/>
              </a:ext>
            </a:extLst>
          </p:cNvPr>
          <p:cNvSpPr txBox="1"/>
          <p:nvPr/>
        </p:nvSpPr>
        <p:spPr>
          <a:xfrm>
            <a:off x="465555" y="265853"/>
            <a:ext cx="6170279" cy="590931"/>
          </a:xfrm>
          <a:prstGeom prst="rect">
            <a:avLst/>
          </a:prstGeom>
        </p:spPr>
        <p:txBody>
          <a:bodyPr vert="horz" lIns="91440" tIns="36000" rIns="91440" bIns="3600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b="1" baseline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Archiving of EPR data @ </a:t>
            </a:r>
            <a:r>
              <a:rPr lang="en-US"/>
              <a:t>MPI CEC</a:t>
            </a:r>
            <a:endParaRPr lang="de-DE" dirty="0"/>
          </a:p>
        </p:txBody>
      </p:sp>
      <p:sp>
        <p:nvSpPr>
          <p:cNvPr id="7" name="Rechteck 3">
            <a:extLst>
              <a:ext uri="{FF2B5EF4-FFF2-40B4-BE49-F238E27FC236}">
                <a16:creationId xmlns:a16="http://schemas.microsoft.com/office/drawing/2014/main" id="{27BE5C4B-374F-95C6-FE77-A974CF3FAEDF}"/>
              </a:ext>
            </a:extLst>
          </p:cNvPr>
          <p:cNvSpPr/>
          <p:nvPr/>
        </p:nvSpPr>
        <p:spPr>
          <a:xfrm>
            <a:off x="5422573" y="4178690"/>
            <a:ext cx="61673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Data archiving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archiving system (</a:t>
            </a:r>
            <a:r>
              <a:rPr lang="en-US" sz="1600" b="1" dirty="0"/>
              <a:t>LOGS</a:t>
            </a:r>
            <a:r>
              <a:rPr lang="en-US" sz="1600" dirty="0"/>
              <a:t>) pulls experimental data every 10 min from EPR spectrometers.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LOGS is operated on a server at MPI CEC.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LOGS data is claimed by users and associated with a project, a sample and a spectrometer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LOGS is connected to the electronic lab book </a:t>
            </a:r>
            <a:r>
              <a:rPr lang="en-US" sz="1600" dirty="0" err="1"/>
              <a:t>Labstep</a:t>
            </a:r>
            <a:r>
              <a:rPr lang="en-US" sz="1600" dirty="0"/>
              <a:t> where EPR spectra and secondary data can be viewed.  </a:t>
            </a:r>
          </a:p>
        </p:txBody>
      </p:sp>
      <p:sp>
        <p:nvSpPr>
          <p:cNvPr id="8" name="Rechteck 5">
            <a:extLst>
              <a:ext uri="{FF2B5EF4-FFF2-40B4-BE49-F238E27FC236}">
                <a16:creationId xmlns:a16="http://schemas.microsoft.com/office/drawing/2014/main" id="{DCB20681-F2A8-B09B-FEC9-6FB5CBBC3D4B}"/>
              </a:ext>
            </a:extLst>
          </p:cNvPr>
          <p:cNvSpPr/>
          <p:nvPr/>
        </p:nvSpPr>
        <p:spPr>
          <a:xfrm>
            <a:off x="8158740" y="1089334"/>
            <a:ext cx="35322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Connection to external partners</a:t>
            </a:r>
          </a:p>
          <a:p>
            <a:r>
              <a:rPr lang="en-US" sz="1600" dirty="0"/>
              <a:t>Sharing of data with external partners is possible via projects in LOGS.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 R</a:t>
            </a:r>
            <a:r>
              <a:rPr lang="en-US" sz="1600" dirty="0"/>
              <a:t>equires definition and establishment of a </a:t>
            </a:r>
            <a:r>
              <a:rPr lang="en-US" sz="1600" b="1" dirty="0"/>
              <a:t>safe and robust interface to pull/push data</a:t>
            </a:r>
            <a:r>
              <a:rPr lang="en-US" sz="1600" dirty="0"/>
              <a:t>.</a:t>
            </a:r>
            <a:r>
              <a:rPr lang="de-DE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335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F8F29-CEA4-FA50-FC3F-2D71B30B6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A5314B1-D7D7-7D01-7267-76452EBC5249}"/>
              </a:ext>
            </a:extLst>
          </p:cNvPr>
          <p:cNvSpPr txBox="1">
            <a:spLocks/>
          </p:cNvSpPr>
          <p:nvPr/>
        </p:nvSpPr>
        <p:spPr>
          <a:xfrm>
            <a:off x="729566" y="314960"/>
            <a:ext cx="10296524" cy="888046"/>
          </a:xfrm>
          <a:prstGeom prst="rect">
            <a:avLst/>
          </a:prstGeom>
        </p:spPr>
        <p:txBody>
          <a:bodyPr vert="horz" lIns="91440" tIns="36000" rIns="91440" bIns="3600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b="1" baseline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Data Archive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3772FBFB-A526-4611-8FF9-32959752D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610" y="4054900"/>
            <a:ext cx="4761400" cy="2110951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E5418469-8485-82C5-BBCC-1C4F3FE54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210" t="-52991" r="75210" b="118648"/>
          <a:stretch/>
        </p:blipFill>
        <p:spPr>
          <a:xfrm>
            <a:off x="3647987" y="0"/>
            <a:ext cx="4703519" cy="2355273"/>
          </a:xfrm>
          <a:prstGeom prst="rect">
            <a:avLst/>
          </a:prstGeom>
        </p:spPr>
      </p:pic>
      <p:pic>
        <p:nvPicPr>
          <p:cNvPr id="16" name="Grafik 1">
            <a:extLst>
              <a:ext uri="{FF2B5EF4-FFF2-40B4-BE49-F238E27FC236}">
                <a16:creationId xmlns:a16="http://schemas.microsoft.com/office/drawing/2014/main" id="{A0303896-1EA1-6119-F635-0456D05F78E4}"/>
              </a:ext>
            </a:extLst>
          </p:cNvPr>
          <p:cNvPicPr/>
          <p:nvPr/>
        </p:nvPicPr>
        <p:blipFill>
          <a:blip r:embed="rId4"/>
          <a:srcRect l="11484" t="6445" r="20670" b="19113"/>
          <a:stretch/>
        </p:blipFill>
        <p:spPr>
          <a:xfrm>
            <a:off x="9882639" y="280230"/>
            <a:ext cx="1265371" cy="1696154"/>
          </a:xfrm>
          <a:prstGeom prst="rect">
            <a:avLst/>
          </a:prstGeom>
          <a:ln>
            <a:noFill/>
          </a:ln>
        </p:spPr>
      </p:pic>
      <p:pic>
        <p:nvPicPr>
          <p:cNvPr id="17" name="Grafik 62">
            <a:extLst>
              <a:ext uri="{FF2B5EF4-FFF2-40B4-BE49-F238E27FC236}">
                <a16:creationId xmlns:a16="http://schemas.microsoft.com/office/drawing/2014/main" id="{D79FFD88-9A55-1815-762B-B75E3C0294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832590" y="2049576"/>
            <a:ext cx="1365467" cy="1860881"/>
          </a:xfrm>
          <a:prstGeom prst="rect">
            <a:avLst/>
          </a:prstGeom>
          <a:ln>
            <a:noFill/>
          </a:ln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50A7B462-FC63-2B95-1AA9-EB1D39B97E3F}"/>
              </a:ext>
            </a:extLst>
          </p:cNvPr>
          <p:cNvSpPr txBox="1">
            <a:spLocks/>
          </p:cNvSpPr>
          <p:nvPr/>
        </p:nvSpPr>
        <p:spPr>
          <a:xfrm>
            <a:off x="851486" y="2104058"/>
            <a:ext cx="10296524" cy="4330679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Electronic Laboratory Notebook optimally adapted to the needs of catalysis research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Regulated access rights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Flexible and expandable structure (data types, projects)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Each entry can be linked to any other entry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Minimum number of field in data types </a:t>
            </a: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storage of metadata in form of Json scripts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Application Programming Interface (API) for data exchange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Manual and automated upload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 contact: Michael </a:t>
            </a:r>
            <a:r>
              <a:rPr kumimoji="0" lang="en-US" sz="1600" b="1" i="0" u="none" strike="noStrike" kern="600" cap="none" spc="4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Wesemann</a:t>
            </a: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FHI:</a:t>
            </a:r>
            <a:b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mike@fhi-berlin.mpg.de</a:t>
            </a:r>
            <a:endParaRPr kumimoji="0" lang="en-US" sz="1600" b="0" i="0" u="none" strike="noStrike" kern="600" cap="none" spc="4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Scientific contact: Annette </a:t>
            </a:r>
            <a:r>
              <a:rPr kumimoji="0" lang="en-US" sz="1600" b="1" i="0" u="none" strike="noStrike" kern="600" cap="none" spc="4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Trunschke</a:t>
            </a: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FHI:</a:t>
            </a:r>
            <a:b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trunschke@fhi-berlin.mpg.de</a:t>
            </a:r>
            <a:endParaRPr kumimoji="0" lang="en-US" sz="1600" b="0" i="0" u="none" strike="noStrike" kern="600" cap="none" spc="4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600" cap="none" spc="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Documentation: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https://github.com/fhimpg/archive</a:t>
            </a:r>
            <a:endParaRPr kumimoji="0" lang="en-US" sz="1600" b="1" i="0" u="none" strike="noStrike" kern="600" cap="none" spc="4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600" b="1" i="0" u="none" strike="noStrike" kern="600" cap="none" spc="40" normalizeH="0" baseline="0" noProof="0" dirty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99DFCA44-E8D1-554A-C34E-806C5A163D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96" y="151403"/>
            <a:ext cx="4436592" cy="1921541"/>
          </a:xfrm>
          <a:prstGeom prst="rect">
            <a:avLst/>
          </a:prstGeom>
        </p:spPr>
      </p:pic>
      <p:sp>
        <p:nvSpPr>
          <p:cNvPr id="20" name="Textfeld 22">
            <a:extLst>
              <a:ext uri="{FF2B5EF4-FFF2-40B4-BE49-F238E27FC236}">
                <a16:creationId xmlns:a16="http://schemas.microsoft.com/office/drawing/2014/main" id="{253A4EF6-0AF1-CD73-8B15-9878CF229D43}"/>
              </a:ext>
            </a:extLst>
          </p:cNvPr>
          <p:cNvSpPr txBox="1"/>
          <p:nvPr/>
        </p:nvSpPr>
        <p:spPr>
          <a:xfrm>
            <a:off x="878743" y="1038958"/>
            <a:ext cx="1796454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Michael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/>
              </a:rPr>
              <a:t>Wesemann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9978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0074CB-A5F2-B9DF-85C3-708D35D2B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reis 9">
            <a:extLst>
              <a:ext uri="{FF2B5EF4-FFF2-40B4-BE49-F238E27FC236}">
                <a16:creationId xmlns:a16="http://schemas.microsoft.com/office/drawing/2014/main" id="{62F2203A-F051-F4E8-722C-5768F3187D6F}"/>
              </a:ext>
            </a:extLst>
          </p:cNvPr>
          <p:cNvSpPr>
            <a:spLocks/>
          </p:cNvSpPr>
          <p:nvPr/>
        </p:nvSpPr>
        <p:spPr>
          <a:xfrm rot="18858415">
            <a:off x="1128121" y="583254"/>
            <a:ext cx="5390463" cy="5390463"/>
          </a:xfrm>
          <a:prstGeom prst="pie">
            <a:avLst>
              <a:gd name="adj1" fmla="val 5111469"/>
              <a:gd name="adj2" fmla="val 9405426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Kreis 10">
            <a:extLst>
              <a:ext uri="{FF2B5EF4-FFF2-40B4-BE49-F238E27FC236}">
                <a16:creationId xmlns:a16="http://schemas.microsoft.com/office/drawing/2014/main" id="{30820FB3-B209-669E-B1DB-395A8C6C8E5D}"/>
              </a:ext>
            </a:extLst>
          </p:cNvPr>
          <p:cNvSpPr>
            <a:spLocks/>
          </p:cNvSpPr>
          <p:nvPr/>
        </p:nvSpPr>
        <p:spPr>
          <a:xfrm rot="18858415">
            <a:off x="1134009" y="596135"/>
            <a:ext cx="5390463" cy="5390463"/>
          </a:xfrm>
          <a:prstGeom prst="pie">
            <a:avLst>
              <a:gd name="adj1" fmla="val 15977096"/>
              <a:gd name="adj2" fmla="val 5120349"/>
            </a:avLst>
          </a:prstGeom>
          <a:gradFill>
            <a:gsLst>
              <a:gs pos="29000">
                <a:schemeClr val="accent3">
                  <a:lumMod val="60000"/>
                  <a:lumOff val="40000"/>
                </a:schemeClr>
              </a:gs>
              <a:gs pos="58000">
                <a:schemeClr val="accent3">
                  <a:lumMod val="60000"/>
                  <a:lumOff val="40000"/>
                </a:schemeClr>
              </a:gs>
              <a:gs pos="9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hteck 11">
            <a:extLst>
              <a:ext uri="{FF2B5EF4-FFF2-40B4-BE49-F238E27FC236}">
                <a16:creationId xmlns:a16="http://schemas.microsoft.com/office/drawing/2014/main" id="{DCE5DBBE-A67D-375A-2C02-B12BEF9FDF6A}"/>
              </a:ext>
            </a:extLst>
          </p:cNvPr>
          <p:cNvSpPr/>
          <p:nvPr/>
        </p:nvSpPr>
        <p:spPr>
          <a:xfrm rot="17502464">
            <a:off x="1028538" y="427361"/>
            <a:ext cx="5486375" cy="560495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8967680"/>
              </a:avLst>
            </a:prstTxWarp>
            <a:spAutoFit/>
          </a:bodyPr>
          <a:lstStyle/>
          <a:p>
            <a:pPr algn="ctr"/>
            <a:endParaRPr lang="de-DE" sz="2800" b="1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DE" sz="2800" b="1" dirty="0" err="1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spectroscopy</a:t>
            </a:r>
            <a:endParaRPr lang="de-DE" sz="2800" b="1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uppieren 12">
            <a:extLst>
              <a:ext uri="{FF2B5EF4-FFF2-40B4-BE49-F238E27FC236}">
                <a16:creationId xmlns:a16="http://schemas.microsoft.com/office/drawing/2014/main" id="{79DAB799-028A-6057-C76B-2C2EFA59AA1F}"/>
              </a:ext>
            </a:extLst>
          </p:cNvPr>
          <p:cNvGrpSpPr/>
          <p:nvPr/>
        </p:nvGrpSpPr>
        <p:grpSpPr>
          <a:xfrm>
            <a:off x="653062" y="254288"/>
            <a:ext cx="6176709" cy="5899247"/>
            <a:chOff x="1437752" y="263095"/>
            <a:chExt cx="6176709" cy="5899247"/>
          </a:xfrm>
        </p:grpSpPr>
        <p:sp>
          <p:nvSpPr>
            <p:cNvPr id="10" name="Kreis 13">
              <a:extLst>
                <a:ext uri="{FF2B5EF4-FFF2-40B4-BE49-F238E27FC236}">
                  <a16:creationId xmlns:a16="http://schemas.microsoft.com/office/drawing/2014/main" id="{5410E9E2-585A-725D-0E4C-1775E26FB830}"/>
                </a:ext>
              </a:extLst>
            </p:cNvPr>
            <p:cNvSpPr>
              <a:spLocks/>
            </p:cNvSpPr>
            <p:nvPr/>
          </p:nvSpPr>
          <p:spPr>
            <a:xfrm rot="18858415">
              <a:off x="1922348" y="604887"/>
              <a:ext cx="5390463" cy="5390463"/>
            </a:xfrm>
            <a:prstGeom prst="pie">
              <a:avLst>
                <a:gd name="adj1" fmla="val 9419551"/>
                <a:gd name="adj2" fmla="val 1602189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" name="Rechteck 14">
              <a:extLst>
                <a:ext uri="{FF2B5EF4-FFF2-40B4-BE49-F238E27FC236}">
                  <a16:creationId xmlns:a16="http://schemas.microsoft.com/office/drawing/2014/main" id="{E7070901-9612-CC14-EA52-D5D0F85AA9D9}"/>
                </a:ext>
              </a:extLst>
            </p:cNvPr>
            <p:cNvSpPr/>
            <p:nvPr/>
          </p:nvSpPr>
          <p:spPr>
            <a:xfrm rot="3518302">
              <a:off x="2068796" y="203806"/>
              <a:ext cx="5486375" cy="5604954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>
                  <a:gd name="adj" fmla="val 8967680"/>
                </a:avLst>
              </a:prstTxWarp>
              <a:spAutoFit/>
            </a:bodyPr>
            <a:lstStyle/>
            <a:p>
              <a:pPr algn="ctr"/>
              <a:r>
                <a:rPr lang="de-DE" sz="28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electron</a:t>
              </a:r>
              <a:endParaRPr lang="de-D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2" name="Gruppieren 15">
              <a:extLst>
                <a:ext uri="{FF2B5EF4-FFF2-40B4-BE49-F238E27FC236}">
                  <a16:creationId xmlns:a16="http://schemas.microsoft.com/office/drawing/2014/main" id="{A1EEA88E-0DFF-9DA1-8586-AAD16244538D}"/>
                </a:ext>
              </a:extLst>
            </p:cNvPr>
            <p:cNvGrpSpPr/>
            <p:nvPr/>
          </p:nvGrpSpPr>
          <p:grpSpPr>
            <a:xfrm>
              <a:off x="1437752" y="437329"/>
              <a:ext cx="6043808" cy="5725013"/>
              <a:chOff x="1437752" y="437329"/>
              <a:chExt cx="6043808" cy="5725013"/>
            </a:xfrm>
          </p:grpSpPr>
          <p:cxnSp>
            <p:nvCxnSpPr>
              <p:cNvPr id="13" name="Gerade Verbindung 16">
                <a:extLst>
                  <a:ext uri="{FF2B5EF4-FFF2-40B4-BE49-F238E27FC236}">
                    <a16:creationId xmlns:a16="http://schemas.microsoft.com/office/drawing/2014/main" id="{3C81E3D8-79E3-93E3-B741-0FB4B0A2A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00785" y="3184040"/>
                <a:ext cx="2655136" cy="175825"/>
              </a:xfrm>
              <a:prstGeom prst="line">
                <a:avLst/>
              </a:prstGeom>
              <a:ln w="38100"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7">
                <a:extLst>
                  <a:ext uri="{FF2B5EF4-FFF2-40B4-BE49-F238E27FC236}">
                    <a16:creationId xmlns:a16="http://schemas.microsoft.com/office/drawing/2014/main" id="{DC6C41A4-7E0A-7060-190C-B2F6FB13B4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2054" y="624754"/>
                <a:ext cx="37207" cy="2572848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hteck 18">
                <a:extLst>
                  <a:ext uri="{FF2B5EF4-FFF2-40B4-BE49-F238E27FC236}">
                    <a16:creationId xmlns:a16="http://schemas.microsoft.com/office/drawing/2014/main" id="{9186CCBD-85D1-A37C-C211-8D51960E511E}"/>
                  </a:ext>
                </a:extLst>
              </p:cNvPr>
              <p:cNvSpPr/>
              <p:nvPr/>
            </p:nvSpPr>
            <p:spPr>
              <a:xfrm>
                <a:off x="3042862" y="1056242"/>
                <a:ext cx="1680465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400" b="1" dirty="0"/>
                  <a:t>STXM</a:t>
                </a:r>
              </a:p>
              <a:p>
                <a:r>
                  <a:rPr lang="de-DE" sz="1200" dirty="0"/>
                  <a:t>(</a:t>
                </a:r>
                <a:r>
                  <a:rPr lang="de-DE" sz="1200" dirty="0" err="1"/>
                  <a:t>operando</a:t>
                </a:r>
                <a:r>
                  <a:rPr lang="de-DE" sz="1200" dirty="0"/>
                  <a:t>) </a:t>
                </a:r>
                <a:r>
                  <a:rPr lang="de-DE" sz="1200" dirty="0" err="1"/>
                  <a:t>geometric</a:t>
                </a:r>
                <a:r>
                  <a:rPr lang="de-DE" sz="1200" dirty="0"/>
                  <a:t> + </a:t>
                </a:r>
              </a:p>
              <a:p>
                <a:r>
                  <a:rPr lang="de-DE" sz="1200" dirty="0"/>
                  <a:t>electronic </a:t>
                </a:r>
                <a:r>
                  <a:rPr lang="de-DE" sz="1200" dirty="0" err="1"/>
                  <a:t>structure</a:t>
                </a:r>
                <a:r>
                  <a:rPr lang="de-DE" sz="1200" dirty="0"/>
                  <a:t> (K- </a:t>
                </a:r>
                <a:r>
                  <a:rPr lang="de-DE" sz="1200" dirty="0" err="1"/>
                  <a:t>and</a:t>
                </a:r>
                <a:r>
                  <a:rPr lang="de-DE" sz="1200" dirty="0"/>
                  <a:t> L-</a:t>
                </a:r>
                <a:r>
                  <a:rPr lang="de-DE" sz="1200" dirty="0" err="1"/>
                  <a:t>edges</a:t>
                </a:r>
                <a:r>
                  <a:rPr lang="de-DE" sz="1200" dirty="0"/>
                  <a:t>)</a:t>
                </a:r>
              </a:p>
            </p:txBody>
          </p:sp>
          <p:sp>
            <p:nvSpPr>
              <p:cNvPr id="16" name="Rechteck 19">
                <a:extLst>
                  <a:ext uri="{FF2B5EF4-FFF2-40B4-BE49-F238E27FC236}">
                    <a16:creationId xmlns:a16="http://schemas.microsoft.com/office/drawing/2014/main" id="{044D5440-C698-7350-C15D-78FF663BAD5E}"/>
                  </a:ext>
                </a:extLst>
              </p:cNvPr>
              <p:cNvSpPr/>
              <p:nvPr/>
            </p:nvSpPr>
            <p:spPr>
              <a:xfrm>
                <a:off x="5588317" y="3287937"/>
                <a:ext cx="1632234" cy="1053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de-DE" sz="1400" b="1" dirty="0"/>
                  <a:t>ESEM</a:t>
                </a:r>
              </a:p>
              <a:p>
                <a:pPr algn="r"/>
                <a:r>
                  <a:rPr lang="de-DE" sz="1200" dirty="0" err="1"/>
                  <a:t>operando</a:t>
                </a:r>
                <a:r>
                  <a:rPr lang="de-DE" sz="1200" dirty="0"/>
                  <a:t>;</a:t>
                </a:r>
              </a:p>
              <a:p>
                <a:pPr algn="r"/>
                <a:r>
                  <a:rPr lang="de-DE" sz="1200" dirty="0" err="1"/>
                  <a:t>meso</a:t>
                </a:r>
                <a:r>
                  <a:rPr lang="de-DE" sz="1200" dirty="0"/>
                  <a:t>- </a:t>
                </a:r>
                <a:r>
                  <a:rPr lang="de-DE" sz="1200" dirty="0" err="1"/>
                  <a:t>and</a:t>
                </a:r>
                <a:r>
                  <a:rPr lang="de-DE" sz="1200" dirty="0"/>
                  <a:t> </a:t>
                </a:r>
                <a:r>
                  <a:rPr lang="de-DE" sz="1200" dirty="0" err="1"/>
                  <a:t>macroscale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geometric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structure</a:t>
                </a:r>
                <a:r>
                  <a:rPr lang="de-DE" sz="1200" dirty="0"/>
                  <a:t>;</a:t>
                </a:r>
              </a:p>
              <a:p>
                <a:pPr algn="r"/>
                <a:r>
                  <a:rPr lang="de-DE" sz="1200" dirty="0" err="1"/>
                  <a:t>correlative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to</a:t>
                </a:r>
                <a:r>
                  <a:rPr lang="de-DE" sz="1200" dirty="0"/>
                  <a:t> XPS/XAS </a:t>
                </a:r>
              </a:p>
            </p:txBody>
          </p:sp>
          <p:sp>
            <p:nvSpPr>
              <p:cNvPr id="17" name="Rechteck 20">
                <a:extLst>
                  <a:ext uri="{FF2B5EF4-FFF2-40B4-BE49-F238E27FC236}">
                    <a16:creationId xmlns:a16="http://schemas.microsoft.com/office/drawing/2014/main" id="{49A54042-715C-B8F4-5C57-F6042337E562}"/>
                  </a:ext>
                </a:extLst>
              </p:cNvPr>
              <p:cNvSpPr/>
              <p:nvPr/>
            </p:nvSpPr>
            <p:spPr>
              <a:xfrm>
                <a:off x="4691352" y="830810"/>
                <a:ext cx="1788394" cy="126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400" b="1" dirty="0"/>
                  <a:t>TEM</a:t>
                </a:r>
              </a:p>
              <a:p>
                <a:r>
                  <a:rPr lang="de-DE" sz="1200" dirty="0"/>
                  <a:t>(</a:t>
                </a:r>
                <a:r>
                  <a:rPr lang="de-DE" sz="1200" dirty="0" err="1"/>
                  <a:t>Operando</a:t>
                </a:r>
                <a:r>
                  <a:rPr lang="de-DE" sz="1200" dirty="0"/>
                  <a:t>) </a:t>
                </a:r>
                <a:r>
                  <a:rPr lang="de-DE" sz="1200" dirty="0" err="1"/>
                  <a:t>geometric</a:t>
                </a:r>
                <a:r>
                  <a:rPr lang="de-DE" sz="1200" dirty="0"/>
                  <a:t> </a:t>
                </a:r>
                <a:r>
                  <a:rPr lang="de-DE" sz="1200" dirty="0" err="1"/>
                  <a:t>and</a:t>
                </a:r>
                <a:r>
                  <a:rPr lang="de-DE" sz="1200" dirty="0"/>
                  <a:t> electronic </a:t>
                </a:r>
                <a:r>
                  <a:rPr lang="de-DE" sz="1200" dirty="0" err="1"/>
                  <a:t>structure</a:t>
                </a:r>
                <a:r>
                  <a:rPr lang="de-DE" sz="1200" dirty="0"/>
                  <a:t>; </a:t>
                </a:r>
                <a:r>
                  <a:rPr lang="de-DE" sz="1200" dirty="0" err="1"/>
                  <a:t>atomic</a:t>
                </a:r>
                <a:r>
                  <a:rPr lang="de-DE" sz="1200" dirty="0"/>
                  <a:t> </a:t>
                </a:r>
                <a:r>
                  <a:rPr lang="de-DE" sz="1200" dirty="0" err="1"/>
                  <a:t>and</a:t>
                </a:r>
                <a:r>
                  <a:rPr lang="de-DE" sz="1200" dirty="0"/>
                  <a:t> </a:t>
                </a:r>
                <a:r>
                  <a:rPr lang="de-DE" sz="1200" dirty="0" err="1"/>
                  <a:t>nanoscale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information</a:t>
                </a:r>
                <a:r>
                  <a:rPr lang="de-DE" sz="1200" dirty="0"/>
                  <a:t>;</a:t>
                </a:r>
              </a:p>
              <a:p>
                <a:r>
                  <a:rPr lang="de-DE" sz="1200" dirty="0" err="1"/>
                  <a:t>correlative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to</a:t>
                </a:r>
                <a:r>
                  <a:rPr lang="de-DE" sz="1200" dirty="0"/>
                  <a:t> TXM</a:t>
                </a:r>
              </a:p>
            </p:txBody>
          </p:sp>
          <p:sp>
            <p:nvSpPr>
              <p:cNvPr id="18" name="Rechteck 21">
                <a:extLst>
                  <a:ext uri="{FF2B5EF4-FFF2-40B4-BE49-F238E27FC236}">
                    <a16:creationId xmlns:a16="http://schemas.microsoft.com/office/drawing/2014/main" id="{9F3F3628-DD9E-1EF1-F61F-7BB39F44EAF7}"/>
                  </a:ext>
                </a:extLst>
              </p:cNvPr>
              <p:cNvSpPr/>
              <p:nvPr/>
            </p:nvSpPr>
            <p:spPr>
              <a:xfrm>
                <a:off x="5408090" y="2013843"/>
                <a:ext cx="1645454" cy="1231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de-DE" sz="1400" b="1" dirty="0"/>
                  <a:t>Quasi in situ TEM</a:t>
                </a:r>
              </a:p>
              <a:p>
                <a:pPr algn="r"/>
                <a:r>
                  <a:rPr lang="de-DE" sz="1200" dirty="0" err="1"/>
                  <a:t>Conversion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detection</a:t>
                </a:r>
                <a:r>
                  <a:rPr lang="de-DE" sz="1200" dirty="0"/>
                  <a:t>;</a:t>
                </a:r>
              </a:p>
              <a:p>
                <a:pPr algn="r"/>
                <a:r>
                  <a:rPr lang="de-DE" sz="1200" dirty="0" err="1"/>
                  <a:t>geometric</a:t>
                </a:r>
                <a:r>
                  <a:rPr lang="de-DE" sz="1200" dirty="0"/>
                  <a:t> </a:t>
                </a:r>
                <a:r>
                  <a:rPr lang="de-DE" sz="1200" dirty="0" err="1"/>
                  <a:t>and</a:t>
                </a:r>
                <a:r>
                  <a:rPr lang="de-DE" sz="1200" dirty="0"/>
                  <a:t> electronic </a:t>
                </a:r>
                <a:r>
                  <a:rPr lang="de-DE" sz="1200" dirty="0" err="1"/>
                  <a:t>structural</a:t>
                </a:r>
                <a:r>
                  <a:rPr lang="de-DE" sz="1200" dirty="0"/>
                  <a:t> </a:t>
                </a:r>
                <a:r>
                  <a:rPr lang="de-DE" sz="1200" dirty="0" err="1"/>
                  <a:t>changes</a:t>
                </a:r>
                <a:endParaRPr lang="de-DE" sz="1200" dirty="0"/>
              </a:p>
              <a:p>
                <a:pPr algn="r"/>
                <a:r>
                  <a:rPr lang="de-DE" sz="1200" dirty="0" err="1"/>
                  <a:t>atomic</a:t>
                </a:r>
                <a:r>
                  <a:rPr lang="de-DE" sz="1200" dirty="0"/>
                  <a:t> </a:t>
                </a:r>
                <a:r>
                  <a:rPr lang="de-DE" sz="1200" dirty="0" err="1"/>
                  <a:t>resolution</a:t>
                </a:r>
                <a:r>
                  <a:rPr lang="de-DE" sz="1200" dirty="0"/>
                  <a:t> </a:t>
                </a:r>
              </a:p>
            </p:txBody>
          </p:sp>
          <p:sp>
            <p:nvSpPr>
              <p:cNvPr id="19" name="Rechteck 22">
                <a:extLst>
                  <a:ext uri="{FF2B5EF4-FFF2-40B4-BE49-F238E27FC236}">
                    <a16:creationId xmlns:a16="http://schemas.microsoft.com/office/drawing/2014/main" id="{A15000F3-448F-3B54-B58D-DDC4E00239F5}"/>
                  </a:ext>
                </a:extLst>
              </p:cNvPr>
              <p:cNvSpPr/>
              <p:nvPr/>
            </p:nvSpPr>
            <p:spPr>
              <a:xfrm>
                <a:off x="2130203" y="1982267"/>
                <a:ext cx="1878961" cy="10533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de-DE" sz="1400" b="1" dirty="0"/>
                  <a:t>XPS/XAS</a:t>
                </a:r>
              </a:p>
              <a:p>
                <a:r>
                  <a:rPr lang="de-DE" sz="1200" dirty="0" err="1"/>
                  <a:t>Operando</a:t>
                </a:r>
                <a:r>
                  <a:rPr lang="de-DE" sz="1200" dirty="0"/>
                  <a:t>;</a:t>
                </a:r>
              </a:p>
              <a:p>
                <a:r>
                  <a:rPr lang="de-DE" sz="1200" dirty="0" err="1"/>
                  <a:t>information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depth</a:t>
                </a:r>
                <a:r>
                  <a:rPr lang="de-DE" sz="1200" dirty="0"/>
                  <a:t>;</a:t>
                </a:r>
              </a:p>
              <a:p>
                <a:r>
                  <a:rPr lang="de-DE" sz="1200" dirty="0"/>
                  <a:t>electronic </a:t>
                </a:r>
                <a:r>
                  <a:rPr lang="de-DE" sz="1200" dirty="0" err="1"/>
                  <a:t>structure</a:t>
                </a:r>
                <a:r>
                  <a:rPr lang="de-DE" sz="1200" dirty="0"/>
                  <a:t>;</a:t>
                </a:r>
              </a:p>
              <a:p>
                <a:r>
                  <a:rPr lang="de-DE" sz="1200" dirty="0" err="1"/>
                  <a:t>correlative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to</a:t>
                </a:r>
                <a:r>
                  <a:rPr lang="de-DE" sz="1200" dirty="0"/>
                  <a:t> ESEM </a:t>
                </a:r>
              </a:p>
            </p:txBody>
          </p:sp>
          <p:sp>
            <p:nvSpPr>
              <p:cNvPr id="20" name="Rechteck 23">
                <a:extLst>
                  <a:ext uri="{FF2B5EF4-FFF2-40B4-BE49-F238E27FC236}">
                    <a16:creationId xmlns:a16="http://schemas.microsoft.com/office/drawing/2014/main" id="{E578EABA-1799-8746-9FC4-12B36A5E7E23}"/>
                  </a:ext>
                </a:extLst>
              </p:cNvPr>
              <p:cNvSpPr/>
              <p:nvPr/>
            </p:nvSpPr>
            <p:spPr>
              <a:xfrm>
                <a:off x="2000711" y="3065618"/>
                <a:ext cx="1878961" cy="6771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de-DE" sz="1400" b="1" dirty="0" err="1"/>
                  <a:t>VtC</a:t>
                </a:r>
                <a:r>
                  <a:rPr lang="de-DE" sz="1400" b="1" dirty="0"/>
                  <a:t> XES</a:t>
                </a:r>
              </a:p>
              <a:p>
                <a:r>
                  <a:rPr lang="de-DE" sz="1200" dirty="0" err="1"/>
                  <a:t>protonation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state</a:t>
                </a:r>
                <a:r>
                  <a:rPr lang="de-DE" sz="1200" dirty="0"/>
                  <a:t>;</a:t>
                </a:r>
              </a:p>
              <a:p>
                <a:r>
                  <a:rPr lang="de-DE" sz="1200" dirty="0" err="1"/>
                  <a:t>geometry</a:t>
                </a:r>
                <a:r>
                  <a:rPr lang="de-DE" sz="1200" dirty="0"/>
                  <a:t> </a:t>
                </a:r>
                <a:r>
                  <a:rPr lang="de-DE" sz="1200" dirty="0" err="1"/>
                  <a:t>changes</a:t>
                </a:r>
                <a:endParaRPr lang="de-DE" sz="1200" dirty="0"/>
              </a:p>
            </p:txBody>
          </p:sp>
          <p:sp>
            <p:nvSpPr>
              <p:cNvPr id="21" name="Rechteck 24">
                <a:extLst>
                  <a:ext uri="{FF2B5EF4-FFF2-40B4-BE49-F238E27FC236}">
                    <a16:creationId xmlns:a16="http://schemas.microsoft.com/office/drawing/2014/main" id="{01D079F9-6BEE-7798-04A3-97F2AA887510}"/>
                  </a:ext>
                </a:extLst>
              </p:cNvPr>
              <p:cNvSpPr/>
              <p:nvPr/>
            </p:nvSpPr>
            <p:spPr>
              <a:xfrm>
                <a:off x="2412654" y="3749080"/>
                <a:ext cx="1878961" cy="126188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de-DE" sz="1400" b="1" dirty="0"/>
                  <a:t>1s3p, 2p3d, </a:t>
                </a:r>
              </a:p>
              <a:p>
                <a:r>
                  <a:rPr lang="de-DE" sz="1400" b="1" dirty="0" err="1"/>
                  <a:t>VtC</a:t>
                </a:r>
                <a:r>
                  <a:rPr lang="de-DE" sz="1400" b="1" dirty="0"/>
                  <a:t> RIXS/RXES</a:t>
                </a:r>
              </a:p>
              <a:p>
                <a:r>
                  <a:rPr lang="de-DE" sz="1200" dirty="0"/>
                  <a:t>2D </a:t>
                </a:r>
                <a:r>
                  <a:rPr lang="de-DE" sz="1200" dirty="0" err="1"/>
                  <a:t>experiments</a:t>
                </a:r>
                <a:r>
                  <a:rPr lang="de-DE" sz="1200" dirty="0"/>
                  <a:t>;</a:t>
                </a:r>
              </a:p>
              <a:p>
                <a:r>
                  <a:rPr lang="de-DE" sz="1200" dirty="0" err="1"/>
                  <a:t>selectivity</a:t>
                </a:r>
                <a:r>
                  <a:rPr lang="de-DE" sz="1200" dirty="0"/>
                  <a:t> </a:t>
                </a:r>
                <a:r>
                  <a:rPr lang="de-DE" sz="1200" dirty="0" err="1"/>
                  <a:t>enhancement</a:t>
                </a:r>
                <a:r>
                  <a:rPr lang="de-DE" sz="1200" dirty="0"/>
                  <a:t>; </a:t>
                </a:r>
              </a:p>
              <a:p>
                <a:r>
                  <a:rPr lang="de-DE" sz="1200" dirty="0" err="1"/>
                  <a:t>detailed</a:t>
                </a:r>
                <a:r>
                  <a:rPr lang="de-DE" sz="1200" dirty="0"/>
                  <a:t> electronic </a:t>
                </a:r>
                <a:r>
                  <a:rPr lang="de-DE" sz="1200" dirty="0" err="1"/>
                  <a:t>and</a:t>
                </a:r>
                <a:r>
                  <a:rPr lang="de-DE" sz="1200" dirty="0"/>
                  <a:t> </a:t>
                </a:r>
                <a:r>
                  <a:rPr lang="de-DE" sz="1200" dirty="0" err="1"/>
                  <a:t>geometric</a:t>
                </a:r>
                <a:r>
                  <a:rPr lang="de-DE" sz="1200" dirty="0"/>
                  <a:t> </a:t>
                </a:r>
                <a:r>
                  <a:rPr lang="de-DE" sz="1200" dirty="0" err="1"/>
                  <a:t>insights</a:t>
                </a:r>
                <a:endParaRPr lang="de-DE" sz="1200" dirty="0"/>
              </a:p>
            </p:txBody>
          </p:sp>
          <p:sp>
            <p:nvSpPr>
              <p:cNvPr id="22" name="Rechteck 25">
                <a:extLst>
                  <a:ext uri="{FF2B5EF4-FFF2-40B4-BE49-F238E27FC236}">
                    <a16:creationId xmlns:a16="http://schemas.microsoft.com/office/drawing/2014/main" id="{18FBBAFC-0853-3981-1AC5-86F038DC54D9}"/>
                  </a:ext>
                </a:extLst>
              </p:cNvPr>
              <p:cNvSpPr/>
              <p:nvPr/>
            </p:nvSpPr>
            <p:spPr>
              <a:xfrm>
                <a:off x="3529129" y="4749945"/>
                <a:ext cx="1878961" cy="8617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de-DE" sz="1400" b="1" dirty="0"/>
                  <a:t>EPR SEC</a:t>
                </a:r>
              </a:p>
              <a:p>
                <a:pPr algn="ctr"/>
                <a:r>
                  <a:rPr lang="de-DE" sz="1200" dirty="0"/>
                  <a:t>0-6 T Q-band;</a:t>
                </a:r>
              </a:p>
              <a:p>
                <a:pPr algn="ctr"/>
                <a:r>
                  <a:rPr lang="de-DE" sz="1200" dirty="0" err="1"/>
                  <a:t>oxidation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states</a:t>
                </a:r>
                <a:r>
                  <a:rPr lang="de-DE" sz="1200" dirty="0"/>
                  <a:t>;</a:t>
                </a:r>
              </a:p>
              <a:p>
                <a:pPr algn="ctr"/>
                <a:r>
                  <a:rPr lang="de-DE" sz="1200" dirty="0" err="1"/>
                  <a:t>even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spin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systems</a:t>
                </a:r>
                <a:endParaRPr lang="de-DE" sz="1200" dirty="0"/>
              </a:p>
            </p:txBody>
          </p:sp>
          <p:sp>
            <p:nvSpPr>
              <p:cNvPr id="23" name="Rechteck 26">
                <a:extLst>
                  <a:ext uri="{FF2B5EF4-FFF2-40B4-BE49-F238E27FC236}">
                    <a16:creationId xmlns:a16="http://schemas.microsoft.com/office/drawing/2014/main" id="{0EAF892E-F8CE-EB04-D457-74CDBCB6D842}"/>
                  </a:ext>
                </a:extLst>
              </p:cNvPr>
              <p:cNvSpPr/>
              <p:nvPr/>
            </p:nvSpPr>
            <p:spPr>
              <a:xfrm>
                <a:off x="4997331" y="4494907"/>
                <a:ext cx="1482415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400" b="1" dirty="0"/>
                  <a:t>EPR in situ </a:t>
                </a:r>
                <a:r>
                  <a:rPr lang="de-DE" sz="1400" b="1" dirty="0" err="1"/>
                  <a:t>radical</a:t>
                </a:r>
                <a:r>
                  <a:rPr lang="de-DE" sz="1400" b="1" dirty="0"/>
                  <a:t> </a:t>
                </a:r>
                <a:r>
                  <a:rPr lang="de-DE" sz="1400" b="1" dirty="0" err="1"/>
                  <a:t>trapping</a:t>
                </a:r>
                <a:endParaRPr lang="de-DE" sz="1400" b="1" dirty="0"/>
              </a:p>
              <a:p>
                <a:r>
                  <a:rPr lang="de-DE" sz="1200" dirty="0"/>
                  <a:t>Intermediates </a:t>
                </a:r>
                <a:r>
                  <a:rPr lang="de-DE" sz="1200" dirty="0" err="1"/>
                  <a:t>during</a:t>
                </a:r>
                <a:r>
                  <a:rPr lang="de-DE" sz="1200" dirty="0"/>
                  <a:t> </a:t>
                </a:r>
                <a:r>
                  <a:rPr lang="de-DE" sz="1200" dirty="0" err="1"/>
                  <a:t>oxidation</a:t>
                </a:r>
                <a:r>
                  <a:rPr lang="de-DE" sz="1200" dirty="0"/>
                  <a:t> </a:t>
                </a:r>
                <a:r>
                  <a:rPr lang="de-DE" sz="1200" dirty="0" err="1"/>
                  <a:t>reactions</a:t>
                </a:r>
                <a:endParaRPr lang="de-DE" sz="1200" dirty="0"/>
              </a:p>
            </p:txBody>
          </p:sp>
          <p:sp>
            <p:nvSpPr>
              <p:cNvPr id="24" name="Rechteck 27">
                <a:extLst>
                  <a:ext uri="{FF2B5EF4-FFF2-40B4-BE49-F238E27FC236}">
                    <a16:creationId xmlns:a16="http://schemas.microsoft.com/office/drawing/2014/main" id="{B115C403-F788-2594-BCDD-8A9B8BCBC67B}"/>
                  </a:ext>
                </a:extLst>
              </p:cNvPr>
              <p:cNvSpPr/>
              <p:nvPr/>
            </p:nvSpPr>
            <p:spPr>
              <a:xfrm rot="561959">
                <a:off x="1874391" y="437329"/>
                <a:ext cx="5486375" cy="5604954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8967680"/>
                  </a:avLst>
                </a:prstTxWarp>
                <a:spAutoFit/>
              </a:bodyPr>
              <a:lstStyle/>
              <a:p>
                <a:pPr algn="ctr"/>
                <a:endParaRPr lang="de-DE" sz="2800" b="1" dirty="0">
                  <a:ln w="0"/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de-DE" sz="2800" b="1" dirty="0" err="1">
                    <a:ln w="0"/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spectromicroscopy</a:t>
                </a:r>
                <a:endParaRPr lang="de-DE" sz="2800" b="1" dirty="0">
                  <a:ln w="0"/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hteck 28">
                <a:extLst>
                  <a:ext uri="{FF2B5EF4-FFF2-40B4-BE49-F238E27FC236}">
                    <a16:creationId xmlns:a16="http://schemas.microsoft.com/office/drawing/2014/main" id="{637EBC0E-93AD-9E5E-7187-2B12695AD476}"/>
                  </a:ext>
                </a:extLst>
              </p:cNvPr>
              <p:cNvSpPr/>
              <p:nvPr/>
            </p:nvSpPr>
            <p:spPr>
              <a:xfrm rot="5812814">
                <a:off x="1935895" y="528467"/>
                <a:ext cx="5486375" cy="5604954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8967680"/>
                  </a:avLst>
                </a:prstTxWarp>
                <a:spAutoFit/>
              </a:bodyPr>
              <a:lstStyle/>
              <a:p>
                <a:pPr algn="ctr"/>
                <a:r>
                  <a:rPr lang="de-DE" sz="2800" b="1" dirty="0" err="1">
                    <a:ln w="0"/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microscopy</a:t>
                </a:r>
                <a:endParaRPr lang="de-DE" sz="2800" b="1" dirty="0">
                  <a:ln w="0"/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Rechteck 29">
                <a:extLst>
                  <a:ext uri="{FF2B5EF4-FFF2-40B4-BE49-F238E27FC236}">
                    <a16:creationId xmlns:a16="http://schemas.microsoft.com/office/drawing/2014/main" id="{D48B5CF8-95FE-1DBA-9CED-5D6265888DD0}"/>
                  </a:ext>
                </a:extLst>
              </p:cNvPr>
              <p:cNvSpPr/>
              <p:nvPr/>
            </p:nvSpPr>
            <p:spPr>
              <a:xfrm rot="16200000">
                <a:off x="1497041" y="436168"/>
                <a:ext cx="5486375" cy="5604954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8967680"/>
                  </a:avLst>
                </a:prstTxWarp>
                <a:spAutoFit/>
              </a:bodyPr>
              <a:lstStyle/>
              <a:p>
                <a:pPr algn="ctr"/>
                <a:r>
                  <a:rPr lang="de-DE" sz="2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X-</a:t>
                </a:r>
                <a:r>
                  <a:rPr lang="de-DE" sz="28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ray</a:t>
                </a:r>
                <a:endParaRPr lang="de-DE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27" name="Gerade Verbindung 30">
                <a:extLst>
                  <a:ext uri="{FF2B5EF4-FFF2-40B4-BE49-F238E27FC236}">
                    <a16:creationId xmlns:a16="http://schemas.microsoft.com/office/drawing/2014/main" id="{D9B26A65-6F28-B5E6-76B7-A29288DF6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4213" y="1547504"/>
                <a:ext cx="2793877" cy="2415936"/>
              </a:xfrm>
              <a:prstGeom prst="line">
                <a:avLst/>
              </a:prstGeom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31">
                <a:extLst>
                  <a:ext uri="{FF2B5EF4-FFF2-40B4-BE49-F238E27FC236}">
                    <a16:creationId xmlns:a16="http://schemas.microsoft.com/office/drawing/2014/main" id="{F518B094-146E-E1F5-0AA8-B9DD206A0B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94521" y="1512406"/>
                <a:ext cx="2062807" cy="1783474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32">
                <a:extLst>
                  <a:ext uri="{FF2B5EF4-FFF2-40B4-BE49-F238E27FC236}">
                    <a16:creationId xmlns:a16="http://schemas.microsoft.com/office/drawing/2014/main" id="{85ACAF1D-7939-8ABD-67F4-64C40D964FDD}"/>
                  </a:ext>
                </a:extLst>
              </p:cNvPr>
              <p:cNvSpPr/>
              <p:nvPr/>
            </p:nvSpPr>
            <p:spPr>
              <a:xfrm>
                <a:off x="3369948" y="2068067"/>
                <a:ext cx="2464212" cy="2464212"/>
              </a:xfrm>
              <a:prstGeom prst="ellipse">
                <a:avLst/>
              </a:prstGeom>
              <a:solidFill>
                <a:srgbClr val="004C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Rechteck 33">
                <a:extLst>
                  <a:ext uri="{FF2B5EF4-FFF2-40B4-BE49-F238E27FC236}">
                    <a16:creationId xmlns:a16="http://schemas.microsoft.com/office/drawing/2014/main" id="{69AF5948-976E-7F50-9DA8-2A5FB3BF5F84}"/>
                  </a:ext>
                </a:extLst>
              </p:cNvPr>
              <p:cNvSpPr/>
              <p:nvPr/>
            </p:nvSpPr>
            <p:spPr>
              <a:xfrm rot="10074123">
                <a:off x="1857596" y="557388"/>
                <a:ext cx="5486375" cy="5604954"/>
              </a:xfrm>
              <a:prstGeom prst="rect">
                <a:avLst/>
              </a:prstGeom>
              <a:noFill/>
            </p:spPr>
            <p:txBody>
              <a:bodyPr spcFirstLastPara="1" wrap="none" lIns="91440" tIns="45720" rIns="91440" bIns="45720" numCol="1">
                <a:prstTxWarp prst="textArchUp">
                  <a:avLst>
                    <a:gd name="adj" fmla="val 8967680"/>
                  </a:avLst>
                </a:prstTxWarp>
                <a:spAutoFit/>
              </a:bodyPr>
              <a:lstStyle/>
              <a:p>
                <a:pPr algn="ctr"/>
                <a:endParaRPr lang="de-DE" sz="2800" b="1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de-DE" sz="2800" b="1" dirty="0" err="1">
                    <a:ln w="0"/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magnetic</a:t>
                </a:r>
                <a:r>
                  <a:rPr lang="de-DE" sz="2800" b="1" dirty="0">
                    <a:ln w="0"/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de-DE" sz="2800" b="1" dirty="0" err="1">
                    <a:ln w="0"/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resonance</a:t>
                </a:r>
                <a:endParaRPr lang="de-DE" sz="2800" b="1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Rechteck 34">
                <a:extLst>
                  <a:ext uri="{FF2B5EF4-FFF2-40B4-BE49-F238E27FC236}">
                    <a16:creationId xmlns:a16="http://schemas.microsoft.com/office/drawing/2014/main" id="{A5704F4F-087D-2F40-E5CA-5C11EFB3876F}"/>
                  </a:ext>
                </a:extLst>
              </p:cNvPr>
              <p:cNvSpPr/>
              <p:nvPr/>
            </p:nvSpPr>
            <p:spPr>
              <a:xfrm>
                <a:off x="3734725" y="3280107"/>
                <a:ext cx="1752172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400" b="1" dirty="0" err="1">
                    <a:solidFill>
                      <a:schemeClr val="bg1"/>
                    </a:solidFill>
                    <a:latin typeface="Helvetica" pitchFamily="2" charset="0"/>
                  </a:rPr>
                  <a:t>Correlative</a:t>
                </a:r>
                <a:r>
                  <a:rPr lang="de-DE" sz="1400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de-DE" sz="1400" b="1" dirty="0" err="1">
                    <a:solidFill>
                      <a:schemeClr val="bg1"/>
                    </a:solidFill>
                    <a:latin typeface="Helvetica" pitchFamily="2" charset="0"/>
                  </a:rPr>
                  <a:t>and</a:t>
                </a:r>
                <a:r>
                  <a:rPr lang="de-DE" sz="1400" b="1" dirty="0">
                    <a:solidFill>
                      <a:schemeClr val="bg1"/>
                    </a:solidFill>
                    <a:latin typeface="Helvetica" pitchFamily="2" charset="0"/>
                  </a:rPr>
                  <a:t> multi-modal </a:t>
                </a:r>
                <a:r>
                  <a:rPr lang="de-DE" sz="1400" b="1" dirty="0" err="1">
                    <a:solidFill>
                      <a:schemeClr val="bg1"/>
                    </a:solidFill>
                    <a:latin typeface="Helvetica" pitchFamily="2" charset="0"/>
                  </a:rPr>
                  <a:t>operando</a:t>
                </a:r>
                <a:r>
                  <a:rPr lang="de-DE" sz="1400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de-DE" sz="1400" b="1" dirty="0" err="1">
                    <a:solidFill>
                      <a:schemeClr val="bg1"/>
                    </a:solidFill>
                    <a:latin typeface="Helvetica" pitchFamily="2" charset="0"/>
                  </a:rPr>
                  <a:t>spectroscopy</a:t>
                </a:r>
                <a:r>
                  <a:rPr lang="de-DE" sz="1400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de-DE" sz="1400" b="1" dirty="0" err="1">
                    <a:solidFill>
                      <a:schemeClr val="bg1"/>
                    </a:solidFill>
                    <a:latin typeface="Helvetica" pitchFamily="2" charset="0"/>
                  </a:rPr>
                  <a:t>and</a:t>
                </a:r>
                <a:r>
                  <a:rPr lang="de-DE" sz="1400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de-DE" sz="1400" b="1" dirty="0" err="1">
                    <a:solidFill>
                      <a:schemeClr val="bg1"/>
                    </a:solidFill>
                    <a:latin typeface="Helvetica" pitchFamily="2" charset="0"/>
                  </a:rPr>
                  <a:t>microscopy</a:t>
                </a:r>
                <a:endParaRPr lang="de-DE" sz="14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grpSp>
            <p:nvGrpSpPr>
              <p:cNvPr id="32" name="Gruppieren 35">
                <a:extLst>
                  <a:ext uri="{FF2B5EF4-FFF2-40B4-BE49-F238E27FC236}">
                    <a16:creationId xmlns:a16="http://schemas.microsoft.com/office/drawing/2014/main" id="{A5C9B964-2505-7518-415B-D18F37C078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95470" y="2166013"/>
                <a:ext cx="1868822" cy="1160811"/>
                <a:chOff x="952486" y="3075979"/>
                <a:chExt cx="4002315" cy="2486022"/>
              </a:xfrm>
            </p:grpSpPr>
            <p:pic>
              <p:nvPicPr>
                <p:cNvPr id="33" name="Picture 228">
                  <a:extLst>
                    <a:ext uri="{FF2B5EF4-FFF2-40B4-BE49-F238E27FC236}">
                      <a16:creationId xmlns:a16="http://schemas.microsoft.com/office/drawing/2014/main" id="{A0B65C3D-065F-4C00-1DBF-8898637F6C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179"/>
                <a:stretch/>
              </p:blipFill>
              <p:spPr bwMode="auto">
                <a:xfrm rot="1004742">
                  <a:off x="952486" y="3201846"/>
                  <a:ext cx="4002315" cy="2360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Oval 37">
                  <a:extLst>
                    <a:ext uri="{FF2B5EF4-FFF2-40B4-BE49-F238E27FC236}">
                      <a16:creationId xmlns:a16="http://schemas.microsoft.com/office/drawing/2014/main" id="{20454625-6D8A-F122-6050-065A72B1B1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04742">
                  <a:off x="1169668" y="3075979"/>
                  <a:ext cx="1927548" cy="191219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pic>
        <p:nvPicPr>
          <p:cNvPr id="35" name="Picture 23">
            <a:extLst>
              <a:ext uri="{FF2B5EF4-FFF2-40B4-BE49-F238E27FC236}">
                <a16:creationId xmlns:a16="http://schemas.microsoft.com/office/drawing/2014/main" id="{C7CE2BD4-75A2-BF03-B215-31B789FD4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474">
            <a:off x="3166251" y="2242759"/>
            <a:ext cx="1175725" cy="693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E6C1EE9-9B1E-4E98-9560-C7F7E1D8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/>
          <a:lstStyle/>
          <a:p>
            <a:r>
              <a:rPr lang="en-US" altLang="zh-CN" dirty="0"/>
              <a:t>Our project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7DA133-824B-FF28-767D-45DFDFE727E1}"/>
              </a:ext>
            </a:extLst>
          </p:cNvPr>
          <p:cNvSpPr txBox="1"/>
          <p:nvPr/>
        </p:nvSpPr>
        <p:spPr>
          <a:xfrm>
            <a:off x="7126704" y="409426"/>
            <a:ext cx="48519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altLang="zh-CN" sz="1600" b="1" dirty="0">
                <a:cs typeface="Arial" panose="020B0604020202020204" pitchFamily="34" charset="0"/>
              </a:rPr>
              <a:t>Introduction to our data / measurements</a:t>
            </a:r>
          </a:p>
          <a:p>
            <a:pPr>
              <a:spcBef>
                <a:spcPts val="600"/>
              </a:spcBef>
            </a:pPr>
            <a:r>
              <a:rPr lang="de-DE" altLang="zh-CN" sz="1400" dirty="0">
                <a:cs typeface="Arial" panose="020B0604020202020204" pitchFamily="34" charset="0"/>
              </a:rPr>
              <a:t>SEM (image + EDX, average ratio, elemental mapping)</a:t>
            </a:r>
          </a:p>
          <a:p>
            <a:pPr>
              <a:spcBef>
                <a:spcPts val="600"/>
              </a:spcBef>
            </a:pPr>
            <a:r>
              <a:rPr lang="de-DE" altLang="zh-CN" sz="1400" dirty="0">
                <a:cs typeface="Arial" panose="020B0604020202020204" pitchFamily="34" charset="0"/>
              </a:rPr>
              <a:t>TEM </a:t>
            </a:r>
            <a:r>
              <a:rPr lang="en-US" altLang="zh-CN" sz="1400" dirty="0">
                <a:cs typeface="Arial" panose="020B0604020202020204" pitchFamily="34" charset="0"/>
              </a:rPr>
              <a:t>(STEM), (image + EDX, EELS, point spectrum, line scan, mapping)</a:t>
            </a:r>
          </a:p>
          <a:p>
            <a:endParaRPr lang="en-US" altLang="zh-CN" sz="1400" dirty="0">
              <a:cs typeface="Arial" panose="020B0604020202020204" pitchFamily="34" charset="0"/>
            </a:endParaRPr>
          </a:p>
          <a:p>
            <a:endParaRPr lang="en-US" altLang="zh-CN" sz="1400" dirty="0">
              <a:cs typeface="Arial" panose="020B0604020202020204" pitchFamily="34" charset="0"/>
            </a:endParaRPr>
          </a:p>
          <a:p>
            <a:endParaRPr lang="de-DE" altLang="zh-CN" sz="1400" dirty="0">
              <a:cs typeface="Arial" panose="020B0604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D8C353D-A5DD-9C17-1433-BC612EB1F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907788"/>
              </p:ext>
            </p:extLst>
          </p:nvPr>
        </p:nvGraphicFramePr>
        <p:xfrm>
          <a:off x="7274293" y="1745559"/>
          <a:ext cx="4165866" cy="43230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88622">
                  <a:extLst>
                    <a:ext uri="{9D8B030D-6E8A-4147-A177-3AD203B41FA5}">
                      <a16:colId xmlns:a16="http://schemas.microsoft.com/office/drawing/2014/main" val="2570798736"/>
                    </a:ext>
                  </a:extLst>
                </a:gridCol>
                <a:gridCol w="1388622">
                  <a:extLst>
                    <a:ext uri="{9D8B030D-6E8A-4147-A177-3AD203B41FA5}">
                      <a16:colId xmlns:a16="http://schemas.microsoft.com/office/drawing/2014/main" val="3754137603"/>
                    </a:ext>
                  </a:extLst>
                </a:gridCol>
                <a:gridCol w="1388622">
                  <a:extLst>
                    <a:ext uri="{9D8B030D-6E8A-4147-A177-3AD203B41FA5}">
                      <a16:colId xmlns:a16="http://schemas.microsoft.com/office/drawing/2014/main" val="2297142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 format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Converted format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340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 image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STEM image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(HAADF+DF4+DF2+BF)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emd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dm3./dm4.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tif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bmp…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46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EDX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emd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tif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csv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40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EELS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dm3./dm4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tif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csv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664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env. exp. </a:t>
                      </a:r>
                      <a:r>
                        <a:rPr lang="en-US" altLang="zh-CN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scn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csv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81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EPR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 files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880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data 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Depending on experimental details and synchrotron facility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h5</a:t>
                      </a:r>
                      <a:r>
                        <a:rPr lang="zh-CN" alt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files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7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Operando/ in situ 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videos, data series…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96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33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9F47DE-E7E7-4DFF-2240-B24CB3FE8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F98560-068F-7FFA-0C2B-0B54F01F5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1064260"/>
            <a:ext cx="2880000" cy="21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D9E18E-3FE9-14E0-391F-841B573B53F1}"/>
              </a:ext>
            </a:extLst>
          </p:cNvPr>
          <p:cNvSpPr txBox="1"/>
          <p:nvPr/>
        </p:nvSpPr>
        <p:spPr>
          <a:xfrm>
            <a:off x="995680" y="75184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SEM image: (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tif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.) + information file (txt.)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C81ED2-9C66-064A-DE77-7F8CD7F51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420" y="1031557"/>
            <a:ext cx="1734820" cy="22145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9EF0FA-9D26-C625-A45B-4828274B6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78" y="4069347"/>
            <a:ext cx="2160000" cy="216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E796BA5-05B5-6DF4-F263-AC90ABD11029}"/>
              </a:ext>
            </a:extLst>
          </p:cNvPr>
          <p:cNvSpPr txBox="1"/>
          <p:nvPr/>
        </p:nvSpPr>
        <p:spPr>
          <a:xfrm>
            <a:off x="2143760" y="3329807"/>
            <a:ext cx="7894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TEM image: (raw format: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emd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on Talos, dm3 on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Jeol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, can be converted into tif.bmp or other image files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F8B54EB-F22B-6CE6-D94E-07F4FF95BD34}"/>
              </a:ext>
            </a:extLst>
          </p:cNvPr>
          <p:cNvSpPr txBox="1"/>
          <p:nvPr/>
        </p:nvSpPr>
        <p:spPr>
          <a:xfrm>
            <a:off x="6112577" y="3654744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STEM image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0B0EB4C-4213-6FC1-C2D3-DA536A3C8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435" y="4069347"/>
            <a:ext cx="2160000" cy="216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6A3B52C-5A03-7241-835A-F41A9E58B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4375" y="4069347"/>
            <a:ext cx="2160000" cy="216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A129ECC-574C-0E53-BCA4-C581F9F8D5E2}"/>
              </a:ext>
            </a:extLst>
          </p:cNvPr>
          <p:cNvSpPr txBox="1"/>
          <p:nvPr/>
        </p:nvSpPr>
        <p:spPr>
          <a:xfrm>
            <a:off x="4389655" y="4084672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HAADF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EADF8AC-8E71-9635-F58E-BC5E296A7E1A}"/>
              </a:ext>
            </a:extLst>
          </p:cNvPr>
          <p:cNvSpPr txBox="1"/>
          <p:nvPr/>
        </p:nvSpPr>
        <p:spPr>
          <a:xfrm>
            <a:off x="6593840" y="4084672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BF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49530DF-428E-764E-806D-E22A00657D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177" b="7550"/>
          <a:stretch/>
        </p:blipFill>
        <p:spPr>
          <a:xfrm>
            <a:off x="2169428" y="3671505"/>
            <a:ext cx="3352800" cy="40265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338C1D98-868D-80BD-1665-32DF11E416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2012" y="3666490"/>
            <a:ext cx="4170144" cy="395445"/>
          </a:xfrm>
          <a:prstGeom prst="rect">
            <a:avLst/>
          </a:prstGeom>
        </p:spPr>
      </p:pic>
      <p:pic>
        <p:nvPicPr>
          <p:cNvPr id="45" name="Beam effect">
            <a:hlinkClick r:id="" action="ppaction://media"/>
            <a:extLst>
              <a:ext uri="{FF2B5EF4-FFF2-40B4-BE49-F238E27FC236}">
                <a16:creationId xmlns:a16="http://schemas.microsoft.com/office/drawing/2014/main" id="{E68E8D40-85A3-1109-30FA-D2CB3DC21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5168" y="980328"/>
            <a:ext cx="2236593" cy="2243065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8A2CE2ED-CB69-06F7-4085-10A20730ED10}"/>
              </a:ext>
            </a:extLst>
          </p:cNvPr>
          <p:cNvSpPr txBox="1"/>
          <p:nvPr/>
        </p:nvSpPr>
        <p:spPr>
          <a:xfrm>
            <a:off x="7159592" y="70104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Operando/in situ experiments (videos)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A3B3C07-ABBE-8422-564B-CEF97840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/>
          <a:lstStyle/>
          <a:p>
            <a:r>
              <a:rPr lang="en-US" altLang="zh-CN" dirty="0"/>
              <a:t>Example of data formats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882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89AAFAC6-9E4E-CB75-AD3F-5045BBA1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803" y="3122497"/>
            <a:ext cx="3165374" cy="1661260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F0B630-1F90-32C9-D8A0-14C4F7E93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DFDEF6A-FE51-9545-0C4E-786F2C773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258" y="4259380"/>
            <a:ext cx="1944000" cy="18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FBE990B-C173-3AFC-4F40-7D5FC9F37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444" y="4259380"/>
            <a:ext cx="1944000" cy="1800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A5AA7E6-EF20-B87D-BB67-FA0B2A7B7AEA}"/>
              </a:ext>
            </a:extLst>
          </p:cNvPr>
          <p:cNvSpPr txBox="1"/>
          <p:nvPr/>
        </p:nvSpPr>
        <p:spPr>
          <a:xfrm>
            <a:off x="9473847" y="4297596"/>
            <a:ext cx="578842" cy="2562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altLang="zh-CN" sz="1200" b="1" dirty="0">
                <a:solidFill>
                  <a:srgbClr val="00B050"/>
                </a:solidFill>
              </a:rPr>
              <a:t>Co</a:t>
            </a:r>
            <a:r>
              <a:rPr lang="zh-CN" altLang="en-US" sz="1200" b="1" dirty="0">
                <a:solidFill>
                  <a:srgbClr val="00B050"/>
                </a:solidFill>
              </a:rPr>
              <a:t> </a:t>
            </a:r>
            <a:r>
              <a:rPr lang="en-US" altLang="zh-CN" sz="1200" b="1" dirty="0">
                <a:solidFill>
                  <a:schemeClr val="bg2">
                    <a:lumMod val="50000"/>
                  </a:schemeClr>
                </a:solidFill>
              </a:rPr>
              <a:t>+</a:t>
            </a:r>
            <a:r>
              <a:rPr lang="zh-CN" altLang="en-US" sz="1200" b="1" dirty="0">
                <a:solidFill>
                  <a:srgbClr val="00B050"/>
                </a:solidFill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</a:rPr>
              <a:t>O</a:t>
            </a:r>
            <a:endParaRPr lang="zh-CN" altLang="en-US" sz="1200" b="1" dirty="0" err="1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9849BB1-7792-096B-CD06-AE68D250CF93}"/>
              </a:ext>
            </a:extLst>
          </p:cNvPr>
          <p:cNvSpPr txBox="1"/>
          <p:nvPr/>
        </p:nvSpPr>
        <p:spPr>
          <a:xfrm>
            <a:off x="7465872" y="4278546"/>
            <a:ext cx="578842" cy="2562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altLang="zh-CN" sz="1200" b="1" dirty="0">
                <a:solidFill>
                  <a:schemeClr val="bg1"/>
                </a:solidFill>
              </a:rPr>
              <a:t>HAADF</a:t>
            </a:r>
            <a:endParaRPr lang="zh-CN" altLang="en-US" sz="1200" b="1" dirty="0" err="1">
              <a:solidFill>
                <a:schemeClr val="bg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5FCC345-F55B-5FAF-76ED-943A44BCC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17" y="4255589"/>
            <a:ext cx="1800000" cy="192656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74B1B9F-99BB-111C-1271-7F7DD697C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4" y="769141"/>
            <a:ext cx="2234173" cy="20107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C86E7B-15E4-1AD8-4F25-2D5BB1349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4" y="4255588"/>
            <a:ext cx="1800000" cy="192656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BB6B8B0-FAF2-6BA6-F7EE-28450B7D8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6049" y="976462"/>
            <a:ext cx="3267376" cy="121996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95FA8E0-8598-76F3-2432-6AF2D76FFA4F}"/>
              </a:ext>
            </a:extLst>
          </p:cNvPr>
          <p:cNvSpPr txBox="1"/>
          <p:nvPr/>
        </p:nvSpPr>
        <p:spPr>
          <a:xfrm>
            <a:off x="595162" y="485359"/>
            <a:ext cx="4563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EDX spectra: converted into CSV file</a:t>
            </a:r>
            <a:endParaRPr lang="zh-CN" altLang="en-US" b="1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9BC677B-1D3C-332E-1190-53E195357A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17" y="4263181"/>
            <a:ext cx="1800000" cy="19265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F3A3B1A-2FE0-3191-48AF-FE47B87E5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81" y="3146856"/>
            <a:ext cx="3325831" cy="107075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838CC8E-F0C7-5B3E-961F-1AE3630B96FA}"/>
              </a:ext>
            </a:extLst>
          </p:cNvPr>
          <p:cNvSpPr txBox="1"/>
          <p:nvPr/>
        </p:nvSpPr>
        <p:spPr>
          <a:xfrm>
            <a:off x="696230" y="2850768"/>
            <a:ext cx="376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Mapping: raw + converted </a:t>
            </a:r>
            <a:r>
              <a:rPr lang="en-US" altLang="zh-CN" b="1" dirty="0" err="1"/>
              <a:t>tif</a:t>
            </a:r>
            <a:r>
              <a:rPr lang="en-US" altLang="zh-CN" b="1" dirty="0"/>
              <a:t> files</a:t>
            </a:r>
            <a:endParaRPr lang="zh-CN" altLang="en-US" b="1" dirty="0"/>
          </a:p>
          <a:p>
            <a:endParaRPr lang="zh-CN" altLang="en-US" b="1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C75858E-9A25-2009-1711-86DB7A967DC6}"/>
              </a:ext>
            </a:extLst>
          </p:cNvPr>
          <p:cNvSpPr txBox="1"/>
          <p:nvPr/>
        </p:nvSpPr>
        <p:spPr>
          <a:xfrm>
            <a:off x="7328036" y="2273250"/>
            <a:ext cx="265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raw + converted </a:t>
            </a:r>
            <a:r>
              <a:rPr lang="en-US" altLang="zh-CN" b="1" dirty="0" err="1"/>
              <a:t>tif</a:t>
            </a:r>
            <a:r>
              <a:rPr lang="en-US" altLang="zh-CN" b="1" dirty="0"/>
              <a:t> files</a:t>
            </a:r>
            <a:endParaRPr lang="zh-CN" altLang="en-US" b="1" dirty="0"/>
          </a:p>
          <a:p>
            <a:endParaRPr lang="zh-CN" altLang="en-US" b="1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C14DD97-C371-9AE7-399C-70B00FBCE9B4}"/>
              </a:ext>
            </a:extLst>
          </p:cNvPr>
          <p:cNvSpPr txBox="1"/>
          <p:nvPr/>
        </p:nvSpPr>
        <p:spPr>
          <a:xfrm>
            <a:off x="130741" y="86628"/>
            <a:ext cx="826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600" b="1" dirty="0"/>
              <a:t>EDX + EELS data: point average spectra, liner scan, mapping</a:t>
            </a:r>
            <a:endParaRPr lang="zh-CN" altLang="en-US" sz="1600" b="1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39472AF-B68A-D20F-68C2-87FFE3CEFC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7823" y="643556"/>
            <a:ext cx="2543124" cy="22540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51CEF07-C554-142F-AA8C-708A053BA8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8437" y="866275"/>
            <a:ext cx="1384080" cy="1737309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E7432444-4F49-61EA-FF8A-6D1CE2120761}"/>
              </a:ext>
            </a:extLst>
          </p:cNvPr>
          <p:cNvSpPr txBox="1"/>
          <p:nvPr/>
        </p:nvSpPr>
        <p:spPr>
          <a:xfrm>
            <a:off x="7072964" y="340980"/>
            <a:ext cx="4563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EELS spectra: converted into txt file</a:t>
            </a:r>
            <a:endParaRPr lang="zh-CN" altLang="en-US" b="1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A49D339-2E8F-07D3-7F45-ADB09F19A3A9}"/>
              </a:ext>
            </a:extLst>
          </p:cNvPr>
          <p:cNvSpPr txBox="1"/>
          <p:nvPr/>
        </p:nvSpPr>
        <p:spPr>
          <a:xfrm>
            <a:off x="7222159" y="2898895"/>
            <a:ext cx="365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Mapping: raw + converted </a:t>
            </a:r>
            <a:r>
              <a:rPr lang="en-US" altLang="zh-CN" b="1" dirty="0" err="1"/>
              <a:t>tif</a:t>
            </a:r>
            <a:r>
              <a:rPr lang="en-US" altLang="zh-CN" b="1" dirty="0"/>
              <a:t> files</a:t>
            </a:r>
            <a:endParaRPr lang="zh-CN" altLang="en-US" b="1" dirty="0"/>
          </a:p>
          <a:p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6153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468EDC-4BAC-D8D2-D42F-B26030FFEE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914A52CC-7F3B-A456-15A8-08706C66F0AE}"/>
              </a:ext>
            </a:extLst>
          </p:cNvPr>
          <p:cNvSpPr txBox="1">
            <a:spLocks/>
          </p:cNvSpPr>
          <p:nvPr/>
        </p:nvSpPr>
        <p:spPr>
          <a:xfrm>
            <a:off x="868865" y="1584009"/>
            <a:ext cx="10296524" cy="8954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/>
              <a:t>Automated upload of data and metadata: </a:t>
            </a:r>
            <a:r>
              <a:rPr lang="en-GB" sz="1050" b="1" kern="600" spc="40" dirty="0">
                <a:solidFill>
                  <a:schemeClr val="tx2"/>
                </a:solidFill>
              </a:rPr>
              <a:t>Workflow for automatically converting </a:t>
            </a:r>
            <a:r>
              <a:rPr lang="en-US" sz="1600" dirty="0"/>
              <a:t>the </a:t>
            </a:r>
            <a:r>
              <a:rPr lang="en-US" sz="1600" dirty="0" err="1"/>
              <a:t>emd</a:t>
            </a:r>
            <a:r>
              <a:rPr lang="en-US" sz="1600" dirty="0"/>
              <a:t> file format of a commercial instrument (</a:t>
            </a:r>
            <a:r>
              <a:rPr lang="en-US" sz="1600" dirty="0" err="1"/>
              <a:t>Talos</a:t>
            </a:r>
            <a:r>
              <a:rPr lang="en-US" sz="1600" baseline="30000" dirty="0" err="1"/>
              <a:t>TM</a:t>
            </a:r>
            <a:r>
              <a:rPr lang="en-US" sz="1600" dirty="0"/>
              <a:t>, </a:t>
            </a:r>
            <a:r>
              <a:rPr lang="en-US" sz="1600" dirty="0" err="1"/>
              <a:t>ThermoFisher</a:t>
            </a:r>
            <a:r>
              <a:rPr lang="en-US" sz="1600" dirty="0"/>
              <a:t>) to the hdf5 open source file format following a </a:t>
            </a:r>
            <a:r>
              <a:rPr lang="en-US" sz="1600" dirty="0" err="1"/>
              <a:t>NeXus</a:t>
            </a:r>
            <a:r>
              <a:rPr lang="en-US" sz="1600" dirty="0"/>
              <a:t>* application definition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799F6F80-A086-C5ED-8CFD-E5BCE71A9A85}"/>
              </a:ext>
            </a:extLst>
          </p:cNvPr>
          <p:cNvSpPr txBox="1">
            <a:spLocks/>
          </p:cNvSpPr>
          <p:nvPr/>
        </p:nvSpPr>
        <p:spPr>
          <a:xfrm>
            <a:off x="767265" y="111760"/>
            <a:ext cx="10296524" cy="1404937"/>
          </a:xfrm>
          <a:prstGeom prst="rect">
            <a:avLst/>
          </a:prstGeom>
        </p:spPr>
        <p:txBody>
          <a:bodyPr vert="horz" lIns="91440" tIns="36000" rIns="9144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Example: Automated data conversion and storage of electron microscopy data</a:t>
            </a:r>
          </a:p>
        </p:txBody>
      </p:sp>
      <p:pic>
        <p:nvPicPr>
          <p:cNvPr id="10" name="Picture 135">
            <a:extLst>
              <a:ext uri="{FF2B5EF4-FFF2-40B4-BE49-F238E27FC236}">
                <a16:creationId xmlns:a16="http://schemas.microsoft.com/office/drawing/2014/main" id="{FC675B4F-DC6D-8F4F-63E2-1600F23C3D7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92691" y="2782822"/>
            <a:ext cx="7370746" cy="3094002"/>
          </a:xfrm>
          <a:prstGeom prst="rect">
            <a:avLst/>
          </a:prstGeom>
          <a:ln w="0">
            <a:noFill/>
          </a:ln>
        </p:spPr>
      </p:pic>
      <p:sp>
        <p:nvSpPr>
          <p:cNvPr id="11" name="Textfeld 9">
            <a:extLst>
              <a:ext uri="{FF2B5EF4-FFF2-40B4-BE49-F238E27FC236}">
                <a16:creationId xmlns:a16="http://schemas.microsoft.com/office/drawing/2014/main" id="{9CB85E24-4585-20C8-068D-5228072A8A36}"/>
              </a:ext>
            </a:extLst>
          </p:cNvPr>
          <p:cNvSpPr txBox="1"/>
          <p:nvPr/>
        </p:nvSpPr>
        <p:spPr>
          <a:xfrm>
            <a:off x="6287250" y="5951661"/>
            <a:ext cx="4845814" cy="25622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200" b="0" strike="noStrike" spc="-1" dirty="0">
                <a:solidFill>
                  <a:srgbClr val="000000"/>
                </a:solidFill>
                <a:ea typeface="DejaVu Sans"/>
              </a:rPr>
              <a:t>*</a:t>
            </a:r>
            <a:r>
              <a:rPr lang="de-DE" sz="1200" b="0" strike="noStrike" spc="-1" dirty="0" err="1">
                <a:solidFill>
                  <a:srgbClr val="000000"/>
                </a:solidFill>
                <a:ea typeface="DejaVu Sans"/>
              </a:rPr>
              <a:t>Konnecke</a:t>
            </a:r>
            <a:r>
              <a:rPr lang="de-DE" sz="1200" b="0" strike="noStrike" spc="-1" dirty="0">
                <a:solidFill>
                  <a:srgbClr val="000000"/>
                </a:solidFill>
                <a:ea typeface="DejaVu Sans"/>
              </a:rPr>
              <a:t>, M., et al., Journal </a:t>
            </a:r>
            <a:r>
              <a:rPr lang="de-DE" sz="1200" b="0" strike="noStrike" spc="-1" dirty="0" err="1">
                <a:solidFill>
                  <a:srgbClr val="000000"/>
                </a:solidFill>
                <a:ea typeface="DejaVu Sans"/>
              </a:rPr>
              <a:t>of</a:t>
            </a:r>
            <a:r>
              <a:rPr lang="de-DE" sz="1200" b="0" strike="noStrike" spc="-1" dirty="0">
                <a:solidFill>
                  <a:srgbClr val="000000"/>
                </a:solidFill>
                <a:ea typeface="DejaVu Sans"/>
              </a:rPr>
              <a:t> Applied </a:t>
            </a:r>
            <a:r>
              <a:rPr lang="de-DE" sz="1200" b="0" strike="noStrike" spc="-1" dirty="0" err="1">
                <a:solidFill>
                  <a:srgbClr val="000000"/>
                </a:solidFill>
                <a:ea typeface="DejaVu Sans"/>
              </a:rPr>
              <a:t>Crystallography</a:t>
            </a:r>
            <a:r>
              <a:rPr lang="de-DE" sz="1200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1200" b="1" strike="noStrike" spc="-1" dirty="0">
                <a:solidFill>
                  <a:srgbClr val="000000"/>
                </a:solidFill>
                <a:ea typeface="DejaVu Sans"/>
              </a:rPr>
              <a:t>2015</a:t>
            </a:r>
            <a:r>
              <a:rPr lang="de-DE" sz="1200" b="0" strike="noStrike" spc="-1" dirty="0">
                <a:solidFill>
                  <a:srgbClr val="000000"/>
                </a:solidFill>
                <a:ea typeface="DejaVu Sans"/>
              </a:rPr>
              <a:t>, </a:t>
            </a:r>
            <a:r>
              <a:rPr lang="de-DE" sz="1200" b="0" i="1" strike="noStrike" spc="-1" dirty="0">
                <a:solidFill>
                  <a:srgbClr val="000000"/>
                </a:solidFill>
                <a:ea typeface="DejaVu Sans"/>
              </a:rPr>
              <a:t>48</a:t>
            </a:r>
            <a:r>
              <a:rPr lang="de-DE" sz="1200" b="0" strike="noStrike" spc="-1" dirty="0">
                <a:solidFill>
                  <a:srgbClr val="000000"/>
                </a:solidFill>
                <a:ea typeface="DejaVu Sans"/>
              </a:rPr>
              <a:t>, 301.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7047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BED906-4C92-1474-8509-A869D3E902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21A8A1-E041-BD58-DB85-E0E38D8B7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50"/>
          <a:stretch/>
        </p:blipFill>
        <p:spPr>
          <a:xfrm>
            <a:off x="1285926" y="913897"/>
            <a:ext cx="1690954" cy="15586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8602B9-E6E6-0883-D6C3-5236F070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640" y="996216"/>
            <a:ext cx="7092056" cy="4836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D25B802-730F-B90B-A144-EA0814D0E89B}"/>
              </a:ext>
            </a:extLst>
          </p:cNvPr>
          <p:cNvSpPr txBox="1"/>
          <p:nvPr/>
        </p:nvSpPr>
        <p:spPr>
          <a:xfrm>
            <a:off x="4392329" y="540705"/>
            <a:ext cx="2027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converted file: CSV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31B98C-5460-39DB-E0FA-1BB16C7B172D}"/>
              </a:ext>
            </a:extLst>
          </p:cNvPr>
          <p:cNvSpPr txBox="1"/>
          <p:nvPr/>
        </p:nvSpPr>
        <p:spPr>
          <a:xfrm>
            <a:off x="599976" y="540705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raw files</a:t>
            </a:r>
            <a:endParaRPr lang="zh-CN" altLang="en-US" b="1" dirty="0"/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ED59BBCD-7F1B-4149-E391-B1CAC9774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48434"/>
              </p:ext>
            </p:extLst>
          </p:nvPr>
        </p:nvGraphicFramePr>
        <p:xfrm>
          <a:off x="371475" y="3069657"/>
          <a:ext cx="3424238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842560" imgH="2459520" progId="Origin95.Graph">
                  <p:embed/>
                </p:oleObj>
              </mc:Choice>
              <mc:Fallback>
                <p:oleObj name="Graph" r:id="rId4" imgW="2842560" imgH="2459520" progId="Origin95.Graph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CA88D48C-8FF3-689B-F77C-65C62451DE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1475" y="3069657"/>
                        <a:ext cx="3424238" cy="296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32509DE6-337C-5515-030D-97D5CE0C1964}"/>
              </a:ext>
            </a:extLst>
          </p:cNvPr>
          <p:cNvSpPr txBox="1"/>
          <p:nvPr/>
        </p:nvSpPr>
        <p:spPr>
          <a:xfrm>
            <a:off x="130742" y="86628"/>
            <a:ext cx="116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600" b="1" dirty="0"/>
              <a:t>MS data</a:t>
            </a:r>
            <a:endParaRPr lang="zh-CN" altLang="en-US" sz="16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8B6823-759D-35C7-C8D7-13483EA898C1}"/>
              </a:ext>
            </a:extLst>
          </p:cNvPr>
          <p:cNvSpPr txBox="1"/>
          <p:nvPr/>
        </p:nvSpPr>
        <p:spPr>
          <a:xfrm>
            <a:off x="498376" y="2737940"/>
            <a:ext cx="2027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b="1" dirty="0"/>
              <a:t>interpreted data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681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C63753-BB93-BACC-AF0D-E9BB3DB77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C84F6AB-8F8D-DB99-65A1-E3B0362A4ACE}"/>
              </a:ext>
            </a:extLst>
          </p:cNvPr>
          <p:cNvSpPr txBox="1"/>
          <p:nvPr/>
        </p:nvSpPr>
        <p:spPr>
          <a:xfrm>
            <a:off x="243639" y="278549"/>
            <a:ext cx="6093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altLang="zh-CN" dirty="0"/>
              <a:t>X-ray Data management workflow</a:t>
            </a:r>
            <a:endParaRPr lang="zh-CN" altLang="en-US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45CB54F-302E-DB57-B2E2-7F602D5530B1}"/>
              </a:ext>
            </a:extLst>
          </p:cNvPr>
          <p:cNvSpPr txBox="1"/>
          <p:nvPr/>
        </p:nvSpPr>
        <p:spPr>
          <a:xfrm>
            <a:off x="695825" y="905702"/>
            <a:ext cx="4076702" cy="8652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285750" indent="-285750">
              <a:lnSpc>
                <a:spcPts val="2300"/>
              </a:lnSpc>
              <a:buFont typeface="Arial" panose="020B0604020202020204" pitchFamily="34" charset="0"/>
              <a:buChar char="•"/>
              <a:defRPr sz="2000"/>
            </a:lvl1pPr>
            <a:lvl2pPr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sz="1600" dirty="0"/>
              <a:t>Synchrotron data contains varied amount of data in header depending on source</a:t>
            </a:r>
          </a:p>
          <a:p>
            <a:endParaRPr lang="en-US" sz="1600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8EB6CF5-7FF7-860C-EFF5-E662692A8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7112" b="59040"/>
          <a:stretch/>
        </p:blipFill>
        <p:spPr>
          <a:xfrm>
            <a:off x="728978" y="2051951"/>
            <a:ext cx="4510884" cy="1789355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3E2D1756-9185-DDE1-301B-4D67C97053EF}"/>
              </a:ext>
            </a:extLst>
          </p:cNvPr>
          <p:cNvSpPr txBox="1"/>
          <p:nvPr/>
        </p:nvSpPr>
        <p:spPr>
          <a:xfrm>
            <a:off x="695825" y="1749206"/>
            <a:ext cx="787780" cy="5899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285750" indent="-285750">
              <a:lnSpc>
                <a:spcPts val="2300"/>
              </a:lnSpc>
              <a:buFont typeface="Arial" panose="020B0604020202020204" pitchFamily="34" charset="0"/>
              <a:buChar char="•"/>
              <a:defRPr sz="2000"/>
            </a:lvl1pPr>
            <a:lvl2pPr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sz="1600" dirty="0"/>
              <a:t>ESRF</a:t>
            </a:r>
          </a:p>
          <a:p>
            <a:endParaRPr lang="en-US" sz="1600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3AA5ECB8-A5C5-FA06-DC91-1DBC21B7B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951"/>
          <a:stretch/>
        </p:blipFill>
        <p:spPr>
          <a:xfrm>
            <a:off x="728977" y="4328160"/>
            <a:ext cx="4399467" cy="1789355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EC59FC04-2AD4-EF22-5182-3154FACB2FC4}"/>
              </a:ext>
            </a:extLst>
          </p:cNvPr>
          <p:cNvSpPr txBox="1"/>
          <p:nvPr/>
        </p:nvSpPr>
        <p:spPr>
          <a:xfrm>
            <a:off x="695825" y="3977063"/>
            <a:ext cx="831061" cy="5899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285750" indent="-285750">
              <a:lnSpc>
                <a:spcPts val="2300"/>
              </a:lnSpc>
              <a:buFont typeface="Arial" panose="020B0604020202020204" pitchFamily="34" charset="0"/>
              <a:buChar char="•"/>
              <a:defRPr sz="2000"/>
            </a:lvl1pPr>
            <a:lvl2pPr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sz="1600" dirty="0"/>
              <a:t>ALBA</a:t>
            </a:r>
          </a:p>
          <a:p>
            <a:endParaRPr lang="en-US" sz="1600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985CCA5-EDA8-4F40-248C-A611A471A1C6}"/>
              </a:ext>
            </a:extLst>
          </p:cNvPr>
          <p:cNvSpPr txBox="1"/>
          <p:nvPr/>
        </p:nvSpPr>
        <p:spPr>
          <a:xfrm>
            <a:off x="5496825" y="905702"/>
            <a:ext cx="5975606" cy="5899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285750" indent="-285750">
              <a:lnSpc>
                <a:spcPts val="2300"/>
              </a:lnSpc>
              <a:buFont typeface="Arial" panose="020B0604020202020204" pitchFamily="34" charset="0"/>
              <a:buChar char="•"/>
              <a:defRPr sz="2000"/>
            </a:lvl1pPr>
            <a:lvl2pPr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sz="1600" dirty="0"/>
              <a:t>Readability</a:t>
            </a:r>
          </a:p>
          <a:p>
            <a:endParaRPr lang="en-US" sz="1600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9930E91-9BCF-1EE9-8C51-2E4B074A42FC}"/>
              </a:ext>
            </a:extLst>
          </p:cNvPr>
          <p:cNvSpPr txBox="1"/>
          <p:nvPr/>
        </p:nvSpPr>
        <p:spPr>
          <a:xfrm>
            <a:off x="5653770" y="1353696"/>
            <a:ext cx="5847350" cy="21870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457200"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Depending on experimental details and synchrotron facility, only certain pieces of data are used (for instance, the Energy and FLUO columns, in the ESRF example)</a:t>
            </a:r>
          </a:p>
          <a:p>
            <a:pPr marL="457200"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Some files need to be preprocessed to be directly readable (e.g. .h5 files)</a:t>
            </a:r>
          </a:p>
          <a:p>
            <a:pPr marL="285750" indent="-285750" algn="l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Bahnschrift SemiBold SemiConden" panose="020B0502040204020203" pitchFamily="34" charset="0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08578F82-62CF-E4E9-F232-322B81D27D48}"/>
              </a:ext>
            </a:extLst>
          </p:cNvPr>
          <p:cNvSpPr txBox="1"/>
          <p:nvPr/>
        </p:nvSpPr>
        <p:spPr>
          <a:xfrm>
            <a:off x="5496825" y="4222626"/>
            <a:ext cx="5232135" cy="5899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285750" indent="-285750">
              <a:lnSpc>
                <a:spcPts val="2300"/>
              </a:lnSpc>
              <a:buFont typeface="Arial" panose="020B0604020202020204" pitchFamily="34" charset="0"/>
              <a:buChar char="•"/>
              <a:defRPr sz="1600"/>
            </a:lvl1pPr>
            <a:lvl2pPr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dirty="0"/>
              <a:t>Data accessibility</a:t>
            </a:r>
          </a:p>
          <a:p>
            <a:endParaRPr lang="en-US" dirty="0"/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DA6F7888-E32E-B7E4-730B-EFF388BCFEEC}"/>
              </a:ext>
            </a:extLst>
          </p:cNvPr>
          <p:cNvSpPr txBox="1"/>
          <p:nvPr/>
        </p:nvSpPr>
        <p:spPr>
          <a:xfrm>
            <a:off x="5653770" y="4749223"/>
            <a:ext cx="5975606" cy="1450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285750" indent="-285750">
              <a:lnSpc>
                <a:spcPts val="2300"/>
              </a:lnSpc>
              <a:buFont typeface="Arial" panose="020B0604020202020204" pitchFamily="34" charset="0"/>
              <a:buChar char="•"/>
              <a:defRPr sz="1600">
                <a:latin typeface="Bahnschrift SemiBold SemiConden" panose="020B0502040204020203" pitchFamily="34" charset="0"/>
              </a:defRPr>
            </a:lvl1pPr>
            <a:lvl2pPr lvl="1" indent="-228600" defTabSz="9144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</a:lstStyle>
          <a:p>
            <a:r>
              <a:rPr lang="en-US" dirty="0">
                <a:latin typeface="+mn-lt"/>
              </a:rPr>
              <a:t>It would be desirable to be able to search a database based on: </a:t>
            </a:r>
          </a:p>
          <a:p>
            <a:pPr lvl="1"/>
            <a:r>
              <a:rPr lang="en-US" dirty="0"/>
              <a:t>Element</a:t>
            </a:r>
          </a:p>
          <a:p>
            <a:pPr lvl="1"/>
            <a:r>
              <a:rPr lang="en-US" dirty="0"/>
              <a:t>Synchrotron and beamline where data was taken</a:t>
            </a:r>
          </a:p>
          <a:p>
            <a:endParaRPr lang="en-US" dirty="0"/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F8082B93-0118-2051-2CA3-25E3CE7C7151}"/>
              </a:ext>
            </a:extLst>
          </p:cNvPr>
          <p:cNvSpPr txBox="1"/>
          <p:nvPr/>
        </p:nvSpPr>
        <p:spPr>
          <a:xfrm>
            <a:off x="8651506" y="3299592"/>
            <a:ext cx="2060372" cy="58310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600"/>
              </a:lnSpc>
            </a:pPr>
            <a:r>
              <a:rPr lang="en-US" sz="1600" dirty="0"/>
              <a:t>Data formats:</a:t>
            </a:r>
          </a:p>
          <a:p>
            <a:pPr marL="285750" indent="-285750" algn="l">
              <a:lnSpc>
                <a:spcPts val="6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.txt / .</a:t>
            </a:r>
            <a:r>
              <a:rPr lang="en-US" sz="1600" dirty="0" err="1"/>
              <a:t>dat</a:t>
            </a:r>
            <a:r>
              <a:rPr lang="en-US" sz="1600" dirty="0"/>
              <a:t> / .</a:t>
            </a:r>
            <a:r>
              <a:rPr lang="en-US" sz="1600" dirty="0" err="1"/>
              <a:t>mca</a:t>
            </a:r>
            <a:r>
              <a:rPr lang="en-US" sz="1600" dirty="0"/>
              <a:t> / .h5</a:t>
            </a:r>
          </a:p>
          <a:p>
            <a:pPr algn="l">
              <a:lnSpc>
                <a:spcPts val="2300"/>
              </a:lnSpc>
            </a:pPr>
            <a:endParaRPr lang="en-US" sz="1600" dirty="0"/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6E9BFB6A-549D-2DE5-ADAE-9C5A3A178755}"/>
              </a:ext>
            </a:extLst>
          </p:cNvPr>
          <p:cNvSpPr txBox="1"/>
          <p:nvPr/>
        </p:nvSpPr>
        <p:spPr>
          <a:xfrm>
            <a:off x="8651506" y="3953795"/>
            <a:ext cx="1187441" cy="26571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600"/>
              </a:lnSpc>
            </a:pPr>
            <a:r>
              <a:rPr lang="en-US" sz="1600" dirty="0"/>
              <a:t>Readable with</a:t>
            </a:r>
          </a:p>
          <a:p>
            <a:pPr algn="l">
              <a:lnSpc>
                <a:spcPts val="600"/>
              </a:lnSpc>
            </a:pPr>
            <a:endParaRPr lang="en-US" sz="1600" dirty="0"/>
          </a:p>
          <a:p>
            <a:pPr algn="l">
              <a:lnSpc>
                <a:spcPts val="600"/>
              </a:lnSpc>
            </a:pPr>
            <a:r>
              <a:rPr lang="en-US" sz="1600" dirty="0"/>
              <a:t>text editor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A72CB8C-A273-6584-1A6D-E90FBAC00972}"/>
              </a:ext>
            </a:extLst>
          </p:cNvPr>
          <p:cNvSpPr txBox="1"/>
          <p:nvPr/>
        </p:nvSpPr>
        <p:spPr>
          <a:xfrm>
            <a:off x="10001047" y="3953795"/>
            <a:ext cx="1215526" cy="26571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600"/>
              </a:lnSpc>
            </a:pPr>
            <a:r>
              <a:rPr lang="en-US" sz="1600" dirty="0"/>
              <a:t>Must be </a:t>
            </a:r>
          </a:p>
          <a:p>
            <a:pPr algn="l">
              <a:lnSpc>
                <a:spcPts val="600"/>
              </a:lnSpc>
            </a:pPr>
            <a:endParaRPr lang="en-US" sz="1600" dirty="0"/>
          </a:p>
          <a:p>
            <a:pPr algn="l">
              <a:lnSpc>
                <a:spcPts val="600"/>
              </a:lnSpc>
            </a:pPr>
            <a:r>
              <a:rPr lang="en-US" sz="1600" dirty="0"/>
              <a:t>processed first</a:t>
            </a:r>
          </a:p>
        </p:txBody>
      </p:sp>
      <p:sp>
        <p:nvSpPr>
          <p:cNvPr id="30" name="Right Brace 1">
            <a:extLst>
              <a:ext uri="{FF2B5EF4-FFF2-40B4-BE49-F238E27FC236}">
                <a16:creationId xmlns:a16="http://schemas.microsoft.com/office/drawing/2014/main" id="{4A247C70-A75B-AB5E-2F28-0A1CFA294A53}"/>
              </a:ext>
            </a:extLst>
          </p:cNvPr>
          <p:cNvSpPr/>
          <p:nvPr/>
        </p:nvSpPr>
        <p:spPr>
          <a:xfrm rot="5400000">
            <a:off x="9226530" y="3372390"/>
            <a:ext cx="120316" cy="707741"/>
          </a:xfrm>
          <a:prstGeom prst="rightBrace">
            <a:avLst/>
          </a:prstGeom>
          <a:ln w="19050" cmpd="sng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7">
            <a:extLst>
              <a:ext uri="{FF2B5EF4-FFF2-40B4-BE49-F238E27FC236}">
                <a16:creationId xmlns:a16="http://schemas.microsoft.com/office/drawing/2014/main" id="{8EB73E3A-E7B5-96BB-FE64-EED02BFB6C22}"/>
              </a:ext>
            </a:extLst>
          </p:cNvPr>
          <p:cNvSpPr/>
          <p:nvPr/>
        </p:nvSpPr>
        <p:spPr>
          <a:xfrm rot="5400000">
            <a:off x="10142935" y="3372390"/>
            <a:ext cx="120316" cy="707741"/>
          </a:xfrm>
          <a:prstGeom prst="rightBrace">
            <a:avLst/>
          </a:prstGeom>
          <a:ln w="19050" cmpd="sng"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9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5685B9-56FF-AA49-B4AF-6384F785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Concerns and ideas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D0C0A2-F043-A243-DB85-F3BC3E63E6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B31C3D5-6341-8FD3-4E69-CB8905DEA7A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36000" rIns="9144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407081C-2DD3-41C1-446B-3AF5BEC0281B}"/>
              </a:ext>
            </a:extLst>
          </p:cNvPr>
          <p:cNvSpPr txBox="1">
            <a:spLocks/>
          </p:cNvSpPr>
          <p:nvPr/>
        </p:nvSpPr>
        <p:spPr>
          <a:xfrm>
            <a:off x="726440" y="901064"/>
            <a:ext cx="6365240" cy="5347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altLang="zh-CN" sz="1600" dirty="0"/>
              <a:t>Challenges with data formats</a:t>
            </a:r>
            <a:endParaRPr lang="de-DE" sz="1600" dirty="0"/>
          </a:p>
          <a:p>
            <a:r>
              <a:rPr lang="de-DE" sz="1600" dirty="0"/>
              <a:t>Operando experiments:</a:t>
            </a:r>
          </a:p>
          <a:p>
            <a:pPr lvl="1"/>
            <a:r>
              <a:rPr lang="de-DE" sz="1600" dirty="0"/>
              <a:t>Large number of devices included in experiment</a:t>
            </a:r>
          </a:p>
          <a:p>
            <a:pPr lvl="2"/>
            <a:r>
              <a:rPr lang="de-DE" sz="1600" dirty="0"/>
              <a:t>e.g. spectrometer, potentiostat, mass spec, GC, …</a:t>
            </a:r>
          </a:p>
          <a:p>
            <a:pPr lvl="1"/>
            <a:r>
              <a:rPr lang="de-DE" sz="1600" dirty="0"/>
              <a:t>At times data is not easily accessible (GC)</a:t>
            </a:r>
          </a:p>
          <a:p>
            <a:pPr lvl="1"/>
            <a:r>
              <a:rPr lang="de-DE" sz="1600" dirty="0"/>
              <a:t>Different file formats for each device</a:t>
            </a:r>
          </a:p>
          <a:p>
            <a:pPr lvl="1"/>
            <a:r>
              <a:rPr lang="de-DE" sz="1600" dirty="0"/>
              <a:t>most can be exported to CSV, ASCII or similar files</a:t>
            </a:r>
          </a:p>
          <a:p>
            <a:pPr marL="228600" lvl="1">
              <a:spcBef>
                <a:spcPts val="1000"/>
              </a:spcBef>
            </a:pPr>
            <a:r>
              <a:rPr lang="de-DE" sz="1600" dirty="0"/>
              <a:t>Metadata usually just includes device information,</a:t>
            </a:r>
            <a:r>
              <a:rPr lang="de-AT" sz="1600" dirty="0"/>
              <a:t> not experimental conditions</a:t>
            </a:r>
          </a:p>
          <a:p>
            <a:pPr marL="228600" lvl="1">
              <a:spcBef>
                <a:spcPts val="1000"/>
              </a:spcBef>
            </a:pPr>
            <a:endParaRPr lang="de-AT" sz="1600" dirty="0"/>
          </a:p>
          <a:p>
            <a:pPr marL="342900" lvl="1" indent="-342900">
              <a:spcBef>
                <a:spcPts val="1000"/>
              </a:spcBef>
              <a:buFont typeface="+mj-lt"/>
              <a:buAutoNum type="arabicPeriod" startAt="2"/>
            </a:pPr>
            <a:r>
              <a:rPr lang="de-DE" altLang="zh-CN" sz="1600" dirty="0"/>
              <a:t>Challenges with raw data: operando X-ray spectroscopy at BESSY II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Spectra not easy to interpret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Data pre-treatment not straight-forward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‚Context‘ missing, especially for operando measurements: 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history of the sample etc.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Can easily lead to misinterpretation of the results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Synchronization between different experiments difficult</a:t>
            </a:r>
          </a:p>
          <a:p>
            <a:pPr marL="342900" lvl="1" indent="-342900">
              <a:spcBef>
                <a:spcPts val="1000"/>
              </a:spcBef>
              <a:buFont typeface="+mj-lt"/>
              <a:buAutoNum type="arabicPeriod" startAt="2"/>
            </a:pPr>
            <a:endParaRPr lang="de-DE" sz="160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529ED48-01D5-B252-2DB7-97135E8B7538}"/>
              </a:ext>
            </a:extLst>
          </p:cNvPr>
          <p:cNvSpPr txBox="1">
            <a:spLocks/>
          </p:cNvSpPr>
          <p:nvPr/>
        </p:nvSpPr>
        <p:spPr>
          <a:xfrm>
            <a:off x="7106920" y="1022985"/>
            <a:ext cx="4180840" cy="46259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000"/>
              </a:spcBef>
              <a:buFont typeface="+mj-lt"/>
              <a:buAutoNum type="arabicPeriod" startAt="3"/>
            </a:pPr>
            <a:r>
              <a:rPr lang="de-DE" sz="1600" dirty="0"/>
              <a:t>What is more useful?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Short presentation of main results</a:t>
            </a:r>
          </a:p>
          <a:p>
            <a:pPr lvl="1"/>
            <a:r>
              <a:rPr lang="en-US" sz="1600" dirty="0"/>
              <a:t>Better overview, key results</a:t>
            </a:r>
          </a:p>
          <a:p>
            <a:pPr lvl="1"/>
            <a:r>
              <a:rPr lang="en-US" sz="1600" dirty="0"/>
              <a:t>Interpretation done by experts in the techniques who did the experiments and know about the protocol of the operando experiments</a:t>
            </a:r>
          </a:p>
          <a:p>
            <a:pPr lvl="1"/>
            <a:endParaRPr lang="en-US" sz="1600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dirty="0"/>
              <a:t>4. What we want to see 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See what has happened to the sample previously</a:t>
            </a:r>
          </a:p>
          <a:p>
            <a:pPr lvl="1"/>
            <a:r>
              <a:rPr lang="en-US" sz="1600" dirty="0"/>
              <a:t>What techniques were done already? Can we contribute with complementary experiments?</a:t>
            </a:r>
          </a:p>
          <a:p>
            <a:pPr lvl="1"/>
            <a:r>
              <a:rPr lang="en-US" sz="1600" dirty="0"/>
              <a:t>What was the preparation protocol?</a:t>
            </a:r>
          </a:p>
          <a:p>
            <a:pPr lvl="1"/>
            <a:r>
              <a:rPr lang="en-US" sz="1600" dirty="0"/>
              <a:t>Basic characterization (phase purity, elemental composition)</a:t>
            </a:r>
          </a:p>
          <a:p>
            <a:pPr marL="342900" lvl="1" indent="-342900">
              <a:spcBef>
                <a:spcPts val="1000"/>
              </a:spcBef>
              <a:buFont typeface="+mj-lt"/>
              <a:buAutoNum type="arabicPeriod" startAt="3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5971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69E00A-5A00-2578-7823-20E7F7FA1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BD59BA0D-0DF3-139A-1F1C-DB29E87181F8}"/>
              </a:ext>
            </a:extLst>
          </p:cNvPr>
          <p:cNvSpPr txBox="1">
            <a:spLocks/>
          </p:cNvSpPr>
          <p:nvPr/>
        </p:nvSpPr>
        <p:spPr>
          <a:xfrm>
            <a:off x="782320" y="343233"/>
            <a:ext cx="10461943" cy="1404937"/>
          </a:xfrm>
          <a:prstGeom prst="rect">
            <a:avLst/>
          </a:prstGeom>
        </p:spPr>
        <p:txBody>
          <a:bodyPr vert="horz" lIns="91440" tIns="36000" rIns="91440" bIns="3600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Our concept for a Local and Community Shared Data Infrastructure in Catalysis</a:t>
            </a:r>
            <a:br>
              <a:rPr lang="en-US" dirty="0"/>
            </a:br>
            <a:endParaRPr lang="en-US" dirty="0"/>
          </a:p>
        </p:txBody>
      </p:sp>
      <p:pic>
        <p:nvPicPr>
          <p:cNvPr id="25" name="Grafik 10">
            <a:extLst>
              <a:ext uri="{FF2B5EF4-FFF2-40B4-BE49-F238E27FC236}">
                <a16:creationId xmlns:a16="http://schemas.microsoft.com/office/drawing/2014/main" id="{53FC913A-20A3-E4DC-422A-152D5ADF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59" y="1218421"/>
            <a:ext cx="10838601" cy="4721395"/>
          </a:xfrm>
          <a:prstGeom prst="rect">
            <a:avLst/>
          </a:prstGeom>
        </p:spPr>
      </p:pic>
      <p:sp>
        <p:nvSpPr>
          <p:cNvPr id="26" name="Textfeld 12">
            <a:extLst>
              <a:ext uri="{FF2B5EF4-FFF2-40B4-BE49-F238E27FC236}">
                <a16:creationId xmlns:a16="http://schemas.microsoft.com/office/drawing/2014/main" id="{20DCBB14-ED17-37BA-114A-E0BAC88045E8}"/>
              </a:ext>
            </a:extLst>
          </p:cNvPr>
          <p:cNvSpPr txBox="1"/>
          <p:nvPr/>
        </p:nvSpPr>
        <p:spPr>
          <a:xfrm>
            <a:off x="7425669" y="5959192"/>
            <a:ext cx="4711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GB" sz="1200" u="sng" spc="-1" dirty="0">
                <a:solidFill>
                  <a:srgbClr val="0000FF"/>
                </a:solidFill>
                <a:latin typeface="Arial" panose="020B0604020202020204"/>
                <a:ea typeface="DejaVu Sans"/>
                <a:hlinkClick r:id="rId3"/>
              </a:rPr>
              <a:t>https://github.com/schumannj/nomad-schema-plugin-fhi-catalysis</a:t>
            </a:r>
            <a:endParaRPr lang="en-GB" sz="1200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Textfeld 14">
            <a:extLst>
              <a:ext uri="{FF2B5EF4-FFF2-40B4-BE49-F238E27FC236}">
                <a16:creationId xmlns:a16="http://schemas.microsoft.com/office/drawing/2014/main" id="{354F3D02-FB0D-E1B1-83B6-7B7B85DEDE85}"/>
              </a:ext>
            </a:extLst>
          </p:cNvPr>
          <p:cNvSpPr txBox="1"/>
          <p:nvPr/>
        </p:nvSpPr>
        <p:spPr>
          <a:xfrm>
            <a:off x="352048" y="5959192"/>
            <a:ext cx="8070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760" indent="28440" defTabSz="914400">
              <a:tabLst>
                <a:tab pos="0" algn="l"/>
              </a:tabLst>
            </a:pPr>
            <a:r>
              <a:rPr lang="de-DE" sz="1200" u="sng" spc="-1" dirty="0">
                <a:solidFill>
                  <a:srgbClr val="0000FF"/>
                </a:solidFill>
                <a:latin typeface="Arial" panose="020B0604020202020204"/>
                <a:ea typeface="DejaVu Sans"/>
                <a:hlinkClick r:id="rId4"/>
              </a:rPr>
              <a:t>Example for fully automated experiment: https://gitlab.fhi.mpg.de/fhi-ac/haber</a:t>
            </a:r>
            <a:endParaRPr lang="de-DE" sz="1200" spc="-1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5035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1087</Words>
  <Application>Microsoft Macintosh PowerPoint</Application>
  <PresentationFormat>Breitbild</PresentationFormat>
  <Paragraphs>181</Paragraphs>
  <Slides>11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0" baseType="lpstr">
      <vt:lpstr>Arial</vt:lpstr>
      <vt:lpstr>Bahnschrift SemiBold SemiConden</vt:lpstr>
      <vt:lpstr>Calibri</vt:lpstr>
      <vt:lpstr>Calibri Light</vt:lpstr>
      <vt:lpstr>Helvetica</vt:lpstr>
      <vt:lpstr>Wingdings</vt:lpstr>
      <vt:lpstr>Office</vt:lpstr>
      <vt:lpstr>PowerPoint Master RUB</vt:lpstr>
      <vt:lpstr>Graph</vt:lpstr>
      <vt:lpstr>Project B06 “Correlative and multi-modal quasi in situ and operando spectroscopy and microscopy” </vt:lpstr>
      <vt:lpstr>Our project</vt:lpstr>
      <vt:lpstr>Example of data formats </vt:lpstr>
      <vt:lpstr>PowerPoint-Präsentation</vt:lpstr>
      <vt:lpstr>PowerPoint-Präsentation</vt:lpstr>
      <vt:lpstr>PowerPoint-Präsentation</vt:lpstr>
      <vt:lpstr>PowerPoint-Präsentation</vt:lpstr>
      <vt:lpstr>Concerns and ideas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Thomas Lunkenbein</cp:lastModifiedBy>
  <cp:revision>384</cp:revision>
  <cp:lastPrinted>2021-07-01T07:54:40Z</cp:lastPrinted>
  <dcterms:created xsi:type="dcterms:W3CDTF">2018-11-13T11:45:51Z</dcterms:created>
  <dcterms:modified xsi:type="dcterms:W3CDTF">2023-11-07T20:20:26Z</dcterms:modified>
</cp:coreProperties>
</file>