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Lst>
  <p:notesMasterIdLst>
    <p:notesMasterId r:id="rId55"/>
  </p:notesMasterIdLst>
  <p:sldIdLst>
    <p:sldId id="256" r:id="rId2"/>
    <p:sldId id="342" r:id="rId3"/>
    <p:sldId id="276" r:id="rId4"/>
    <p:sldId id="410" r:id="rId5"/>
    <p:sldId id="278" r:id="rId6"/>
    <p:sldId id="411" r:id="rId7"/>
    <p:sldId id="301" r:id="rId8"/>
    <p:sldId id="302" r:id="rId9"/>
    <p:sldId id="9482" r:id="rId10"/>
    <p:sldId id="384" r:id="rId11"/>
    <p:sldId id="317" r:id="rId12"/>
    <p:sldId id="306" r:id="rId13"/>
    <p:sldId id="307" r:id="rId14"/>
    <p:sldId id="314" r:id="rId15"/>
    <p:sldId id="323" r:id="rId16"/>
    <p:sldId id="324" r:id="rId17"/>
    <p:sldId id="310" r:id="rId18"/>
    <p:sldId id="9480" r:id="rId19"/>
    <p:sldId id="311" r:id="rId20"/>
    <p:sldId id="312" r:id="rId21"/>
    <p:sldId id="335" r:id="rId22"/>
    <p:sldId id="393" r:id="rId23"/>
    <p:sldId id="394" r:id="rId24"/>
    <p:sldId id="395" r:id="rId25"/>
    <p:sldId id="396" r:id="rId26"/>
    <p:sldId id="392" r:id="rId27"/>
    <p:sldId id="341" r:id="rId28"/>
    <p:sldId id="418" r:id="rId29"/>
    <p:sldId id="326" r:id="rId30"/>
    <p:sldId id="346" r:id="rId31"/>
    <p:sldId id="9485" r:id="rId32"/>
    <p:sldId id="9484" r:id="rId33"/>
    <p:sldId id="9483" r:id="rId34"/>
    <p:sldId id="9481" r:id="rId35"/>
    <p:sldId id="402" r:id="rId36"/>
    <p:sldId id="380" r:id="rId37"/>
    <p:sldId id="270" r:id="rId38"/>
    <p:sldId id="372" r:id="rId39"/>
    <p:sldId id="373" r:id="rId40"/>
    <p:sldId id="374" r:id="rId41"/>
    <p:sldId id="398" r:id="rId42"/>
    <p:sldId id="9465" r:id="rId43"/>
    <p:sldId id="9466" r:id="rId44"/>
    <p:sldId id="9461" r:id="rId45"/>
    <p:sldId id="9473" r:id="rId46"/>
    <p:sldId id="375" r:id="rId47"/>
    <p:sldId id="376" r:id="rId48"/>
    <p:sldId id="297" r:id="rId49"/>
    <p:sldId id="9468" r:id="rId50"/>
    <p:sldId id="407" r:id="rId51"/>
    <p:sldId id="403" r:id="rId52"/>
    <p:sldId id="406" r:id="rId53"/>
    <p:sldId id="9486" r:id="rId5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7B4B92-D104-437F-9D7F-7A9711107DF6}">
          <p14:sldIdLst>
            <p14:sldId id="256"/>
          </p14:sldIdLst>
        </p14:section>
        <p14:section name="Tenants" id="{3E6A33F8-B183-4AB5-B35E-48326A8164DE}">
          <p14:sldIdLst>
            <p14:sldId id="342"/>
            <p14:sldId id="276"/>
            <p14:sldId id="410"/>
            <p14:sldId id="278"/>
            <p14:sldId id="411"/>
            <p14:sldId id="301"/>
            <p14:sldId id="302"/>
            <p14:sldId id="9482"/>
            <p14:sldId id="384"/>
            <p14:sldId id="317"/>
            <p14:sldId id="306"/>
            <p14:sldId id="307"/>
            <p14:sldId id="314"/>
            <p14:sldId id="323"/>
            <p14:sldId id="324"/>
            <p14:sldId id="310"/>
            <p14:sldId id="9480"/>
            <p14:sldId id="311"/>
            <p14:sldId id="312"/>
            <p14:sldId id="335"/>
            <p14:sldId id="393"/>
            <p14:sldId id="394"/>
            <p14:sldId id="395"/>
            <p14:sldId id="396"/>
            <p14:sldId id="392"/>
            <p14:sldId id="341"/>
            <p14:sldId id="418"/>
            <p14:sldId id="326"/>
            <p14:sldId id="346"/>
            <p14:sldId id="9485"/>
            <p14:sldId id="9484"/>
            <p14:sldId id="9483"/>
            <p14:sldId id="9481"/>
            <p14:sldId id="402"/>
            <p14:sldId id="380"/>
            <p14:sldId id="270"/>
            <p14:sldId id="372"/>
            <p14:sldId id="373"/>
            <p14:sldId id="374"/>
          </p14:sldIdLst>
        </p14:section>
        <p14:section name="Graph" id="{CB0020E6-23DD-425F-B114-A44D520DAF85}">
          <p14:sldIdLst>
            <p14:sldId id="398"/>
            <p14:sldId id="9465"/>
            <p14:sldId id="9466"/>
            <p14:sldId id="9461"/>
            <p14:sldId id="9473"/>
          </p14:sldIdLst>
        </p14:section>
        <p14:section name="Reports" id="{E17F0645-5622-4C81-B94A-43FDFAC635F1}">
          <p14:sldIdLst>
            <p14:sldId id="375"/>
            <p14:sldId id="376"/>
          </p14:sldIdLst>
        </p14:section>
        <p14:section name="Conclusion" id="{3E7958DB-7915-448F-837F-2180189F50FA}">
          <p14:sldIdLst>
            <p14:sldId id="297"/>
            <p14:sldId id="9468"/>
            <p14:sldId id="407"/>
            <p14:sldId id="403"/>
          </p14:sldIdLst>
        </p14:section>
        <p14:section name="Demo" id="{F4DC39D2-F35E-4184-A153-C21B112A55E4}">
          <p14:sldIdLst>
            <p14:sldId id="406"/>
            <p14:sldId id="9486"/>
          </p14:sldIdLst>
        </p14:section>
        <p14:section name="Workflows" id="{D44A1396-C668-4AF8-A429-A94454585C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3"/>
    <a:srgbClr val="0432FF"/>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7" autoAdjust="0"/>
    <p:restoredTop sz="86404" autoAdjust="0"/>
  </p:normalViewPr>
  <p:slideViewPr>
    <p:cSldViewPr snapToGrid="0">
      <p:cViewPr varScale="1">
        <p:scale>
          <a:sx n="95" d="100"/>
          <a:sy n="95" d="100"/>
        </p:scale>
        <p:origin x="77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13.03.2025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8644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69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0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4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3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27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24</a:t>
            </a:fld>
            <a:endParaRPr lang="de-DE"/>
          </a:p>
        </p:txBody>
      </p:sp>
    </p:spTree>
    <p:extLst>
      <p:ext uri="{BB962C8B-B14F-4D97-AF65-F5344CB8AC3E}">
        <p14:creationId xmlns:p14="http://schemas.microsoft.com/office/powerpoint/2010/main" val="33245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3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93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27</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B73B-AF3A-1835-FA9D-B68955304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07339-63C9-430A-AF89-0FCBF3E4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A8014-9926-9364-F30D-C09E8F0A9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38ADE9-DD05-B88E-1517-FAD15D438E83}"/>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25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27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30</a:t>
            </a:fld>
            <a:endParaRPr lang="de-DE"/>
          </a:p>
        </p:txBody>
      </p:sp>
    </p:spTree>
    <p:extLst>
      <p:ext uri="{BB962C8B-B14F-4D97-AF65-F5344CB8AC3E}">
        <p14:creationId xmlns:p14="http://schemas.microsoft.com/office/powerpoint/2010/main" val="41070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C799-891F-F0A8-E108-0466CF6D29F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856438-1801-F9C4-C984-630183522C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263FC7-7131-287A-C490-A62B4303629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1B0E2FD-7225-7ADE-CAA3-DBA606952216}"/>
              </a:ext>
            </a:extLst>
          </p:cNvPr>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230925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CE4C-5056-E775-AE4C-395BE114B7C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ACFFEFE-18F8-179A-1BDC-92AF3B60BA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13DF06-4F1C-AFC9-DDB0-EE3E6A97B54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2D86CB6-76A8-2CA9-B4EA-76CEEDC647AF}"/>
              </a:ext>
            </a:extLst>
          </p:cNvPr>
          <p:cNvSpPr>
            <a:spLocks noGrp="1"/>
          </p:cNvSpPr>
          <p:nvPr>
            <p:ph type="sldNum" sz="quarter" idx="5"/>
          </p:nvPr>
        </p:nvSpPr>
        <p:spPr/>
        <p:txBody>
          <a:bodyPr/>
          <a:lstStyle/>
          <a:p>
            <a:fld id="{E4D428B1-2554-491D-B226-BCE32FA91880}" type="slidenum">
              <a:rPr lang="de-DE" smtClean="0"/>
              <a:t>31</a:t>
            </a:fld>
            <a:endParaRPr lang="de-DE"/>
          </a:p>
        </p:txBody>
      </p:sp>
    </p:spTree>
    <p:extLst>
      <p:ext uri="{BB962C8B-B14F-4D97-AF65-F5344CB8AC3E}">
        <p14:creationId xmlns:p14="http://schemas.microsoft.com/office/powerpoint/2010/main" val="297443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154D-1A53-A4BD-AC2E-989A801B63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C862DE9-D8EA-CBEB-7907-3FA9C796E6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10A84C-D7A5-2890-B594-0F899A5E1B6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BA4D382-15C9-BF43-B31E-17D9F00B8924}"/>
              </a:ext>
            </a:extLst>
          </p:cNvPr>
          <p:cNvSpPr>
            <a:spLocks noGrp="1"/>
          </p:cNvSpPr>
          <p:nvPr>
            <p:ph type="sldNum" sz="quarter" idx="5"/>
          </p:nvPr>
        </p:nvSpPr>
        <p:spPr/>
        <p:txBody>
          <a:bodyPr/>
          <a:lstStyle/>
          <a:p>
            <a:fld id="{E4D428B1-2554-491D-B226-BCE32FA91880}" type="slidenum">
              <a:rPr lang="de-DE" smtClean="0"/>
              <a:t>32</a:t>
            </a:fld>
            <a:endParaRPr lang="de-DE"/>
          </a:p>
        </p:txBody>
      </p:sp>
    </p:spTree>
    <p:extLst>
      <p:ext uri="{BB962C8B-B14F-4D97-AF65-F5344CB8AC3E}">
        <p14:creationId xmlns:p14="http://schemas.microsoft.com/office/powerpoint/2010/main" val="3762183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33</a:t>
            </a:fld>
            <a:endParaRPr lang="de-DE"/>
          </a:p>
        </p:txBody>
      </p:sp>
    </p:spTree>
    <p:extLst>
      <p:ext uri="{BB962C8B-B14F-4D97-AF65-F5344CB8AC3E}">
        <p14:creationId xmlns:p14="http://schemas.microsoft.com/office/powerpoint/2010/main" val="3039544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34</a:t>
            </a:fld>
            <a:endParaRPr lang="de-DE"/>
          </a:p>
        </p:txBody>
      </p:sp>
    </p:spTree>
    <p:extLst>
      <p:ext uri="{BB962C8B-B14F-4D97-AF65-F5344CB8AC3E}">
        <p14:creationId xmlns:p14="http://schemas.microsoft.com/office/powerpoint/2010/main" val="892723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35</a:t>
            </a:fld>
            <a:endParaRPr lang="de-DE"/>
          </a:p>
        </p:txBody>
      </p:sp>
    </p:spTree>
    <p:extLst>
      <p:ext uri="{BB962C8B-B14F-4D97-AF65-F5344CB8AC3E}">
        <p14:creationId xmlns:p14="http://schemas.microsoft.com/office/powerpoint/2010/main" val="2800266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36</a:t>
            </a:fld>
            <a:endParaRPr lang="de-DE"/>
          </a:p>
        </p:txBody>
      </p:sp>
    </p:spTree>
    <p:extLst>
      <p:ext uri="{BB962C8B-B14F-4D97-AF65-F5344CB8AC3E}">
        <p14:creationId xmlns:p14="http://schemas.microsoft.com/office/powerpoint/2010/main" val="1109187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37</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38</a:t>
            </a:fld>
            <a:endParaRPr lang="de-DE"/>
          </a:p>
        </p:txBody>
      </p:sp>
    </p:spTree>
    <p:extLst>
      <p:ext uri="{BB962C8B-B14F-4D97-AF65-F5344CB8AC3E}">
        <p14:creationId xmlns:p14="http://schemas.microsoft.com/office/powerpoint/2010/main" val="2807705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39</a:t>
            </a:fld>
            <a:endParaRPr lang="de-DE"/>
          </a:p>
        </p:txBody>
      </p:sp>
    </p:spTree>
    <p:extLst>
      <p:ext uri="{BB962C8B-B14F-4D97-AF65-F5344CB8AC3E}">
        <p14:creationId xmlns:p14="http://schemas.microsoft.com/office/powerpoint/2010/main" val="4187052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40</a:t>
            </a:fld>
            <a:endParaRPr lang="de-DE"/>
          </a:p>
        </p:txBody>
      </p:sp>
    </p:spTree>
    <p:extLst>
      <p:ext uri="{BB962C8B-B14F-4D97-AF65-F5344CB8AC3E}">
        <p14:creationId xmlns:p14="http://schemas.microsoft.com/office/powerpoint/2010/main" val="16497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97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752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17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7EA1C-0365-F2DA-88F8-0BF67546F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DD7E4-41F2-EED6-2FF8-5621187CE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06659-81F4-B005-F66F-9454A38D33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717DB6-A02B-4007-A8A6-6B63FA08DAF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30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46</a:t>
            </a:fld>
            <a:endParaRPr lang="de-DE"/>
          </a:p>
        </p:txBody>
      </p:sp>
    </p:spTree>
    <p:extLst>
      <p:ext uri="{BB962C8B-B14F-4D97-AF65-F5344CB8AC3E}">
        <p14:creationId xmlns:p14="http://schemas.microsoft.com/office/powerpoint/2010/main" val="405710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47</a:t>
            </a:fld>
            <a:endParaRPr lang="de-DE"/>
          </a:p>
        </p:txBody>
      </p:sp>
    </p:spTree>
    <p:extLst>
      <p:ext uri="{BB962C8B-B14F-4D97-AF65-F5344CB8AC3E}">
        <p14:creationId xmlns:p14="http://schemas.microsoft.com/office/powerpoint/2010/main" val="2658343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9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51</a:t>
            </a:fld>
            <a:endParaRPr lang="de-DE"/>
          </a:p>
        </p:txBody>
      </p:sp>
    </p:spTree>
    <p:extLst>
      <p:ext uri="{BB962C8B-B14F-4D97-AF65-F5344CB8AC3E}">
        <p14:creationId xmlns:p14="http://schemas.microsoft.com/office/powerpoint/2010/main" val="56697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11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52</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3AD0-8D9A-ABB3-706B-C3C83BE395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121DCA-8BE2-C803-513A-C98D5EE29FB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67E38E-A0F9-9553-7CAD-B3B954A524E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A50EF6A-0A46-7B75-8B17-7080C620DC0B}"/>
              </a:ext>
            </a:extLst>
          </p:cNvPr>
          <p:cNvSpPr>
            <a:spLocks noGrp="1"/>
          </p:cNvSpPr>
          <p:nvPr>
            <p:ph type="sldNum" sz="quarter" idx="5"/>
          </p:nvPr>
        </p:nvSpPr>
        <p:spPr/>
        <p:txBody>
          <a:bodyPr/>
          <a:lstStyle/>
          <a:p>
            <a:fld id="{E4D428B1-2554-491D-B226-BCE32FA91880}" type="slidenum">
              <a:rPr lang="de-DE" smtClean="0"/>
              <a:t>53</a:t>
            </a:fld>
            <a:endParaRPr lang="de-DE"/>
          </a:p>
        </p:txBody>
      </p:sp>
    </p:spTree>
    <p:extLst>
      <p:ext uri="{BB962C8B-B14F-4D97-AF65-F5344CB8AC3E}">
        <p14:creationId xmlns:p14="http://schemas.microsoft.com/office/powerpoint/2010/main" val="215180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0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6999D-5473-C871-BAB7-D110CFB94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995EB-06EA-E786-D411-8B3EBE12D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716DB-0A9E-DCA9-195A-5EB645355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9D2D48-FD82-DEDA-8274-E3CA929F7B17}"/>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34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697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pic>
        <p:nvPicPr>
          <p:cNvPr id="37" name="Picture 36">
            <a:extLst>
              <a:ext uri="{FF2B5EF4-FFF2-40B4-BE49-F238E27FC236}">
                <a16:creationId xmlns:a16="http://schemas.microsoft.com/office/drawing/2014/main" id="{BBA9088F-A54C-9918-177B-3ABD7F345A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1600" y="5723436"/>
            <a:ext cx="1308322" cy="436108"/>
          </a:xfrm>
          <a:prstGeom prst="rect">
            <a:avLst/>
          </a:prstGeom>
        </p:spPr>
      </p:pic>
      <p:pic>
        <p:nvPicPr>
          <p:cNvPr id="38" name="Picture 37">
            <a:extLst>
              <a:ext uri="{FF2B5EF4-FFF2-40B4-BE49-F238E27FC236}">
                <a16:creationId xmlns:a16="http://schemas.microsoft.com/office/drawing/2014/main" id="{0DCA215A-4297-0523-5253-A9439B90D50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6729"/>
          <a:stretch/>
        </p:blipFill>
        <p:spPr>
          <a:xfrm>
            <a:off x="7504917" y="5734145"/>
            <a:ext cx="1965279" cy="444655"/>
          </a:xfrm>
          <a:prstGeom prst="rect">
            <a:avLst/>
          </a:prstGeom>
        </p:spPr>
      </p:pic>
      <p:pic>
        <p:nvPicPr>
          <p:cNvPr id="39" name="Picture 38">
            <a:extLst>
              <a:ext uri="{FF2B5EF4-FFF2-40B4-BE49-F238E27FC236}">
                <a16:creationId xmlns:a16="http://schemas.microsoft.com/office/drawing/2014/main" id="{A5B8D760-E6EB-7162-3722-8B1DEC48DA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6053" y="5695887"/>
            <a:ext cx="467372" cy="467372"/>
          </a:xfrm>
          <a:prstGeom prst="rect">
            <a:avLst/>
          </a:prstGeom>
        </p:spPr>
      </p:pic>
      <p:pic>
        <p:nvPicPr>
          <p:cNvPr id="40" name="Grafik 17">
            <a:extLst>
              <a:ext uri="{FF2B5EF4-FFF2-40B4-BE49-F238E27FC236}">
                <a16:creationId xmlns:a16="http://schemas.microsoft.com/office/drawing/2014/main" id="{350831FB-2888-4F0D-8E35-79EF011E187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6937"/>
          <a:stretch/>
        </p:blipFill>
        <p:spPr>
          <a:xfrm>
            <a:off x="5165392" y="5723436"/>
            <a:ext cx="1053228" cy="495821"/>
          </a:xfrm>
          <a:prstGeom prst="rect">
            <a:avLst/>
          </a:prstGeom>
        </p:spPr>
      </p:pic>
      <p:pic>
        <p:nvPicPr>
          <p:cNvPr id="41" name="Grafik 34">
            <a:extLst>
              <a:ext uri="{FF2B5EF4-FFF2-40B4-BE49-F238E27FC236}">
                <a16:creationId xmlns:a16="http://schemas.microsoft.com/office/drawing/2014/main" id="{4722DF14-D490-9E34-B514-5C509D9762D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2624" r="2523"/>
          <a:stretch/>
        </p:blipFill>
        <p:spPr>
          <a:xfrm>
            <a:off x="6423205" y="5657383"/>
            <a:ext cx="895434" cy="536322"/>
          </a:xfrm>
          <a:prstGeom prst="rect">
            <a:avLst/>
          </a:prstGeom>
        </p:spPr>
      </p:pic>
      <p:pic>
        <p:nvPicPr>
          <p:cNvPr id="42" name="Grafik 45">
            <a:extLst>
              <a:ext uri="{FF2B5EF4-FFF2-40B4-BE49-F238E27FC236}">
                <a16:creationId xmlns:a16="http://schemas.microsoft.com/office/drawing/2014/main" id="{0C51EFDE-B1AB-3968-BCF7-449122D4C71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68746" y="5806312"/>
            <a:ext cx="1806111" cy="370791"/>
          </a:xfrm>
          <a:prstGeom prst="rect">
            <a:avLst/>
          </a:prstGeom>
        </p:spPr>
      </p:pic>
      <p:grpSp>
        <p:nvGrpSpPr>
          <p:cNvPr id="43" name="Gruppieren 5">
            <a:extLst>
              <a:ext uri="{FF2B5EF4-FFF2-40B4-BE49-F238E27FC236}">
                <a16:creationId xmlns:a16="http://schemas.microsoft.com/office/drawing/2014/main" id="{CCFC8C10-445A-EE69-5944-E308104A08D4}"/>
              </a:ext>
            </a:extLst>
          </p:cNvPr>
          <p:cNvGrpSpPr/>
          <p:nvPr userDrawn="1"/>
        </p:nvGrpSpPr>
        <p:grpSpPr>
          <a:xfrm>
            <a:off x="2533397" y="5737613"/>
            <a:ext cx="881847" cy="426358"/>
            <a:chOff x="25773148" y="457686"/>
            <a:chExt cx="3954145" cy="1779485"/>
          </a:xfrm>
        </p:grpSpPr>
        <p:sp>
          <p:nvSpPr>
            <p:cNvPr id="44" name="Rechteck 3">
              <a:extLst>
                <a:ext uri="{FF2B5EF4-FFF2-40B4-BE49-F238E27FC236}">
                  <a16:creationId xmlns:a16="http://schemas.microsoft.com/office/drawing/2014/main" id="{77EFADCF-74C3-B78E-59BC-0021AE4F65D3}"/>
                </a:ext>
              </a:extLst>
            </p:cNvPr>
            <p:cNvSpPr/>
            <p:nvPr/>
          </p:nvSpPr>
          <p:spPr>
            <a:xfrm>
              <a:off x="25834019" y="511425"/>
              <a:ext cx="3027286" cy="980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Picture 44">
              <a:extLst>
                <a:ext uri="{FF2B5EF4-FFF2-40B4-BE49-F238E27FC236}">
                  <a16:creationId xmlns:a16="http://schemas.microsoft.com/office/drawing/2014/main" id="{081B5F33-D62B-D10B-015C-AAF7C4C76A1A}"/>
                </a:ext>
              </a:extLst>
            </p:cNvPr>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r="14100"/>
            <a:stretch/>
          </p:blipFill>
          <p:spPr>
            <a:xfrm>
              <a:off x="25773148" y="457686"/>
              <a:ext cx="3954145" cy="1779485"/>
            </a:xfrm>
            <a:prstGeom prst="rect">
              <a:avLst/>
            </a:prstGeom>
          </p:spPr>
        </p:pic>
      </p:grpSp>
      <p:pic>
        <p:nvPicPr>
          <p:cNvPr id="46" name="Grafik 34">
            <a:extLst>
              <a:ext uri="{FF2B5EF4-FFF2-40B4-BE49-F238E27FC236}">
                <a16:creationId xmlns:a16="http://schemas.microsoft.com/office/drawing/2014/main" id="{9A5EA96A-3C6B-A42C-D43A-25FDAC18042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3308" y="5602670"/>
            <a:ext cx="1081823" cy="585339"/>
          </a:xfrm>
          <a:prstGeom prst="rect">
            <a:avLst/>
          </a:prstGeom>
        </p:spPr>
      </p:pic>
    </p:spTree>
    <p:extLst>
      <p:ext uri="{BB962C8B-B14F-4D97-AF65-F5344CB8AC3E}">
        <p14:creationId xmlns:p14="http://schemas.microsoft.com/office/powerpoint/2010/main" val="96132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Rechteck 8"/>
          <p:cNvSpPr>
            <a:spLocks noGrp="1" noRot="1" noMove="1" noResize="1" noEditPoints="1" noAdjustHandles="1" noChangeArrowheads="1" noChangeShapeType="1"/>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a:spLocks noGrp="1" noRot="1" noMove="1" noResize="1" noEditPoints="1" noAdjustHandles="1" noChangeArrowheads="1" noChangeShapeType="1"/>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a:spLocks noGrp="1" noRot="1" noMove="1" noResize="1" noEditPoints="1" noAdjustHandles="1" noChangeArrowheads="1" noChangeShapeType="1"/>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sp>
        <p:nvSpPr>
          <p:cNvPr id="14" name="Untertitel 2">
            <a:extLst>
              <a:ext uri="{FF2B5EF4-FFF2-40B4-BE49-F238E27FC236}">
                <a16:creationId xmlns:a16="http://schemas.microsoft.com/office/drawing/2014/main" id="{131D0F5F-F6B4-34EB-3E55-D904C29B49B9}"/>
              </a:ext>
            </a:extLst>
          </p:cNvPr>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pic>
        <p:nvPicPr>
          <p:cNvPr id="28" name="Picture 27">
            <a:extLst>
              <a:ext uri="{FF2B5EF4-FFF2-40B4-BE49-F238E27FC236}">
                <a16:creationId xmlns:a16="http://schemas.microsoft.com/office/drawing/2014/main" id="{F9E5F6B3-1748-86DD-7313-B89ADEC487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1600" y="5723436"/>
            <a:ext cx="1308322" cy="436108"/>
          </a:xfrm>
          <a:prstGeom prst="rect">
            <a:avLst/>
          </a:prstGeom>
        </p:spPr>
      </p:pic>
      <p:pic>
        <p:nvPicPr>
          <p:cNvPr id="29" name="Picture 28">
            <a:extLst>
              <a:ext uri="{FF2B5EF4-FFF2-40B4-BE49-F238E27FC236}">
                <a16:creationId xmlns:a16="http://schemas.microsoft.com/office/drawing/2014/main" id="{6B06C513-F3D5-6632-7079-C0FAA89EBB1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6729"/>
          <a:stretch/>
        </p:blipFill>
        <p:spPr>
          <a:xfrm>
            <a:off x="7504917" y="5734145"/>
            <a:ext cx="1965279" cy="444655"/>
          </a:xfrm>
          <a:prstGeom prst="rect">
            <a:avLst/>
          </a:prstGeom>
        </p:spPr>
      </p:pic>
      <p:pic>
        <p:nvPicPr>
          <p:cNvPr id="31" name="Picture 30">
            <a:extLst>
              <a:ext uri="{FF2B5EF4-FFF2-40B4-BE49-F238E27FC236}">
                <a16:creationId xmlns:a16="http://schemas.microsoft.com/office/drawing/2014/main" id="{05644660-7A1A-BA6C-6C67-548B3A6C39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6053" y="5695887"/>
            <a:ext cx="467372" cy="467372"/>
          </a:xfrm>
          <a:prstGeom prst="rect">
            <a:avLst/>
          </a:prstGeom>
        </p:spPr>
      </p:pic>
      <p:pic>
        <p:nvPicPr>
          <p:cNvPr id="35" name="Grafik 17">
            <a:extLst>
              <a:ext uri="{FF2B5EF4-FFF2-40B4-BE49-F238E27FC236}">
                <a16:creationId xmlns:a16="http://schemas.microsoft.com/office/drawing/2014/main" id="{4BD7F226-E559-BA5F-E361-1EF3E3CB477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6937"/>
          <a:stretch/>
        </p:blipFill>
        <p:spPr>
          <a:xfrm>
            <a:off x="5165392" y="5723436"/>
            <a:ext cx="1053228" cy="495821"/>
          </a:xfrm>
          <a:prstGeom prst="rect">
            <a:avLst/>
          </a:prstGeom>
        </p:spPr>
      </p:pic>
      <p:pic>
        <p:nvPicPr>
          <p:cNvPr id="36" name="Grafik 34">
            <a:extLst>
              <a:ext uri="{FF2B5EF4-FFF2-40B4-BE49-F238E27FC236}">
                <a16:creationId xmlns:a16="http://schemas.microsoft.com/office/drawing/2014/main" id="{28B0FA4B-297A-BF24-0E88-289D8A611B9F}"/>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2624" r="2523"/>
          <a:stretch/>
        </p:blipFill>
        <p:spPr>
          <a:xfrm>
            <a:off x="6423205" y="5657383"/>
            <a:ext cx="895434" cy="536322"/>
          </a:xfrm>
          <a:prstGeom prst="rect">
            <a:avLst/>
          </a:prstGeom>
        </p:spPr>
      </p:pic>
      <p:pic>
        <p:nvPicPr>
          <p:cNvPr id="37" name="Grafik 45">
            <a:extLst>
              <a:ext uri="{FF2B5EF4-FFF2-40B4-BE49-F238E27FC236}">
                <a16:creationId xmlns:a16="http://schemas.microsoft.com/office/drawing/2014/main" id="{89BEC2C5-B748-F6DD-7A54-853E405CC28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68746" y="5806312"/>
            <a:ext cx="1806111" cy="370791"/>
          </a:xfrm>
          <a:prstGeom prst="rect">
            <a:avLst/>
          </a:prstGeom>
        </p:spPr>
      </p:pic>
      <p:grpSp>
        <p:nvGrpSpPr>
          <p:cNvPr id="38" name="Gruppieren 5">
            <a:extLst>
              <a:ext uri="{FF2B5EF4-FFF2-40B4-BE49-F238E27FC236}">
                <a16:creationId xmlns:a16="http://schemas.microsoft.com/office/drawing/2014/main" id="{FF4B96AD-C6D9-155F-CF3D-ACF39533A1D7}"/>
              </a:ext>
            </a:extLst>
          </p:cNvPr>
          <p:cNvGrpSpPr/>
          <p:nvPr userDrawn="1"/>
        </p:nvGrpSpPr>
        <p:grpSpPr>
          <a:xfrm>
            <a:off x="2533397" y="5737613"/>
            <a:ext cx="881847" cy="426358"/>
            <a:chOff x="25773148" y="457686"/>
            <a:chExt cx="3954145" cy="1779485"/>
          </a:xfrm>
        </p:grpSpPr>
        <p:sp>
          <p:nvSpPr>
            <p:cNvPr id="39" name="Rechteck 3">
              <a:extLst>
                <a:ext uri="{FF2B5EF4-FFF2-40B4-BE49-F238E27FC236}">
                  <a16:creationId xmlns:a16="http://schemas.microsoft.com/office/drawing/2014/main" id="{D11EF6EC-2415-64F5-3F59-981D37BD67B1}"/>
                </a:ext>
              </a:extLst>
            </p:cNvPr>
            <p:cNvSpPr/>
            <p:nvPr/>
          </p:nvSpPr>
          <p:spPr>
            <a:xfrm>
              <a:off x="25834019" y="511425"/>
              <a:ext cx="3027286" cy="980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Picture 39">
              <a:extLst>
                <a:ext uri="{FF2B5EF4-FFF2-40B4-BE49-F238E27FC236}">
                  <a16:creationId xmlns:a16="http://schemas.microsoft.com/office/drawing/2014/main" id="{FB736AA7-302F-0F85-8154-E54F32D1A1CA}"/>
                </a:ext>
              </a:extLst>
            </p:cNvPr>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r="14100"/>
            <a:stretch/>
          </p:blipFill>
          <p:spPr>
            <a:xfrm>
              <a:off x="25773148" y="457686"/>
              <a:ext cx="3954145" cy="1779485"/>
            </a:xfrm>
            <a:prstGeom prst="rect">
              <a:avLst/>
            </a:prstGeom>
          </p:spPr>
        </p:pic>
      </p:grpSp>
      <p:pic>
        <p:nvPicPr>
          <p:cNvPr id="41" name="Grafik 34">
            <a:extLst>
              <a:ext uri="{FF2B5EF4-FFF2-40B4-BE49-F238E27FC236}">
                <a16:creationId xmlns:a16="http://schemas.microsoft.com/office/drawing/2014/main" id="{C3734F7A-CE02-D455-9FAA-CA20090E050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3308" y="5602670"/>
            <a:ext cx="1081823" cy="585339"/>
          </a:xfrm>
          <a:prstGeom prst="rect">
            <a:avLst/>
          </a:prstGeom>
        </p:spPr>
      </p:pic>
    </p:spTree>
    <p:extLst>
      <p:ext uri="{BB962C8B-B14F-4D97-AF65-F5344CB8AC3E}">
        <p14:creationId xmlns:p14="http://schemas.microsoft.com/office/powerpoint/2010/main" val="444117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44" userDrawn="1">
          <p15:clr>
            <a:srgbClr val="FBAE40"/>
          </p15:clr>
        </p15:guide>
        <p15:guide id="3" orient="horz" pos="3838" userDrawn="1">
          <p15:clr>
            <a:srgbClr val="FBAE40"/>
          </p15:clr>
        </p15:guide>
        <p15:guide id="4" pos="438" userDrawn="1">
          <p15:clr>
            <a:srgbClr val="FBAE40"/>
          </p15:clr>
        </p15:guide>
        <p15:guide id="5" pos="7242" userDrawn="1">
          <p15:clr>
            <a:srgbClr val="FBAE40"/>
          </p15:clr>
        </p15:guide>
        <p15:guide id="6" orient="horz" pos="3589" userDrawn="1">
          <p15:clr>
            <a:srgbClr val="FBAE40"/>
          </p15:clr>
        </p15:guide>
        <p15:guide id="7" orient="horz" pos="6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hidden="1">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tx1"/>
                  </a:solidFill>
                  <a:latin typeface="Calibri" panose="020F0502020204030204" pitchFamily="34" charset="0"/>
                  <a:cs typeface="Calibri" panose="020F0502020204030204" pitchFamily="34" charset="0"/>
                </a:rPr>
                <a:t>A09</a:t>
              </a:r>
              <a:endParaRPr lang="en-DE" sz="2000" b="1" dirty="0">
                <a:solidFill>
                  <a:schemeClr val="tx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CA24BC50-7A3F-DA40-8A91-D57791100FB3}"/>
              </a:ext>
            </a:extLst>
          </p:cNvPr>
          <p:cNvGrpSpPr/>
          <p:nvPr userDrawn="1"/>
        </p:nvGrpSpPr>
        <p:grpSpPr>
          <a:xfrm>
            <a:off x="10489546" y="6104033"/>
            <a:ext cx="1491446" cy="695182"/>
            <a:chOff x="10466773" y="6064346"/>
            <a:chExt cx="1491446" cy="695182"/>
          </a:xfrm>
        </p:grpSpPr>
        <p:sp>
          <p:nvSpPr>
            <p:cNvPr id="30" name="Rechteck 29">
              <a:extLst>
                <a:ext uri="{FF2B5EF4-FFF2-40B4-BE49-F238E27FC236}">
                  <a16:creationId xmlns:a16="http://schemas.microsoft.com/office/drawing/2014/main" id="{127A10B7-8B73-754D-8784-F7BFEABF5157}"/>
                </a:ext>
              </a:extLst>
            </p:cNvPr>
            <p:cNvSpPr/>
            <p:nvPr userDrawn="1"/>
          </p:nvSpPr>
          <p:spPr>
            <a:xfrm>
              <a:off x="10466773" y="6195600"/>
              <a:ext cx="468000" cy="23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a:hlinkClick r:id="" action="ppaction://noaction"/>
              <a:extLst>
                <a:ext uri="{FF2B5EF4-FFF2-40B4-BE49-F238E27FC236}">
                  <a16:creationId xmlns:a16="http://schemas.microsoft.com/office/drawing/2014/main" id="{9C87BB19-523F-1346-9BC0-B8984CA1D002}"/>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2780" y="6064346"/>
              <a:ext cx="1445439" cy="695182"/>
            </a:xfrm>
            <a:prstGeom prst="rect">
              <a:avLst/>
            </a:prstGeom>
          </p:spPr>
        </p:pic>
      </p:grp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CRC/TRR 247 RDMS Workshop</a:t>
            </a:r>
            <a:br>
              <a:rPr lang="en-US" sz="1300" b="1" noProof="0" dirty="0">
                <a:solidFill>
                  <a:srgbClr val="004C93"/>
                </a:solidFill>
              </a:rPr>
            </a:br>
            <a:r>
              <a:rPr lang="en-US" sz="1200" noProof="0" dirty="0">
                <a:solidFill>
                  <a:srgbClr val="004C93"/>
                </a:solidFill>
              </a:rPr>
              <a:t>13 March 2025</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grpSp>
        <p:nvGrpSpPr>
          <p:cNvPr id="2" name="Area C">
            <a:extLst>
              <a:ext uri="{FF2B5EF4-FFF2-40B4-BE49-F238E27FC236}">
                <a16:creationId xmlns:a16="http://schemas.microsoft.com/office/drawing/2014/main" id="{5C34E54F-7846-AA1B-DD58-F5630A93C241}"/>
              </a:ext>
            </a:extLst>
          </p:cNvPr>
          <p:cNvGrpSpPr/>
          <p:nvPr userDrawn="1"/>
        </p:nvGrpSpPr>
        <p:grpSpPr>
          <a:xfrm>
            <a:off x="11361227" y="137374"/>
            <a:ext cx="720000" cy="720000"/>
            <a:chOff x="11448000" y="144000"/>
            <a:chExt cx="720000" cy="720000"/>
          </a:xfrm>
        </p:grpSpPr>
        <p:sp>
          <p:nvSpPr>
            <p:cNvPr id="3" name="Element_C">
              <a:extLst>
                <a:ext uri="{FF2B5EF4-FFF2-40B4-BE49-F238E27FC236}">
                  <a16:creationId xmlns:a16="http://schemas.microsoft.com/office/drawing/2014/main" id="{28AB5E16-0E6C-D292-6283-9FFDEAD77017}"/>
                </a:ext>
              </a:extLst>
            </p:cNvPr>
            <p:cNvSpPr/>
            <p:nvPr/>
          </p:nvSpPr>
          <p:spPr>
            <a:xfrm flipH="1">
              <a:off x="11448000" y="144000"/>
              <a:ext cx="720000" cy="72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4" name="Text_C">
              <a:extLst>
                <a:ext uri="{FF2B5EF4-FFF2-40B4-BE49-F238E27FC236}">
                  <a16:creationId xmlns:a16="http://schemas.microsoft.com/office/drawing/2014/main" id="{ABEBF874-EB78-7875-2D27-B63FFF945823}"/>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INF</a:t>
              </a:r>
              <a:endParaRPr lang="en-DE" sz="20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hyperlink" Target="https://demo.mdi.ruhr-uni-bochum.de/rubric/binary-compounds" TargetMode="External"/><Relationship Id="rId10" Type="http://schemas.openxmlformats.org/officeDocument/2006/relationships/hyperlink" Target="https://demo.mdi.ruhr-uni-bochum.de/object/ag2s-4870" TargetMode="External"/><Relationship Id="rId4" Type="http://schemas.openxmlformats.org/officeDocument/2006/relationships/hyperlink" Target="https://demo.mdi.ruhr-uni-bochum.de/" TargetMode="Externa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demo.mdi.ruhr-uni-bochum.d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hyperlink" Target="https://demo.mdi.ruhr-uni-bochum.de/adminobject/edititem/3789" TargetMode="External"/><Relationship Id="rId4" Type="http://schemas.openxmlformats.org/officeDocument/2006/relationships/hyperlink" Target="https://demo.mdi.ruhr-uni-bochum.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demo.mdi.ruhr-uni-bochum.de/adminobject/edititem/487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emo.mdi.ruhr-uni-bochum.de/adminobject/edititem/4870" TargetMode="External"/><Relationship Id="rId3" Type="http://schemas.openxmlformats.org/officeDocument/2006/relationships/image" Target="../media/image58.png"/><Relationship Id="rId7" Type="http://schemas.openxmlformats.org/officeDocument/2006/relationships/hyperlink" Target="https://demo.mdi.ruhr-uni-bochum.de/object/ag2s-487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crc247.mdi.ruhr-uni-bochum.de/object/synthesis-for-sample-8220-co-deposition-221111-k3-3-1922" TargetMode="External"/><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hyperlink" Target="https://demo.mdi.ruhr-uni-bochum.de/object/ag2s-4870" TargetMode="External"/><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htts.matinf.pro/resistance/txt/data" TargetMode="External"/><Relationship Id="rId3" Type="http://schemas.openxmlformats.org/officeDocument/2006/relationships/hyperlink" Target="https://validation.matinf.pro/edx/data/databasevaluesbody" TargetMode="External"/><Relationship Id="rId7" Type="http://schemas.openxmlformats.org/officeDocument/2006/relationships/hyperlink" Target="https://htts.matinf.pro/resistance/csv/dat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validation.matinf.pro/edx/data" TargetMode="External"/><Relationship Id="rId5" Type="http://schemas.openxmlformats.org/officeDocument/2006/relationships/hyperlink" Target="https://validation.matinf.pro/" TargetMode="External"/><Relationship Id="rId10" Type="http://schemas.openxmlformats.org/officeDocument/2006/relationships/hyperlink" Target="https://thickness.matinf.pro/thickness/txt/data" TargetMode="External"/><Relationship Id="rId4" Type="http://schemas.openxmlformats.org/officeDocument/2006/relationships/hyperlink" Target="https://validation.matinf.pro/edx/data/table" TargetMode="External"/><Relationship Id="rId9" Type="http://schemas.openxmlformats.org/officeDocument/2006/relationships/hyperlink" Target="https://thickness.matinf.pro/thickness/xlsx/dat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rc1625.mdi.ruhr-uni-bochum.de/" TargetMode="External"/><Relationship Id="rId5" Type="http://schemas.openxmlformats.org/officeDocument/2006/relationships/hyperlink" Target="https://crc247.mdi.ruhr-uni-bochum.de/" TargetMode="External"/><Relationship Id="rId4" Type="http://schemas.openxmlformats.org/officeDocument/2006/relationships/hyperlink" Target="https://mdi.matinf.pr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9.png"/><Relationship Id="rId7"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hyperlink" Target="https://crc247.mdi.ruhr-uni-bochum.de/adminobject/newitem/6?idr=-1&amp;ido=0&amp;returl=%2Frubric%2Ffunding-period-1" TargetMode="External"/><Relationship Id="rId9"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htts.matinf.pro/"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crc1625.mdi.ruhr-uni-bochum.de/search/?system=Ni-V&amp;typeid=8&amp;Nipctmin=15&amp;Nipctmax=20&amp;pr0name=R&amp;pr0type=Float&amp;pr0min=10000000&amp;pr0max=11111111&amp;prcnt=1"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crc247.mdi.ruhr-uni-bochum.de/handov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hyperlink" Target="https://crc247.mdi.ruhr-uni-bochum.de/rubric/area-c_c03"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7" Type="http://schemas.openxmlformats.org/officeDocument/2006/relationships/image" Target="../media/image100.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s://demo.mdi.ruhr-uni-bochum.de/adminobject/edititem/4870"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1.png"/><Relationship Id="rId7"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mdi.matinf.pro/object/standard-screening-crc-aka-tobias-report-103066" TargetMode="External"/><Relationship Id="rId5" Type="http://schemas.openxmlformats.org/officeDocument/2006/relationships/image" Target="../media/image102.png"/><Relationship Id="rId4" Type="http://schemas.openxmlformats.org/officeDocument/2006/relationships/hyperlink" Target="https://mdi.matinf.pro/rubric/industry"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mdi.matinf.pro/report/unclassifiedsample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mdi.matinf.pro/object/co-cu-mo-ni-equiatomic-library-117099" TargetMode="External"/><Relationship Id="rId7"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hyperlink" Target="https://mdi.matinf.pro/object/graph/co-cu-mo-ni-equiatomic-library-117099"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rc247.mdi.ruhr-uni-bochum.de/report/objectsstatistic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11.png"/><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hyperlink" Target="https://crc247.mdi.ruhr-uni-bochum.de/report/usersstatistic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13.jpe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hyperlink" Target="https://gitlab.ruhr-uni-bochum.de/" TargetMode="External"/><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gitlab.ruhr-uni-bochum.de/vic/webutilslib" TargetMode="External"/><Relationship Id="rId11" Type="http://schemas.openxmlformats.org/officeDocument/2006/relationships/image" Target="../media/image118.png"/><Relationship Id="rId5" Type="http://schemas.openxmlformats.org/officeDocument/2006/relationships/hyperlink" Target="https://gitlab.ruhr-uni-bochum.de/vic/identitymanagerui" TargetMode="External"/><Relationship Id="rId10" Type="http://schemas.openxmlformats.org/officeDocument/2006/relationships/image" Target="../media/image117.png"/><Relationship Id="rId4" Type="http://schemas.openxmlformats.org/officeDocument/2006/relationships/hyperlink" Target="https://gitlab.ruhr-uni-bochum.de/vic/infproject" TargetMode="External"/><Relationship Id="rId9" Type="http://schemas.openxmlformats.org/officeDocument/2006/relationships/image" Target="../media/image116.png"/></Relationships>
</file>

<file path=ppt/slides/_rels/slide4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s://crc247.mdi.ruhr-uni-bochum.de/home/doc"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Authorization" TargetMode="External"/><Relationship Id="rId5" Type="http://schemas.openxmlformats.org/officeDocument/2006/relationships/hyperlink" Target="https://en.wikipedia.org/wiki/Authentication" TargetMode="External"/><Relationship Id="rId4" Type="http://schemas.openxmlformats.org/officeDocument/2006/relationships/hyperlink" Target="https://openid.net/" TargetMode="External"/><Relationship Id="rId9" Type="http://schemas.openxmlformats.org/officeDocument/2006/relationships/hyperlink" Target="https://crc247.mdi.ruhr-uni-bochum.d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inf.mdi.ruhr-uni-bochum.de/"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5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vdudarev.ru/"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vdudarev.ru/"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docs.google.com/document/d/1XqDlaSxRxqnigCT2mpn5jptllRlWgObB/edi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c247.mdi.ruhr-uni-bochum.d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forms.gle/tkZeweU6kStRCoKp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Untertitel 14">
            <a:extLst>
              <a:ext uri="{FF2B5EF4-FFF2-40B4-BE49-F238E27FC236}">
                <a16:creationId xmlns:a16="http://schemas.microsoft.com/office/drawing/2014/main" id="{AEC60EEF-9BBC-B817-BB99-4DF8DC9B8E59}"/>
              </a:ext>
            </a:extLst>
          </p:cNvPr>
          <p:cNvSpPr>
            <a:spLocks noGrp="1"/>
          </p:cNvSpPr>
          <p:nvPr>
            <p:ph type="subTitle" idx="1"/>
          </p:nvPr>
        </p:nvSpPr>
        <p:spPr/>
        <p:txBody>
          <a:bodyPr/>
          <a:lstStyle/>
          <a:p>
            <a:r>
              <a:rPr lang="en-US" u="sng" dirty="0"/>
              <a:t>Victor </a:t>
            </a:r>
            <a:r>
              <a:rPr lang="en-US" u="sng" dirty="0" err="1"/>
              <a:t>Dudarev</a:t>
            </a:r>
            <a:r>
              <a:rPr lang="en-US" dirty="0"/>
              <a:t>, Alfred Ludwig</a:t>
            </a:r>
            <a:endParaRPr lang="en-DE" dirty="0"/>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idx="4294967295"/>
          </p:nvPr>
        </p:nvSpPr>
        <p:spPr>
          <a:xfrm>
            <a:off x="1346200" y="857078"/>
            <a:ext cx="9448800" cy="2798763"/>
          </a:xfrm>
        </p:spPr>
        <p:txBody>
          <a:bodyPr>
            <a:normAutofit fontScale="90000"/>
          </a:bodyPr>
          <a:lstStyle/>
          <a:p>
            <a:pPr algn="ctr">
              <a:lnSpc>
                <a:spcPct val="114000"/>
              </a:lnSpc>
              <a:spcBef>
                <a:spcPts val="300"/>
              </a:spcBef>
              <a:spcAft>
                <a:spcPts val="300"/>
              </a:spcAft>
            </a:pPr>
            <a:r>
              <a:rPr lang="en-US" sz="4000" b="1" dirty="0">
                <a:effectLst>
                  <a:outerShdw blurRad="38100" dist="38100" dir="2700000" algn="tl">
                    <a:srgbClr val="000000">
                      <a:alpha val="43137"/>
                    </a:srgbClr>
                  </a:outerShdw>
                </a:effectLst>
              </a:rPr>
              <a:t>CRC247 INF Workshop</a:t>
            </a:r>
            <a:br>
              <a:rPr lang="en-US" sz="4000" b="1" dirty="0">
                <a:effectLst>
                  <a:outerShdw blurRad="38100" dist="38100" dir="2700000" algn="tl">
                    <a:srgbClr val="000000">
                      <a:alpha val="43137"/>
                    </a:srgbClr>
                  </a:outerShdw>
                </a:effectLst>
              </a:rPr>
            </a:b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Research Data Management System</a:t>
            </a:r>
            <a:br>
              <a:rPr lang="en-US" sz="4000" dirty="0">
                <a:effectLst>
                  <a:outerShdw blurRad="38100" dist="38100" dir="2700000" algn="tl">
                    <a:srgbClr val="000000">
                      <a:alpha val="43137"/>
                    </a:srgbClr>
                  </a:outerShdw>
                </a:effectLst>
              </a:rPr>
            </a:br>
            <a:endParaRPr lang="de-DE" sz="4000" cap="none" dirty="0">
              <a:effectLst>
                <a:outerShdw blurRad="38100" dist="38100" dir="2700000" algn="tl">
                  <a:srgbClr val="000000">
                    <a:alpha val="43137"/>
                  </a:srgbClr>
                </a:outerShdw>
              </a:effectLst>
            </a:endParaRPr>
          </a:p>
        </p:txBody>
      </p:sp>
      <p:grpSp>
        <p:nvGrpSpPr>
          <p:cNvPr id="2" name="Gruppieren 20">
            <a:extLst>
              <a:ext uri="{FF2B5EF4-FFF2-40B4-BE49-F238E27FC236}">
                <a16:creationId xmlns:a16="http://schemas.microsoft.com/office/drawing/2014/main" id="{5495D571-D9B9-12C0-7B77-4319EFB4EF7B}"/>
              </a:ext>
            </a:extLst>
          </p:cNvPr>
          <p:cNvGrpSpPr/>
          <p:nvPr/>
        </p:nvGrpSpPr>
        <p:grpSpPr>
          <a:xfrm>
            <a:off x="10519856" y="138557"/>
            <a:ext cx="1250443" cy="1641881"/>
            <a:chOff x="38686" y="191588"/>
            <a:chExt cx="1250443" cy="1641881"/>
          </a:xfrm>
        </p:grpSpPr>
        <p:pic>
          <p:nvPicPr>
            <p:cNvPr id="3" name="Grafik 7176">
              <a:extLst>
                <a:ext uri="{FF2B5EF4-FFF2-40B4-BE49-F238E27FC236}">
                  <a16:creationId xmlns:a16="http://schemas.microsoft.com/office/drawing/2014/main" id="{B8A9C98A-A9A5-40CA-9BDA-CB7441624B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5" t="8973" r="22151" b="19077"/>
            <a:stretch/>
          </p:blipFill>
          <p:spPr>
            <a:xfrm>
              <a:off x="174172" y="191588"/>
              <a:ext cx="992777" cy="1149531"/>
            </a:xfrm>
            <a:prstGeom prst="ellipse">
              <a:avLst/>
            </a:prstGeom>
            <a:ln>
              <a:solidFill>
                <a:schemeClr val="bg1">
                  <a:lumMod val="65000"/>
                </a:schemeClr>
              </a:solidFill>
            </a:ln>
          </p:spPr>
        </p:pic>
        <p:sp>
          <p:nvSpPr>
            <p:cNvPr id="4" name="TextBox 11">
              <a:extLst>
                <a:ext uri="{FF2B5EF4-FFF2-40B4-BE49-F238E27FC236}">
                  <a16:creationId xmlns:a16="http://schemas.microsoft.com/office/drawing/2014/main" id="{1634D2C2-CEB4-25D3-867A-EE156D65FADA}"/>
                </a:ext>
              </a:extLst>
            </p:cNvPr>
            <p:cNvSpPr txBox="1"/>
            <p:nvPr/>
          </p:nvSpPr>
          <p:spPr>
            <a:xfrm>
              <a:off x="38686" y="1371804"/>
              <a:ext cx="1250443" cy="461665"/>
            </a:xfrm>
            <a:prstGeom prst="rect">
              <a:avLst/>
            </a:prstGeom>
            <a:noFill/>
          </p:spPr>
          <p:txBody>
            <a:bodyPr wrap="square" rtlCol="0">
              <a:spAutoFit/>
            </a:bodyPr>
            <a:lstStyle/>
            <a:p>
              <a:pPr algn="ctr"/>
              <a:r>
                <a:rPr lang="en-US" sz="1200" b="1" dirty="0">
                  <a:solidFill>
                    <a:srgbClr val="004C93"/>
                  </a:solidFill>
                </a:rPr>
                <a:t>Prof. Dr.</a:t>
              </a:r>
            </a:p>
            <a:p>
              <a:pPr algn="ctr"/>
              <a:r>
                <a:rPr lang="en-US" sz="1200" b="1" dirty="0">
                  <a:solidFill>
                    <a:srgbClr val="004C93"/>
                  </a:solidFill>
                </a:rPr>
                <a:t>A. Ludwig</a:t>
              </a:r>
              <a:endParaRPr lang="en-DE" sz="1200" b="1" dirty="0">
                <a:solidFill>
                  <a:srgbClr val="004C93"/>
                </a:solidFill>
              </a:endParaRPr>
            </a:p>
          </p:txBody>
        </p:sp>
      </p:grpSp>
      <p:grpSp>
        <p:nvGrpSpPr>
          <p:cNvPr id="5" name="Group 4">
            <a:extLst>
              <a:ext uri="{FF2B5EF4-FFF2-40B4-BE49-F238E27FC236}">
                <a16:creationId xmlns:a16="http://schemas.microsoft.com/office/drawing/2014/main" id="{361C1CB1-A585-D886-8F0C-266DCAC48DC0}"/>
              </a:ext>
            </a:extLst>
          </p:cNvPr>
          <p:cNvGrpSpPr/>
          <p:nvPr/>
        </p:nvGrpSpPr>
        <p:grpSpPr>
          <a:xfrm>
            <a:off x="437547" y="23753"/>
            <a:ext cx="1352550" cy="1717397"/>
            <a:chOff x="437547" y="23753"/>
            <a:chExt cx="1352550" cy="1717397"/>
          </a:xfrm>
        </p:grpSpPr>
        <p:sp>
          <p:nvSpPr>
            <p:cNvPr id="6" name="TextBox 5">
              <a:extLst>
                <a:ext uri="{FF2B5EF4-FFF2-40B4-BE49-F238E27FC236}">
                  <a16:creationId xmlns:a16="http://schemas.microsoft.com/office/drawing/2014/main" id="{8646E22B-0E37-F120-B87C-94B4B482162D}"/>
                </a:ext>
              </a:extLst>
            </p:cNvPr>
            <p:cNvSpPr txBox="1"/>
            <p:nvPr userDrawn="1"/>
          </p:nvSpPr>
          <p:spPr>
            <a:xfrm>
              <a:off x="572307" y="1279485"/>
              <a:ext cx="1091048" cy="461665"/>
            </a:xfrm>
            <a:prstGeom prst="rect">
              <a:avLst/>
            </a:prstGeom>
            <a:noFill/>
          </p:spPr>
          <p:txBody>
            <a:bodyPr wrap="square" rtlCol="0">
              <a:spAutoFit/>
            </a:bodyPr>
            <a:lstStyle/>
            <a:p>
              <a:pPr algn="ctr"/>
              <a:r>
                <a:rPr lang="en-US" sz="1200" b="1" dirty="0">
                  <a:solidFill>
                    <a:srgbClr val="004C93"/>
                  </a:solidFill>
                </a:rPr>
                <a:t>Dr.</a:t>
              </a:r>
            </a:p>
            <a:p>
              <a:pPr algn="ctr"/>
              <a:r>
                <a:rPr lang="en-US" sz="1200" b="1" dirty="0">
                  <a:solidFill>
                    <a:srgbClr val="004C93"/>
                  </a:solidFill>
                </a:rPr>
                <a:t>V. Dudarev</a:t>
              </a:r>
              <a:endParaRPr lang="en-DE" sz="1200" b="1" dirty="0">
                <a:solidFill>
                  <a:srgbClr val="004C93"/>
                </a:solidFill>
              </a:endParaRPr>
            </a:p>
          </p:txBody>
        </p:sp>
        <p:pic>
          <p:nvPicPr>
            <p:cNvPr id="7" name="Рисунок 2">
              <a:extLst>
                <a:ext uri="{FF2B5EF4-FFF2-40B4-BE49-F238E27FC236}">
                  <a16:creationId xmlns:a16="http://schemas.microsoft.com/office/drawing/2014/main" id="{D0A0D35E-0597-6104-8391-410E25133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547" y="23753"/>
              <a:ext cx="1352550" cy="1352550"/>
            </a:xfrm>
            <a:prstGeom prst="rect">
              <a:avLst/>
            </a:prstGeom>
          </p:spPr>
        </p:pic>
      </p:grpSp>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5324150"/>
          </a:xfrm>
          <a:prstGeom prst="rect">
            <a:avLst/>
          </a:prstGeom>
          <a:noFill/>
        </p:spPr>
        <p:txBody>
          <a:bodyPr wrap="square">
            <a:spAutoFit/>
          </a:bodyPr>
          <a:lstStyle/>
          <a:p>
            <a:pPr defTabSz="914377"/>
            <a:r>
              <a:rPr lang="en-US" sz="2133" b="1" dirty="0">
                <a:solidFill>
                  <a:prstClr val="black"/>
                </a:solidFill>
              </a:rPr>
              <a:t>What is an Object?</a:t>
            </a:r>
          </a:p>
          <a:p>
            <a:pPr defTabSz="914377"/>
            <a:r>
              <a:rPr lang="en-US" sz="2133" dirty="0">
                <a:solidFill>
                  <a:prstClr val="black"/>
                </a:solidFill>
              </a:rPr>
              <a:t>	Object (=document) is a data entry within RDMS that has user-defined access level and reflects an object of the real world (e.g. sample) or its model. Ultimately, object has it’s unique Web page (with unique URL address).</a:t>
            </a:r>
          </a:p>
          <a:p>
            <a:pPr algn="ctr" defTabSz="914377"/>
            <a:r>
              <a:rPr lang="en-US" sz="2133" b="1" dirty="0">
                <a:solidFill>
                  <a:srgbClr val="003560">
                    <a:lumMod val="75000"/>
                    <a:lumOff val="25000"/>
                  </a:srgbClr>
                </a:solidFill>
              </a:rPr>
              <a:t>To establish data access policy Data Access Levels are introduced in RDMS.</a:t>
            </a:r>
          </a:p>
          <a:p>
            <a:pPr defTabSz="914377"/>
            <a:endParaRPr lang="en-US" sz="800" b="1" dirty="0">
              <a:solidFill>
                <a:prstClr val="black"/>
              </a:solidFill>
            </a:endParaRPr>
          </a:p>
          <a:p>
            <a:pPr defTabSz="914377"/>
            <a:r>
              <a:rPr lang="en-US" sz="2133" b="1" dirty="0">
                <a:solidFill>
                  <a:prstClr val="black"/>
                </a:solidFill>
              </a:rPr>
              <a:t>Four Access Levels:</a:t>
            </a:r>
          </a:p>
          <a:p>
            <a:pPr marL="380990" indent="-380990" defTabSz="914377">
              <a:buFont typeface="Arial" panose="020B0604020202020204" pitchFamily="34" charset="0"/>
              <a:buChar char="•"/>
            </a:pPr>
            <a:r>
              <a:rPr lang="en-US" sz="1700" b="1" dirty="0">
                <a:solidFill>
                  <a:prstClr val="black"/>
                </a:solidFill>
              </a:rPr>
              <a:t>Public</a:t>
            </a:r>
            <a:r>
              <a:rPr lang="en-US" sz="1700" b="1" dirty="0">
                <a:solidFill>
                  <a:prstClr val="white">
                    <a:lumMod val="50000"/>
                  </a:prstClr>
                </a:solidFill>
              </a:rPr>
              <a:t> </a:t>
            </a:r>
            <a:r>
              <a:rPr lang="en-US" sz="1700" dirty="0">
                <a:solidFill>
                  <a:prstClr val="white">
                    <a:lumMod val="50000"/>
                  </a:prstClr>
                </a:solidFill>
              </a:rPr>
              <a:t>(for anonymous users, search engines)</a:t>
            </a:r>
            <a:r>
              <a:rPr lang="en-US" sz="1700" dirty="0">
                <a:solidFill>
                  <a:prstClr val="black"/>
                </a:solidFill>
              </a:rPr>
              <a:t>:</a:t>
            </a:r>
          </a:p>
          <a:p>
            <a:pPr marL="1295368" lvl="2" indent="-380990" defTabSz="914377">
              <a:buFontTx/>
              <a:buChar char="-"/>
            </a:pPr>
            <a:r>
              <a:rPr lang="en-US" sz="1700" dirty="0">
                <a:solidFill>
                  <a:prstClr val="black"/>
                </a:solidFill>
              </a:rPr>
              <a:t>objects are </a:t>
            </a:r>
            <a:r>
              <a:rPr lang="en-US" sz="1700" u="sng" dirty="0">
                <a:solidFill>
                  <a:prstClr val="black"/>
                </a:solidFill>
              </a:rPr>
              <a:t>available to everybody </a:t>
            </a:r>
            <a:r>
              <a:rPr lang="en-US" sz="1700" dirty="0">
                <a:solidFill>
                  <a:prstClr val="black"/>
                </a:solidFill>
              </a:rPr>
              <a:t>regardless of authorization (visible to internet search engines);</a:t>
            </a:r>
          </a:p>
          <a:p>
            <a:pPr marL="1295368" lvl="2" indent="-380990" defTabSz="914377">
              <a:buFontTx/>
              <a:buChar char="-"/>
            </a:pPr>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Protected </a:t>
            </a:r>
            <a:r>
              <a:rPr lang="en-US" sz="1700" dirty="0">
                <a:solidFill>
                  <a:prstClr val="white">
                    <a:lumMod val="65000"/>
                  </a:prstClr>
                </a:solidFill>
              </a:rPr>
              <a:t>(</a:t>
            </a:r>
            <a:r>
              <a:rPr lang="en-US" sz="1700" b="1" u="sng" dirty="0">
                <a:solidFill>
                  <a:prstClr val="white">
                    <a:lumMod val="65000"/>
                  </a:prstClr>
                </a:solidFill>
              </a:rPr>
              <a:t>by default</a:t>
            </a:r>
            <a:r>
              <a:rPr lang="en-US" sz="1700" dirty="0">
                <a:solidFill>
                  <a:prstClr val="white">
                    <a:lumMod val="65000"/>
                  </a:prstClr>
                </a:solidFill>
              </a:rPr>
              <a:t>, visible to the community only):</a:t>
            </a:r>
          </a:p>
          <a:p>
            <a:pPr defTabSz="914377"/>
            <a:r>
              <a:rPr lang="en-US" sz="1700" dirty="0">
                <a:solidFill>
                  <a:prstClr val="black"/>
                </a:solidFill>
              </a:rPr>
              <a:t>	- objects are visible to the community (</a:t>
            </a:r>
            <a:r>
              <a:rPr lang="en-US" sz="1700" u="sng" dirty="0">
                <a:solidFill>
                  <a:prstClr val="black"/>
                </a:solidFill>
              </a:rPr>
              <a:t>available to authorized users with at least</a:t>
            </a:r>
            <a:r>
              <a:rPr lang="ru-RU" sz="1700" u="sng" dirty="0">
                <a:solidFill>
                  <a:prstClr val="black"/>
                </a:solidFill>
              </a:rPr>
              <a:t> </a:t>
            </a:r>
            <a:r>
              <a:rPr lang="en-US" sz="1700" b="1" u="sng" dirty="0">
                <a:solidFill>
                  <a:prstClr val="black"/>
                </a:solidFill>
              </a:rPr>
              <a:t>User</a:t>
            </a:r>
            <a:r>
              <a:rPr lang="en-US" sz="1700" u="sng" dirty="0">
                <a:solidFill>
                  <a:prstClr val="black"/>
                </a:solidFill>
              </a:rPr>
              <a:t> role</a:t>
            </a:r>
            <a:r>
              <a:rPr lang="en-US" sz="1700" dirty="0">
                <a:solidFill>
                  <a:prstClr val="black"/>
                </a:solidFill>
              </a:rPr>
              <a:t> assigned);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err="1">
                <a:solidFill>
                  <a:prstClr val="black"/>
                </a:solidFill>
              </a:rPr>
              <a:t>ProtectedNDA</a:t>
            </a:r>
            <a:r>
              <a:rPr lang="en-US" sz="1700" b="1" dirty="0">
                <a:solidFill>
                  <a:prstClr val="black"/>
                </a:solidFill>
              </a:rPr>
              <a:t> </a:t>
            </a:r>
            <a:r>
              <a:rPr lang="en-US" sz="1700" dirty="0">
                <a:solidFill>
                  <a:prstClr val="white">
                    <a:lumMod val="65000"/>
                  </a:prstClr>
                </a:solidFill>
              </a:rPr>
              <a:t>(restricted </a:t>
            </a:r>
            <a:r>
              <a:rPr lang="en-US" sz="1700" dirty="0" err="1">
                <a:solidFill>
                  <a:prstClr val="white">
                    <a:lumMod val="65000"/>
                  </a:prstClr>
                </a:solidFill>
              </a:rPr>
              <a:t>visiblility</a:t>
            </a:r>
            <a:r>
              <a:rPr lang="en-US" sz="1700" dirty="0">
                <a:solidFill>
                  <a:prstClr val="white">
                    <a:lumMod val="65000"/>
                  </a:prstClr>
                </a:solidFill>
              </a:rPr>
              <a:t>):</a:t>
            </a:r>
          </a:p>
          <a:p>
            <a:pPr defTabSz="914377"/>
            <a:r>
              <a:rPr lang="en-US" sz="1700" dirty="0">
                <a:solidFill>
                  <a:prstClr val="black"/>
                </a:solidFill>
              </a:rPr>
              <a:t>	- objects are visible to the authorized users with </a:t>
            </a:r>
            <a:r>
              <a:rPr lang="en-US" sz="1700" b="1" u="sng" dirty="0">
                <a:solidFill>
                  <a:prstClr val="black"/>
                </a:solidFill>
              </a:rPr>
              <a:t>NDA </a:t>
            </a:r>
            <a:r>
              <a:rPr lang="en-US" sz="1700" u="sng" dirty="0">
                <a:solidFill>
                  <a:prstClr val="black"/>
                </a:solidFill>
              </a:rPr>
              <a:t>claim</a:t>
            </a:r>
            <a:r>
              <a:rPr lang="en-US" sz="1700" dirty="0">
                <a:solidFill>
                  <a:prstClr val="black"/>
                </a:solidFill>
              </a:rPr>
              <a:t> set OR to </a:t>
            </a:r>
            <a:r>
              <a:rPr lang="en-US" sz="1700" u="sng" dirty="0">
                <a:solidFill>
                  <a:prstClr val="black"/>
                </a:solidFill>
              </a:rPr>
              <a:t>Administrators</a:t>
            </a:r>
            <a:r>
              <a:rPr lang="en-US" sz="1700" dirty="0">
                <a:solidFill>
                  <a:prstClr val="black"/>
                </a:solidFill>
              </a:rPr>
              <a:t>;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Private</a:t>
            </a:r>
            <a:r>
              <a:rPr lang="en-US" sz="1700" dirty="0">
                <a:solidFill>
                  <a:prstClr val="white">
                    <a:lumMod val="65000"/>
                  </a:prstClr>
                </a:solidFill>
              </a:rPr>
              <a:t> (person’s secret, but open for Administrators):</a:t>
            </a:r>
          </a:p>
          <a:p>
            <a:pPr defTabSz="914377"/>
            <a:r>
              <a:rPr lang="en-US" sz="1700" dirty="0">
                <a:solidFill>
                  <a:prstClr val="black"/>
                </a:solidFill>
              </a:rPr>
              <a:t>	- objects are visible to the user-creator (at least </a:t>
            </a:r>
            <a:r>
              <a:rPr lang="en-US" sz="1700" b="1" dirty="0" err="1">
                <a:solidFill>
                  <a:prstClr val="black"/>
                </a:solidFill>
              </a:rPr>
              <a:t>PowerUser</a:t>
            </a:r>
            <a:r>
              <a:rPr lang="en-US" sz="1700" dirty="0">
                <a:solidFill>
                  <a:prstClr val="black"/>
                </a:solidFill>
              </a:rPr>
              <a:t> role assigned);</a:t>
            </a:r>
          </a:p>
          <a:p>
            <a:pPr defTabSz="914377"/>
            <a:r>
              <a:rPr lang="en-US" sz="1700" dirty="0">
                <a:solidFill>
                  <a:prstClr val="black"/>
                </a:solidFill>
              </a:rPr>
              <a:t>	- objects are visible to all users of </a:t>
            </a:r>
            <a:r>
              <a:rPr lang="en-US" sz="1700" b="1" dirty="0">
                <a:solidFill>
                  <a:prstClr val="black"/>
                </a:solidFill>
              </a:rPr>
              <a:t>Administrator</a:t>
            </a:r>
            <a:r>
              <a:rPr lang="en-US" sz="1700" dirty="0">
                <a:solidFill>
                  <a:prstClr val="black"/>
                </a:solidFill>
              </a:rPr>
              <a:t> role.</a:t>
            </a:r>
            <a:endParaRPr lang="en-US" sz="1700" dirty="0">
              <a:solidFill>
                <a:prstClr val="black"/>
              </a:solidFill>
              <a:latin typeface="Arial" panose="020B0604020202020204"/>
            </a:endParaRPr>
          </a:p>
        </p:txBody>
      </p:sp>
      <p:sp>
        <p:nvSpPr>
          <p:cNvPr id="6" name="Rectangle: Rounded Corners 5">
            <a:extLst>
              <a:ext uri="{FF2B5EF4-FFF2-40B4-BE49-F238E27FC236}">
                <a16:creationId xmlns:a16="http://schemas.microsoft.com/office/drawing/2014/main" id="{FF19E946-5EFF-1537-7C68-95C24F1B51C7}"/>
              </a:ext>
            </a:extLst>
          </p:cNvPr>
          <p:cNvSpPr/>
          <p:nvPr/>
        </p:nvSpPr>
        <p:spPr>
          <a:xfrm>
            <a:off x="177930" y="3670236"/>
            <a:ext cx="11025782" cy="6246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Setting the Object Access Level</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363855" y="6362393"/>
            <a:ext cx="4618469" cy="485999"/>
          </a:xfrm>
        </p:spPr>
        <p:txBody>
          <a:bodyPr>
            <a:normAutofit/>
          </a:bodyPr>
          <a:lstStyle/>
          <a:p>
            <a:pPr indent="0">
              <a:buNone/>
            </a:pPr>
            <a:r>
              <a:rPr lang="en-US" b="1" dirty="0"/>
              <a:t>Protected</a:t>
            </a:r>
            <a:r>
              <a:rPr lang="en-US" dirty="0"/>
              <a:t> is default in </a:t>
            </a:r>
            <a:r>
              <a:rPr lang="en-US" b="1" dirty="0"/>
              <a:t>CRC 247</a:t>
            </a:r>
            <a:br>
              <a:rPr lang="en-US" b="1" dirty="0"/>
            </a:br>
            <a:r>
              <a:rPr lang="en-US" b="0" i="0" dirty="0">
                <a:solidFill>
                  <a:srgbClr val="1D1C1D"/>
                </a:solidFill>
                <a:effectLst/>
                <a:latin typeface="Slack-Lato"/>
              </a:rPr>
              <a:t>NDA - Non-Disclosure Agreement</a:t>
            </a:r>
            <a:endParaRPr lang="en-US" dirty="0"/>
          </a:p>
        </p:txBody>
      </p:sp>
      <p:sp>
        <p:nvSpPr>
          <p:cNvPr id="4" name="Arrow: Down 3">
            <a:extLst>
              <a:ext uri="{FF2B5EF4-FFF2-40B4-BE49-F238E27FC236}">
                <a16:creationId xmlns:a16="http://schemas.microsoft.com/office/drawing/2014/main" id="{CD9B9496-20BF-16E1-07D8-504B0FF3218E}"/>
              </a:ext>
            </a:extLst>
          </p:cNvPr>
          <p:cNvSpPr/>
          <p:nvPr/>
        </p:nvSpPr>
        <p:spPr>
          <a:xfrm>
            <a:off x="0" y="2882764"/>
            <a:ext cx="221063" cy="3175279"/>
          </a:xfrm>
          <a:prstGeom prst="downArrow">
            <a:avLst/>
          </a:prstGeom>
          <a:solidFill>
            <a:srgbClr val="0070C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4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animEffect transition="in" filter="fade">
                                      <p:cBhvr>
                                        <p:cTn id="11" dur="500"/>
                                        <p:tgtEl>
                                          <p:spTgt spid="1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animEffect transition="in" filter="fade">
                                      <p:cBhvr>
                                        <p:cTn id="15" dur="500"/>
                                        <p:tgtEl>
                                          <p:spTgt spid="1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Effect transition="in" filter="fade">
                                      <p:cBhvr>
                                        <p:cTn id="19" dur="500"/>
                                        <p:tgtEl>
                                          <p:spTgt spid="13">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animEffect transition="in" filter="fade">
                                      <p:cBhvr>
                                        <p:cTn id="23" dur="500"/>
                                        <p:tgtEl>
                                          <p:spTgt spid="1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Effect transition="in" filter="fade">
                                      <p:cBhvr>
                                        <p:cTn id="27" dur="500"/>
                                        <p:tgtEl>
                                          <p:spTgt spid="13">
                                            <p:txEl>
                                              <p:pRg st="9" end="9"/>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xEl>
                                              <p:pRg st="11" end="11"/>
                                            </p:txEl>
                                          </p:spTgt>
                                        </p:tgtEl>
                                        <p:attrNameLst>
                                          <p:attrName>style.visibility</p:attrName>
                                        </p:attrNameLst>
                                      </p:cBhvr>
                                      <p:to>
                                        <p:strVal val="visible"/>
                                      </p:to>
                                    </p:set>
                                    <p:animEffect transition="in" filter="fade">
                                      <p:cBhvr>
                                        <p:cTn id="35" dur="500"/>
                                        <p:tgtEl>
                                          <p:spTgt spid="13">
                                            <p:txEl>
                                              <p:pRg st="11" end="11"/>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xEl>
                                              <p:pRg st="12" end="12"/>
                                            </p:txEl>
                                          </p:spTgt>
                                        </p:tgtEl>
                                        <p:attrNameLst>
                                          <p:attrName>style.visibility</p:attrName>
                                        </p:attrNameLst>
                                      </p:cBhvr>
                                      <p:to>
                                        <p:strVal val="visible"/>
                                      </p:to>
                                    </p:set>
                                    <p:animEffect transition="in" filter="fade">
                                      <p:cBhvr>
                                        <p:cTn id="39" dur="500"/>
                                        <p:tgtEl>
                                          <p:spTgt spid="13">
                                            <p:txEl>
                                              <p:pRg st="12" end="12"/>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xEl>
                                              <p:pRg st="14" end="14"/>
                                            </p:txEl>
                                          </p:spTgt>
                                        </p:tgtEl>
                                        <p:attrNameLst>
                                          <p:attrName>style.visibility</p:attrName>
                                        </p:attrNameLst>
                                      </p:cBhvr>
                                      <p:to>
                                        <p:strVal val="visible"/>
                                      </p:to>
                                    </p:set>
                                    <p:animEffect transition="in" filter="fade">
                                      <p:cBhvr>
                                        <p:cTn id="43" dur="500"/>
                                        <p:tgtEl>
                                          <p:spTgt spid="13">
                                            <p:txEl>
                                              <p:pRg st="14" end="14"/>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xEl>
                                              <p:pRg st="15" end="15"/>
                                            </p:txEl>
                                          </p:spTgt>
                                        </p:tgtEl>
                                        <p:attrNameLst>
                                          <p:attrName>style.visibility</p:attrName>
                                        </p:attrNameLst>
                                      </p:cBhvr>
                                      <p:to>
                                        <p:strVal val="visible"/>
                                      </p:to>
                                    </p:set>
                                    <p:animEffect transition="in" filter="fade">
                                      <p:cBhvr>
                                        <p:cTn id="47" dur="500"/>
                                        <p:tgtEl>
                                          <p:spTgt spid="13">
                                            <p:txEl>
                                              <p:pRg st="15" end="15"/>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3">
                                            <p:txEl>
                                              <p:pRg st="16" end="16"/>
                                            </p:txEl>
                                          </p:spTgt>
                                        </p:tgtEl>
                                        <p:attrNameLst>
                                          <p:attrName>style.visibility</p:attrName>
                                        </p:attrNameLst>
                                      </p:cBhvr>
                                      <p:to>
                                        <p:strVal val="visible"/>
                                      </p:to>
                                    </p:set>
                                    <p:animEffect transition="in" filter="fade">
                                      <p:cBhvr>
                                        <p:cTn id="51" dur="500"/>
                                        <p:tgtEl>
                                          <p:spTgt spid="1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40FA199-1995-0388-F052-B4C386A708CB}"/>
              </a:ext>
            </a:extLst>
          </p:cNvPr>
          <p:cNvSpPr/>
          <p:nvPr/>
        </p:nvSpPr>
        <p:spPr>
          <a:xfrm>
            <a:off x="0" y="1112153"/>
            <a:ext cx="12192000" cy="2743200"/>
          </a:xfrm>
          <a:prstGeom prst="rect">
            <a:avLst/>
          </a:prstGeom>
          <a:solidFill>
            <a:srgbClr val="0070C0">
              <a:alpha val="1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8A8450-3641-E942-7E0E-AA5A712C6B8E}"/>
              </a:ext>
            </a:extLst>
          </p:cNvPr>
          <p:cNvPicPr>
            <a:picLocks noChangeAspect="1"/>
          </p:cNvPicPr>
          <p:nvPr/>
        </p:nvPicPr>
        <p:blipFill>
          <a:blip r:embed="rId3"/>
          <a:stretch>
            <a:fillRect/>
          </a:stretch>
        </p:blipFill>
        <p:spPr>
          <a:xfrm>
            <a:off x="4353826" y="1581597"/>
            <a:ext cx="3803852" cy="1934345"/>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Adjust Functionality According to User Permissions</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254151" y="6362393"/>
            <a:ext cx="4728173" cy="485999"/>
          </a:xfrm>
        </p:spPr>
        <p:txBody>
          <a:bodyPr>
            <a:normAutofit/>
          </a:bodyPr>
          <a:lstStyle/>
          <a:p>
            <a:pPr indent="0">
              <a:buNone/>
            </a:pPr>
            <a:r>
              <a:rPr lang="en-US" i="0" dirty="0">
                <a:solidFill>
                  <a:srgbClr val="1D1C1D"/>
                </a:solidFill>
                <a:effectLst/>
                <a:latin typeface="Slack-Lato"/>
                <a:hlinkClick r:id="rId4"/>
              </a:rPr>
              <a:t>https://demo.mdi.ruhr-uni-bochum.de</a:t>
            </a:r>
            <a:endParaRPr lang="en-US" i="0" dirty="0">
              <a:solidFill>
                <a:srgbClr val="1D1C1D"/>
              </a:solidFill>
              <a:effectLst/>
              <a:latin typeface="Slack-Lato"/>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676174"/>
            <a:ext cx="11801215" cy="938719"/>
          </a:xfrm>
          <a:prstGeom prst="rect">
            <a:avLst/>
          </a:prstGeom>
          <a:noFill/>
        </p:spPr>
        <p:txBody>
          <a:bodyPr wrap="square">
            <a:spAutoFit/>
          </a:bodyPr>
          <a:lstStyle/>
          <a:p>
            <a:pPr defTabSz="914377"/>
            <a:r>
              <a:rPr lang="en-US" sz="2133" b="1" dirty="0">
                <a:solidFill>
                  <a:prstClr val="black"/>
                </a:solidFill>
              </a:rPr>
              <a:t>User credentials (role) affects user interface: </a:t>
            </a:r>
            <a:r>
              <a:rPr lang="en-US" dirty="0">
                <a:solidFill>
                  <a:srgbClr val="0070C0"/>
                </a:solidFill>
                <a:hlinkClick r:id="rId5">
                  <a:extLst>
                    <a:ext uri="{A12FA001-AC4F-418D-AE19-62706E023703}">
                      <ahyp:hlinkClr xmlns:ahyp="http://schemas.microsoft.com/office/drawing/2018/hyperlinkcolor" val="tx"/>
                    </a:ext>
                  </a:extLst>
                </a:hlinkClick>
              </a:rPr>
              <a:t>https://demo.mdi.ruhr-uni-bochum.de/rubric/binary-compounds</a:t>
            </a:r>
            <a:endParaRPr lang="en-US" dirty="0">
              <a:solidFill>
                <a:srgbClr val="0070C0"/>
              </a:solidFill>
            </a:endParaRPr>
          </a:p>
          <a:p>
            <a:pPr defTabSz="914377"/>
            <a:endParaRPr lang="en-US" sz="1500" dirty="0">
              <a:solidFill>
                <a:prstClr val="black"/>
              </a:solidFill>
            </a:endParaRPr>
          </a:p>
          <a:p>
            <a:pPr defTabSz="914377"/>
            <a:r>
              <a:rPr lang="en-US" sz="1867" dirty="0">
                <a:solidFill>
                  <a:prstClr val="black"/>
                </a:solidFill>
                <a:latin typeface="Arial" panose="020B0604020202020204"/>
              </a:rPr>
              <a:t>	User1 (User role)			</a:t>
            </a:r>
            <a:r>
              <a:rPr lang="en-US" sz="1867" b="1" dirty="0">
                <a:solidFill>
                  <a:prstClr val="black"/>
                </a:solidFill>
                <a:latin typeface="Arial" panose="020B0604020202020204"/>
              </a:rPr>
              <a:t>PowerUser1</a:t>
            </a:r>
            <a:r>
              <a:rPr lang="en-US" sz="1867" dirty="0">
                <a:solidFill>
                  <a:prstClr val="black"/>
                </a:solidFill>
                <a:latin typeface="Arial" panose="020B0604020202020204"/>
              </a:rPr>
              <a:t> (</a:t>
            </a:r>
            <a:r>
              <a:rPr lang="en-US" sz="1867" dirty="0" err="1">
                <a:solidFill>
                  <a:prstClr val="black"/>
                </a:solidFill>
                <a:latin typeface="Arial" panose="020B0604020202020204"/>
              </a:rPr>
              <a:t>PowerUser</a:t>
            </a:r>
            <a:r>
              <a:rPr lang="en-US" sz="1867" dirty="0">
                <a:solidFill>
                  <a:prstClr val="black"/>
                </a:solidFill>
                <a:latin typeface="Arial" panose="020B0604020202020204"/>
              </a:rPr>
              <a:t> role)	Admin1 (Administrator role)</a:t>
            </a:r>
          </a:p>
        </p:txBody>
      </p:sp>
      <p:sp>
        <p:nvSpPr>
          <p:cNvPr id="21" name="TextBox 20">
            <a:extLst>
              <a:ext uri="{FF2B5EF4-FFF2-40B4-BE49-F238E27FC236}">
                <a16:creationId xmlns:a16="http://schemas.microsoft.com/office/drawing/2014/main" id="{AA224DF6-C80D-C144-30E5-FFABD8F7050B}"/>
              </a:ext>
            </a:extLst>
          </p:cNvPr>
          <p:cNvSpPr txBox="1"/>
          <p:nvPr/>
        </p:nvSpPr>
        <p:spPr>
          <a:xfrm>
            <a:off x="0" y="3846533"/>
            <a:ext cx="4963886" cy="369332"/>
          </a:xfrm>
          <a:prstGeom prst="rect">
            <a:avLst/>
          </a:prstGeom>
          <a:noFill/>
        </p:spPr>
        <p:txBody>
          <a:bodyPr wrap="square">
            <a:spAutoFit/>
          </a:bodyPr>
          <a:lstStyle/>
          <a:p>
            <a:r>
              <a:rPr lang="en-US" dirty="0">
                <a:solidFill>
                  <a:prstClr val="black"/>
                </a:solidFill>
                <a:latin typeface="Arial" panose="020B0604020202020204"/>
              </a:rPr>
              <a:t>User (no role) = </a:t>
            </a:r>
            <a:r>
              <a:rPr lang="en-US" sz="1800" dirty="0">
                <a:solidFill>
                  <a:prstClr val="black"/>
                </a:solidFill>
                <a:latin typeface="Arial" panose="020B0604020202020204"/>
              </a:rPr>
              <a:t>Anonymous (search engine)</a:t>
            </a:r>
            <a:endParaRPr lang="en-US" dirty="0"/>
          </a:p>
        </p:txBody>
      </p:sp>
      <p:pic>
        <p:nvPicPr>
          <p:cNvPr id="23" name="Picture 22">
            <a:extLst>
              <a:ext uri="{FF2B5EF4-FFF2-40B4-BE49-F238E27FC236}">
                <a16:creationId xmlns:a16="http://schemas.microsoft.com/office/drawing/2014/main" id="{5D64FD01-81E2-B260-78DE-91853B8E8B86}"/>
              </a:ext>
            </a:extLst>
          </p:cNvPr>
          <p:cNvPicPr>
            <a:picLocks noChangeAspect="1"/>
          </p:cNvPicPr>
          <p:nvPr/>
        </p:nvPicPr>
        <p:blipFill>
          <a:blip r:embed="rId6"/>
          <a:stretch>
            <a:fillRect/>
          </a:stretch>
        </p:blipFill>
        <p:spPr>
          <a:xfrm>
            <a:off x="130624" y="1579808"/>
            <a:ext cx="4144646" cy="1933901"/>
          </a:xfrm>
          <a:prstGeom prst="rect">
            <a:avLst/>
          </a:prstGeom>
          <a:ln>
            <a:solidFill>
              <a:schemeClr val="accent1"/>
            </a:solidFill>
          </a:ln>
        </p:spPr>
      </p:pic>
      <p:pic>
        <p:nvPicPr>
          <p:cNvPr id="25" name="Picture 24">
            <a:extLst>
              <a:ext uri="{FF2B5EF4-FFF2-40B4-BE49-F238E27FC236}">
                <a16:creationId xmlns:a16="http://schemas.microsoft.com/office/drawing/2014/main" id="{3BFF8EE8-8DEF-BB3D-712F-C0886FDD31F4}"/>
              </a:ext>
            </a:extLst>
          </p:cNvPr>
          <p:cNvPicPr>
            <a:picLocks noChangeAspect="1"/>
          </p:cNvPicPr>
          <p:nvPr/>
        </p:nvPicPr>
        <p:blipFill>
          <a:blip r:embed="rId7"/>
          <a:stretch>
            <a:fillRect/>
          </a:stretch>
        </p:blipFill>
        <p:spPr>
          <a:xfrm>
            <a:off x="126382" y="4187187"/>
            <a:ext cx="4134119" cy="1919412"/>
          </a:xfrm>
          <a:prstGeom prst="rect">
            <a:avLst/>
          </a:prstGeom>
          <a:ln>
            <a:solidFill>
              <a:schemeClr val="accent1"/>
            </a:solidFill>
          </a:ln>
        </p:spPr>
      </p:pic>
      <p:cxnSp>
        <p:nvCxnSpPr>
          <p:cNvPr id="26" name="Straight Arrow Connector 25">
            <a:extLst>
              <a:ext uri="{FF2B5EF4-FFF2-40B4-BE49-F238E27FC236}">
                <a16:creationId xmlns:a16="http://schemas.microsoft.com/office/drawing/2014/main" id="{C36DD967-24D1-4E03-6339-AFB2A9C2316B}"/>
              </a:ext>
            </a:extLst>
          </p:cNvPr>
          <p:cNvCxnSpPr>
            <a:cxnSpLocks/>
          </p:cNvCxnSpPr>
          <p:nvPr/>
        </p:nvCxnSpPr>
        <p:spPr>
          <a:xfrm flipH="1" flipV="1">
            <a:off x="4059534" y="2689744"/>
            <a:ext cx="3245392" cy="228117"/>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B95CBD-D007-DED5-2AE0-6A0E9FFC12E0}"/>
              </a:ext>
            </a:extLst>
          </p:cNvPr>
          <p:cNvCxnSpPr>
            <a:cxnSpLocks/>
          </p:cNvCxnSpPr>
          <p:nvPr/>
        </p:nvCxnSpPr>
        <p:spPr>
          <a:xfrm flipH="1">
            <a:off x="4039437" y="2928135"/>
            <a:ext cx="3296311" cy="2273697"/>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E596E0-2107-C22A-8356-3B38A597A2A6}"/>
              </a:ext>
            </a:extLst>
          </p:cNvPr>
          <p:cNvCxnSpPr>
            <a:cxnSpLocks/>
          </p:cNvCxnSpPr>
          <p:nvPr/>
        </p:nvCxnSpPr>
        <p:spPr>
          <a:xfrm flipH="1" flipV="1">
            <a:off x="4079631" y="2910808"/>
            <a:ext cx="3357824" cy="293076"/>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851E1B2-BF80-1066-776E-48A250794BBC}"/>
              </a:ext>
            </a:extLst>
          </p:cNvPr>
          <p:cNvCxnSpPr>
            <a:cxnSpLocks/>
          </p:cNvCxnSpPr>
          <p:nvPr/>
        </p:nvCxnSpPr>
        <p:spPr>
          <a:xfrm flipH="1">
            <a:off x="4039437" y="3222307"/>
            <a:ext cx="3346101" cy="200967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AD944-283C-40E4-5150-CADA105A647A}"/>
              </a:ext>
            </a:extLst>
          </p:cNvPr>
          <p:cNvCxnSpPr>
            <a:cxnSpLocks/>
          </p:cNvCxnSpPr>
          <p:nvPr/>
        </p:nvCxnSpPr>
        <p:spPr>
          <a:xfrm flipH="1" flipV="1">
            <a:off x="4049486" y="2378245"/>
            <a:ext cx="3419826" cy="26221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8C93E5-59E9-0ABC-5B88-7AEA33C8BEB5}"/>
              </a:ext>
            </a:extLst>
          </p:cNvPr>
          <p:cNvCxnSpPr>
            <a:cxnSpLocks/>
          </p:cNvCxnSpPr>
          <p:nvPr/>
        </p:nvCxnSpPr>
        <p:spPr>
          <a:xfrm flipH="1">
            <a:off x="4029389" y="2640458"/>
            <a:ext cx="3368004" cy="2380504"/>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F7C21-2CF0-1B66-97AD-1F75CA08702C}"/>
              </a:ext>
            </a:extLst>
          </p:cNvPr>
          <p:cNvSpPr txBox="1"/>
          <p:nvPr/>
        </p:nvSpPr>
        <p:spPr>
          <a:xfrm>
            <a:off x="8225287" y="3650445"/>
            <a:ext cx="3966713" cy="2918812"/>
          </a:xfrm>
          <a:prstGeom prst="rect">
            <a:avLst/>
          </a:prstGeom>
          <a:noFill/>
        </p:spPr>
        <p:txBody>
          <a:bodyPr wrap="square">
            <a:spAutoFit/>
          </a:bodyPr>
          <a:lstStyle/>
          <a:p>
            <a:pPr defTabSz="914377"/>
            <a:endParaRPr lang="en-US" b="1" dirty="0">
              <a:solidFill>
                <a:prstClr val="black"/>
              </a:solidFill>
            </a:endParaRPr>
          </a:p>
          <a:p>
            <a:pPr defTabSz="914377"/>
            <a:r>
              <a:rPr lang="en-US" b="1" dirty="0">
                <a:solidFill>
                  <a:prstClr val="black"/>
                </a:solidFill>
              </a:rPr>
              <a:t>Preconditions:</a:t>
            </a:r>
          </a:p>
          <a:p>
            <a:pPr defTabSz="914377"/>
            <a:r>
              <a:rPr lang="en-US" dirty="0">
                <a:solidFill>
                  <a:prstClr val="black"/>
                </a:solidFill>
              </a:rPr>
              <a:t>Ag</a:t>
            </a:r>
            <a:r>
              <a:rPr lang="en-US" baseline="-25000" dirty="0">
                <a:solidFill>
                  <a:prstClr val="black"/>
                </a:solidFill>
              </a:rPr>
              <a:t>2</a:t>
            </a:r>
            <a:r>
              <a:rPr lang="en-US" dirty="0">
                <a:solidFill>
                  <a:prstClr val="black"/>
                </a:solidFill>
              </a:rPr>
              <a:t>O created (</a:t>
            </a:r>
            <a:r>
              <a:rPr lang="en-US" dirty="0">
                <a:solidFill>
                  <a:srgbClr val="00B050"/>
                </a:solidFill>
              </a:rPr>
              <a:t>public</a:t>
            </a:r>
            <a:r>
              <a:rPr lang="en-US" dirty="0">
                <a:solidFill>
                  <a:prstClr val="black"/>
                </a:solidFill>
              </a:rPr>
              <a:t>) by Admin1</a:t>
            </a:r>
          </a:p>
          <a:p>
            <a:pPr defTabSz="914377"/>
            <a:r>
              <a:rPr lang="en-US" dirty="0">
                <a:solidFill>
                  <a:prstClr val="black"/>
                </a:solidFill>
              </a:rPr>
              <a:t>Ag</a:t>
            </a:r>
            <a:r>
              <a:rPr lang="en-US" baseline="-25000" dirty="0">
                <a:solidFill>
                  <a:prstClr val="black"/>
                </a:solidFill>
              </a:rPr>
              <a:t>2</a:t>
            </a:r>
            <a:r>
              <a:rPr lang="en-US" dirty="0">
                <a:solidFill>
                  <a:prstClr val="black"/>
                </a:solidFill>
              </a:rPr>
              <a:t>S created (protected) by PowerUser1</a:t>
            </a:r>
          </a:p>
          <a:p>
            <a:pPr defTabSz="914377"/>
            <a:r>
              <a:rPr lang="en-US" dirty="0">
                <a:solidFill>
                  <a:prstClr val="black"/>
                </a:solidFill>
              </a:rPr>
              <a:t>Ag</a:t>
            </a:r>
            <a:r>
              <a:rPr lang="en-US" baseline="-25000" dirty="0">
                <a:solidFill>
                  <a:prstClr val="black"/>
                </a:solidFill>
              </a:rPr>
              <a:t>2</a:t>
            </a:r>
            <a:r>
              <a:rPr lang="en-US" dirty="0">
                <a:solidFill>
                  <a:prstClr val="black"/>
                </a:solidFill>
              </a:rPr>
              <a:t>Se created (</a:t>
            </a:r>
            <a:r>
              <a:rPr lang="en-US" dirty="0">
                <a:solidFill>
                  <a:srgbClr val="FF0000"/>
                </a:solidFill>
              </a:rPr>
              <a:t>private</a:t>
            </a:r>
            <a:r>
              <a:rPr lang="en-US" dirty="0">
                <a:solidFill>
                  <a:prstClr val="black"/>
                </a:solidFill>
              </a:rPr>
              <a:t>) by PowerUser1</a:t>
            </a:r>
          </a:p>
          <a:p>
            <a:pPr defTabSz="914377"/>
            <a:endParaRPr lang="en-US" sz="1050" dirty="0">
              <a:solidFill>
                <a:prstClr val="black"/>
              </a:solidFill>
            </a:endParaRPr>
          </a:p>
          <a:p>
            <a:pPr defTabSz="914377"/>
            <a:endParaRPr lang="en-US" sz="1050" dirty="0">
              <a:solidFill>
                <a:prstClr val="black"/>
              </a:solidFill>
            </a:endParaRPr>
          </a:p>
          <a:p>
            <a:pPr defTabSz="914377"/>
            <a:r>
              <a:rPr lang="en-US" dirty="0">
                <a:solidFill>
                  <a:prstClr val="black"/>
                </a:solidFill>
              </a:rPr>
              <a:t>	Accessible (visible)</a:t>
            </a:r>
          </a:p>
          <a:p>
            <a:pPr defTabSz="914377"/>
            <a:endParaRPr lang="en-US" dirty="0">
              <a:solidFill>
                <a:prstClr val="black"/>
              </a:solidFill>
            </a:endParaRPr>
          </a:p>
          <a:p>
            <a:pPr defTabSz="914377"/>
            <a:r>
              <a:rPr lang="en-US" dirty="0">
                <a:solidFill>
                  <a:prstClr val="black"/>
                </a:solidFill>
              </a:rPr>
              <a:t>	Denied (hidden)</a:t>
            </a:r>
          </a:p>
          <a:p>
            <a:pPr defTabSz="914377"/>
            <a:endParaRPr lang="en-US" sz="1867" dirty="0">
              <a:solidFill>
                <a:prstClr val="black"/>
              </a:solidFill>
              <a:latin typeface="Arial" panose="020B0604020202020204"/>
            </a:endParaRPr>
          </a:p>
        </p:txBody>
      </p:sp>
      <p:cxnSp>
        <p:nvCxnSpPr>
          <p:cNvPr id="45" name="Straight Arrow Connector 44">
            <a:extLst>
              <a:ext uri="{FF2B5EF4-FFF2-40B4-BE49-F238E27FC236}">
                <a16:creationId xmlns:a16="http://schemas.microsoft.com/office/drawing/2014/main" id="{5EF406C9-817E-71E5-74F5-733F3E2D1806}"/>
              </a:ext>
            </a:extLst>
          </p:cNvPr>
          <p:cNvCxnSpPr>
            <a:cxnSpLocks/>
          </p:cNvCxnSpPr>
          <p:nvPr/>
        </p:nvCxnSpPr>
        <p:spPr>
          <a:xfrm>
            <a:off x="9171554" y="5907120"/>
            <a:ext cx="2731476" cy="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85EA003-081A-BDCA-F317-A37F8497D6DC}"/>
              </a:ext>
            </a:extLst>
          </p:cNvPr>
          <p:cNvPicPr>
            <a:picLocks noChangeAspect="1"/>
          </p:cNvPicPr>
          <p:nvPr/>
        </p:nvPicPr>
        <p:blipFill>
          <a:blip r:embed="rId8"/>
          <a:stretch>
            <a:fillRect/>
          </a:stretch>
        </p:blipFill>
        <p:spPr>
          <a:xfrm>
            <a:off x="2154061" y="2850518"/>
            <a:ext cx="1517710" cy="984739"/>
          </a:xfrm>
          <a:prstGeom prst="rect">
            <a:avLst/>
          </a:prstGeom>
          <a:ln>
            <a:solidFill>
              <a:srgbClr val="0070C0"/>
            </a:solidFill>
          </a:ln>
        </p:spPr>
      </p:pic>
      <p:cxnSp>
        <p:nvCxnSpPr>
          <p:cNvPr id="49" name="Straight Arrow Connector 48">
            <a:extLst>
              <a:ext uri="{FF2B5EF4-FFF2-40B4-BE49-F238E27FC236}">
                <a16:creationId xmlns:a16="http://schemas.microsoft.com/office/drawing/2014/main" id="{7BD40732-DD8B-FF39-F94A-F0A1F8854617}"/>
              </a:ext>
            </a:extLst>
          </p:cNvPr>
          <p:cNvCxnSpPr>
            <a:cxnSpLocks/>
          </p:cNvCxnSpPr>
          <p:nvPr/>
        </p:nvCxnSpPr>
        <p:spPr>
          <a:xfrm>
            <a:off x="9147349" y="5298598"/>
            <a:ext cx="2729803"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F15D00E-02EF-86CA-7648-DEAB07B88341}"/>
              </a:ext>
            </a:extLst>
          </p:cNvPr>
          <p:cNvCxnSpPr>
            <a:cxnSpLocks/>
          </p:cNvCxnSpPr>
          <p:nvPr/>
        </p:nvCxnSpPr>
        <p:spPr>
          <a:xfrm>
            <a:off x="1577591" y="2689744"/>
            <a:ext cx="584479" cy="162449"/>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70B1301-3AC7-34BB-9F94-D4F9ABEFA65F}"/>
              </a:ext>
            </a:extLst>
          </p:cNvPr>
          <p:cNvPicPr>
            <a:picLocks noChangeAspect="1"/>
          </p:cNvPicPr>
          <p:nvPr/>
        </p:nvPicPr>
        <p:blipFill>
          <a:blip r:embed="rId9"/>
          <a:stretch>
            <a:fillRect/>
          </a:stretch>
        </p:blipFill>
        <p:spPr>
          <a:xfrm>
            <a:off x="5604288" y="5846722"/>
            <a:ext cx="1208495" cy="244365"/>
          </a:xfrm>
          <a:prstGeom prst="rect">
            <a:avLst/>
          </a:prstGeom>
          <a:ln>
            <a:solidFill>
              <a:srgbClr val="FF0000"/>
            </a:solidFill>
          </a:ln>
        </p:spPr>
      </p:pic>
      <p:sp>
        <p:nvSpPr>
          <p:cNvPr id="60" name="TextBox 59">
            <a:extLst>
              <a:ext uri="{FF2B5EF4-FFF2-40B4-BE49-F238E27FC236}">
                <a16:creationId xmlns:a16="http://schemas.microsoft.com/office/drawing/2014/main" id="{CF948771-CFB2-478A-B4DA-FC87558BAC99}"/>
              </a:ext>
            </a:extLst>
          </p:cNvPr>
          <p:cNvSpPr txBox="1"/>
          <p:nvPr/>
        </p:nvSpPr>
        <p:spPr>
          <a:xfrm>
            <a:off x="4544368" y="4680546"/>
            <a:ext cx="4057021" cy="1200329"/>
          </a:xfrm>
          <a:prstGeom prst="rect">
            <a:avLst/>
          </a:prstGeom>
          <a:noFill/>
        </p:spPr>
        <p:txBody>
          <a:bodyPr wrap="square">
            <a:spAutoFit/>
          </a:bodyPr>
          <a:lstStyle/>
          <a:p>
            <a:r>
              <a:rPr lang="en-US" sz="1200" dirty="0"/>
              <a:t>	Visit</a:t>
            </a:r>
          </a:p>
          <a:p>
            <a:r>
              <a:rPr lang="en-US" sz="1200" dirty="0">
                <a:hlinkClick r:id="rId10"/>
              </a:rPr>
              <a:t>https://demo.mdi.ruhr-uni-bochum.de/object/ag2s-4870</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User =&gt; </a:t>
            </a:r>
            <a:r>
              <a:rPr lang="en-US" sz="1200" dirty="0">
                <a:solidFill>
                  <a:srgbClr val="00B050"/>
                </a:solidFill>
              </a:rPr>
              <a:t>access granted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Anonymous =&gt; </a:t>
            </a:r>
            <a:r>
              <a:rPr lang="en-US" sz="1200" dirty="0">
                <a:solidFill>
                  <a:srgbClr val="FF0000"/>
                </a:solidFill>
              </a:rPr>
              <a:t>access denied</a:t>
            </a:r>
          </a:p>
        </p:txBody>
      </p:sp>
      <p:pic>
        <p:nvPicPr>
          <p:cNvPr id="61" name="Picture 60">
            <a:extLst>
              <a:ext uri="{FF2B5EF4-FFF2-40B4-BE49-F238E27FC236}">
                <a16:creationId xmlns:a16="http://schemas.microsoft.com/office/drawing/2014/main" id="{4CDCFBC5-3AA9-AF92-99EE-D0BCD6E9AA60}"/>
              </a:ext>
            </a:extLst>
          </p:cNvPr>
          <p:cNvPicPr>
            <a:picLocks noChangeAspect="1"/>
          </p:cNvPicPr>
          <p:nvPr/>
        </p:nvPicPr>
        <p:blipFill>
          <a:blip r:embed="rId8"/>
          <a:stretch>
            <a:fillRect/>
          </a:stretch>
        </p:blipFill>
        <p:spPr>
          <a:xfrm>
            <a:off x="6305705" y="5090821"/>
            <a:ext cx="808528" cy="524599"/>
          </a:xfrm>
          <a:prstGeom prst="rect">
            <a:avLst/>
          </a:prstGeom>
          <a:ln>
            <a:solidFill>
              <a:srgbClr val="0070C0"/>
            </a:solidFill>
          </a:ln>
        </p:spPr>
      </p:pic>
      <p:sp>
        <p:nvSpPr>
          <p:cNvPr id="66" name="TextBox 65">
            <a:extLst>
              <a:ext uri="{FF2B5EF4-FFF2-40B4-BE49-F238E27FC236}">
                <a16:creationId xmlns:a16="http://schemas.microsoft.com/office/drawing/2014/main" id="{7F06DC77-D5FD-CC22-0033-1E89DEDE3D83}"/>
              </a:ext>
            </a:extLst>
          </p:cNvPr>
          <p:cNvSpPr txBox="1"/>
          <p:nvPr/>
        </p:nvSpPr>
        <p:spPr>
          <a:xfrm>
            <a:off x="6616004" y="3607047"/>
            <a:ext cx="2538045" cy="276999"/>
          </a:xfrm>
          <a:prstGeom prst="rect">
            <a:avLst/>
          </a:prstGeom>
          <a:noFill/>
        </p:spPr>
        <p:txBody>
          <a:bodyPr wrap="square">
            <a:spAutoFit/>
          </a:bodyPr>
          <a:lstStyle/>
          <a:p>
            <a:r>
              <a:rPr lang="en-US" sz="1200" b="1" dirty="0"/>
              <a:t>Authorized CRC Community </a:t>
            </a:r>
            <a:endParaRPr lang="en-US" sz="1200" b="1" dirty="0">
              <a:solidFill>
                <a:srgbClr val="FF0000"/>
              </a:solidFill>
            </a:endParaRPr>
          </a:p>
        </p:txBody>
      </p:sp>
      <p:pic>
        <p:nvPicPr>
          <p:cNvPr id="5" name="Picture 4">
            <a:extLst>
              <a:ext uri="{FF2B5EF4-FFF2-40B4-BE49-F238E27FC236}">
                <a16:creationId xmlns:a16="http://schemas.microsoft.com/office/drawing/2014/main" id="{96710A48-2554-BAED-37FC-D2FA261074C4}"/>
              </a:ext>
            </a:extLst>
          </p:cNvPr>
          <p:cNvPicPr>
            <a:picLocks noChangeAspect="1"/>
          </p:cNvPicPr>
          <p:nvPr/>
        </p:nvPicPr>
        <p:blipFill>
          <a:blip r:embed="rId11"/>
          <a:stretch>
            <a:fillRect/>
          </a:stretch>
        </p:blipFill>
        <p:spPr>
          <a:xfrm>
            <a:off x="8224194" y="1580310"/>
            <a:ext cx="3893597" cy="1995097"/>
          </a:xfrm>
          <a:prstGeom prst="rect">
            <a:avLst/>
          </a:prstGeom>
          <a:ln>
            <a:solidFill>
              <a:srgbClr val="0070C0"/>
            </a:solidFill>
          </a:ln>
        </p:spPr>
      </p:pic>
    </p:spTree>
    <p:extLst>
      <p:ext uri="{BB962C8B-B14F-4D97-AF65-F5344CB8AC3E}">
        <p14:creationId xmlns:p14="http://schemas.microsoft.com/office/powerpoint/2010/main" val="321660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8D768-2F18-9ECE-9249-4D0B01BBEB81}"/>
              </a:ext>
            </a:extLst>
          </p:cNvPr>
          <p:cNvPicPr>
            <a:picLocks noChangeAspect="1"/>
          </p:cNvPicPr>
          <p:nvPr/>
        </p:nvPicPr>
        <p:blipFill>
          <a:blip r:embed="rId3"/>
          <a:stretch>
            <a:fillRect/>
          </a:stretch>
        </p:blipFill>
        <p:spPr>
          <a:xfrm>
            <a:off x="9490415" y="4089679"/>
            <a:ext cx="2603194" cy="2692959"/>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Project Tree: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4"/>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5"/>
          <a:stretch>
            <a:fillRect/>
          </a:stretch>
        </p:blipFill>
        <p:spPr>
          <a:xfrm>
            <a:off x="126568" y="792706"/>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6"/>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7"/>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8"/>
          <a:stretch>
            <a:fillRect/>
          </a:stretch>
        </p:blipFill>
        <p:spPr>
          <a:xfrm>
            <a:off x="130628" y="2821087"/>
            <a:ext cx="2925915" cy="192173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(CRUD):</a:t>
            </a:r>
          </a:p>
          <a:p>
            <a:pPr marL="380990" indent="-380990" defTabSz="914377">
              <a:spcBef>
                <a:spcPts val="0"/>
              </a:spcBef>
              <a:buFont typeface="Arial" panose="020B0604020202020204" pitchFamily="34" charset="0"/>
              <a:buChar char="•"/>
            </a:pPr>
            <a:r>
              <a:rPr lang="en-US" altLang="ru-RU" sz="13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3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00"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00" u="sng" dirty="0">
                <a:solidFill>
                  <a:prstClr val="black"/>
                </a:solidFill>
                <a:latin typeface="+mn-lt"/>
              </a:rPr>
              <a:t>Text (HTML)</a:t>
            </a:r>
            <a:endParaRPr lang="ru-RU" altLang="ru-RU" sz="1300" u="sng" dirty="0">
              <a:solidFill>
                <a:prstClr val="black"/>
              </a:solidFill>
              <a:latin typeface="+mn-lt"/>
            </a:endParaRPr>
          </a:p>
        </p:txBody>
      </p: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072592-225A-C335-568C-3D2AA830282B}"/>
              </a:ext>
            </a:extLst>
          </p:cNvPr>
          <p:cNvPicPr>
            <a:picLocks noChangeAspect="1"/>
          </p:cNvPicPr>
          <p:nvPr/>
        </p:nvPicPr>
        <p:blipFill>
          <a:blip r:embed="rId3"/>
          <a:stretch>
            <a:fillRect/>
          </a:stretch>
        </p:blipFill>
        <p:spPr>
          <a:xfrm>
            <a:off x="183669" y="753625"/>
            <a:ext cx="5281496" cy="3438865"/>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control</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a:xfrm>
            <a:off x="6349042" y="6362393"/>
            <a:ext cx="4633282" cy="485999"/>
          </a:xfrm>
        </p:spPr>
        <p:txBody>
          <a:bodyPr>
            <a:normAutofit/>
          </a:bodyPr>
          <a:lstStyle/>
          <a:p>
            <a:pPr indent="0">
              <a:spcAft>
                <a:spcPts val="0"/>
              </a:spcAft>
              <a:buNone/>
            </a:pPr>
            <a:r>
              <a:rPr lang="en-US" sz="800" b="0" dirty="0">
                <a:solidFill>
                  <a:srgbClr val="0070C0"/>
                </a:solidFill>
                <a:latin typeface="Arial" panose="020B0604020202020204"/>
                <a:hlinkClick r:id="rId4">
                  <a:extLst>
                    <a:ext uri="{A12FA001-AC4F-418D-AE19-62706E023703}">
                      <ahyp:hlinkClr xmlns:ahyp="http://schemas.microsoft.com/office/drawing/2018/hyperlinkcolor" val="tx"/>
                    </a:ext>
                  </a:extLst>
                </a:hlinkClick>
              </a:rPr>
              <a:t>https://demo.mdi.ruhr-uni-bochum.de/</a:t>
            </a:r>
            <a:endParaRPr lang="en-US" sz="800" b="0" dirty="0">
              <a:solidFill>
                <a:srgbClr val="0070C0"/>
              </a:solidFill>
              <a:latin typeface="Arial" panose="020B0604020202020204"/>
            </a:endParaRPr>
          </a:p>
          <a:p>
            <a:pPr indent="0">
              <a:spcAft>
                <a:spcPts val="0"/>
              </a:spcAft>
              <a:buNone/>
            </a:pPr>
            <a:r>
              <a:rPr lang="en-US" sz="800" b="0" dirty="0">
                <a:solidFill>
                  <a:srgbClr val="0070C0"/>
                </a:solidFill>
                <a:latin typeface="Arial" panose="020B0604020202020204"/>
                <a:hlinkClick r:id="rId5">
                  <a:extLst>
                    <a:ext uri="{A12FA001-AC4F-418D-AE19-62706E023703}">
                      <ahyp:hlinkClr xmlns:ahyp="http://schemas.microsoft.com/office/drawing/2018/hyperlinkcolor" val="tx"/>
                    </a:ext>
                  </a:extLst>
                </a:hlinkClick>
              </a:rPr>
              <a:t>https://demo.mdi.ruhr-uni-bochum.de/adminobject/edititem/3789</a:t>
            </a:r>
            <a:endParaRPr lang="en-US" sz="800" b="0" dirty="0">
              <a:solidFill>
                <a:srgbClr val="0070C0"/>
              </a:solidFill>
              <a:latin typeface="Arial" panose="020B0604020202020204"/>
            </a:endParaRPr>
          </a:p>
          <a:p>
            <a:pPr indent="0">
              <a:spcAft>
                <a:spcPts val="0"/>
              </a:spcAft>
              <a:buNone/>
            </a:pPr>
            <a:endParaRPr lang="en-US" sz="800" b="0" dirty="0">
              <a:solidFill>
                <a:srgbClr val="0070C0"/>
              </a:solidFill>
              <a:latin typeface="Arial" panose="020B0604020202020204"/>
            </a:endParaRPr>
          </a:p>
          <a:p>
            <a:pPr indent="0">
              <a:spcAft>
                <a:spcPts val="0"/>
              </a:spcAft>
              <a:buNone/>
            </a:pPr>
            <a:endParaRPr lang="en-US" sz="800" b="0" dirty="0"/>
          </a:p>
        </p:txBody>
      </p:sp>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6"/>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7"/>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8"/>
          <a:stretch>
            <a:fillRect/>
          </a:stretch>
        </p:blipFill>
        <p:spPr>
          <a:xfrm>
            <a:off x="6077275"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190541" y="1505983"/>
            <a:ext cx="4174302" cy="42330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318806" y="383788"/>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83743"/>
            <a:ext cx="1589963" cy="63127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D50484E-A66F-6734-B667-2296C9937F2D}"/>
              </a:ext>
            </a:extLst>
          </p:cNvPr>
          <p:cNvGrpSpPr/>
          <p:nvPr/>
        </p:nvGrpSpPr>
        <p:grpSpPr>
          <a:xfrm>
            <a:off x="31552" y="4091524"/>
            <a:ext cx="6431998" cy="1867444"/>
            <a:chOff x="31552" y="4091524"/>
            <a:chExt cx="6431998" cy="1867444"/>
          </a:xfrm>
        </p:grpSpPr>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grpSp>
    </p:spTree>
    <p:extLst>
      <p:ext uri="{BB962C8B-B14F-4D97-AF65-F5344CB8AC3E}">
        <p14:creationId xmlns:p14="http://schemas.microsoft.com/office/powerpoint/2010/main" val="164002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ECB7802-0F5B-24AE-4CB1-F1FB31FDD97B}"/>
              </a:ext>
            </a:extLst>
          </p:cNvPr>
          <p:cNvGrpSpPr/>
          <p:nvPr/>
        </p:nvGrpSpPr>
        <p:grpSpPr>
          <a:xfrm>
            <a:off x="108944" y="1268679"/>
            <a:ext cx="6291856" cy="2923993"/>
            <a:chOff x="108944" y="1268679"/>
            <a:chExt cx="6291856" cy="2923993"/>
          </a:xfrm>
        </p:grpSpPr>
        <p:pic>
          <p:nvPicPr>
            <p:cNvPr id="5" name="Picture 4">
              <a:extLst>
                <a:ext uri="{FF2B5EF4-FFF2-40B4-BE49-F238E27FC236}">
                  <a16:creationId xmlns:a16="http://schemas.microsoft.com/office/drawing/2014/main" id="{905500A0-2384-BC23-494C-DEEE68CE9C23}"/>
                </a:ext>
              </a:extLst>
            </p:cNvPr>
            <p:cNvPicPr>
              <a:picLocks noChangeAspect="1"/>
            </p:cNvPicPr>
            <p:nvPr/>
          </p:nvPicPr>
          <p:blipFill>
            <a:blip r:embed="rId3"/>
            <a:stretch>
              <a:fillRect/>
            </a:stretch>
          </p:blipFill>
          <p:spPr>
            <a:xfrm>
              <a:off x="108944" y="1268679"/>
              <a:ext cx="6291856" cy="2923993"/>
            </a:xfrm>
            <a:prstGeom prst="rect">
              <a:avLst/>
            </a:prstGeom>
            <a:ln>
              <a:solidFill>
                <a:schemeClr val="accent1"/>
              </a:solidFill>
            </a:ln>
          </p:spPr>
        </p:pic>
        <p:pic>
          <p:nvPicPr>
            <p:cNvPr id="11" name="Picture 10">
              <a:extLst>
                <a:ext uri="{FF2B5EF4-FFF2-40B4-BE49-F238E27FC236}">
                  <a16:creationId xmlns:a16="http://schemas.microsoft.com/office/drawing/2014/main" id="{8564B217-FABE-BC6F-47C5-8CDFDFE86FD2}"/>
                </a:ext>
              </a:extLst>
            </p:cNvPr>
            <p:cNvPicPr>
              <a:picLocks noChangeAspect="1"/>
            </p:cNvPicPr>
            <p:nvPr/>
          </p:nvPicPr>
          <p:blipFill>
            <a:blip r:embed="rId4"/>
            <a:stretch>
              <a:fillRect/>
            </a:stretch>
          </p:blipFill>
          <p:spPr>
            <a:xfrm>
              <a:off x="4077100" y="1854356"/>
              <a:ext cx="762039" cy="717587"/>
            </a:xfrm>
            <a:prstGeom prst="rect">
              <a:avLst/>
            </a:prstGeom>
          </p:spPr>
        </p:pic>
      </p:grpSp>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5"/>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Batch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a:xfrm>
            <a:off x="2934119" y="6362393"/>
            <a:ext cx="7636747" cy="485999"/>
          </a:xfrm>
        </p:spPr>
        <p:txBody>
          <a:bodyPr>
            <a:normAutofit/>
          </a:bodyPr>
          <a:lstStyle/>
          <a:p>
            <a:pPr marL="171450" indent="-171450">
              <a:buFont typeface="Arial" panose="020B0604020202020204" pitchFamily="34" charset="0"/>
              <a:buChar char="•"/>
            </a:pPr>
            <a:r>
              <a:rPr lang="en-US" b="0" i="0" dirty="0">
                <a:solidFill>
                  <a:srgbClr val="2C363A"/>
                </a:solidFill>
                <a:effectLst/>
                <a:latin typeface="+mj-lt"/>
              </a:rPr>
              <a:t>Every name (type name and file name) is split into words using non-alphabetical characters as delimiters, and then the score is calculated:</a:t>
            </a:r>
            <a:br>
              <a:rPr lang="en-US" dirty="0">
                <a:latin typeface="+mj-lt"/>
              </a:rPr>
            </a:br>
            <a:r>
              <a:rPr lang="en-US" b="0" i="0" dirty="0">
                <a:solidFill>
                  <a:srgbClr val="2C363A"/>
                </a:solidFill>
                <a:effectLst/>
                <a:latin typeface="+mj-lt"/>
              </a:rPr>
              <a:t>- If the word matches completely, then we add 10 points to the score</a:t>
            </a:r>
            <a:br>
              <a:rPr lang="en-US" dirty="0">
                <a:latin typeface="+mj-lt"/>
              </a:rPr>
            </a:br>
            <a:r>
              <a:rPr lang="en-US" b="0" i="0" dirty="0">
                <a:solidFill>
                  <a:srgbClr val="2C363A"/>
                </a:solidFill>
                <a:effectLst/>
                <a:latin typeface="+mj-lt"/>
              </a:rPr>
              <a:t>- If the word in the file name is a substring of the word in the type name (or vice versa), then we add 1 point to the score.</a:t>
            </a:r>
          </a:p>
          <a:p>
            <a:pPr indent="0">
              <a:buNone/>
            </a:pPr>
            <a:endParaRPr lang="en-US" dirty="0">
              <a:latin typeface="+mj-lt"/>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6712187" y="869226"/>
            <a:ext cx="5315689" cy="25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 (by file name)*;</a:t>
            </a:r>
          </a:p>
          <a:p>
            <a:pPr lvl="1" indent="0" defTabSz="914377">
              <a:spcBef>
                <a:spcPts val="0"/>
              </a:spcBef>
            </a:pPr>
            <a:r>
              <a:rPr lang="en-US" altLang="ru-RU" sz="1400" dirty="0">
                <a:solidFill>
                  <a:prstClr val="black"/>
                </a:solidFill>
                <a:latin typeface="+mn-lt"/>
              </a:rPr>
              <a:t>Type name and file name are split into words:</a:t>
            </a:r>
          </a:p>
          <a:p>
            <a:pPr marL="1200150" lvl="1" indent="-457200" defTabSz="914377">
              <a:spcBef>
                <a:spcPts val="0"/>
              </a:spcBef>
              <a:buFont typeface="Arial" panose="020B0604020202020204" pitchFamily="34" charset="0"/>
              <a:buChar char="•"/>
            </a:pPr>
            <a:r>
              <a:rPr lang="en-US" altLang="ru-RU" sz="1400" dirty="0">
                <a:solidFill>
                  <a:prstClr val="black"/>
                </a:solidFill>
                <a:latin typeface="+mn-lt"/>
              </a:rPr>
              <a:t>10 points for each complete word match</a:t>
            </a:r>
          </a:p>
          <a:p>
            <a:pPr marL="1200150" lvl="1" indent="-457200" defTabSz="914377">
              <a:spcBef>
                <a:spcPts val="0"/>
              </a:spcBef>
              <a:buFont typeface="Arial" panose="020B0604020202020204" pitchFamily="34" charset="0"/>
              <a:buChar char="•"/>
            </a:pPr>
            <a:r>
              <a:rPr lang="en-US" altLang="ru-RU" sz="1400" dirty="0">
                <a:solidFill>
                  <a:prstClr val="black"/>
                </a:solidFill>
                <a:latin typeface="+mn-lt"/>
              </a:rPr>
              <a:t>1 point for every substring match to</a:t>
            </a:r>
          </a:p>
          <a:p>
            <a:pPr lvl="1" indent="0" defTabSz="914377">
              <a:spcBef>
                <a:spcPts val="0"/>
              </a:spcBef>
            </a:pPr>
            <a:r>
              <a:rPr lang="en-US" altLang="ru-RU" sz="1400" dirty="0">
                <a:solidFill>
                  <a:prstClr val="black"/>
                </a:solidFill>
                <a:latin typeface="+mn-lt"/>
              </a:rPr>
              <a:t>Highest score type wins!</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 (object name + file);</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Tree>
    <p:extLst>
      <p:ext uri="{BB962C8B-B14F-4D97-AF65-F5344CB8AC3E}">
        <p14:creationId xmlns:p14="http://schemas.microsoft.com/office/powerpoint/2010/main" val="25744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529A43-AA46-3F48-EFCA-9C6801DF4CAD}"/>
              </a:ext>
            </a:extLst>
          </p:cNvPr>
          <p:cNvPicPr>
            <a:picLocks noChangeAspect="1"/>
          </p:cNvPicPr>
          <p:nvPr/>
        </p:nvPicPr>
        <p:blipFill>
          <a:blip r:embed="rId3"/>
          <a:stretch>
            <a:fillRect/>
          </a:stretch>
        </p:blipFill>
        <p:spPr>
          <a:xfrm>
            <a:off x="190711" y="809132"/>
            <a:ext cx="5922413" cy="5494063"/>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a:t>
            </a:r>
            <a:r>
              <a:rPr lang="en-US" dirty="0"/>
              <a:t>Staged Files (before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cxnSp>
        <p:nvCxnSpPr>
          <p:cNvPr id="22" name="Straight Arrow Connector 21">
            <a:extLst>
              <a:ext uri="{FF2B5EF4-FFF2-40B4-BE49-F238E27FC236}">
                <a16:creationId xmlns:a16="http://schemas.microsoft.com/office/drawing/2014/main" id="{0615EBDB-A820-B469-3354-45694E1ACCCF}"/>
              </a:ext>
            </a:extLst>
          </p:cNvPr>
          <p:cNvCxnSpPr>
            <a:cxnSpLocks/>
            <a:endCxn id="20" idx="1"/>
          </p:cNvCxnSpPr>
          <p:nvPr/>
        </p:nvCxnSpPr>
        <p:spPr>
          <a:xfrm>
            <a:off x="622998" y="1778558"/>
            <a:ext cx="5971338" cy="50959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1CEAC89-6214-C16F-3860-CCFEEA84F9FB}"/>
              </a:ext>
            </a:extLst>
          </p:cNvPr>
          <p:cNvGrpSpPr/>
          <p:nvPr/>
        </p:nvGrpSpPr>
        <p:grpSpPr>
          <a:xfrm>
            <a:off x="6472554" y="717105"/>
            <a:ext cx="4471229" cy="3894946"/>
            <a:chOff x="6472554" y="717105"/>
            <a:chExt cx="4471229" cy="3894946"/>
          </a:xfrm>
        </p:grpSpPr>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6543380" y="3596388"/>
              <a:ext cx="38992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500" b="1" dirty="0">
                  <a:solidFill>
                    <a:prstClr val="black"/>
                  </a:solidFill>
                  <a:latin typeface="+mn-lt"/>
                </a:rPr>
                <a:t>Workflow: </a:t>
              </a:r>
            </a:p>
            <a:p>
              <a:pPr defTabSz="914377">
                <a:spcBef>
                  <a:spcPts val="0"/>
                </a:spcBef>
              </a:pPr>
              <a:r>
                <a:rPr lang="en-US" altLang="ru-RU" sz="1500" dirty="0">
                  <a:solidFill>
                    <a:prstClr val="black"/>
                  </a:solidFill>
                  <a:latin typeface="+mn-lt"/>
                </a:rPr>
                <a:t>- </a:t>
              </a:r>
              <a:r>
                <a:rPr lang="en-US" altLang="ru-RU" sz="1500" dirty="0">
                  <a:solidFill>
                    <a:srgbClr val="00B050"/>
                  </a:solidFill>
                  <a:latin typeface="+mn-lt"/>
                </a:rPr>
                <a:t>validate</a:t>
              </a:r>
              <a:r>
                <a:rPr lang="en-US" altLang="ru-RU" sz="1500" dirty="0">
                  <a:solidFill>
                    <a:prstClr val="black"/>
                  </a:solidFill>
                  <a:latin typeface="+mn-lt"/>
                </a:rPr>
                <a:t> every file;</a:t>
              </a:r>
            </a:p>
            <a:p>
              <a:pPr defTabSz="914377">
                <a:spcBef>
                  <a:spcPts val="0"/>
                </a:spcBef>
              </a:pPr>
              <a:r>
                <a:rPr lang="en-US" altLang="ru-RU" sz="1500" dirty="0">
                  <a:solidFill>
                    <a:prstClr val="black"/>
                  </a:solidFill>
                  <a:latin typeface="+mn-lt"/>
                </a:rPr>
                <a:t>- check/adjust all properties;</a:t>
              </a:r>
            </a:p>
            <a:p>
              <a:pPr defTabSz="914377">
                <a:spcBef>
                  <a:spcPts val="0"/>
                </a:spcBef>
              </a:pPr>
              <a:r>
                <a:rPr lang="en-US" altLang="ru-RU" sz="1500" dirty="0">
                  <a:solidFill>
                    <a:prstClr val="black"/>
                  </a:solidFill>
                  <a:latin typeface="+mn-lt"/>
                </a:rPr>
                <a:t>- </a:t>
              </a:r>
              <a:r>
                <a:rPr lang="en-US" altLang="ru-RU" sz="1500" dirty="0">
                  <a:solidFill>
                    <a:srgbClr val="0432FF"/>
                  </a:solidFill>
                  <a:latin typeface="+mn-lt"/>
                </a:rPr>
                <a:t>Import files</a:t>
              </a:r>
              <a:r>
                <a:rPr lang="en-US" altLang="ru-RU" sz="1500" dirty="0">
                  <a:solidFill>
                    <a:prstClr val="black"/>
                  </a:solidFill>
                  <a:latin typeface="+mn-lt"/>
                </a:rPr>
                <a:t>.</a:t>
              </a:r>
            </a:p>
          </p:txBody>
        </p:sp>
        <p:pic>
          <p:nvPicPr>
            <p:cNvPr id="20" name="Picture 19">
              <a:extLst>
                <a:ext uri="{FF2B5EF4-FFF2-40B4-BE49-F238E27FC236}">
                  <a16:creationId xmlns:a16="http://schemas.microsoft.com/office/drawing/2014/main" id="{E2A9CA00-6D4D-8926-0045-A3D0D01D3C8B}"/>
                </a:ext>
              </a:extLst>
            </p:cNvPr>
            <p:cNvPicPr>
              <a:picLocks noChangeAspect="1"/>
            </p:cNvPicPr>
            <p:nvPr/>
          </p:nvPicPr>
          <p:blipFill>
            <a:blip r:embed="rId4"/>
            <a:stretch>
              <a:fillRect/>
            </a:stretch>
          </p:blipFill>
          <p:spPr>
            <a:xfrm>
              <a:off x="6594336" y="1070519"/>
              <a:ext cx="2401310" cy="2435268"/>
            </a:xfrm>
            <a:prstGeom prst="rect">
              <a:avLst/>
            </a:prstGeom>
            <a:ln>
              <a:solidFill>
                <a:schemeClr val="accent1"/>
              </a:solidFill>
            </a:ln>
          </p:spPr>
        </p:pic>
        <p:sp>
          <p:nvSpPr>
            <p:cNvPr id="21" name="Text Box 52">
              <a:extLst>
                <a:ext uri="{FF2B5EF4-FFF2-40B4-BE49-F238E27FC236}">
                  <a16:creationId xmlns:a16="http://schemas.microsoft.com/office/drawing/2014/main" id="{A5FCE5F8-D35C-B783-2C48-2099F994DABB}"/>
                </a:ext>
              </a:extLst>
            </p:cNvPr>
            <p:cNvSpPr txBox="1">
              <a:spLocks noChangeArrowheads="1"/>
            </p:cNvSpPr>
            <p:nvPr/>
          </p:nvSpPr>
          <p:spPr bwMode="auto">
            <a:xfrm>
              <a:off x="6472554" y="717105"/>
              <a:ext cx="33030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000" dirty="0">
                  <a:solidFill>
                    <a:prstClr val="black"/>
                  </a:solidFill>
                  <a:latin typeface="+mn-lt"/>
                </a:rPr>
                <a:t>Check data to import:</a:t>
              </a:r>
            </a:p>
          </p:txBody>
        </p:sp>
        <p:pic>
          <p:nvPicPr>
            <p:cNvPr id="5" name="Picture 4">
              <a:extLst>
                <a:ext uri="{FF2B5EF4-FFF2-40B4-BE49-F238E27FC236}">
                  <a16:creationId xmlns:a16="http://schemas.microsoft.com/office/drawing/2014/main" id="{06652F5E-246F-CCB0-0E22-B4C12B5E565C}"/>
                </a:ext>
              </a:extLst>
            </p:cNvPr>
            <p:cNvPicPr>
              <a:picLocks noChangeAspect="1"/>
            </p:cNvPicPr>
            <p:nvPr/>
          </p:nvPicPr>
          <p:blipFill>
            <a:blip r:embed="rId5"/>
            <a:stretch>
              <a:fillRect/>
            </a:stretch>
          </p:blipFill>
          <p:spPr>
            <a:xfrm>
              <a:off x="7841245" y="2956696"/>
              <a:ext cx="2905045" cy="914401"/>
            </a:xfrm>
            <a:prstGeom prst="rect">
              <a:avLst/>
            </a:prstGeom>
            <a:ln>
              <a:solidFill>
                <a:srgbClr val="0070C0"/>
              </a:solidFill>
            </a:ln>
          </p:spPr>
        </p:pic>
        <p:sp>
          <p:nvSpPr>
            <p:cNvPr id="6" name="Arrow: Curved Down 5">
              <a:extLst>
                <a:ext uri="{FF2B5EF4-FFF2-40B4-BE49-F238E27FC236}">
                  <a16:creationId xmlns:a16="http://schemas.microsoft.com/office/drawing/2014/main" id="{68A0DD48-EB64-9E43-6094-705C45D7F1E1}"/>
                </a:ext>
              </a:extLst>
            </p:cNvPr>
            <p:cNvSpPr/>
            <p:nvPr/>
          </p:nvSpPr>
          <p:spPr>
            <a:xfrm rot="3199562">
              <a:off x="7299477" y="2707552"/>
              <a:ext cx="1487083" cy="711341"/>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7" name="Text Box 52">
              <a:extLst>
                <a:ext uri="{FF2B5EF4-FFF2-40B4-BE49-F238E27FC236}">
                  <a16:creationId xmlns:a16="http://schemas.microsoft.com/office/drawing/2014/main" id="{C4ED44D9-8CAD-EE04-B1D2-0910BD78B832}"/>
                </a:ext>
              </a:extLst>
            </p:cNvPr>
            <p:cNvSpPr txBox="1">
              <a:spLocks noChangeArrowheads="1"/>
            </p:cNvSpPr>
            <p:nvPr/>
          </p:nvSpPr>
          <p:spPr bwMode="auto">
            <a:xfrm>
              <a:off x="9083938" y="2214740"/>
              <a:ext cx="1859845"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Properties</a:t>
              </a:r>
              <a:br>
                <a:rPr lang="en-US" altLang="ru-RU" sz="2133" dirty="0">
                  <a:solidFill>
                    <a:prstClr val="black"/>
                  </a:solidFill>
                  <a:latin typeface="+mn-lt"/>
                </a:rPr>
              </a:br>
              <a:r>
                <a:rPr lang="en-US" altLang="ru-RU" sz="2133" dirty="0">
                  <a:solidFill>
                    <a:prstClr val="black"/>
                  </a:solidFill>
                  <a:latin typeface="+mn-lt"/>
                </a:rPr>
                <a:t>(after import):</a:t>
              </a:r>
            </a:p>
          </p:txBody>
        </p:sp>
      </p:grpSp>
      <p:sp>
        <p:nvSpPr>
          <p:cNvPr id="13" name="Text Box 52">
            <a:extLst>
              <a:ext uri="{FF2B5EF4-FFF2-40B4-BE49-F238E27FC236}">
                <a16:creationId xmlns:a16="http://schemas.microsoft.com/office/drawing/2014/main" id="{94C0E04E-0129-BFD1-DFEE-CD013B55BDEB}"/>
              </a:ext>
            </a:extLst>
          </p:cNvPr>
          <p:cNvSpPr txBox="1">
            <a:spLocks noChangeArrowheads="1"/>
          </p:cNvSpPr>
          <p:nvPr/>
        </p:nvSpPr>
        <p:spPr bwMode="auto">
          <a:xfrm>
            <a:off x="6364897" y="4571855"/>
            <a:ext cx="54720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000" dirty="0">
                <a:solidFill>
                  <a:prstClr val="black"/>
                </a:solidFill>
                <a:latin typeface="+mn-lt"/>
              </a:rPr>
              <a:t>Check for unique documents (based on SHA256):</a:t>
            </a:r>
          </a:p>
        </p:txBody>
      </p:sp>
      <p:pic>
        <p:nvPicPr>
          <p:cNvPr id="16" name="Picture 15">
            <a:extLst>
              <a:ext uri="{FF2B5EF4-FFF2-40B4-BE49-F238E27FC236}">
                <a16:creationId xmlns:a16="http://schemas.microsoft.com/office/drawing/2014/main" id="{83B1FB82-2D2A-74C5-293F-4AC52B4AE538}"/>
              </a:ext>
            </a:extLst>
          </p:cNvPr>
          <p:cNvPicPr>
            <a:picLocks noChangeAspect="1"/>
          </p:cNvPicPr>
          <p:nvPr/>
        </p:nvPicPr>
        <p:blipFill>
          <a:blip r:embed="rId6"/>
          <a:stretch>
            <a:fillRect/>
          </a:stretch>
        </p:blipFill>
        <p:spPr>
          <a:xfrm>
            <a:off x="6461753" y="4984497"/>
            <a:ext cx="5243187" cy="693951"/>
          </a:xfrm>
          <a:prstGeom prst="rect">
            <a:avLst/>
          </a:prstGeom>
          <a:ln>
            <a:solidFill>
              <a:schemeClr val="accent1"/>
            </a:solidFill>
          </a:ln>
        </p:spPr>
      </p:pic>
      <p:pic>
        <p:nvPicPr>
          <p:cNvPr id="17" name="Picture 16">
            <a:extLst>
              <a:ext uri="{FF2B5EF4-FFF2-40B4-BE49-F238E27FC236}">
                <a16:creationId xmlns:a16="http://schemas.microsoft.com/office/drawing/2014/main" id="{D8FEEC9C-0803-1615-544F-1CA60BFEECD2}"/>
              </a:ext>
            </a:extLst>
          </p:cNvPr>
          <p:cNvPicPr>
            <a:picLocks noChangeAspect="1"/>
          </p:cNvPicPr>
          <p:nvPr/>
        </p:nvPicPr>
        <p:blipFill>
          <a:blip r:embed="rId7"/>
          <a:stretch>
            <a:fillRect/>
          </a:stretch>
        </p:blipFill>
        <p:spPr>
          <a:xfrm>
            <a:off x="6459679" y="5738855"/>
            <a:ext cx="5237506" cy="476640"/>
          </a:xfrm>
          <a:prstGeom prst="rect">
            <a:avLst/>
          </a:prstGeom>
          <a:ln>
            <a:solidFill>
              <a:schemeClr val="accent1"/>
            </a:solidFill>
          </a:ln>
        </p:spPr>
      </p:pic>
    </p:spTree>
    <p:extLst>
      <p:ext uri="{BB962C8B-B14F-4D97-AF65-F5344CB8AC3E}">
        <p14:creationId xmlns:p14="http://schemas.microsoft.com/office/powerpoint/2010/main" val="27452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Created</a:t>
            </a:r>
            <a:r>
              <a:rPr lang="de-DE" dirty="0"/>
              <a:t> Objects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8157681" y="1051677"/>
            <a:ext cx="3950584"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After import: </a:t>
            </a:r>
          </a:p>
          <a:p>
            <a:pPr defTabSz="914377">
              <a:spcBef>
                <a:spcPts val="0"/>
              </a:spcBef>
            </a:pPr>
            <a:r>
              <a:rPr lang="en-US" altLang="ru-RU" sz="2133" dirty="0">
                <a:solidFill>
                  <a:prstClr val="black"/>
                </a:solidFill>
                <a:latin typeface="+mn-lt"/>
              </a:rPr>
              <a:t>- check all created objects (names, access level, </a:t>
            </a:r>
            <a:r>
              <a:rPr lang="en-US" altLang="ru-RU" sz="2133" dirty="0" err="1">
                <a:solidFill>
                  <a:prstClr val="black"/>
                </a:solidFill>
                <a:latin typeface="+mn-lt"/>
              </a:rPr>
              <a:t>etc</a:t>
            </a:r>
            <a:r>
              <a:rPr lang="en-US" altLang="ru-RU" sz="2133" dirty="0">
                <a:solidFill>
                  <a:prstClr val="black"/>
                </a:solidFill>
                <a:latin typeface="+mn-lt"/>
              </a:rPr>
              <a:t>…);</a:t>
            </a:r>
          </a:p>
          <a:p>
            <a:pPr defTabSz="914377">
              <a:spcBef>
                <a:spcPts val="0"/>
              </a:spcBef>
            </a:pPr>
            <a:r>
              <a:rPr lang="en-US" altLang="ru-RU" sz="2133" dirty="0">
                <a:solidFill>
                  <a:prstClr val="black"/>
                </a:solidFill>
                <a:latin typeface="+mn-lt"/>
              </a:rPr>
              <a:t>- </a:t>
            </a:r>
            <a:r>
              <a:rPr lang="en-US" altLang="ru-RU" sz="2133" dirty="0">
                <a:solidFill>
                  <a:schemeClr val="tx1"/>
                </a:solidFill>
                <a:latin typeface="+mn-lt"/>
              </a:rPr>
              <a:t>share a link.</a:t>
            </a:r>
          </a:p>
        </p:txBody>
      </p:sp>
      <p:pic>
        <p:nvPicPr>
          <p:cNvPr id="1026" name="Picture 2" descr="The Four Requirements of Success | Contracting Business">
            <a:extLst>
              <a:ext uri="{FF2B5EF4-FFF2-40B4-BE49-F238E27FC236}">
                <a16:creationId xmlns:a16="http://schemas.microsoft.com/office/drawing/2014/main" id="{7F67A981-F5F4-08BF-1088-88DC80FC7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843" y="2673763"/>
            <a:ext cx="3135924" cy="1646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2F5CCA-9876-4907-D9CA-C3E09D1040F7}"/>
              </a:ext>
            </a:extLst>
          </p:cNvPr>
          <p:cNvPicPr>
            <a:picLocks noChangeAspect="1"/>
          </p:cNvPicPr>
          <p:nvPr/>
        </p:nvPicPr>
        <p:blipFill>
          <a:blip r:embed="rId4"/>
          <a:stretch>
            <a:fillRect/>
          </a:stretch>
        </p:blipFill>
        <p:spPr>
          <a:xfrm>
            <a:off x="162856" y="708916"/>
            <a:ext cx="7272306" cy="5625101"/>
          </a:xfrm>
          <a:prstGeom prst="rect">
            <a:avLst/>
          </a:prstGeom>
          <a:ln>
            <a:solidFill>
              <a:schemeClr val="tx2">
                <a:lumMod val="90000"/>
                <a:lumOff val="10000"/>
              </a:schemeClr>
            </a:solidFill>
          </a:ln>
        </p:spPr>
      </p:pic>
    </p:spTree>
    <p:extLst>
      <p:ext uri="{BB962C8B-B14F-4D97-AF65-F5344CB8AC3E}">
        <p14:creationId xmlns:p14="http://schemas.microsoft.com/office/powerpoint/2010/main" val="124218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374921" y="6362393"/>
            <a:ext cx="4607403" cy="485999"/>
          </a:xfrm>
        </p:spPr>
        <p:txBody>
          <a:bodyPr/>
          <a:lstStyle/>
          <a:p>
            <a:pPr indent="0" defTabSz="914377">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https://en.wikipedia.org/wiki/Data_type</a:t>
            </a:r>
            <a:endParaRPr lang="en-US" altLang="ru-RU" sz="1000" b="0" dirty="0">
              <a:solidFill>
                <a:srgbClr val="0070C0"/>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921089"/>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198475"/>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808478"/>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638771"/>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rotWithShape="1">
          <a:blip r:embed="rId6"/>
          <a:srcRect b="15359"/>
          <a:stretch/>
        </p:blipFill>
        <p:spPr>
          <a:xfrm>
            <a:off x="1202142" y="4874328"/>
            <a:ext cx="9707330" cy="1346545"/>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286722"/>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152553"/>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681572"/>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4F2BFD-F1EE-CBA5-188B-CE2AB68D31CC}"/>
              </a:ext>
            </a:extLst>
          </p:cNvPr>
          <p:cNvSpPr txBox="1"/>
          <p:nvPr/>
        </p:nvSpPr>
        <p:spPr>
          <a:xfrm>
            <a:off x="105672" y="713018"/>
            <a:ext cx="7088947" cy="369332"/>
          </a:xfrm>
          <a:prstGeom prst="rect">
            <a:avLst/>
          </a:prstGeom>
          <a:noFill/>
        </p:spPr>
        <p:txBody>
          <a:bodyPr wrap="square">
            <a:spAutoFit/>
          </a:bodyPr>
          <a:lstStyle/>
          <a:p>
            <a:r>
              <a:rPr lang="en-US" altLang="ru-RU" b="1" dirty="0">
                <a:solidFill>
                  <a:srgbClr val="0070C0"/>
                </a:solidFill>
                <a:latin typeface="+mn-lt"/>
              </a:rPr>
              <a:t>Motivation: </a:t>
            </a:r>
            <a:r>
              <a:rPr lang="en-US" altLang="ru-RU" dirty="0">
                <a:solidFill>
                  <a:srgbClr val="0070C0"/>
                </a:solidFill>
                <a:latin typeface="+mn-lt"/>
              </a:rPr>
              <a:t>to extend object description by adding more data</a:t>
            </a:r>
            <a:r>
              <a:rPr lang="en-US" altLang="ru-RU" dirty="0">
                <a:solidFill>
                  <a:srgbClr val="0070C0"/>
                </a:solidFill>
              </a:rPr>
              <a:t>/metadata</a:t>
            </a:r>
            <a:endParaRPr lang="en-US" dirty="0">
              <a:solidFill>
                <a:srgbClr val="0070C0"/>
              </a:solidFill>
            </a:endParaRPr>
          </a:p>
        </p:txBody>
      </p:sp>
    </p:spTree>
    <p:extLst>
      <p:ext uri="{BB962C8B-B14F-4D97-AF65-F5344CB8AC3E}">
        <p14:creationId xmlns:p14="http://schemas.microsoft.com/office/powerpoint/2010/main" val="9551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fade">
                                      <p:cBhvr>
                                        <p:cTn id="10" dur="500"/>
                                        <p:tgtEl>
                                          <p:spTgt spid="3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animEffect transition="in" filter="fade">
                                      <p:cBhvr>
                                        <p:cTn id="23" dur="500"/>
                                        <p:tgtEl>
                                          <p:spTgt spid="33">
                                            <p:txEl>
                                              <p:pRg st="4" end="4"/>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xEl>
                                              <p:pRg st="7" end="7"/>
                                            </p:txEl>
                                          </p:spTgt>
                                        </p:tgtEl>
                                        <p:attrNameLst>
                                          <p:attrName>style.visibility</p:attrName>
                                        </p:attrNameLst>
                                      </p:cBhvr>
                                      <p:to>
                                        <p:strVal val="visible"/>
                                      </p:to>
                                    </p:set>
                                    <p:animEffect transition="in" filter="fade">
                                      <p:cBhvr>
                                        <p:cTn id="36" dur="500"/>
                                        <p:tgtEl>
                                          <p:spTgt spid="3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xEl>
                                              <p:pRg st="8" end="8"/>
                                            </p:txEl>
                                          </p:spTgt>
                                        </p:tgtEl>
                                        <p:attrNameLst>
                                          <p:attrName>style.visibility</p:attrName>
                                        </p:attrNameLst>
                                      </p:cBhvr>
                                      <p:to>
                                        <p:strVal val="visible"/>
                                      </p:to>
                                    </p:set>
                                    <p:animEffect transition="in" filter="fade">
                                      <p:cBhvr>
                                        <p:cTn id="41" dur="500"/>
                                        <p:tgtEl>
                                          <p:spTgt spid="33">
                                            <p:txEl>
                                              <p:pRg st="8" end="8"/>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Representing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798031" y="6362393"/>
            <a:ext cx="5079215" cy="485999"/>
          </a:xfrm>
        </p:spPr>
        <p:txBody>
          <a:bodyPr>
            <a:normAutofit/>
          </a:bodyPr>
          <a:lstStyle/>
          <a:p>
            <a:pPr indent="0" defTabSz="914377">
              <a:buNone/>
            </a:pPr>
            <a:r>
              <a:rPr lang="en-US" altLang="ru-RU" sz="1000" b="0" dirty="0">
                <a:solidFill>
                  <a:prstClr val="black"/>
                </a:solidFill>
                <a:latin typeface="Arial" panose="020B0604020202020204" pitchFamily="34" charset="0"/>
              </a:rPr>
              <a:t>User view: </a:t>
            </a:r>
            <a:r>
              <a:rPr lang="en-US" altLang="ru-RU" sz="1000" b="0" dirty="0">
                <a:solidFill>
                  <a:prstClr val="black"/>
                </a:solidFill>
                <a:latin typeface="Arial" panose="020B0604020202020204" pitchFamily="34" charset="0"/>
                <a:hlinkClick r:id="rId3"/>
              </a:rPr>
              <a:t>https://demo.mdi.ruhr-uni-bochum.de/object/ag2s-4870</a:t>
            </a:r>
            <a:endParaRPr lang="en-US" altLang="ru-RU" sz="1000" b="0" dirty="0">
              <a:solidFill>
                <a:prstClr val="black"/>
              </a:solidFill>
              <a:latin typeface="Arial" panose="020B0604020202020204" pitchFamily="34" charset="0"/>
            </a:endParaRPr>
          </a:p>
          <a:p>
            <a:pPr indent="0" defTabSz="914377">
              <a:buNone/>
            </a:pPr>
            <a:r>
              <a:rPr lang="en-US" altLang="ru-RU" sz="1000" b="0" dirty="0">
                <a:solidFill>
                  <a:prstClr val="black"/>
                </a:solidFill>
                <a:latin typeface="Arial" panose="020B0604020202020204" pitchFamily="34" charset="0"/>
              </a:rPr>
              <a:t>Admin view: </a:t>
            </a:r>
            <a:r>
              <a:rPr lang="en-US" altLang="ru-RU" sz="1000" b="0" dirty="0">
                <a:solidFill>
                  <a:prstClr val="black"/>
                </a:solidFill>
                <a:latin typeface="Arial" panose="020B0604020202020204" pitchFamily="34" charset="0"/>
                <a:hlinkClick r:id="rId4"/>
              </a:rPr>
              <a:t>https://demo.mdi.ruhr-uni-bochum.de/adminobject/edititem/4870</a:t>
            </a:r>
            <a:endParaRPr lang="en-US"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afterwards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Value – contains cell value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Row – contains row number (1, 2, 3, …). If no row number specified – value is threated as object’s property</a:t>
            </a:r>
          </a:p>
        </p:txBody>
      </p:sp>
    </p:spTree>
    <p:extLst>
      <p:ext uri="{BB962C8B-B14F-4D97-AF65-F5344CB8AC3E}">
        <p14:creationId xmlns:p14="http://schemas.microsoft.com/office/powerpoint/2010/main" val="37130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2500"/>
                            </p:stCondLst>
                            <p:childTnLst>
                              <p:par>
                                <p:cTn id="30" presetID="10" presetClass="entr" presetSubtype="0" fill="hold" grpId="0" nodeType="afterEffect">
                                  <p:stCondLst>
                                    <p:cond delay="2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3"/>
          <a:stretch>
            <a:fillRect/>
          </a:stretch>
        </p:blipFill>
        <p:spPr>
          <a:xfrm>
            <a:off x="167453" y="1444091"/>
            <a:ext cx="7653768" cy="2783716"/>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4"/>
          <a:stretch>
            <a:fillRect/>
          </a:stretch>
        </p:blipFill>
        <p:spPr>
          <a:xfrm>
            <a:off x="8092833" y="107096"/>
            <a:ext cx="3974323" cy="5884275"/>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5"/>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6"/>
          <a:stretch>
            <a:fillRect/>
          </a:stretch>
        </p:blipFill>
        <p:spPr>
          <a:xfrm>
            <a:off x="239349" y="4355305"/>
            <a:ext cx="7248128" cy="1718116"/>
          </a:xfrm>
          <a:prstGeom prst="rect">
            <a:avLst/>
          </a:prstGeom>
          <a:ln>
            <a:solidFill>
              <a:srgbClr val="0070C0"/>
            </a:solidFill>
          </a:ln>
        </p:spPr>
      </p:pic>
      <p:sp>
        <p:nvSpPr>
          <p:cNvPr id="8" name="Text Placeholder 2">
            <a:extLst>
              <a:ext uri="{FF2B5EF4-FFF2-40B4-BE49-F238E27FC236}">
                <a16:creationId xmlns:a16="http://schemas.microsoft.com/office/drawing/2014/main" id="{38CA7E3A-B969-1667-BADE-3F03D138CC9F}"/>
              </a:ext>
            </a:extLst>
          </p:cNvPr>
          <p:cNvSpPr txBox="1">
            <a:spLocks/>
          </p:cNvSpPr>
          <p:nvPr/>
        </p:nvSpPr>
        <p:spPr>
          <a:xfrm>
            <a:off x="5003515" y="6372001"/>
            <a:ext cx="4816607" cy="485999"/>
          </a:xfrm>
          <a:prstGeom prst="rect">
            <a:avLst/>
          </a:prstGeom>
        </p:spPr>
        <p:txBody>
          <a:bodyPr vert="horz" lIns="36000" tIns="18000" rIns="36000" bIns="0" rtlCol="0" anchor="t" anchorCtr="0">
            <a:normAutofit/>
          </a:bodyPr>
          <a:lstStyle>
            <a:lvl1pPr marL="0" indent="-228600" algn="l" defTabSz="914377" rtl="0" eaLnBrk="1" latinLnBrk="0" hangingPunct="1">
              <a:lnSpc>
                <a:spcPct val="100000"/>
              </a:lnSpc>
              <a:spcBef>
                <a:spcPts val="0"/>
              </a:spcBef>
              <a:spcAft>
                <a:spcPts val="1600"/>
              </a:spcAft>
              <a:buSzPct val="75000"/>
              <a:buFont typeface="+mj-lt"/>
              <a:buAutoNum type="arabicParenBoth"/>
              <a:defRPr sz="1000" b="1" kern="1200" baseline="0">
                <a:solidFill>
                  <a:schemeClr val="tx2"/>
                </a:solidFill>
                <a:latin typeface="Calibri" panose="020F0502020204030204" pitchFamily="34" charset="0"/>
                <a:ea typeface="Source Sans Pro" panose="020B0503030403020204" pitchFamily="34" charset="0"/>
                <a:cs typeface="Calibri" panose="020F0502020204030204" pitchFamily="34" charset="0"/>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a:lstStyle>
          <a:p>
            <a:pPr indent="0">
              <a:spcAft>
                <a:spcPts val="0"/>
              </a:spcAft>
              <a:buFont typeface="+mj-lt"/>
              <a:buNone/>
            </a:pPr>
            <a:r>
              <a:rPr lang="en-US" altLang="ru-RU" sz="800" b="0" dirty="0">
                <a:solidFill>
                  <a:prstClr val="black"/>
                </a:solidFill>
                <a:latin typeface="Arial" panose="020B0604020202020204" pitchFamily="34" charset="0"/>
              </a:rPr>
              <a:t>User view: </a:t>
            </a:r>
            <a:r>
              <a:rPr lang="en-US" altLang="ru-RU" sz="800" b="0" dirty="0">
                <a:solidFill>
                  <a:prstClr val="black"/>
                </a:solidFill>
                <a:latin typeface="Arial" panose="020B0604020202020204" pitchFamily="34" charset="0"/>
                <a:hlinkClick r:id="rId7"/>
              </a:rPr>
              <a:t>https://demo.mdi.ruhr-uni-bochum.de/object/ag2s-4870</a:t>
            </a:r>
            <a:endParaRPr lang="en-US" altLang="ru-RU" sz="800" b="0" dirty="0">
              <a:solidFill>
                <a:prstClr val="black"/>
              </a:solidFill>
              <a:latin typeface="Arial" panose="020B0604020202020204" pitchFamily="34" charset="0"/>
            </a:endParaRPr>
          </a:p>
          <a:p>
            <a:pPr indent="0">
              <a:spcAft>
                <a:spcPts val="0"/>
              </a:spcAft>
              <a:buFont typeface="+mj-lt"/>
              <a:buNone/>
            </a:pPr>
            <a:br>
              <a:rPr lang="en-US" altLang="ru-RU" sz="800" b="0" dirty="0">
                <a:solidFill>
                  <a:prstClr val="black"/>
                </a:solidFill>
                <a:latin typeface="Arial" panose="020B0604020202020204" pitchFamily="34" charset="0"/>
              </a:rPr>
            </a:br>
            <a:r>
              <a:rPr lang="en-US" altLang="ru-RU" sz="800" b="0" dirty="0">
                <a:solidFill>
                  <a:prstClr val="black"/>
                </a:solidFill>
                <a:latin typeface="Arial" panose="020B0604020202020204" pitchFamily="34" charset="0"/>
              </a:rPr>
              <a:t>Admin view: </a:t>
            </a:r>
            <a:r>
              <a:rPr lang="en-US" altLang="ru-RU" sz="800" b="0" dirty="0">
                <a:solidFill>
                  <a:prstClr val="black"/>
                </a:solidFill>
                <a:latin typeface="Arial" panose="020B0604020202020204" pitchFamily="34" charset="0"/>
                <a:hlinkClick r:id="rId8"/>
              </a:rPr>
              <a:t>https://demo.mdi.ruhr-uni-bochum.de/adminobject/edititem/4870</a:t>
            </a:r>
            <a:endParaRPr lang="en-US" sz="800" b="0" dirty="0"/>
          </a:p>
        </p:txBody>
      </p:sp>
    </p:spTree>
    <p:extLst>
      <p:ext uri="{BB962C8B-B14F-4D97-AF65-F5344CB8AC3E}">
        <p14:creationId xmlns:p14="http://schemas.microsoft.com/office/powerpoint/2010/main" val="26079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500"/>
                            </p:stCondLst>
                            <p:childTnLst>
                              <p:par>
                                <p:cTn id="17" presetID="10" presetClass="entr" presetSubtype="0" fill="hold" nodeType="afterEffect">
                                  <p:stCondLst>
                                    <p:cond delay="2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8693847" cy="4493538"/>
          </a:xfrm>
          <a:prstGeom prst="rect">
            <a:avLst/>
          </a:prstGeom>
          <a:noFill/>
        </p:spPr>
        <p:txBody>
          <a:bodyPr wrap="square">
            <a:spAutoFit/>
          </a:bodyPr>
          <a:lstStyle/>
          <a:p>
            <a:pPr marL="285750" indent="-285750">
              <a:buFont typeface="Arial" panose="020B0604020202020204" pitchFamily="34" charset="0"/>
              <a:buChar char="•"/>
            </a:pPr>
            <a:r>
              <a:rPr lang="en-US" sz="2200" dirty="0"/>
              <a:t>Support for multiple </a:t>
            </a:r>
            <a:r>
              <a:rPr lang="en-US" sz="2200" b="1" dirty="0"/>
              <a:t>Tenants</a:t>
            </a:r>
            <a:r>
              <a:rPr lang="en-US" sz="2200" dirty="0"/>
              <a:t>;</a:t>
            </a:r>
          </a:p>
          <a:p>
            <a:pPr marL="285750" indent="-285750">
              <a:buFont typeface="Arial" panose="020B0604020202020204" pitchFamily="34" charset="0"/>
              <a:buChar char="•"/>
            </a:pPr>
            <a:r>
              <a:rPr lang="en-US" sz="2200" dirty="0"/>
              <a:t>Custom </a:t>
            </a:r>
            <a:r>
              <a:rPr lang="en-US" sz="2200" b="1" dirty="0"/>
              <a:t>Project Tree &amp; Objects Management</a:t>
            </a:r>
          </a:p>
          <a:p>
            <a:pPr marL="285750" indent="-285750">
              <a:buFont typeface="Arial" panose="020B0604020202020204" pitchFamily="34" charset="0"/>
              <a:buChar char="•"/>
            </a:pPr>
            <a:r>
              <a:rPr lang="en-US" sz="2200" b="1" dirty="0"/>
              <a:t>Batch Import </a:t>
            </a:r>
            <a:r>
              <a:rPr lang="en-US" sz="2200" dirty="0"/>
              <a:t>of Documents</a:t>
            </a:r>
          </a:p>
          <a:p>
            <a:pPr marL="285750" indent="-285750">
              <a:buFont typeface="Arial" panose="020B0604020202020204" pitchFamily="34" charset="0"/>
              <a:buChar char="•"/>
            </a:pPr>
            <a:r>
              <a:rPr lang="en-US" sz="2200" dirty="0"/>
              <a:t>Extensible object</a:t>
            </a:r>
            <a:r>
              <a:rPr lang="en-US" sz="2200" b="1" dirty="0"/>
              <a:t> Properties</a:t>
            </a:r>
            <a:r>
              <a:rPr lang="en-US" sz="2200" dirty="0"/>
              <a:t>;</a:t>
            </a:r>
          </a:p>
          <a:p>
            <a:pPr marL="285750" indent="-285750">
              <a:buFont typeface="Arial" panose="020B0604020202020204" pitchFamily="34" charset="0"/>
              <a:buChar char="•"/>
            </a:pPr>
            <a:r>
              <a:rPr lang="en-US" sz="2200" b="1" dirty="0"/>
              <a:t>User-defined Object Type </a:t>
            </a:r>
            <a:r>
              <a:rPr lang="en-US" sz="2200" dirty="0"/>
              <a:t>support:</a:t>
            </a:r>
          </a:p>
          <a:p>
            <a:pPr marL="742950" lvl="1" indent="-285750">
              <a:buFont typeface="Arial" panose="020B0604020202020204" pitchFamily="34" charset="0"/>
              <a:buChar char="•"/>
            </a:pPr>
            <a:r>
              <a:rPr lang="en-US" sz="2200" dirty="0"/>
              <a:t>Document </a:t>
            </a:r>
            <a:r>
              <a:rPr lang="en-US" sz="2200" b="1" dirty="0"/>
              <a:t>Validation</a:t>
            </a:r>
          </a:p>
          <a:p>
            <a:pPr marL="742950" lvl="1" indent="-285750">
              <a:buFont typeface="Arial" panose="020B0604020202020204" pitchFamily="34" charset="0"/>
              <a:buChar char="•"/>
            </a:pPr>
            <a:r>
              <a:rPr lang="en-US" sz="2200" dirty="0"/>
              <a:t>Data </a:t>
            </a:r>
            <a:r>
              <a:rPr lang="en-US" sz="2200" b="1" dirty="0"/>
              <a:t>Extraction</a:t>
            </a:r>
          </a:p>
          <a:p>
            <a:pPr marL="742950" lvl="1" indent="-285750">
              <a:buFont typeface="Arial" panose="020B0604020202020204" pitchFamily="34" charset="0"/>
              <a:buChar char="•"/>
            </a:pPr>
            <a:r>
              <a:rPr lang="en-US" sz="2200" dirty="0"/>
              <a:t>Data </a:t>
            </a:r>
            <a:r>
              <a:rPr lang="en-US" sz="2200" b="1" dirty="0"/>
              <a:t>Visualization</a:t>
            </a:r>
          </a:p>
          <a:p>
            <a:pPr marL="742950" lvl="1" indent="-285750">
              <a:buFont typeface="Arial" panose="020B0604020202020204" pitchFamily="34" charset="0"/>
              <a:buChar char="•"/>
            </a:pPr>
            <a:r>
              <a:rPr lang="en-US" sz="2200" b="1" dirty="0"/>
              <a:t>Properties Templates</a:t>
            </a:r>
          </a:p>
          <a:p>
            <a:pPr marL="742950" lvl="1" indent="-285750">
              <a:buFont typeface="Arial" panose="020B0604020202020204" pitchFamily="34" charset="0"/>
              <a:buChar char="•"/>
            </a:pPr>
            <a:r>
              <a:rPr lang="en-US" sz="2200" b="1" dirty="0"/>
              <a:t>Table Templates</a:t>
            </a:r>
            <a:endParaRPr lang="en-US" sz="2200" dirty="0"/>
          </a:p>
          <a:p>
            <a:pPr marL="285750" indent="-285750">
              <a:buFont typeface="Arial" panose="020B0604020202020204" pitchFamily="34" charset="0"/>
              <a:buChar char="•"/>
            </a:pPr>
            <a:r>
              <a:rPr lang="en-US" sz="2200" b="1" dirty="0"/>
              <a:t>Handover</a:t>
            </a:r>
          </a:p>
          <a:p>
            <a:pPr marL="285750" indent="-285750">
              <a:buFont typeface="Arial" panose="020B0604020202020204" pitchFamily="34" charset="0"/>
              <a:buChar char="•"/>
            </a:pPr>
            <a:r>
              <a:rPr lang="en-US" sz="2200" b="1" dirty="0"/>
              <a:t>Reporting</a:t>
            </a:r>
          </a:p>
          <a:p>
            <a:pPr marL="285750" indent="-285750">
              <a:buFont typeface="Arial" panose="020B0604020202020204" pitchFamily="34" charset="0"/>
              <a:buChar char="•"/>
            </a:pPr>
            <a:r>
              <a:rPr lang="en-US" sz="2200" b="1" dirty="0"/>
              <a:t>UI Customization</a:t>
            </a:r>
            <a:endParaRPr lang="en-US" sz="2200" dirty="0"/>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Overview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34995" y="6372001"/>
            <a:ext cx="4781263" cy="485999"/>
          </a:xfrm>
        </p:spPr>
        <p:txBody>
          <a:bodyPr/>
          <a:lstStyle/>
          <a:p>
            <a:pPr indent="0">
              <a:buNone/>
            </a:pPr>
            <a:r>
              <a:rPr lang="de-DE" sz="1000" b="0" dirty="0"/>
              <a:t>RDMS: Research Data Management System</a:t>
            </a:r>
          </a:p>
          <a:p>
            <a:pPr indent="0">
              <a:buNone/>
            </a:pPr>
            <a:endParaRPr lang="en-US" b="0" dirty="0"/>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416" y="3828419"/>
            <a:ext cx="3646550" cy="19192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4E97514-BFF7-1162-7166-AA641D2277E6}"/>
              </a:ext>
            </a:extLst>
          </p:cNvPr>
          <p:cNvPicPr>
            <a:picLocks noChangeAspect="1"/>
          </p:cNvPicPr>
          <p:nvPr/>
        </p:nvPicPr>
        <p:blipFill>
          <a:blip r:embed="rId4"/>
          <a:stretch>
            <a:fillRect/>
          </a:stretch>
        </p:blipFill>
        <p:spPr>
          <a:xfrm>
            <a:off x="6340891" y="110533"/>
            <a:ext cx="5722800" cy="2468659"/>
          </a:xfrm>
          <a:prstGeom prst="rect">
            <a:avLst/>
          </a:prstGeom>
        </p:spPr>
      </p:pic>
      <p:sp>
        <p:nvSpPr>
          <p:cNvPr id="15" name="Text Box 10">
            <a:extLst>
              <a:ext uri="{FF2B5EF4-FFF2-40B4-BE49-F238E27FC236}">
                <a16:creationId xmlns:a16="http://schemas.microsoft.com/office/drawing/2014/main" id="{E41AF376-9370-76A5-B0BE-196CC5173D10}"/>
              </a:ext>
            </a:extLst>
          </p:cNvPr>
          <p:cNvSpPr txBox="1">
            <a:spLocks noChangeArrowheads="1"/>
          </p:cNvSpPr>
          <p:nvPr/>
        </p:nvSpPr>
        <p:spPr bwMode="auto">
          <a:xfrm>
            <a:off x="9584732" y="261788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17" name="Line 11">
            <a:extLst>
              <a:ext uri="{FF2B5EF4-FFF2-40B4-BE49-F238E27FC236}">
                <a16:creationId xmlns:a16="http://schemas.microsoft.com/office/drawing/2014/main" id="{2CEB62FC-6695-4FA4-D886-8678EE25EF87}"/>
              </a:ext>
            </a:extLst>
          </p:cNvPr>
          <p:cNvSpPr>
            <a:spLocks noChangeShapeType="1"/>
          </p:cNvSpPr>
          <p:nvPr/>
        </p:nvSpPr>
        <p:spPr bwMode="auto">
          <a:xfrm flipH="1">
            <a:off x="10661057" y="326558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Text Box 12">
            <a:extLst>
              <a:ext uri="{FF2B5EF4-FFF2-40B4-BE49-F238E27FC236}">
                <a16:creationId xmlns:a16="http://schemas.microsoft.com/office/drawing/2014/main" id="{22BF6219-EA88-1403-D9B6-8131CBB17657}"/>
              </a:ext>
            </a:extLst>
          </p:cNvPr>
          <p:cNvSpPr txBox="1">
            <a:spLocks noChangeArrowheads="1"/>
          </p:cNvSpPr>
          <p:nvPr/>
        </p:nvSpPr>
        <p:spPr bwMode="auto">
          <a:xfrm>
            <a:off x="9583145" y="495151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19" name="Text Box 13">
            <a:extLst>
              <a:ext uri="{FF2B5EF4-FFF2-40B4-BE49-F238E27FC236}">
                <a16:creationId xmlns:a16="http://schemas.microsoft.com/office/drawing/2014/main" id="{BEAC829E-E0EE-27D3-1843-944F2D927C90}"/>
              </a:ext>
            </a:extLst>
          </p:cNvPr>
          <p:cNvSpPr txBox="1">
            <a:spLocks noChangeArrowheads="1"/>
          </p:cNvSpPr>
          <p:nvPr/>
        </p:nvSpPr>
        <p:spPr bwMode="auto">
          <a:xfrm>
            <a:off x="9583145" y="380375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20" name="Line 15">
            <a:extLst>
              <a:ext uri="{FF2B5EF4-FFF2-40B4-BE49-F238E27FC236}">
                <a16:creationId xmlns:a16="http://schemas.microsoft.com/office/drawing/2014/main" id="{C23164C3-9D8E-3E61-A6CC-7009D1AAA498}"/>
              </a:ext>
            </a:extLst>
          </p:cNvPr>
          <p:cNvSpPr>
            <a:spLocks noChangeShapeType="1"/>
          </p:cNvSpPr>
          <p:nvPr/>
        </p:nvSpPr>
        <p:spPr bwMode="auto">
          <a:xfrm flipH="1">
            <a:off x="10662645" y="547856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Text Box 16">
            <a:extLst>
              <a:ext uri="{FF2B5EF4-FFF2-40B4-BE49-F238E27FC236}">
                <a16:creationId xmlns:a16="http://schemas.microsoft.com/office/drawing/2014/main" id="{EFC85CBC-8BB4-CC41-AF0F-77638C5369C4}"/>
              </a:ext>
            </a:extLst>
          </p:cNvPr>
          <p:cNvSpPr txBox="1">
            <a:spLocks noChangeArrowheads="1"/>
          </p:cNvSpPr>
          <p:nvPr/>
        </p:nvSpPr>
        <p:spPr bwMode="auto">
          <a:xfrm>
            <a:off x="10454682" y="592306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22" name="Line 36">
            <a:extLst>
              <a:ext uri="{FF2B5EF4-FFF2-40B4-BE49-F238E27FC236}">
                <a16:creationId xmlns:a16="http://schemas.microsoft.com/office/drawing/2014/main" id="{C2B80903-E1CA-7529-0A94-5DFE52F9A4E9}"/>
              </a:ext>
            </a:extLst>
          </p:cNvPr>
          <p:cNvSpPr>
            <a:spLocks noChangeShapeType="1"/>
          </p:cNvSpPr>
          <p:nvPr/>
        </p:nvSpPr>
        <p:spPr bwMode="auto">
          <a:xfrm>
            <a:off x="10668995" y="436731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 name="Text Box 52">
            <a:extLst>
              <a:ext uri="{FF2B5EF4-FFF2-40B4-BE49-F238E27FC236}">
                <a16:creationId xmlns:a16="http://schemas.microsoft.com/office/drawing/2014/main" id="{21C8B647-8604-A7D2-57FB-05E42CFC7565}"/>
              </a:ext>
            </a:extLst>
          </p:cNvPr>
          <p:cNvSpPr txBox="1">
            <a:spLocks noChangeArrowheads="1"/>
          </p:cNvSpPr>
          <p:nvPr/>
        </p:nvSpPr>
        <p:spPr bwMode="auto">
          <a:xfrm>
            <a:off x="9584732" y="326558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24" name="Rectangle 53">
            <a:extLst>
              <a:ext uri="{FF2B5EF4-FFF2-40B4-BE49-F238E27FC236}">
                <a16:creationId xmlns:a16="http://schemas.microsoft.com/office/drawing/2014/main" id="{DA0D6733-10BB-5509-1855-7648CE847A76}"/>
              </a:ext>
            </a:extLst>
          </p:cNvPr>
          <p:cNvSpPr>
            <a:spLocks noChangeArrowheads="1"/>
          </p:cNvSpPr>
          <p:nvPr/>
        </p:nvSpPr>
        <p:spPr bwMode="auto">
          <a:xfrm>
            <a:off x="9511707" y="4416526"/>
            <a:ext cx="10390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25" name="Rectangle 54">
            <a:extLst>
              <a:ext uri="{FF2B5EF4-FFF2-40B4-BE49-F238E27FC236}">
                <a16:creationId xmlns:a16="http://schemas.microsoft.com/office/drawing/2014/main" id="{484D7691-1152-1A0C-8B67-39033A4405B0}"/>
              </a:ext>
            </a:extLst>
          </p:cNvPr>
          <p:cNvSpPr>
            <a:spLocks noChangeArrowheads="1"/>
          </p:cNvSpPr>
          <p:nvPr/>
        </p:nvSpPr>
        <p:spPr bwMode="auto">
          <a:xfrm>
            <a:off x="9511707" y="549761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dirty="0">
                <a:solidFill>
                  <a:schemeClr val="tx1"/>
                </a:solidFill>
                <a:latin typeface="Arial" panose="020B0604020202020204" pitchFamily="34" charset="0"/>
                <a:cs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Tree>
    <p:extLst>
      <p:ext uri="{BB962C8B-B14F-4D97-AF65-F5344CB8AC3E}">
        <p14:creationId xmlns:p14="http://schemas.microsoft.com/office/powerpoint/2010/main" val="182121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a:xfrm>
            <a:off x="6236898" y="6362393"/>
            <a:ext cx="4745426" cy="485999"/>
          </a:xfrm>
        </p:spPr>
        <p:txBody>
          <a:bodyPr/>
          <a:lstStyle/>
          <a:p>
            <a:pPr indent="0">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000" b="0" dirty="0">
              <a:solidFill>
                <a:srgbClr val="0070C0"/>
              </a:solidFill>
              <a:latin typeface="Arial" panose="020B0604020202020204" pitchFamily="34" charset="0"/>
            </a:endParaRPr>
          </a:p>
          <a:p>
            <a:pPr indent="0">
              <a:buNone/>
            </a:pPr>
            <a:endParaRPr lang="en-US" b="0" dirty="0">
              <a:solidFill>
                <a:srgbClr val="0070C0"/>
              </a:solidFill>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5135215" y="3717033"/>
            <a:ext cx="6937292" cy="2312431"/>
          </a:xfrm>
          <a:prstGeom prst="rect">
            <a:avLst/>
          </a:prstGeom>
          <a:ln>
            <a:solidFill>
              <a:srgbClr val="0070C0"/>
            </a:solidFill>
          </a:ln>
        </p:spPr>
      </p:pic>
      <p:grpSp>
        <p:nvGrpSpPr>
          <p:cNvPr id="4" name="Group 3">
            <a:extLst>
              <a:ext uri="{FF2B5EF4-FFF2-40B4-BE49-F238E27FC236}">
                <a16:creationId xmlns:a16="http://schemas.microsoft.com/office/drawing/2014/main" id="{18F36449-F89F-0612-7C29-891321FA0D8F}"/>
              </a:ext>
            </a:extLst>
          </p:cNvPr>
          <p:cNvGrpSpPr/>
          <p:nvPr/>
        </p:nvGrpSpPr>
        <p:grpSpPr>
          <a:xfrm>
            <a:off x="0" y="1444091"/>
            <a:ext cx="8873067" cy="3129343"/>
            <a:chOff x="0" y="1444091"/>
            <a:chExt cx="8873067" cy="3129343"/>
          </a:xfrm>
        </p:grpSpPr>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43339" y="1444091"/>
              <a:ext cx="6048672" cy="2861936"/>
            </a:xfrm>
            <a:prstGeom prst="rect">
              <a:avLst/>
            </a:prstGeom>
            <a:ln>
              <a:solidFill>
                <a:srgbClr val="0070C0"/>
              </a:solidFill>
            </a:ln>
          </p:spPr>
        </p:pic>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333" dirty="0">
                <a:solidFill>
                  <a:srgbClr val="0070C0"/>
                </a:solidFill>
                <a:latin typeface="Arial" panose="020B0604020202020204" pitchFamily="34" charset="0"/>
              </a:endParaRPr>
            </a:p>
          </p:txBody>
        </p:sp>
      </p:grpSp>
      <p:grpSp>
        <p:nvGrpSpPr>
          <p:cNvPr id="5" name="Group 4">
            <a:extLst>
              <a:ext uri="{FF2B5EF4-FFF2-40B4-BE49-F238E27FC236}">
                <a16:creationId xmlns:a16="http://schemas.microsoft.com/office/drawing/2014/main" id="{5286204F-4654-EC51-AC3C-18D5AA40D353}"/>
              </a:ext>
            </a:extLst>
          </p:cNvPr>
          <p:cNvGrpSpPr/>
          <p:nvPr/>
        </p:nvGrpSpPr>
        <p:grpSpPr>
          <a:xfrm>
            <a:off x="1533430" y="3535886"/>
            <a:ext cx="6971677" cy="1588290"/>
            <a:chOff x="1533430" y="3535886"/>
            <a:chExt cx="6971677" cy="1588290"/>
          </a:xfrm>
        </p:grpSpPr>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grpSp>
      <p:grpSp>
        <p:nvGrpSpPr>
          <p:cNvPr id="8" name="Group 7">
            <a:extLst>
              <a:ext uri="{FF2B5EF4-FFF2-40B4-BE49-F238E27FC236}">
                <a16:creationId xmlns:a16="http://schemas.microsoft.com/office/drawing/2014/main" id="{3238CD2B-138F-BA9A-34EF-37B6CB08DAAC}"/>
              </a:ext>
            </a:extLst>
          </p:cNvPr>
          <p:cNvGrpSpPr/>
          <p:nvPr/>
        </p:nvGrpSpPr>
        <p:grpSpPr>
          <a:xfrm>
            <a:off x="4317437" y="2530731"/>
            <a:ext cx="7035812" cy="1212827"/>
            <a:chOff x="4317437" y="2530731"/>
            <a:chExt cx="7035812" cy="1212827"/>
          </a:xfrm>
        </p:grpSpPr>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gr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to do: </a:t>
            </a:r>
          </a:p>
          <a:p>
            <a:pPr marL="457189" indent="-457189" defTabSz="914377">
              <a:spcBef>
                <a:spcPts val="0"/>
              </a:spcBef>
              <a:buFontTx/>
              <a:buAutoNum type="arabicParenR"/>
            </a:pPr>
            <a:r>
              <a:rPr lang="en-US" altLang="ru-RU" sz="2133" dirty="0">
                <a:solidFill>
                  <a:prstClr val="black"/>
                </a:solidFill>
                <a:latin typeface="+mn-lt"/>
              </a:rPr>
              <a:t>Download data</a:t>
            </a:r>
          </a:p>
          <a:p>
            <a:pPr marL="457189" indent="-457189" defTabSz="914377">
              <a:spcBef>
                <a:spcPts val="0"/>
              </a:spcBef>
              <a:buFontTx/>
              <a:buAutoNum type="arabicParenR"/>
            </a:pPr>
            <a:r>
              <a:rPr lang="en-US" altLang="ru-RU" sz="2133" dirty="0">
                <a:solidFill>
                  <a:prstClr val="black"/>
                </a:solidFill>
                <a:latin typeface="+mn-lt"/>
              </a:rPr>
              <a:t>Open in Excel and edit</a:t>
            </a:r>
          </a:p>
          <a:p>
            <a:pPr marL="457189" indent="-457189" defTabSz="914377">
              <a:spcBef>
                <a:spcPts val="0"/>
              </a:spcBef>
              <a:buFontTx/>
              <a:buAutoNum type="arabicParenR"/>
            </a:pPr>
            <a:r>
              <a:rPr lang="en-US" altLang="ru-RU" sz="2133" dirty="0">
                <a:solidFill>
                  <a:prstClr val="black"/>
                </a:solidFill>
                <a:latin typeface="+mn-lt"/>
              </a:rPr>
              <a:t>Upload changed data back to the RDMS</a:t>
            </a:r>
          </a:p>
        </p:txBody>
      </p:sp>
    </p:spTree>
    <p:extLst>
      <p:ext uri="{BB962C8B-B14F-4D97-AF65-F5344CB8AC3E}">
        <p14:creationId xmlns:p14="http://schemas.microsoft.com/office/powerpoint/2010/main" val="29957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fade">
                                      <p:cBhvr>
                                        <p:cTn id="16" dur="500"/>
                                        <p:tgtEl>
                                          <p:spTgt spid="18">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fade">
                                      <p:cBhvr>
                                        <p:cTn id="25" dur="500"/>
                                        <p:tgtEl>
                                          <p:spTgt spid="18">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2989781" y="6372001"/>
            <a:ext cx="7719548" cy="485999"/>
          </a:xfrm>
        </p:spPr>
        <p:txBody>
          <a:bodyPr>
            <a:noAutofit/>
          </a:bodyPr>
          <a:lstStyle/>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3"/>
              </a:rPr>
              <a:t>https://demo.mdi.ruhr-uni-bochum.de/search/</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sz="500" b="0" dirty="0">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20825"/>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49158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8D55A4-996D-EB81-2291-2BA7D33A2688}"/>
              </a:ext>
            </a:extLst>
          </p:cNvPr>
          <p:cNvGrpSpPr/>
          <p:nvPr/>
        </p:nvGrpSpPr>
        <p:grpSpPr>
          <a:xfrm>
            <a:off x="85563" y="4091640"/>
            <a:ext cx="11708118" cy="1559859"/>
            <a:chOff x="85563" y="4091640"/>
            <a:chExt cx="11708118" cy="1559859"/>
          </a:xfrm>
        </p:grpSpPr>
        <p:sp>
          <p:nvSpPr>
            <p:cNvPr id="22" name="Rectangle: Rounded Corners 21">
              <a:extLst>
                <a:ext uri="{FF2B5EF4-FFF2-40B4-BE49-F238E27FC236}">
                  <a16:creationId xmlns:a16="http://schemas.microsoft.com/office/drawing/2014/main" id="{61BF97A2-E7AC-0595-2C58-BB0C8CE5D7F2}"/>
                </a:ext>
              </a:extLst>
            </p:cNvPr>
            <p:cNvSpPr/>
            <p:nvPr/>
          </p:nvSpPr>
          <p:spPr>
            <a:xfrm>
              <a:off x="85563" y="4091640"/>
              <a:ext cx="11708118" cy="155985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6" descr="Web Service Icons - Free SVG &amp; PNG Web Service Images - Noun Project">
              <a:extLst>
                <a:ext uri="{FF2B5EF4-FFF2-40B4-BE49-F238E27FC236}">
                  <a16:creationId xmlns:a16="http://schemas.microsoft.com/office/drawing/2014/main" id="{53CDCCA7-EDE2-0571-4626-E9F48A12D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837" y="4498107"/>
              <a:ext cx="422564" cy="4225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xternal link - Free technology icons">
              <a:extLst>
                <a:ext uri="{FF2B5EF4-FFF2-40B4-BE49-F238E27FC236}">
                  <a16:creationId xmlns:a16="http://schemas.microsoft.com/office/drawing/2014/main" id="{8AC16857-8248-7F28-8FD7-A15D1D081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108" y="4858324"/>
              <a:ext cx="405246" cy="40524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89C2457B-D10B-DB97-7508-6338A564BB0D}"/>
              </a:ext>
            </a:extLst>
          </p:cNvPr>
          <p:cNvSpPr txBox="1"/>
          <p:nvPr/>
        </p:nvSpPr>
        <p:spPr>
          <a:xfrm>
            <a:off x="131428" y="952516"/>
            <a:ext cx="12060572" cy="4632037"/>
          </a:xfrm>
          <a:prstGeom prst="rect">
            <a:avLst/>
          </a:prstGeom>
          <a:noFill/>
        </p:spPr>
        <p:txBody>
          <a:bodyPr wrap="square">
            <a:spAutoFit/>
          </a:bodyPr>
          <a:lstStyle/>
          <a:p>
            <a:pPr defTabSz="914377">
              <a:spcAft>
                <a:spcPts val="600"/>
              </a:spcAft>
            </a:pPr>
            <a:r>
              <a:rPr lang="en-US" sz="2200" b="1" u="sng" dirty="0">
                <a:solidFill>
                  <a:prstClr val="black"/>
                </a:solidFill>
              </a:rPr>
              <a:t>Motivation:</a:t>
            </a:r>
            <a:r>
              <a:rPr lang="en-US" sz="2200" b="1" dirty="0">
                <a:solidFill>
                  <a:prstClr val="black"/>
                </a:solidFill>
              </a:rPr>
              <a:t> </a:t>
            </a:r>
            <a:r>
              <a:rPr lang="en-US" sz="2200" dirty="0">
                <a:solidFill>
                  <a:prstClr val="black"/>
                </a:solidFill>
              </a:rPr>
              <a:t>to support new user-defined object type (UDT) </a:t>
            </a:r>
            <a:r>
              <a:rPr lang="en-US" sz="2200" b="1" u="sng" dirty="0">
                <a:solidFill>
                  <a:prstClr val="black"/>
                </a:solidFill>
              </a:rPr>
              <a:t>without modifying core RDMS source code</a:t>
            </a:r>
          </a:p>
          <a:p>
            <a:pPr defTabSz="914377">
              <a:spcAft>
                <a:spcPts val="600"/>
              </a:spcAft>
            </a:pPr>
            <a:endParaRPr lang="en-US" sz="2200" b="1" u="sng" dirty="0">
              <a:solidFill>
                <a:prstClr val="black"/>
              </a:solidFill>
            </a:endParaRPr>
          </a:p>
          <a:p>
            <a:pPr defTabSz="914377">
              <a:spcAft>
                <a:spcPts val="600"/>
              </a:spcAft>
            </a:pPr>
            <a:r>
              <a:rPr lang="en-US" sz="2200" b="1" u="sng" dirty="0">
                <a:solidFill>
                  <a:prstClr val="black"/>
                </a:solidFill>
              </a:rPr>
              <a:t>Given</a:t>
            </a:r>
            <a:r>
              <a:rPr lang="en-US" sz="2200" b="1" dirty="0">
                <a:solidFill>
                  <a:prstClr val="black"/>
                </a:solidFill>
              </a:rPr>
              <a:t>: </a:t>
            </a:r>
            <a:r>
              <a:rPr lang="en-US" sz="2200" dirty="0">
                <a:solidFill>
                  <a:prstClr val="black"/>
                </a:solidFill>
              </a:rPr>
              <a:t>New object type with/without a new arbitrary file format </a:t>
            </a:r>
            <a:r>
              <a:rPr lang="en-US" sz="1600" dirty="0">
                <a:solidFill>
                  <a:schemeClr val="bg2">
                    <a:lumMod val="50000"/>
                  </a:schemeClr>
                </a:solidFill>
              </a:rPr>
              <a:t>(could be new measurement type result).</a:t>
            </a:r>
          </a:p>
          <a:p>
            <a:pPr defTabSz="914377">
              <a:spcAft>
                <a:spcPts val="600"/>
              </a:spcAft>
            </a:pPr>
            <a:endParaRPr lang="en-US" sz="2200" b="1" dirty="0">
              <a:solidFill>
                <a:prstClr val="black"/>
              </a:solidFill>
            </a:endParaRPr>
          </a:p>
          <a:p>
            <a:pPr defTabSz="914377">
              <a:spcAft>
                <a:spcPts val="600"/>
              </a:spcAft>
            </a:pPr>
            <a:r>
              <a:rPr lang="en-US" sz="2200" b="1" dirty="0">
                <a:solidFill>
                  <a:prstClr val="black"/>
                </a:solidFill>
              </a:rPr>
              <a:t>Solution</a:t>
            </a:r>
            <a:r>
              <a:rPr lang="en-US" sz="2200" dirty="0">
                <a:solidFill>
                  <a:prstClr val="black"/>
                </a:solidFill>
              </a:rPr>
              <a:t> (or 5 keys to success)</a:t>
            </a:r>
            <a:r>
              <a:rPr lang="en-US" sz="2200" b="1" dirty="0">
                <a:solidFill>
                  <a:prstClr val="black"/>
                </a:solidFill>
              </a:rPr>
              <a:t>:</a:t>
            </a:r>
            <a:endParaRPr lang="en-US" sz="2200"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Templates – </a:t>
            </a:r>
            <a:r>
              <a:rPr lang="en-US" sz="2200" dirty="0">
                <a:solidFill>
                  <a:prstClr val="black"/>
                </a:solidFill>
              </a:rPr>
              <a:t>define object model (data structure) in terms of key-value pairs / table (properties)</a:t>
            </a:r>
          </a:p>
          <a:p>
            <a:pPr marL="342900" indent="-342900" defTabSz="914377">
              <a:spcBef>
                <a:spcPts val="1200"/>
              </a:spcBef>
              <a:buFont typeface="Arial" panose="020B0604020202020204" pitchFamily="34" charset="0"/>
              <a:buChar char="•"/>
            </a:pPr>
            <a:r>
              <a:rPr lang="en-US" sz="2200" b="1" dirty="0">
                <a:solidFill>
                  <a:prstClr val="black"/>
                </a:solidFill>
              </a:rPr>
              <a:t>Search</a:t>
            </a:r>
            <a:r>
              <a:rPr lang="en-US" sz="2200" dirty="0">
                <a:solidFill>
                  <a:prstClr val="black"/>
                </a:solidFill>
              </a:rPr>
              <a:t> – enable search for UDT objects based on </a:t>
            </a:r>
            <a:r>
              <a:rPr lang="en-US" sz="2200" u="sng" dirty="0">
                <a:solidFill>
                  <a:prstClr val="black"/>
                </a:solidFill>
              </a:rPr>
              <a:t>defined data model</a:t>
            </a:r>
          </a:p>
          <a:p>
            <a:pPr marL="342900" indent="-342900" defTabSz="914377">
              <a:spcBef>
                <a:spcPts val="1200"/>
              </a:spcBef>
              <a:buFont typeface="Arial" panose="020B0604020202020204" pitchFamily="34" charset="0"/>
              <a:buChar char="•"/>
            </a:pPr>
            <a:r>
              <a:rPr lang="en-US" sz="2200" b="1" dirty="0">
                <a:solidFill>
                  <a:prstClr val="black"/>
                </a:solidFill>
              </a:rPr>
              <a:t>Validation</a:t>
            </a:r>
            <a:r>
              <a:rPr lang="en-US" sz="2200" dirty="0">
                <a:solidFill>
                  <a:prstClr val="black"/>
                </a:solidFill>
              </a:rPr>
              <a:t> – provide check for data correctness (valid/invalid)</a:t>
            </a:r>
          </a:p>
          <a:p>
            <a:pPr marL="342900" indent="-342900" defTabSz="914377">
              <a:spcBef>
                <a:spcPts val="1200"/>
              </a:spcBef>
              <a:buFont typeface="Arial" panose="020B0604020202020204" pitchFamily="34" charset="0"/>
              <a:buChar char="•"/>
            </a:pPr>
            <a:r>
              <a:rPr lang="en-US" sz="2200" b="1" dirty="0">
                <a:solidFill>
                  <a:prstClr val="black"/>
                </a:solidFill>
              </a:rPr>
              <a:t>Data Extraction </a:t>
            </a:r>
            <a:r>
              <a:rPr lang="en-US" sz="2200" dirty="0">
                <a:solidFill>
                  <a:prstClr val="black"/>
                </a:solidFill>
              </a:rPr>
              <a:t>– if valid, extract data in terms of properties / related object creation</a:t>
            </a:r>
            <a:endParaRPr lang="en-US" sz="2200" b="1"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Visualization</a:t>
            </a:r>
            <a:r>
              <a:rPr lang="en-US" sz="2200" dirty="0">
                <a:solidFill>
                  <a:prstClr val="black"/>
                </a:solidFill>
              </a:rPr>
              <a:t> – display data, including drawing charts / diagrams, </a:t>
            </a:r>
            <a:r>
              <a:rPr lang="en-US" sz="2200" dirty="0" err="1">
                <a:solidFill>
                  <a:prstClr val="black"/>
                </a:solidFill>
              </a:rPr>
              <a:t>etc</a:t>
            </a:r>
            <a:r>
              <a:rPr lang="en-US" sz="2200" dirty="0">
                <a:solidFill>
                  <a:prstClr val="black"/>
                </a:solidFill>
              </a:rPr>
              <a:t>…</a:t>
            </a:r>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User-Defined Type Support</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443932" y="6362393"/>
            <a:ext cx="4006354" cy="485999"/>
          </a:xfrm>
        </p:spPr>
        <p:txBody>
          <a:bodyPr>
            <a:normAutofit/>
          </a:bodyPr>
          <a:lstStyle/>
          <a:p>
            <a:pPr indent="0" defTabSz="914377">
              <a:buNone/>
            </a:pPr>
            <a:r>
              <a:rPr lang="en-US" b="0" dirty="0">
                <a:solidFill>
                  <a:prstClr val="black"/>
                </a:solidFill>
              </a:rPr>
              <a:t>UDT – user-defined type</a:t>
            </a:r>
            <a:endParaRPr lang="en-US" b="0" dirty="0"/>
          </a:p>
        </p:txBody>
      </p:sp>
      <p:sp>
        <p:nvSpPr>
          <p:cNvPr id="26" name="Line 36">
            <a:extLst>
              <a:ext uri="{FF2B5EF4-FFF2-40B4-BE49-F238E27FC236}">
                <a16:creationId xmlns:a16="http://schemas.microsoft.com/office/drawing/2014/main" id="{3B3952CB-CF29-83CA-1073-315A5B027C29}"/>
              </a:ext>
            </a:extLst>
          </p:cNvPr>
          <p:cNvSpPr>
            <a:spLocks noChangeShapeType="1"/>
          </p:cNvSpPr>
          <p:nvPr/>
        </p:nvSpPr>
        <p:spPr bwMode="auto">
          <a:xfrm flipV="1">
            <a:off x="8496301" y="3543299"/>
            <a:ext cx="1587500" cy="38099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29770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fade">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fade">
                                      <p:cBhvr>
                                        <p:cTn id="17" dur="500"/>
                                        <p:tgtEl>
                                          <p:spTgt spid="12">
                                            <p:txEl>
                                              <p:pRg st="6" end="6"/>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7" end="7"/>
                                            </p:txEl>
                                          </p:spTgt>
                                        </p:tgtEl>
                                        <p:attrNameLst>
                                          <p:attrName>style.visibility</p:attrName>
                                        </p:attrNameLst>
                                      </p:cBhvr>
                                      <p:to>
                                        <p:strVal val="visible"/>
                                      </p:to>
                                    </p:set>
                                    <p:animEffect transition="in" filter="fade">
                                      <p:cBhvr>
                                        <p:cTn id="26" dur="500"/>
                                        <p:tgtEl>
                                          <p:spTgt spid="1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fade">
                                      <p:cBhvr>
                                        <p:cTn id="31" dur="500"/>
                                        <p:tgtEl>
                                          <p:spTgt spid="1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9" end="9"/>
                                            </p:txEl>
                                          </p:spTgt>
                                        </p:tgtEl>
                                        <p:attrNameLst>
                                          <p:attrName>style.visibility</p:attrName>
                                        </p:attrNameLst>
                                      </p:cBhvr>
                                      <p:to>
                                        <p:strVal val="visible"/>
                                      </p:to>
                                    </p:set>
                                    <p:animEffect transition="in" filter="fade">
                                      <p:cBhvr>
                                        <p:cTn id="36" dur="500"/>
                                        <p:tgtEl>
                                          <p:spTgt spid="12">
                                            <p:txEl>
                                              <p:pRg st="9" end="9"/>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97E097-6C2E-C399-58D3-B486C3A761BF}"/>
              </a:ext>
            </a:extLst>
          </p:cNvPr>
          <p:cNvSpPr/>
          <p:nvPr/>
        </p:nvSpPr>
        <p:spPr>
          <a:xfrm>
            <a:off x="6732395" y="3223491"/>
            <a:ext cx="5385916" cy="24337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UI to create a new user-defined type</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225310" y="6362393"/>
            <a:ext cx="3694546" cy="485999"/>
          </a:xfrm>
        </p:spPr>
        <p:txBody>
          <a:bodyPr>
            <a:normAutofit/>
          </a:bodyPr>
          <a:lstStyle/>
          <a:p>
            <a:pPr indent="0" defTabSz="914377">
              <a:buNone/>
            </a:pPr>
            <a:r>
              <a:rPr lang="en-US" b="0" dirty="0">
                <a:solidFill>
                  <a:prstClr val="black"/>
                </a:solidFill>
              </a:rPr>
              <a:t>We can further enrich defined object specification by customized (templates!) properties of primitive types: Integer, Float, String.</a:t>
            </a:r>
            <a:endParaRPr lang="en-US" b="0" dirty="0"/>
          </a:p>
        </p:txBody>
      </p:sp>
      <p:sp>
        <p:nvSpPr>
          <p:cNvPr id="12" name="TextBox 11">
            <a:extLst>
              <a:ext uri="{FF2B5EF4-FFF2-40B4-BE49-F238E27FC236}">
                <a16:creationId xmlns:a16="http://schemas.microsoft.com/office/drawing/2014/main" id="{89C2457B-D10B-DB97-7508-6338A564BB0D}"/>
              </a:ext>
            </a:extLst>
          </p:cNvPr>
          <p:cNvSpPr txBox="1"/>
          <p:nvPr/>
        </p:nvSpPr>
        <p:spPr>
          <a:xfrm>
            <a:off x="6812782" y="869388"/>
            <a:ext cx="5285433" cy="4816703"/>
          </a:xfrm>
          <a:prstGeom prst="rect">
            <a:avLst/>
          </a:prstGeom>
          <a:noFill/>
        </p:spPr>
        <p:txBody>
          <a:bodyPr wrap="square">
            <a:spAutoFit/>
          </a:bodyPr>
          <a:lstStyle/>
          <a:p>
            <a:pPr defTabSz="914377">
              <a:spcAft>
                <a:spcPts val="600"/>
              </a:spcAft>
            </a:pPr>
            <a:r>
              <a:rPr lang="en-US" sz="1600" b="1" dirty="0">
                <a:solidFill>
                  <a:prstClr val="black"/>
                </a:solidFill>
              </a:rPr>
              <a:t>Type Name </a:t>
            </a:r>
            <a:r>
              <a:rPr lang="en-US" sz="1600" dirty="0">
                <a:solidFill>
                  <a:prstClr val="black"/>
                </a:solidFill>
              </a:rPr>
              <a:t>– user-defined type name </a:t>
            </a:r>
          </a:p>
          <a:p>
            <a:pPr defTabSz="914377"/>
            <a:r>
              <a:rPr lang="en-US" sz="1600" b="1" dirty="0">
                <a:solidFill>
                  <a:prstClr val="black"/>
                </a:solidFill>
              </a:rPr>
              <a:t>Core Object Types:</a:t>
            </a:r>
          </a:p>
          <a:p>
            <a:pPr marL="342900" indent="-342900" defTabSz="914377">
              <a:buFont typeface="Arial" panose="020B0604020202020204" pitchFamily="34" charset="0"/>
              <a:buChar char="•"/>
            </a:pPr>
            <a:r>
              <a:rPr lang="en-US" sz="1600" b="1" dirty="0" err="1">
                <a:solidFill>
                  <a:prstClr val="black"/>
                </a:solidFill>
              </a:rPr>
              <a:t>ObjectInfo</a:t>
            </a:r>
            <a:r>
              <a:rPr lang="en-US" sz="1600" dirty="0">
                <a:solidFill>
                  <a:prstClr val="black"/>
                </a:solidFill>
              </a:rPr>
              <a:t> – the simplest (bare) object</a:t>
            </a:r>
          </a:p>
          <a:p>
            <a:pPr marL="342900" indent="-342900" defTabSz="914377">
              <a:buFont typeface="Arial" panose="020B0604020202020204" pitchFamily="34" charset="0"/>
              <a:buChar char="•"/>
            </a:pPr>
            <a:r>
              <a:rPr lang="en-US" sz="1600" b="1" dirty="0">
                <a:solidFill>
                  <a:prstClr val="black"/>
                </a:solidFill>
              </a:rPr>
              <a:t>Sample </a:t>
            </a:r>
            <a:r>
              <a:rPr lang="en-US" sz="1600" dirty="0">
                <a:solidFill>
                  <a:prstClr val="black"/>
                </a:solidFill>
              </a:rPr>
              <a:t>– chemical system (set of chemical elements), for example </a:t>
            </a:r>
            <a:r>
              <a:rPr lang="en-US" sz="1600" b="1" dirty="0">
                <a:solidFill>
                  <a:prstClr val="black"/>
                </a:solidFill>
              </a:rPr>
              <a:t>Co-O</a:t>
            </a:r>
          </a:p>
          <a:p>
            <a:pPr marL="342900" indent="-342900" defTabSz="914377">
              <a:buFont typeface="Arial" panose="020B0604020202020204" pitchFamily="34" charset="0"/>
              <a:buChar char="•"/>
            </a:pPr>
            <a:r>
              <a:rPr lang="en-US" sz="1600" b="1" dirty="0">
                <a:solidFill>
                  <a:prstClr val="black"/>
                </a:solidFill>
              </a:rPr>
              <a:t>Composition </a:t>
            </a:r>
            <a:r>
              <a:rPr lang="en-US" sz="1600" dirty="0">
                <a:solidFill>
                  <a:prstClr val="black"/>
                </a:solidFill>
              </a:rPr>
              <a:t>–</a:t>
            </a:r>
            <a:r>
              <a:rPr lang="en-US" sz="1600" b="1" dirty="0">
                <a:solidFill>
                  <a:prstClr val="black"/>
                </a:solidFill>
              </a:rPr>
              <a:t> </a:t>
            </a:r>
            <a:r>
              <a:rPr lang="en-US" sz="1600" dirty="0">
                <a:solidFill>
                  <a:prstClr val="black"/>
                </a:solidFill>
              </a:rPr>
              <a:t>chemical composition (set of elements and quantities), for example </a:t>
            </a:r>
            <a:r>
              <a:rPr lang="en-US" sz="1600" b="1" dirty="0">
                <a:solidFill>
                  <a:prstClr val="black"/>
                </a:solidFill>
              </a:rPr>
              <a:t>Co</a:t>
            </a:r>
            <a:r>
              <a:rPr lang="en-US" sz="1600" b="1" baseline="-25000" dirty="0">
                <a:solidFill>
                  <a:prstClr val="black"/>
                </a:solidFill>
              </a:rPr>
              <a:t>3</a:t>
            </a:r>
            <a:r>
              <a:rPr lang="en-US" sz="1600" b="1" dirty="0">
                <a:solidFill>
                  <a:prstClr val="black"/>
                </a:solidFill>
              </a:rPr>
              <a:t>O</a:t>
            </a:r>
            <a:r>
              <a:rPr lang="en-US" sz="1600" b="1" baseline="-25000" dirty="0">
                <a:solidFill>
                  <a:prstClr val="black"/>
                </a:solidFill>
              </a:rPr>
              <a:t>4</a:t>
            </a:r>
            <a:endParaRPr lang="en-US" sz="1600" dirty="0">
              <a:solidFill>
                <a:prstClr val="black"/>
              </a:solidFill>
            </a:endParaRPr>
          </a:p>
          <a:p>
            <a:pPr marL="342900" indent="-342900" defTabSz="914377">
              <a:buFont typeface="Arial" panose="020B0604020202020204" pitchFamily="34" charset="0"/>
              <a:buChar char="•"/>
            </a:pPr>
            <a:r>
              <a:rPr lang="en-US" sz="1600" b="1" dirty="0">
                <a:solidFill>
                  <a:prstClr val="black"/>
                </a:solidFill>
              </a:rPr>
              <a:t>Reference</a:t>
            </a:r>
            <a:r>
              <a:rPr lang="en-US" sz="1600" dirty="0">
                <a:solidFill>
                  <a:prstClr val="black"/>
                </a:solidFill>
              </a:rPr>
              <a:t> – literature reference (Authors, Title, Year, DOI, etc.)</a:t>
            </a:r>
          </a:p>
          <a:p>
            <a:pPr defTabSz="914377">
              <a:spcBef>
                <a:spcPts val="600"/>
              </a:spcBef>
              <a:spcAft>
                <a:spcPts val="600"/>
              </a:spcAft>
            </a:pPr>
            <a:r>
              <a:rPr lang="en-US" sz="1600" b="1" dirty="0">
                <a:solidFill>
                  <a:prstClr val="black"/>
                </a:solidFill>
              </a:rPr>
              <a:t>Validation &amp; Data Schema </a:t>
            </a:r>
            <a:r>
              <a:rPr lang="en-US" sz="1600" dirty="0">
                <a:solidFill>
                  <a:prstClr val="black"/>
                </a:solidFill>
              </a:rPr>
              <a:t>– only if you have external Web Services ready to validate &amp; extract data from files</a:t>
            </a:r>
          </a:p>
          <a:p>
            <a:pPr defTabSz="914377">
              <a:spcAft>
                <a:spcPts val="600"/>
              </a:spcAft>
            </a:pPr>
            <a:r>
              <a:rPr lang="en-US" sz="1600" b="1" dirty="0">
                <a:solidFill>
                  <a:prstClr val="black"/>
                </a:solidFill>
              </a:rPr>
              <a:t>File Required </a:t>
            </a:r>
            <a:r>
              <a:rPr lang="en-US" sz="1600" dirty="0">
                <a:solidFill>
                  <a:prstClr val="black"/>
                </a:solidFill>
              </a:rPr>
              <a:t>– sets the file mandatory (</a:t>
            </a:r>
            <a:r>
              <a:rPr lang="en-US" sz="1600" dirty="0" err="1">
                <a:solidFill>
                  <a:prstClr val="black"/>
                </a:solidFill>
              </a:rPr>
              <a:t>boolean</a:t>
            </a:r>
            <a:r>
              <a:rPr lang="en-US" sz="1600" dirty="0">
                <a:solidFill>
                  <a:prstClr val="black"/>
                </a:solidFill>
              </a:rPr>
              <a:t>)</a:t>
            </a:r>
          </a:p>
          <a:p>
            <a:pPr defTabSz="914377">
              <a:spcAft>
                <a:spcPts val="600"/>
              </a:spcAft>
            </a:pPr>
            <a:r>
              <a:rPr lang="en-US" sz="1600" b="1" u="sng" dirty="0">
                <a:solidFill>
                  <a:prstClr val="black"/>
                </a:solidFill>
              </a:rPr>
              <a:t>Settings (JSON)</a:t>
            </a:r>
            <a:r>
              <a:rPr lang="en-US" sz="1600" b="1" dirty="0">
                <a:solidFill>
                  <a:prstClr val="black"/>
                </a:solidFill>
              </a:rPr>
              <a:t> </a:t>
            </a:r>
            <a:r>
              <a:rPr lang="en-US" sz="1600" dirty="0">
                <a:solidFill>
                  <a:prstClr val="black"/>
                </a:solidFill>
              </a:rPr>
              <a:t>– type customization in RDMS</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CustomEditPath</a:t>
            </a:r>
            <a:r>
              <a:rPr lang="en-US" sz="1300" dirty="0">
                <a:solidFill>
                  <a:prstClr val="black"/>
                </a:solidFill>
                <a:latin typeface="Courier New" panose="02070309020205020404" pitchFamily="49" charset="0"/>
                <a:cs typeface="Courier New" panose="02070309020205020404" pitchFamily="49" charset="0"/>
              </a:rPr>
              <a:t>": "/custom/</a:t>
            </a:r>
            <a:r>
              <a:rPr lang="en-US" sz="1300" dirty="0" err="1">
                <a:solidFill>
                  <a:prstClr val="black"/>
                </a:solidFill>
                <a:latin typeface="Courier New" panose="02070309020205020404" pitchFamily="49" charset="0"/>
                <a:cs typeface="Courier New" panose="02070309020205020404" pitchFamily="49" charset="0"/>
              </a:rPr>
              <a:t>editsample</a:t>
            </a:r>
            <a:r>
              <a:rPr lang="en-US" sz="1300" dirty="0">
                <a:solidFill>
                  <a:prstClr val="black"/>
                </a:solidFill>
                <a:latin typeface="Courier New" panose="02070309020205020404" pitchFamily="49" charset="0"/>
                <a:cs typeface="Courier New" panose="02070309020205020404" pitchFamily="49" charset="0"/>
              </a:rPr>
              <a:t>",</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UrlPostVisualizer</a:t>
            </a:r>
            <a:r>
              <a:rPr lang="en-US" sz="1300" dirty="0">
                <a:solidFill>
                  <a:prstClr val="black"/>
                </a:solidFill>
                <a:latin typeface="Courier New" panose="02070309020205020404" pitchFamily="49" charset="0"/>
                <a:cs typeface="Courier New" panose="02070309020205020404" pitchFamily="49" charset="0"/>
              </a:rPr>
              <a:t>": "https://abc.de/</a:t>
            </a:r>
            <a:r>
              <a:rPr lang="en-US" sz="1300" dirty="0" err="1">
                <a:solidFill>
                  <a:prstClr val="black"/>
                </a:solidFill>
                <a:latin typeface="Courier New" panose="02070309020205020404" pitchFamily="49" charset="0"/>
                <a:cs typeface="Courier New" panose="02070309020205020404" pitchFamily="49" charset="0"/>
              </a:rPr>
              <a:t>VisualizeRT</a:t>
            </a:r>
            <a:r>
              <a:rPr lang="en-US" sz="1300" dirty="0">
                <a:solidFill>
                  <a:prstClr val="black"/>
                </a:solidFill>
                <a:latin typeface="Courier New" panose="02070309020205020404" pitchFamily="49" charset="0"/>
                <a:cs typeface="Courier New" panose="02070309020205020404" pitchFamily="49" charset="0"/>
              </a:rPr>
              <a:t>" }</a:t>
            </a:r>
          </a:p>
          <a:p>
            <a:pPr defTabSz="914377">
              <a:spcAft>
                <a:spcPts val="600"/>
              </a:spcAft>
            </a:pPr>
            <a:r>
              <a:rPr lang="en-US" sz="1600" b="1" dirty="0">
                <a:solidFill>
                  <a:prstClr val="black"/>
                </a:solidFill>
              </a:rPr>
              <a:t>Description </a:t>
            </a:r>
            <a:r>
              <a:rPr lang="en-US" sz="1600" dirty="0">
                <a:solidFill>
                  <a:prstClr val="black"/>
                </a:solidFill>
              </a:rPr>
              <a:t>– comments for type designation</a:t>
            </a:r>
          </a:p>
        </p:txBody>
      </p:sp>
      <p:pic>
        <p:nvPicPr>
          <p:cNvPr id="7" name="Picture 6">
            <a:extLst>
              <a:ext uri="{FF2B5EF4-FFF2-40B4-BE49-F238E27FC236}">
                <a16:creationId xmlns:a16="http://schemas.microsoft.com/office/drawing/2014/main" id="{E3893468-AF8E-8A6B-A692-37B4AFCC8C7E}"/>
              </a:ext>
            </a:extLst>
          </p:cNvPr>
          <p:cNvPicPr>
            <a:picLocks noChangeAspect="1"/>
          </p:cNvPicPr>
          <p:nvPr/>
        </p:nvPicPr>
        <p:blipFill>
          <a:blip r:embed="rId3"/>
          <a:stretch>
            <a:fillRect/>
          </a:stretch>
        </p:blipFill>
        <p:spPr>
          <a:xfrm>
            <a:off x="218965" y="834012"/>
            <a:ext cx="6283435" cy="5249340"/>
          </a:xfrm>
          <a:prstGeom prst="rect">
            <a:avLst/>
          </a:prstGeom>
          <a:ln>
            <a:solidFill>
              <a:schemeClr val="accent1"/>
            </a:solidFill>
          </a:ln>
        </p:spPr>
      </p:pic>
      <p:sp>
        <p:nvSpPr>
          <p:cNvPr id="5" name="Rectangle: Rounded Corners 4">
            <a:extLst>
              <a:ext uri="{FF2B5EF4-FFF2-40B4-BE49-F238E27FC236}">
                <a16:creationId xmlns:a16="http://schemas.microsoft.com/office/drawing/2014/main" id="{63D4ECA1-67B4-30D4-7FBE-49D5CBEB39ED}"/>
              </a:ext>
            </a:extLst>
          </p:cNvPr>
          <p:cNvSpPr/>
          <p:nvPr/>
        </p:nvSpPr>
        <p:spPr>
          <a:xfrm>
            <a:off x="6735746" y="1490454"/>
            <a:ext cx="5382566" cy="17053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36">
            <a:extLst>
              <a:ext uri="{FF2B5EF4-FFF2-40B4-BE49-F238E27FC236}">
                <a16:creationId xmlns:a16="http://schemas.microsoft.com/office/drawing/2014/main" id="{FC646676-0C87-B5A6-B138-423C2DC45726}"/>
              </a:ext>
            </a:extLst>
          </p:cNvPr>
          <p:cNvSpPr>
            <a:spLocks noChangeShapeType="1"/>
          </p:cNvSpPr>
          <p:nvPr/>
        </p:nvSpPr>
        <p:spPr bwMode="auto">
          <a:xfrm>
            <a:off x="10619588" y="317185"/>
            <a:ext cx="10049" cy="14670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TextBox 8">
            <a:extLst>
              <a:ext uri="{FF2B5EF4-FFF2-40B4-BE49-F238E27FC236}">
                <a16:creationId xmlns:a16="http://schemas.microsoft.com/office/drawing/2014/main" id="{82882237-87B4-D726-423B-200697CC7942}"/>
              </a:ext>
            </a:extLst>
          </p:cNvPr>
          <p:cNvSpPr txBox="1"/>
          <p:nvPr/>
        </p:nvSpPr>
        <p:spPr>
          <a:xfrm>
            <a:off x="8199455" y="55417"/>
            <a:ext cx="3022727" cy="369332"/>
          </a:xfrm>
          <a:prstGeom prst="rect">
            <a:avLst/>
          </a:prstGeom>
          <a:noFill/>
        </p:spPr>
        <p:txBody>
          <a:bodyPr wrap="square">
            <a:spAutoFit/>
          </a:bodyPr>
          <a:lstStyle/>
          <a:p>
            <a:r>
              <a:rPr lang="en-US" dirty="0">
                <a:solidFill>
                  <a:srgbClr val="0070C0"/>
                </a:solidFill>
              </a:rPr>
              <a:t>One of predefined base types</a:t>
            </a:r>
          </a:p>
        </p:txBody>
      </p:sp>
      <p:sp>
        <p:nvSpPr>
          <p:cNvPr id="10" name="TextBox 9">
            <a:extLst>
              <a:ext uri="{FF2B5EF4-FFF2-40B4-BE49-F238E27FC236}">
                <a16:creationId xmlns:a16="http://schemas.microsoft.com/office/drawing/2014/main" id="{73C870D2-C8CD-4AAB-105E-6135FC5BD9A9}"/>
              </a:ext>
            </a:extLst>
          </p:cNvPr>
          <p:cNvSpPr txBox="1"/>
          <p:nvPr/>
        </p:nvSpPr>
        <p:spPr>
          <a:xfrm>
            <a:off x="9379211" y="5758772"/>
            <a:ext cx="2538845" cy="300082"/>
          </a:xfrm>
          <a:prstGeom prst="rect">
            <a:avLst/>
          </a:prstGeom>
          <a:noFill/>
        </p:spPr>
        <p:txBody>
          <a:bodyPr wrap="square">
            <a:spAutoFit/>
          </a:bodyPr>
          <a:lstStyle/>
          <a:p>
            <a:r>
              <a:rPr lang="en-US" dirty="0">
                <a:solidFill>
                  <a:srgbClr val="0070C0"/>
                </a:solidFill>
              </a:rPr>
              <a:t>Defining data &amp; behavior</a:t>
            </a:r>
          </a:p>
        </p:txBody>
      </p:sp>
      <p:sp>
        <p:nvSpPr>
          <p:cNvPr id="11" name="Line 36">
            <a:extLst>
              <a:ext uri="{FF2B5EF4-FFF2-40B4-BE49-F238E27FC236}">
                <a16:creationId xmlns:a16="http://schemas.microsoft.com/office/drawing/2014/main" id="{41504135-9F2C-4CB1-A26A-F88D8454272B}"/>
              </a:ext>
            </a:extLst>
          </p:cNvPr>
          <p:cNvSpPr>
            <a:spLocks noChangeShapeType="1"/>
          </p:cNvSpPr>
          <p:nvPr/>
        </p:nvSpPr>
        <p:spPr bwMode="auto">
          <a:xfrm flipV="1">
            <a:off x="11856639" y="4975606"/>
            <a:ext cx="12139" cy="111768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4108206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Ways of customization</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868615" y="6362393"/>
            <a:ext cx="7113709" cy="485999"/>
          </a:xfrm>
        </p:spPr>
        <p:txBody>
          <a:bodyPr/>
          <a:lstStyle/>
          <a:p>
            <a:pPr indent="0">
              <a:buNone/>
            </a:pPr>
            <a:endParaRPr lang="en-US" dirty="0"/>
          </a:p>
        </p:txBody>
      </p:sp>
      <p:pic>
        <p:nvPicPr>
          <p:cNvPr id="2050" name="Picture 2" descr="Customising MYOB forms MYOB forms for easier business practices!">
            <a:extLst>
              <a:ext uri="{FF2B5EF4-FFF2-40B4-BE49-F238E27FC236}">
                <a16:creationId xmlns:a16="http://schemas.microsoft.com/office/drawing/2014/main" id="{30A75CBF-42C2-3A9B-FEBB-E07CB59AD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25" y="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10B3948-A7D2-54B5-888F-11EEAE1D5E83}"/>
              </a:ext>
            </a:extLst>
          </p:cNvPr>
          <p:cNvSpPr txBox="1"/>
          <p:nvPr/>
        </p:nvSpPr>
        <p:spPr>
          <a:xfrm>
            <a:off x="1341409" y="4044803"/>
            <a:ext cx="3313719"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External API </a:t>
            </a:r>
            <a:r>
              <a:rPr lang="en-US" dirty="0">
                <a:solidFill>
                  <a:prstClr val="black"/>
                </a:solidFill>
              </a:rPr>
              <a:t>(server-side code only)</a:t>
            </a:r>
          </a:p>
          <a:p>
            <a:pPr lvl="1" defTabSz="685800"/>
            <a:r>
              <a:rPr lang="en-US" dirty="0">
                <a:solidFill>
                  <a:prstClr val="black"/>
                </a:solidFill>
              </a:rPr>
              <a:t>Validation &amp; Data Extraction for User-Defined Data Types</a:t>
            </a:r>
            <a:r>
              <a:rPr lang="ru-RU" dirty="0">
                <a:solidFill>
                  <a:prstClr val="black"/>
                </a:solidFill>
              </a:rPr>
              <a:t> (</a:t>
            </a:r>
            <a:r>
              <a:rPr lang="en-US" dirty="0">
                <a:solidFill>
                  <a:prstClr val="black"/>
                </a:solidFill>
              </a:rPr>
              <a:t>any language</a:t>
            </a:r>
            <a:r>
              <a:rPr lang="ru-RU" dirty="0">
                <a:solidFill>
                  <a:prstClr val="black"/>
                </a:solidFill>
              </a:rPr>
              <a:t>)</a:t>
            </a:r>
            <a:endParaRPr lang="en-US" dirty="0">
              <a:solidFill>
                <a:prstClr val="black"/>
              </a:solidFill>
            </a:endParaRPr>
          </a:p>
        </p:txBody>
      </p:sp>
      <p:sp>
        <p:nvSpPr>
          <p:cNvPr id="4" name="TextBox 3">
            <a:extLst>
              <a:ext uri="{FF2B5EF4-FFF2-40B4-BE49-F238E27FC236}">
                <a16:creationId xmlns:a16="http://schemas.microsoft.com/office/drawing/2014/main" id="{9BD57220-CB6A-E416-7FD4-1D2379408672}"/>
              </a:ext>
            </a:extLst>
          </p:cNvPr>
          <p:cNvSpPr txBox="1"/>
          <p:nvPr/>
        </p:nvSpPr>
        <p:spPr>
          <a:xfrm>
            <a:off x="6040460" y="1942260"/>
            <a:ext cx="3238622"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Simple </a:t>
            </a:r>
            <a:r>
              <a:rPr lang="en-US" dirty="0">
                <a:solidFill>
                  <a:prstClr val="black"/>
                </a:solidFill>
              </a:rPr>
              <a:t>(client-side code only)</a:t>
            </a:r>
          </a:p>
          <a:p>
            <a:pPr lvl="1" defTabSz="685800"/>
            <a:r>
              <a:rPr lang="en-US" dirty="0">
                <a:solidFill>
                  <a:prstClr val="black"/>
                </a:solidFill>
              </a:rPr>
              <a:t>Page-code injection:</a:t>
            </a:r>
          </a:p>
          <a:p>
            <a:pPr lvl="2" defTabSz="685800"/>
            <a:r>
              <a:rPr lang="ru-RU" dirty="0">
                <a:solidFill>
                  <a:prstClr val="black"/>
                </a:solidFill>
              </a:rPr>
              <a:t>- </a:t>
            </a:r>
            <a:r>
              <a:rPr lang="en-US" dirty="0">
                <a:solidFill>
                  <a:prstClr val="black"/>
                </a:solidFill>
              </a:rPr>
              <a:t>HTML</a:t>
            </a:r>
          </a:p>
          <a:p>
            <a:pPr lvl="2" defTabSz="685800"/>
            <a:r>
              <a:rPr lang="ru-RU" dirty="0">
                <a:solidFill>
                  <a:prstClr val="black"/>
                </a:solidFill>
              </a:rPr>
              <a:t>- </a:t>
            </a:r>
            <a:r>
              <a:rPr lang="en-US" dirty="0" err="1">
                <a:solidFill>
                  <a:prstClr val="black"/>
                </a:solidFill>
              </a:rPr>
              <a:t>Javascript</a:t>
            </a:r>
            <a:endParaRPr lang="en-US" dirty="0">
              <a:solidFill>
                <a:prstClr val="black"/>
              </a:solidFill>
            </a:endParaRPr>
          </a:p>
          <a:p>
            <a:pPr lvl="2" defTabSz="685800"/>
            <a:r>
              <a:rPr lang="ru-RU" dirty="0">
                <a:solidFill>
                  <a:prstClr val="black"/>
                </a:solidFill>
              </a:rPr>
              <a:t>- </a:t>
            </a:r>
            <a:r>
              <a:rPr lang="en-US" dirty="0">
                <a:solidFill>
                  <a:prstClr val="black"/>
                </a:solidFill>
              </a:rPr>
              <a:t>CSS</a:t>
            </a:r>
          </a:p>
        </p:txBody>
      </p:sp>
      <p:sp>
        <p:nvSpPr>
          <p:cNvPr id="7" name="Line 36">
            <a:extLst>
              <a:ext uri="{FF2B5EF4-FFF2-40B4-BE49-F238E27FC236}">
                <a16:creationId xmlns:a16="http://schemas.microsoft.com/office/drawing/2014/main" id="{80342A13-32AE-C152-54D7-CD858D667624}"/>
              </a:ext>
            </a:extLst>
          </p:cNvPr>
          <p:cNvSpPr>
            <a:spLocks noChangeShapeType="1"/>
          </p:cNvSpPr>
          <p:nvPr/>
        </p:nvSpPr>
        <p:spPr bwMode="auto">
          <a:xfrm>
            <a:off x="159374" y="3500977"/>
            <a:ext cx="10158292" cy="1008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627513BC-D473-6E2B-7681-67A50256D326}"/>
              </a:ext>
            </a:extLst>
          </p:cNvPr>
          <p:cNvSpPr txBox="1"/>
          <p:nvPr/>
        </p:nvSpPr>
        <p:spPr>
          <a:xfrm>
            <a:off x="234224" y="1127659"/>
            <a:ext cx="4701877" cy="1200329"/>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Basic </a:t>
            </a:r>
            <a:r>
              <a:rPr lang="en-US" dirty="0">
                <a:solidFill>
                  <a:prstClr val="black"/>
                </a:solidFill>
              </a:rPr>
              <a:t>(no-code)</a:t>
            </a:r>
          </a:p>
          <a:p>
            <a:pPr lvl="1" defTabSz="685800"/>
            <a:r>
              <a:rPr lang="en-US" dirty="0">
                <a:solidFill>
                  <a:prstClr val="black"/>
                </a:solidFill>
              </a:rPr>
              <a:t>Introducing User-Defined Data Types:</a:t>
            </a:r>
          </a:p>
          <a:p>
            <a:pPr lvl="2" defTabSz="685800"/>
            <a:r>
              <a:rPr lang="ru-RU" dirty="0">
                <a:solidFill>
                  <a:prstClr val="black"/>
                </a:solidFill>
              </a:rPr>
              <a:t>- </a:t>
            </a:r>
            <a:r>
              <a:rPr lang="en-US" dirty="0">
                <a:solidFill>
                  <a:prstClr val="black"/>
                </a:solidFill>
              </a:rPr>
              <a:t>List templates</a:t>
            </a:r>
          </a:p>
          <a:p>
            <a:pPr lvl="2" defTabSz="685800"/>
            <a:r>
              <a:rPr lang="ru-RU" dirty="0">
                <a:solidFill>
                  <a:prstClr val="black"/>
                </a:solidFill>
              </a:rPr>
              <a:t>- </a:t>
            </a:r>
            <a:r>
              <a:rPr lang="en-US" dirty="0">
                <a:solidFill>
                  <a:prstClr val="black"/>
                </a:solidFill>
              </a:rPr>
              <a:t>Table templates</a:t>
            </a:r>
          </a:p>
        </p:txBody>
      </p:sp>
      <p:sp>
        <p:nvSpPr>
          <p:cNvPr id="9" name="TextBox 8">
            <a:extLst>
              <a:ext uri="{FF2B5EF4-FFF2-40B4-BE49-F238E27FC236}">
                <a16:creationId xmlns:a16="http://schemas.microsoft.com/office/drawing/2014/main" id="{830C5909-451D-C00D-9E2C-1B204CC8ED4A}"/>
              </a:ext>
            </a:extLst>
          </p:cNvPr>
          <p:cNvSpPr txBox="1"/>
          <p:nvPr/>
        </p:nvSpPr>
        <p:spPr>
          <a:xfrm>
            <a:off x="6559737" y="4728926"/>
            <a:ext cx="4701877"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Complex </a:t>
            </a:r>
            <a:r>
              <a:rPr lang="en-US" dirty="0">
                <a:solidFill>
                  <a:prstClr val="black"/>
                </a:solidFill>
              </a:rPr>
              <a:t>(client- &amp; server-side code)	</a:t>
            </a:r>
          </a:p>
          <a:p>
            <a:pPr lvl="1" defTabSz="685800"/>
            <a:r>
              <a:rPr lang="en-US" dirty="0">
                <a:solidFill>
                  <a:prstClr val="black"/>
                </a:solidFill>
              </a:rPr>
              <a:t>INF-code adjust (</a:t>
            </a:r>
            <a:r>
              <a:rPr lang="en-US" dirty="0" err="1">
                <a:solidFill>
                  <a:prstClr val="black"/>
                </a:solidFill>
              </a:rPr>
              <a:t>ASP.Net</a:t>
            </a:r>
            <a:r>
              <a:rPr lang="en-US" dirty="0">
                <a:solidFill>
                  <a:prstClr val="black"/>
                </a:solidFill>
              </a:rPr>
              <a:t> Core App)</a:t>
            </a:r>
          </a:p>
          <a:p>
            <a:pPr lvl="2" defTabSz="685800"/>
            <a:r>
              <a:rPr lang="ru-RU" dirty="0">
                <a:solidFill>
                  <a:prstClr val="black"/>
                </a:solidFill>
              </a:rPr>
              <a:t>- </a:t>
            </a:r>
            <a:r>
              <a:rPr lang="en-US" dirty="0">
                <a:solidFill>
                  <a:prstClr val="black"/>
                </a:solidFill>
              </a:rPr>
              <a:t>C#</a:t>
            </a:r>
          </a:p>
          <a:p>
            <a:pPr lvl="2" defTabSz="685800"/>
            <a:r>
              <a:rPr lang="ru-RU" dirty="0">
                <a:solidFill>
                  <a:prstClr val="black"/>
                </a:solidFill>
              </a:rPr>
              <a:t>- </a:t>
            </a:r>
            <a:r>
              <a:rPr lang="en-US" dirty="0">
                <a:solidFill>
                  <a:prstClr val="black"/>
                </a:solidFill>
              </a:rPr>
              <a:t>SQL</a:t>
            </a:r>
          </a:p>
          <a:p>
            <a:pPr lvl="2" defTabSz="685800"/>
            <a:r>
              <a:rPr lang="ru-RU" dirty="0">
                <a:solidFill>
                  <a:prstClr val="black"/>
                </a:solidFill>
              </a:rPr>
              <a:t>- </a:t>
            </a:r>
            <a:r>
              <a:rPr lang="en-US" dirty="0">
                <a:solidFill>
                  <a:prstClr val="black"/>
                </a:solidFill>
              </a:rPr>
              <a:t>HTML/</a:t>
            </a:r>
            <a:r>
              <a:rPr lang="en-US" dirty="0" err="1">
                <a:solidFill>
                  <a:prstClr val="black"/>
                </a:solidFill>
              </a:rPr>
              <a:t>Javascript</a:t>
            </a:r>
            <a:r>
              <a:rPr lang="en-US" dirty="0">
                <a:solidFill>
                  <a:prstClr val="black"/>
                </a:solidFill>
              </a:rPr>
              <a:t>/CSS</a:t>
            </a:r>
          </a:p>
        </p:txBody>
      </p:sp>
      <p:sp>
        <p:nvSpPr>
          <p:cNvPr id="11" name="TextBox 10">
            <a:extLst>
              <a:ext uri="{FF2B5EF4-FFF2-40B4-BE49-F238E27FC236}">
                <a16:creationId xmlns:a16="http://schemas.microsoft.com/office/drawing/2014/main" id="{230FA4F1-DBCC-4F29-6E90-9809879D4CD9}"/>
              </a:ext>
            </a:extLst>
          </p:cNvPr>
          <p:cNvSpPr txBox="1"/>
          <p:nvPr/>
        </p:nvSpPr>
        <p:spPr>
          <a:xfrm>
            <a:off x="4390927" y="5870634"/>
            <a:ext cx="1504741" cy="369332"/>
          </a:xfrm>
          <a:prstGeom prst="rect">
            <a:avLst/>
          </a:prstGeom>
          <a:noFill/>
        </p:spPr>
        <p:txBody>
          <a:bodyPr wrap="square">
            <a:spAutoFit/>
          </a:bodyPr>
          <a:lstStyle/>
          <a:p>
            <a:r>
              <a:rPr lang="en-US" b="1" dirty="0">
                <a:solidFill>
                  <a:srgbClr val="0070C0"/>
                </a:solidFill>
              </a:rPr>
              <a:t>Complexity </a:t>
            </a:r>
            <a:endParaRPr lang="en-US" dirty="0">
              <a:solidFill>
                <a:srgbClr val="0070C0"/>
              </a:solidFill>
            </a:endParaRPr>
          </a:p>
        </p:txBody>
      </p:sp>
      <p:sp>
        <p:nvSpPr>
          <p:cNvPr id="12" name="Line 36">
            <a:extLst>
              <a:ext uri="{FF2B5EF4-FFF2-40B4-BE49-F238E27FC236}">
                <a16:creationId xmlns:a16="http://schemas.microsoft.com/office/drawing/2014/main" id="{3B7BCC64-DF2B-CD1E-05FE-F4E08D6B4823}"/>
              </a:ext>
            </a:extLst>
          </p:cNvPr>
          <p:cNvSpPr>
            <a:spLocks noChangeShapeType="1"/>
          </p:cNvSpPr>
          <p:nvPr/>
        </p:nvSpPr>
        <p:spPr bwMode="auto">
          <a:xfrm flipH="1">
            <a:off x="4871864" y="980728"/>
            <a:ext cx="22240" cy="4968552"/>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4" name="TextBox 13">
            <a:extLst>
              <a:ext uri="{FF2B5EF4-FFF2-40B4-BE49-F238E27FC236}">
                <a16:creationId xmlns:a16="http://schemas.microsoft.com/office/drawing/2014/main" id="{30084067-A0F2-2DDB-AB4E-D905E0D828BC}"/>
              </a:ext>
            </a:extLst>
          </p:cNvPr>
          <p:cNvSpPr txBox="1"/>
          <p:nvPr/>
        </p:nvSpPr>
        <p:spPr>
          <a:xfrm rot="5400000">
            <a:off x="2375287" y="3414046"/>
            <a:ext cx="5403275" cy="300082"/>
          </a:xfrm>
          <a:prstGeom prst="rect">
            <a:avLst/>
          </a:prstGeom>
          <a:noFill/>
        </p:spPr>
        <p:txBody>
          <a:bodyPr wrap="square">
            <a:spAutoFit/>
          </a:bodyPr>
          <a:lstStyle/>
          <a:p>
            <a:r>
              <a:rPr lang="en-US" dirty="0">
                <a:solidFill>
                  <a:schemeClr val="bg1">
                    <a:lumMod val="50000"/>
                  </a:schemeClr>
                </a:solidFill>
              </a:rPr>
              <a:t>easy</a:t>
            </a:r>
            <a:r>
              <a:rPr lang="en-US" b="1" dirty="0">
                <a:solidFill>
                  <a:schemeClr val="bg1">
                    <a:lumMod val="50000"/>
                  </a:schemeClr>
                </a:solidFill>
              </a:rPr>
              <a:t>						             </a:t>
            </a:r>
            <a:r>
              <a:rPr lang="en-US" dirty="0">
                <a:solidFill>
                  <a:schemeClr val="bg1">
                    <a:lumMod val="50000"/>
                  </a:schemeClr>
                </a:solidFill>
              </a:rPr>
              <a:t>hard</a:t>
            </a:r>
          </a:p>
        </p:txBody>
      </p:sp>
      <p:sp>
        <p:nvSpPr>
          <p:cNvPr id="15" name="TextBox 14">
            <a:extLst>
              <a:ext uri="{FF2B5EF4-FFF2-40B4-BE49-F238E27FC236}">
                <a16:creationId xmlns:a16="http://schemas.microsoft.com/office/drawing/2014/main" id="{06CDA124-FD3E-6465-6E4A-47EF7B11863F}"/>
              </a:ext>
            </a:extLst>
          </p:cNvPr>
          <p:cNvSpPr txBox="1"/>
          <p:nvPr/>
        </p:nvSpPr>
        <p:spPr>
          <a:xfrm>
            <a:off x="0" y="3460516"/>
            <a:ext cx="10577945" cy="300082"/>
          </a:xfrm>
          <a:prstGeom prst="rect">
            <a:avLst/>
          </a:prstGeom>
          <a:noFill/>
        </p:spPr>
        <p:txBody>
          <a:bodyPr wrap="square">
            <a:spAutoFit/>
          </a:bodyPr>
          <a:lstStyle/>
          <a:p>
            <a:r>
              <a:rPr lang="en-US" dirty="0">
                <a:solidFill>
                  <a:schemeClr val="bg1">
                    <a:lumMod val="50000"/>
                  </a:schemeClr>
                </a:solidFill>
              </a:rPr>
              <a:t>data</a:t>
            </a:r>
            <a:r>
              <a:rPr lang="en-US" b="1" dirty="0">
                <a:solidFill>
                  <a:schemeClr val="bg1">
                    <a:lumMod val="50000"/>
                  </a:schemeClr>
                </a:solidFill>
              </a:rPr>
              <a:t>							   </a:t>
            </a:r>
            <a:r>
              <a:rPr lang="en-US" dirty="0">
                <a:solidFill>
                  <a:schemeClr val="bg1">
                    <a:lumMod val="50000"/>
                  </a:schemeClr>
                </a:solidFill>
              </a:rPr>
              <a:t>layout     		workflow    		application</a:t>
            </a:r>
          </a:p>
        </p:txBody>
      </p:sp>
      <p:sp>
        <p:nvSpPr>
          <p:cNvPr id="16" name="TextBox 15">
            <a:extLst>
              <a:ext uri="{FF2B5EF4-FFF2-40B4-BE49-F238E27FC236}">
                <a16:creationId xmlns:a16="http://schemas.microsoft.com/office/drawing/2014/main" id="{99DDA50C-39CF-7321-E2A9-71A15EC9E3C5}"/>
              </a:ext>
            </a:extLst>
          </p:cNvPr>
          <p:cNvSpPr txBox="1"/>
          <p:nvPr/>
        </p:nvSpPr>
        <p:spPr>
          <a:xfrm>
            <a:off x="10339147" y="3236052"/>
            <a:ext cx="1504741" cy="923330"/>
          </a:xfrm>
          <a:prstGeom prst="rect">
            <a:avLst/>
          </a:prstGeom>
          <a:noFill/>
        </p:spPr>
        <p:txBody>
          <a:bodyPr wrap="square">
            <a:spAutoFit/>
          </a:bodyPr>
          <a:lstStyle/>
          <a:p>
            <a:r>
              <a:rPr lang="en-US" b="1" dirty="0">
                <a:solidFill>
                  <a:srgbClr val="0070C0"/>
                </a:solidFill>
              </a:rPr>
              <a:t>Development abstraction layers</a:t>
            </a:r>
            <a:endParaRPr lang="en-US" dirty="0">
              <a:solidFill>
                <a:srgbClr val="0070C0"/>
              </a:solidFill>
            </a:endParaRPr>
          </a:p>
        </p:txBody>
      </p:sp>
      <p:grpSp>
        <p:nvGrpSpPr>
          <p:cNvPr id="3" name="Group 2">
            <a:extLst>
              <a:ext uri="{FF2B5EF4-FFF2-40B4-BE49-F238E27FC236}">
                <a16:creationId xmlns:a16="http://schemas.microsoft.com/office/drawing/2014/main" id="{599CB4DD-BF5E-D2E0-03E4-49C1A339BB1B}"/>
              </a:ext>
            </a:extLst>
          </p:cNvPr>
          <p:cNvGrpSpPr/>
          <p:nvPr/>
        </p:nvGrpSpPr>
        <p:grpSpPr>
          <a:xfrm>
            <a:off x="222827" y="868154"/>
            <a:ext cx="5308936" cy="1915239"/>
            <a:chOff x="222827" y="868154"/>
            <a:chExt cx="5308936" cy="1915239"/>
          </a:xfrm>
        </p:grpSpPr>
        <p:sp>
          <p:nvSpPr>
            <p:cNvPr id="2" name="Rectangle: Rounded Corners 1">
              <a:extLst>
                <a:ext uri="{FF2B5EF4-FFF2-40B4-BE49-F238E27FC236}">
                  <a16:creationId xmlns:a16="http://schemas.microsoft.com/office/drawing/2014/main" id="{E05E8863-3C5B-28A4-0DD3-ED8A921107F2}"/>
                </a:ext>
              </a:extLst>
            </p:cNvPr>
            <p:cNvSpPr/>
            <p:nvPr/>
          </p:nvSpPr>
          <p:spPr>
            <a:xfrm>
              <a:off x="222827" y="868154"/>
              <a:ext cx="4158254" cy="191523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CB7F46-59A7-734A-80AE-3A3A9C07D185}"/>
                </a:ext>
              </a:extLst>
            </p:cNvPr>
            <p:cNvSpPr txBox="1"/>
            <p:nvPr/>
          </p:nvSpPr>
          <p:spPr>
            <a:xfrm rot="19662707">
              <a:off x="2775798" y="1986147"/>
              <a:ext cx="2755965" cy="300082"/>
            </a:xfrm>
            <a:prstGeom prst="rect">
              <a:avLst/>
            </a:prstGeom>
            <a:noFill/>
          </p:spPr>
          <p:txBody>
            <a:bodyPr wrap="square">
              <a:spAutoFit/>
            </a:bodyPr>
            <a:lstStyle/>
            <a:p>
              <a:r>
                <a:rPr lang="en-US" i="1" dirty="0">
                  <a:solidFill>
                    <a:srgbClr val="0432FF"/>
                  </a:solidFill>
                </a:rPr>
                <a:t>Shortly illustrated in today’s talk</a:t>
              </a:r>
            </a:p>
          </p:txBody>
        </p:sp>
      </p:grpSp>
    </p:spTree>
    <p:extLst>
      <p:ext uri="{BB962C8B-B14F-4D97-AF65-F5344CB8AC3E}">
        <p14:creationId xmlns:p14="http://schemas.microsoft.com/office/powerpoint/2010/main" val="22182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no</a:t>
            </a:r>
            <a:r>
              <a:rPr lang="de-DE" dirty="0"/>
              <a:t>-code </a:t>
            </a:r>
            <a:r>
              <a:rPr lang="de-DE" dirty="0" err="1"/>
              <a:t>customisation</a:t>
            </a:r>
            <a:r>
              <a:rPr lang="de-DE" dirty="0"/>
              <a:t>: </a:t>
            </a:r>
            <a:r>
              <a:rPr lang="en-US" dirty="0"/>
              <a:t>Templates for object type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3431570" y="6372001"/>
            <a:ext cx="6108142" cy="485999"/>
          </a:xfrm>
        </p:spPr>
        <p:txBody>
          <a:bodyPr>
            <a:normAutofit/>
          </a:bodyPr>
          <a:lstStyle/>
          <a:p>
            <a:pPr indent="0" defTabSz="914377">
              <a:spcAft>
                <a:spcPts val="0"/>
              </a:spcAft>
              <a:buNone/>
            </a:pPr>
            <a:r>
              <a:rPr lang="en-US" altLang="ru-RU" sz="8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https://crc247.mdi.ruhr-uni-bochum.de/object/synthesis-for-sample-8220-co-deposition-221111-k3-3-1922</a:t>
            </a:r>
            <a:endParaRPr lang="en-US" altLang="ru-RU" sz="800" b="0" dirty="0">
              <a:solidFill>
                <a:srgbClr val="0070C0"/>
              </a:solidFill>
              <a:latin typeface="Arial" panose="020B0604020202020204" pitchFamily="34" charset="0"/>
            </a:endParaRPr>
          </a:p>
          <a:p>
            <a:pPr indent="0" defTabSz="914377">
              <a:spcAft>
                <a:spcPts val="0"/>
              </a:spcAft>
              <a:buNone/>
            </a:pP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sz="800" b="0" dirty="0">
              <a:solidFill>
                <a:srgbClr val="0070C0"/>
              </a:solidFill>
            </a:endParaRPr>
          </a:p>
        </p:txBody>
      </p:sp>
      <p:grpSp>
        <p:nvGrpSpPr>
          <p:cNvPr id="6" name="Group 5">
            <a:extLst>
              <a:ext uri="{FF2B5EF4-FFF2-40B4-BE49-F238E27FC236}">
                <a16:creationId xmlns:a16="http://schemas.microsoft.com/office/drawing/2014/main" id="{48433965-F55C-B31E-51B4-150FF56ECD31}"/>
              </a:ext>
            </a:extLst>
          </p:cNvPr>
          <p:cNvGrpSpPr/>
          <p:nvPr/>
        </p:nvGrpSpPr>
        <p:grpSpPr>
          <a:xfrm>
            <a:off x="95683" y="1195960"/>
            <a:ext cx="5219894" cy="1077598"/>
            <a:chOff x="95683" y="1195960"/>
            <a:chExt cx="5219894" cy="1077598"/>
          </a:xfrm>
        </p:grpSpPr>
        <p:sp>
          <p:nvSpPr>
            <p:cNvPr id="31" name="Text Box 10">
              <a:extLst>
                <a:ext uri="{FF2B5EF4-FFF2-40B4-BE49-F238E27FC236}">
                  <a16:creationId xmlns:a16="http://schemas.microsoft.com/office/drawing/2014/main" id="{1908EAB5-C3AB-8ADF-3129-D38672F8CD96}"/>
                </a:ext>
              </a:extLst>
            </p:cNvPr>
            <p:cNvSpPr txBox="1">
              <a:spLocks noChangeArrowheads="1"/>
            </p:cNvSpPr>
            <p:nvPr/>
          </p:nvSpPr>
          <p:spPr bwMode="auto">
            <a:xfrm>
              <a:off x="95683" y="1668328"/>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prstClr val="black"/>
                  </a:solidFill>
                  <a:latin typeface="Arial" panose="020B0604020202020204" pitchFamily="34" charset="0"/>
                </a:rPr>
                <a:t>List</a:t>
              </a:r>
              <a:endParaRPr lang="ru-RU" altLang="ru-RU" sz="2133"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specify sorted properties list with separators</a:t>
              </a:r>
              <a:r>
                <a:rPr lang="ru-RU" altLang="ru-RU" sz="1200" dirty="0">
                  <a:solidFill>
                    <a:prstClr val="black"/>
                  </a:solidFill>
                  <a:latin typeface="Arial" panose="020B0604020202020204" pitchFamily="34" charset="0"/>
                </a:rPr>
                <a:t>)</a:t>
              </a:r>
            </a:p>
          </p:txBody>
        </p:sp>
        <p:sp>
          <p:nvSpPr>
            <p:cNvPr id="32" name="Line 11">
              <a:extLst>
                <a:ext uri="{FF2B5EF4-FFF2-40B4-BE49-F238E27FC236}">
                  <a16:creationId xmlns:a16="http://schemas.microsoft.com/office/drawing/2014/main" id="{5C469BCA-988F-9935-9DC5-008271A3A651}"/>
                </a:ext>
              </a:extLst>
            </p:cNvPr>
            <p:cNvSpPr>
              <a:spLocks noChangeShapeType="1"/>
            </p:cNvSpPr>
            <p:nvPr/>
          </p:nvSpPr>
          <p:spPr bwMode="auto">
            <a:xfrm flipH="1">
              <a:off x="3407699" y="1195960"/>
              <a:ext cx="1907878" cy="473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grpSp>
      <p:sp>
        <p:nvSpPr>
          <p:cNvPr id="34" name="Titel 4">
            <a:extLst>
              <a:ext uri="{FF2B5EF4-FFF2-40B4-BE49-F238E27FC236}">
                <a16:creationId xmlns:a16="http://schemas.microsoft.com/office/drawing/2014/main" id="{AE330AE2-ECC2-79F9-4132-ABD2E5BBDAC1}"/>
              </a:ext>
            </a:extLst>
          </p:cNvPr>
          <p:cNvSpPr txBox="1">
            <a:spLocks/>
          </p:cNvSpPr>
          <p:nvPr/>
        </p:nvSpPr>
        <p:spPr>
          <a:xfrm>
            <a:off x="4366475" y="607933"/>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algn="ctr" defTabSz="1219170"/>
            <a:r>
              <a:rPr lang="en-US" sz="3000" dirty="0"/>
              <a:t>Template</a:t>
            </a:r>
            <a:endParaRPr lang="en-GB" sz="3000" dirty="0"/>
          </a:p>
        </p:txBody>
      </p:sp>
      <p:grpSp>
        <p:nvGrpSpPr>
          <p:cNvPr id="8" name="Group 7">
            <a:extLst>
              <a:ext uri="{FF2B5EF4-FFF2-40B4-BE49-F238E27FC236}">
                <a16:creationId xmlns:a16="http://schemas.microsoft.com/office/drawing/2014/main" id="{16E3B720-18B8-DCD1-5193-2FB4F2B871F6}"/>
              </a:ext>
            </a:extLst>
          </p:cNvPr>
          <p:cNvGrpSpPr/>
          <p:nvPr/>
        </p:nvGrpSpPr>
        <p:grpSpPr>
          <a:xfrm>
            <a:off x="6722348" y="1226105"/>
            <a:ext cx="5373970" cy="1043058"/>
            <a:chOff x="6722348" y="1226105"/>
            <a:chExt cx="5373970" cy="1043058"/>
          </a:xfrm>
        </p:grpSpPr>
        <p:sp>
          <p:nvSpPr>
            <p:cNvPr id="33" name="Line 36">
              <a:extLst>
                <a:ext uri="{FF2B5EF4-FFF2-40B4-BE49-F238E27FC236}">
                  <a16:creationId xmlns:a16="http://schemas.microsoft.com/office/drawing/2014/main" id="{0EDD996A-F214-78C2-AE18-7249AC129707}"/>
                </a:ext>
              </a:extLst>
            </p:cNvPr>
            <p:cNvSpPr>
              <a:spLocks noChangeShapeType="1"/>
            </p:cNvSpPr>
            <p:nvPr/>
          </p:nvSpPr>
          <p:spPr bwMode="auto">
            <a:xfrm>
              <a:off x="6722348" y="1226105"/>
              <a:ext cx="1917586" cy="44222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5" name="Text Box 10">
              <a:extLst>
                <a:ext uri="{FF2B5EF4-FFF2-40B4-BE49-F238E27FC236}">
                  <a16:creationId xmlns:a16="http://schemas.microsoft.com/office/drawing/2014/main" id="{BDF01054-06E6-40CD-64CD-CDA86C8AD4AB}"/>
                </a:ext>
              </a:extLst>
            </p:cNvPr>
            <p:cNvSpPr txBox="1">
              <a:spLocks noChangeArrowheads="1"/>
            </p:cNvSpPr>
            <p:nvPr/>
          </p:nvSpPr>
          <p:spPr bwMode="auto">
            <a:xfrm>
              <a:off x="8639935" y="1663933"/>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specify table structure: columns &amp; types</a:t>
              </a:r>
              <a:r>
                <a:rPr lang="ru-RU" altLang="ru-RU" sz="1200" dirty="0">
                  <a:solidFill>
                    <a:schemeClr val="tx1"/>
                  </a:solidFill>
                  <a:latin typeface="Arial" panose="020B0604020202020204" pitchFamily="34" charset="0"/>
                </a:rPr>
                <a:t>)</a:t>
              </a:r>
            </a:p>
          </p:txBody>
        </p:sp>
      </p:grpSp>
      <p:sp>
        <p:nvSpPr>
          <p:cNvPr id="48" name="TextBox 47">
            <a:extLst>
              <a:ext uri="{FF2B5EF4-FFF2-40B4-BE49-F238E27FC236}">
                <a16:creationId xmlns:a16="http://schemas.microsoft.com/office/drawing/2014/main" id="{C14966DA-8124-1E9D-2095-50F889CA2CCD}"/>
              </a:ext>
            </a:extLst>
          </p:cNvPr>
          <p:cNvSpPr txBox="1"/>
          <p:nvPr/>
        </p:nvSpPr>
        <p:spPr>
          <a:xfrm>
            <a:off x="4818184" y="1579026"/>
            <a:ext cx="2929095" cy="1200329"/>
          </a:xfrm>
          <a:prstGeom prst="rect">
            <a:avLst/>
          </a:prstGeom>
          <a:noFill/>
        </p:spPr>
        <p:txBody>
          <a:bodyPr wrap="square">
            <a:spAutoFit/>
          </a:bodyPr>
          <a:lstStyle/>
          <a:p>
            <a:pPr marL="285750" indent="-285750">
              <a:buFont typeface="Arial" panose="020B0604020202020204" pitchFamily="34" charset="0"/>
              <a:buChar char="•"/>
            </a:pPr>
            <a:r>
              <a:rPr lang="en-US" altLang="ru-RU" sz="1800" dirty="0">
                <a:solidFill>
                  <a:prstClr val="black"/>
                </a:solidFill>
                <a:latin typeface="+mn-lt"/>
              </a:rPr>
              <a:t>Create an object with </a:t>
            </a:r>
            <a:r>
              <a:rPr lang="en-US" altLang="ru-RU" sz="1800" b="1" dirty="0">
                <a:solidFill>
                  <a:prstClr val="black"/>
                </a:solidFill>
                <a:latin typeface="+mn-lt"/>
              </a:rPr>
              <a:t>“_Template” </a:t>
            </a:r>
            <a:r>
              <a:rPr lang="en-US" altLang="ru-RU" sz="1800" dirty="0">
                <a:solidFill>
                  <a:prstClr val="black"/>
                </a:solidFill>
                <a:latin typeface="+mn-lt"/>
              </a:rPr>
              <a:t>name</a:t>
            </a:r>
          </a:p>
          <a:p>
            <a:pPr marL="285750" indent="-285750">
              <a:buFont typeface="Arial" panose="020B0604020202020204" pitchFamily="34" charset="0"/>
              <a:buChar char="•"/>
            </a:pPr>
            <a:r>
              <a:rPr lang="en-US" dirty="0">
                <a:solidFill>
                  <a:prstClr val="black"/>
                </a:solidFill>
              </a:rPr>
              <a:t>Specify properties set for a type</a:t>
            </a:r>
            <a:endParaRPr lang="en-US" dirty="0"/>
          </a:p>
        </p:txBody>
      </p:sp>
      <p:pic>
        <p:nvPicPr>
          <p:cNvPr id="50" name="Picture 49">
            <a:extLst>
              <a:ext uri="{FF2B5EF4-FFF2-40B4-BE49-F238E27FC236}">
                <a16:creationId xmlns:a16="http://schemas.microsoft.com/office/drawing/2014/main" id="{7D02F1F5-A3F7-EA76-1190-6017E2FEC752}"/>
              </a:ext>
            </a:extLst>
          </p:cNvPr>
          <p:cNvPicPr>
            <a:picLocks noChangeAspect="1"/>
          </p:cNvPicPr>
          <p:nvPr/>
        </p:nvPicPr>
        <p:blipFill>
          <a:blip r:embed="rId5"/>
          <a:stretch>
            <a:fillRect/>
          </a:stretch>
        </p:blipFill>
        <p:spPr>
          <a:xfrm>
            <a:off x="95713" y="2426869"/>
            <a:ext cx="4405950" cy="3459673"/>
          </a:xfrm>
          <a:prstGeom prst="rect">
            <a:avLst/>
          </a:prstGeom>
          <a:ln>
            <a:solidFill>
              <a:schemeClr val="tx1"/>
            </a:solidFill>
          </a:ln>
        </p:spPr>
      </p:pic>
      <p:pic>
        <p:nvPicPr>
          <p:cNvPr id="52" name="Picture 51">
            <a:extLst>
              <a:ext uri="{FF2B5EF4-FFF2-40B4-BE49-F238E27FC236}">
                <a16:creationId xmlns:a16="http://schemas.microsoft.com/office/drawing/2014/main" id="{1EF8F877-A92D-5F19-8EF6-9990B8BB499F}"/>
              </a:ext>
            </a:extLst>
          </p:cNvPr>
          <p:cNvPicPr>
            <a:picLocks noChangeAspect="1"/>
          </p:cNvPicPr>
          <p:nvPr/>
        </p:nvPicPr>
        <p:blipFill>
          <a:blip r:embed="rId6"/>
          <a:stretch>
            <a:fillRect/>
          </a:stretch>
        </p:blipFill>
        <p:spPr>
          <a:xfrm>
            <a:off x="7012389" y="2648767"/>
            <a:ext cx="5054655" cy="1977232"/>
          </a:xfrm>
          <a:prstGeom prst="rect">
            <a:avLst/>
          </a:prstGeom>
          <a:ln>
            <a:solidFill>
              <a:schemeClr val="tx1"/>
            </a:solidFill>
          </a:ln>
        </p:spPr>
      </p:pic>
      <p:sp>
        <p:nvSpPr>
          <p:cNvPr id="4" name="TextBox 3">
            <a:extLst>
              <a:ext uri="{FF2B5EF4-FFF2-40B4-BE49-F238E27FC236}">
                <a16:creationId xmlns:a16="http://schemas.microsoft.com/office/drawing/2014/main" id="{4B371A41-E4E4-5FD2-A582-4D14F5892A7C}"/>
              </a:ext>
            </a:extLst>
          </p:cNvPr>
          <p:cNvSpPr txBox="1"/>
          <p:nvPr/>
        </p:nvSpPr>
        <p:spPr>
          <a:xfrm>
            <a:off x="1584289" y="5851251"/>
            <a:ext cx="2929095" cy="307777"/>
          </a:xfrm>
          <a:prstGeom prst="rect">
            <a:avLst/>
          </a:prstGeom>
          <a:noFill/>
        </p:spPr>
        <p:txBody>
          <a:bodyPr wrap="square">
            <a:spAutoFit/>
          </a:bodyPr>
          <a:lstStyle/>
          <a:p>
            <a:r>
              <a:rPr lang="en-US" altLang="ru-RU" sz="1400" b="1" dirty="0">
                <a:solidFill>
                  <a:prstClr val="black"/>
                </a:solidFill>
                <a:latin typeface="+mn-lt"/>
              </a:rPr>
              <a:t>Key-value pairs</a:t>
            </a:r>
            <a:endParaRPr lang="en-US" sz="1400" b="1" dirty="0"/>
          </a:p>
        </p:txBody>
      </p:sp>
      <p:sp>
        <p:nvSpPr>
          <p:cNvPr id="5" name="TextBox 4">
            <a:extLst>
              <a:ext uri="{FF2B5EF4-FFF2-40B4-BE49-F238E27FC236}">
                <a16:creationId xmlns:a16="http://schemas.microsoft.com/office/drawing/2014/main" id="{0950B0E8-404C-6978-5AB4-73B6BE2AB3D6}"/>
              </a:ext>
            </a:extLst>
          </p:cNvPr>
          <p:cNvSpPr txBox="1"/>
          <p:nvPr/>
        </p:nvSpPr>
        <p:spPr>
          <a:xfrm>
            <a:off x="7947906" y="4581809"/>
            <a:ext cx="3315841" cy="307777"/>
          </a:xfrm>
          <a:prstGeom prst="rect">
            <a:avLst/>
          </a:prstGeom>
          <a:noFill/>
        </p:spPr>
        <p:txBody>
          <a:bodyPr wrap="square">
            <a:spAutoFit/>
          </a:bodyPr>
          <a:lstStyle/>
          <a:p>
            <a:pPr algn="ctr"/>
            <a:r>
              <a:rPr lang="en-US" altLang="ru-RU" sz="1400" b="1" dirty="0">
                <a:solidFill>
                  <a:prstClr val="black"/>
                </a:solidFill>
                <a:latin typeface="+mn-lt"/>
              </a:rPr>
              <a:t>Data in a table with predefined structure</a:t>
            </a:r>
            <a:endParaRPr lang="en-US" sz="1400" b="1" dirty="0"/>
          </a:p>
        </p:txBody>
      </p:sp>
      <p:pic>
        <p:nvPicPr>
          <p:cNvPr id="7" name="Picture 6">
            <a:extLst>
              <a:ext uri="{FF2B5EF4-FFF2-40B4-BE49-F238E27FC236}">
                <a16:creationId xmlns:a16="http://schemas.microsoft.com/office/drawing/2014/main" id="{8711F010-0063-7728-D739-5D76A2174332}"/>
              </a:ext>
            </a:extLst>
          </p:cNvPr>
          <p:cNvPicPr>
            <a:picLocks noChangeAspect="1"/>
          </p:cNvPicPr>
          <p:nvPr/>
        </p:nvPicPr>
        <p:blipFill>
          <a:blip r:embed="rId7"/>
          <a:stretch>
            <a:fillRect/>
          </a:stretch>
        </p:blipFill>
        <p:spPr>
          <a:xfrm>
            <a:off x="2178402" y="3509820"/>
            <a:ext cx="2744931" cy="2389909"/>
          </a:xfrm>
          <a:prstGeom prst="rect">
            <a:avLst/>
          </a:prstGeom>
          <a:ln>
            <a:solidFill>
              <a:schemeClr val="accent1"/>
            </a:solidFill>
          </a:ln>
        </p:spPr>
      </p:pic>
      <p:grpSp>
        <p:nvGrpSpPr>
          <p:cNvPr id="9" name="Group 8">
            <a:extLst>
              <a:ext uri="{FF2B5EF4-FFF2-40B4-BE49-F238E27FC236}">
                <a16:creationId xmlns:a16="http://schemas.microsoft.com/office/drawing/2014/main" id="{B0468446-5AC6-6E61-8B4E-7B21681C05D8}"/>
              </a:ext>
            </a:extLst>
          </p:cNvPr>
          <p:cNvGrpSpPr/>
          <p:nvPr/>
        </p:nvGrpSpPr>
        <p:grpSpPr>
          <a:xfrm>
            <a:off x="4689757" y="4126348"/>
            <a:ext cx="2736280" cy="1832263"/>
            <a:chOff x="4689757" y="4126348"/>
            <a:chExt cx="2736280" cy="1832263"/>
          </a:xfrm>
        </p:grpSpPr>
        <p:pic>
          <p:nvPicPr>
            <p:cNvPr id="2050" name="Picture 2" descr="Xlsx file Generic color fill icon">
              <a:extLst>
                <a:ext uri="{FF2B5EF4-FFF2-40B4-BE49-F238E27FC236}">
                  <a16:creationId xmlns:a16="http://schemas.microsoft.com/office/drawing/2014/main" id="{92760E59-C40C-2DDD-3B61-A2A5DC28A3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3271" y="4839856"/>
              <a:ext cx="1118755" cy="1118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background with a black square&#10;&#10;Description automatically generated with medium confidence">
              <a:extLst>
                <a:ext uri="{FF2B5EF4-FFF2-40B4-BE49-F238E27FC236}">
                  <a16:creationId xmlns:a16="http://schemas.microsoft.com/office/drawing/2014/main" id="{8B1487D4-E144-AFCC-2E6F-61EB2FA435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088500">
              <a:off x="4689757" y="4171376"/>
              <a:ext cx="1285015" cy="1285015"/>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D047217-D03F-2481-86B2-6D120E1395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71232">
              <a:off x="6141022" y="4126348"/>
              <a:ext cx="1285015" cy="1285015"/>
            </a:xfrm>
            <a:prstGeom prst="rect">
              <a:avLst/>
            </a:prstGeom>
          </p:spPr>
        </p:pic>
      </p:grpSp>
    </p:spTree>
    <p:extLst>
      <p:ext uri="{BB962C8B-B14F-4D97-AF65-F5344CB8AC3E}">
        <p14:creationId xmlns:p14="http://schemas.microsoft.com/office/powerpoint/2010/main" val="20868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AD2F087-80D2-A309-D5CF-0033E5A045C8}"/>
              </a:ext>
            </a:extLst>
          </p:cNvPr>
          <p:cNvSpPr/>
          <p:nvPr/>
        </p:nvSpPr>
        <p:spPr>
          <a:xfrm>
            <a:off x="249383" y="2703880"/>
            <a:ext cx="11274135"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err="1"/>
              <a:t>Customisation</a:t>
            </a:r>
            <a:r>
              <a:rPr lang="en-US" dirty="0"/>
              <a:t> via External Services</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394854" y="790465"/>
            <a:ext cx="11728669"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Motivation: </a:t>
            </a:r>
            <a:r>
              <a:rPr lang="en-US" altLang="ru-RU" sz="2800" dirty="0">
                <a:solidFill>
                  <a:prstClr val="black"/>
                </a:solidFill>
                <a:latin typeface="+mn-lt"/>
              </a:rPr>
              <a:t>support new data formats (models) without RDMS code change</a:t>
            </a:r>
          </a:p>
          <a:p>
            <a:pPr defTabSz="914377">
              <a:spcBef>
                <a:spcPts val="0"/>
              </a:spcBef>
            </a:pPr>
            <a:endParaRPr lang="en-US" altLang="ru-RU" sz="2800" dirty="0">
              <a:solidFill>
                <a:prstClr val="black"/>
              </a:solidFill>
              <a:latin typeface="+mn-lt"/>
            </a:endParaRPr>
          </a:p>
          <a:p>
            <a:pPr defTabSz="914377">
              <a:spcBef>
                <a:spcPts val="1200"/>
              </a:spcBef>
            </a:pPr>
            <a:r>
              <a:rPr lang="en-US" altLang="ru-RU" sz="2800" b="1" dirty="0">
                <a:solidFill>
                  <a:prstClr val="black"/>
                </a:solidFill>
                <a:latin typeface="+mn-lt"/>
              </a:rPr>
              <a:t>Solution: </a:t>
            </a:r>
            <a:r>
              <a:rPr lang="en-US" altLang="ru-RU" sz="2800" dirty="0">
                <a:solidFill>
                  <a:prstClr val="black"/>
                </a:solidFill>
                <a:latin typeface="+mn-lt"/>
              </a:rPr>
              <a:t>RDMS can calls external services to get assistance dealing with new data formats with respect to:</a:t>
            </a:r>
            <a:endParaRPr lang="en-US" altLang="ru-RU" sz="2800" i="1" dirty="0">
              <a:solidFill>
                <a:prstClr val="black"/>
              </a:solidFill>
              <a:latin typeface="+mn-lt"/>
            </a:endParaRP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Validation </a:t>
            </a: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Data Extraction</a:t>
            </a:r>
          </a:p>
          <a:p>
            <a:pPr marL="342900" indent="-342900" defTabSz="914377">
              <a:spcBef>
                <a:spcPts val="1200"/>
              </a:spcBef>
              <a:buFont typeface="Arial" panose="020B0604020202020204" pitchFamily="34" charset="0"/>
              <a:buChar char="•"/>
            </a:pPr>
            <a:r>
              <a:rPr lang="en-US" altLang="ru-RU" sz="2800" b="1" dirty="0" err="1">
                <a:solidFill>
                  <a:prstClr val="black"/>
                </a:solidFill>
                <a:latin typeface="+mn-lt"/>
              </a:rPr>
              <a:t>Visualisation</a:t>
            </a:r>
            <a:endParaRPr lang="en-US" altLang="ru-RU" sz="2800" b="1" dirty="0">
              <a:solidFill>
                <a:prstClr val="black"/>
              </a:solidFill>
              <a:latin typeface="+mn-lt"/>
            </a:endParaRPr>
          </a:p>
          <a:p>
            <a:pPr marL="342900" indent="-342900" defTabSz="914377">
              <a:spcBef>
                <a:spcPts val="1200"/>
              </a:spcBef>
              <a:buFont typeface="Arial" panose="020B0604020202020204" pitchFamily="34" charset="0"/>
              <a:buChar char="•"/>
            </a:pPr>
            <a:endParaRPr lang="en-US" altLang="ru-RU" sz="2800" b="1" dirty="0">
              <a:solidFill>
                <a:prstClr val="black"/>
              </a:solidFill>
              <a:latin typeface="+mn-lt"/>
            </a:endParaRPr>
          </a:p>
          <a:p>
            <a:pPr marL="342900" indent="-342900" defTabSz="914377">
              <a:spcBef>
                <a:spcPts val="1200"/>
              </a:spcBef>
              <a:buFont typeface="Arial" panose="020B0604020202020204" pitchFamily="34" charset="0"/>
              <a:buChar char="•"/>
            </a:pPr>
            <a:endParaRPr lang="en-US" altLang="ru-RU" sz="2800" b="1" dirty="0">
              <a:solidFill>
                <a:prstClr val="black"/>
              </a:solidFill>
              <a:latin typeface="+mn-lt"/>
            </a:endParaRPr>
          </a:p>
          <a:p>
            <a:pPr defTabSz="914377">
              <a:spcBef>
                <a:spcPts val="1200"/>
              </a:spcBef>
            </a:pPr>
            <a:r>
              <a:rPr lang="en-US" altLang="ru-RU" sz="2800" b="1" dirty="0">
                <a:solidFill>
                  <a:prstClr val="black"/>
                </a:solidFill>
                <a:latin typeface="+mn-lt"/>
              </a:rPr>
              <a:t>Templates for Web Services in Python and C#: see documentation</a:t>
            </a:r>
          </a:p>
          <a:p>
            <a:pPr defTabSz="914377">
              <a:spcBef>
                <a:spcPts val="1200"/>
              </a:spcBef>
            </a:pPr>
            <a:endParaRPr lang="en-US" altLang="ru-RU" sz="2800" b="1" dirty="0">
              <a:solidFill>
                <a:prstClr val="black"/>
              </a:solidFill>
              <a:latin typeface="+mn-lt"/>
            </a:endParaRPr>
          </a:p>
        </p:txBody>
      </p:sp>
      <p:sp>
        <p:nvSpPr>
          <p:cNvPr id="6" name="Explosion: 8 Points 5">
            <a:extLst>
              <a:ext uri="{FF2B5EF4-FFF2-40B4-BE49-F238E27FC236}">
                <a16:creationId xmlns:a16="http://schemas.microsoft.com/office/drawing/2014/main" id="{E247C8A2-157C-167B-D5C3-CC1EB44A3B1B}"/>
              </a:ext>
            </a:extLst>
          </p:cNvPr>
          <p:cNvSpPr/>
          <p:nvPr/>
        </p:nvSpPr>
        <p:spPr>
          <a:xfrm>
            <a:off x="5434445" y="2202873"/>
            <a:ext cx="6639790" cy="3501736"/>
          </a:xfrm>
          <a:prstGeom prst="irregularSeal1">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To provide full object type support </a:t>
            </a:r>
            <a:r>
              <a:rPr lang="en-US" sz="1800" dirty="0"/>
              <a:t>(as if it was natively implemented in RDMS) one needs to implement three Web Services</a:t>
            </a:r>
          </a:p>
        </p:txBody>
      </p:sp>
    </p:spTree>
    <p:extLst>
      <p:ext uri="{BB962C8B-B14F-4D97-AF65-F5344CB8AC3E}">
        <p14:creationId xmlns:p14="http://schemas.microsoft.com/office/powerpoint/2010/main" val="18481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fade">
                                      <p:cBhvr>
                                        <p:cTn id="11" dur="500"/>
                                        <p:tgtEl>
                                          <p:spTgt spid="8">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from RDMS perspective: API makes it flexible</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6329884" y="6380292"/>
            <a:ext cx="2757901" cy="632691"/>
          </a:xfrm>
        </p:spPr>
        <p:txBody>
          <a:bodyPr>
            <a:noAutofit/>
          </a:bodyPr>
          <a:lstStyle/>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sz="800" b="0" kern="100" dirty="0">
                <a:latin typeface="Arial" panose="020B0604020202020204" pitchFamily="34" charset="0"/>
                <a:ea typeface="Noto Sans" panose="020B0604020202020204" pitchFamily="34" charset="0"/>
                <a:cs typeface="Arial" panose="020B0604020202020204" pitchFamily="34" charset="0"/>
              </a:rPr>
              <a:t>I</a:t>
            </a:r>
            <a:r>
              <a:rPr lang="en-US" sz="800" b="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REST – </a:t>
            </a:r>
            <a:r>
              <a:rPr lang="en-US" sz="800" b="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800" b="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57913"/>
            <a:ext cx="4414380" cy="3725737"/>
          </a:xfrm>
          <a:prstGeom prst="rect">
            <a:avLst/>
          </a:prstGeom>
          <a:ln>
            <a:solidFill>
              <a:schemeClr val="tx1"/>
            </a:solidFill>
          </a:ln>
        </p:spPr>
      </p:pic>
      <p:grpSp>
        <p:nvGrpSpPr>
          <p:cNvPr id="2" name="Group 1">
            <a:extLst>
              <a:ext uri="{FF2B5EF4-FFF2-40B4-BE49-F238E27FC236}">
                <a16:creationId xmlns:a16="http://schemas.microsoft.com/office/drawing/2014/main" id="{3884BE21-ED04-A753-9FB2-5F0C863D8E11}"/>
              </a:ext>
            </a:extLst>
          </p:cNvPr>
          <p:cNvGrpSpPr/>
          <p:nvPr/>
        </p:nvGrpSpPr>
        <p:grpSpPr>
          <a:xfrm>
            <a:off x="2947980" y="3270323"/>
            <a:ext cx="3837199" cy="1824448"/>
            <a:chOff x="2947980" y="3270323"/>
            <a:chExt cx="3837199" cy="1824448"/>
          </a:xfrm>
        </p:grpSpPr>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14142"/>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grpSp>
      <p:grpSp>
        <p:nvGrpSpPr>
          <p:cNvPr id="10" name="Group 9">
            <a:extLst>
              <a:ext uri="{FF2B5EF4-FFF2-40B4-BE49-F238E27FC236}">
                <a16:creationId xmlns:a16="http://schemas.microsoft.com/office/drawing/2014/main" id="{E9C03B8F-AABD-DF44-63DF-8891BD3E26EC}"/>
              </a:ext>
            </a:extLst>
          </p:cNvPr>
          <p:cNvGrpSpPr/>
          <p:nvPr/>
        </p:nvGrpSpPr>
        <p:grpSpPr>
          <a:xfrm>
            <a:off x="5503258" y="3393621"/>
            <a:ext cx="5629199" cy="2703713"/>
            <a:chOff x="5503258" y="3393621"/>
            <a:chExt cx="5629199" cy="2703713"/>
          </a:xfrm>
        </p:grpSpPr>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FF0000"/>
                  </a:solidFill>
                  <a:latin typeface="Courier New" panose="02070309020205020404" pitchFamily="49" charset="0"/>
                  <a:cs typeface="Courier New" panose="02070309020205020404" pitchFamily="49" charset="0"/>
                </a:rPr>
                <a:t>500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grpSp>
          <p:nvGrpSpPr>
            <p:cNvPr id="8" name="Group 7">
              <a:extLst>
                <a:ext uri="{FF2B5EF4-FFF2-40B4-BE49-F238E27FC236}">
                  <a16:creationId xmlns:a16="http://schemas.microsoft.com/office/drawing/2014/main" id="{51815149-2BA8-BE8F-CEAD-8465CFCADC8D}"/>
                </a:ext>
              </a:extLst>
            </p:cNvPr>
            <p:cNvGrpSpPr/>
            <p:nvPr/>
          </p:nvGrpSpPr>
          <p:grpSpPr>
            <a:xfrm>
              <a:off x="5503258" y="3393621"/>
              <a:ext cx="1853748" cy="1072497"/>
              <a:chOff x="5503258" y="3393621"/>
              <a:chExt cx="1853748" cy="1072497"/>
            </a:xfrm>
          </p:grpSpPr>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grpSp>
      </p:grpSp>
      <p:grpSp>
        <p:nvGrpSpPr>
          <p:cNvPr id="9" name="Group 8">
            <a:extLst>
              <a:ext uri="{FF2B5EF4-FFF2-40B4-BE49-F238E27FC236}">
                <a16:creationId xmlns:a16="http://schemas.microsoft.com/office/drawing/2014/main" id="{2A568A61-5F9E-E379-8CE4-B57EACD27316}"/>
              </a:ext>
            </a:extLst>
          </p:cNvPr>
          <p:cNvGrpSpPr/>
          <p:nvPr/>
        </p:nvGrpSpPr>
        <p:grpSpPr>
          <a:xfrm>
            <a:off x="5515429" y="1007662"/>
            <a:ext cx="5932513" cy="2403195"/>
            <a:chOff x="5515429" y="1007662"/>
            <a:chExt cx="5932513" cy="2403195"/>
          </a:xfrm>
        </p:grpSpPr>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grpSp>
          <p:nvGrpSpPr>
            <p:cNvPr id="7" name="Group 6">
              <a:extLst>
                <a:ext uri="{FF2B5EF4-FFF2-40B4-BE49-F238E27FC236}">
                  <a16:creationId xmlns:a16="http://schemas.microsoft.com/office/drawing/2014/main" id="{9BFAB4C5-D25B-0FF0-1C8F-08D4133068C0}"/>
                </a:ext>
              </a:extLst>
            </p:cNvPr>
            <p:cNvGrpSpPr/>
            <p:nvPr/>
          </p:nvGrpSpPr>
          <p:grpSpPr>
            <a:xfrm>
              <a:off x="5515429" y="1823270"/>
              <a:ext cx="2554312" cy="1587587"/>
              <a:chOff x="5515429" y="1823270"/>
              <a:chExt cx="2554312" cy="1587587"/>
            </a:xfrm>
          </p:grpSpPr>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823270"/>
                <a:ext cx="2554312" cy="1587587"/>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698829">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grpSp>
      </p:gr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rgbClr val="0070C0"/>
                </a:solidFill>
              </a:rPr>
              <a:t>type:TypeValidationLibrary.TypeValidator_EDX_CSV</a:t>
            </a:r>
            <a:r>
              <a:rPr lang="en-US" sz="1400" dirty="0">
                <a:solidFill>
                  <a:srgbClr val="0070C0"/>
                </a:solidFill>
              </a:rPr>
              <a:t> (interface </a:t>
            </a:r>
            <a:r>
              <a:rPr lang="en-US" sz="1400" b="1" dirty="0" err="1">
                <a:solidFill>
                  <a:srgbClr val="0070C0"/>
                </a:solidFill>
              </a:rPr>
              <a:t>IFileValidator</a:t>
            </a:r>
            <a:r>
              <a:rPr lang="en-US" sz="1400" dirty="0">
                <a:solidFill>
                  <a:srgbClr val="0070C0"/>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rgbClr val="0070C0"/>
                </a:solidFill>
              </a:rPr>
              <a:t>https://validation.matinf.pro/edx/validation</a:t>
            </a:r>
          </a:p>
        </p:txBody>
      </p:sp>
    </p:spTree>
    <p:extLst>
      <p:ext uri="{BB962C8B-B14F-4D97-AF65-F5344CB8AC3E}">
        <p14:creationId xmlns:p14="http://schemas.microsoft.com/office/powerpoint/2010/main" val="6942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Effect transition="in" filter="fade">
                                      <p:cBhvr>
                                        <p:cTn id="7" dur="500"/>
                                        <p:tgtEl>
                                          <p:spTgt spid="5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9">
                                            <p:txEl>
                                              <p:pRg st="2" end="2"/>
                                            </p:txEl>
                                          </p:spTgt>
                                        </p:tgtEl>
                                        <p:attrNameLst>
                                          <p:attrName>style.visibility</p:attrName>
                                        </p:attrNameLst>
                                      </p:cBhvr>
                                      <p:to>
                                        <p:strVal val="visible"/>
                                      </p:to>
                                    </p:set>
                                    <p:animEffect transition="in" filter="fade">
                                      <p:cBhvr>
                                        <p:cTn id="16" dur="500"/>
                                        <p:tgtEl>
                                          <p:spTgt spid="59">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35"/>
                                        </p:tgtEl>
                                        <p:attrNameLst>
                                          <p:attrName>style.visibility</p:attrName>
                                        </p:attrNameLst>
                                      </p:cBhvr>
                                      <p:to>
                                        <p:strVal val="visible"/>
                                      </p:to>
                                    </p:set>
                                    <p:animEffect transition="in" filter="fade">
                                      <p:cBhvr>
                                        <p:cTn id="43"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D27D-C032-6904-BEBF-4753D1A650DE}"/>
            </a:ext>
          </a:extLst>
        </p:cNvPr>
        <p:cNvGrpSpPr/>
        <p:nvPr/>
      </p:nvGrpSpPr>
      <p:grpSpPr>
        <a:xfrm>
          <a:off x="0" y="0"/>
          <a:ext cx="0" cy="0"/>
          <a:chOff x="0" y="0"/>
          <a:chExt cx="0" cy="0"/>
        </a:xfrm>
      </p:grpSpPr>
      <p:sp>
        <p:nvSpPr>
          <p:cNvPr id="4" name="Text Box 52">
            <a:extLst>
              <a:ext uri="{FF2B5EF4-FFF2-40B4-BE49-F238E27FC236}">
                <a16:creationId xmlns:a16="http://schemas.microsoft.com/office/drawing/2014/main" id="{EF365D28-9C89-1092-3A13-9BCED06A3D12}"/>
              </a:ext>
            </a:extLst>
          </p:cNvPr>
          <p:cNvSpPr txBox="1">
            <a:spLocks noChangeArrowheads="1"/>
          </p:cNvSpPr>
          <p:nvPr/>
        </p:nvSpPr>
        <p:spPr bwMode="auto">
          <a:xfrm>
            <a:off x="0" y="3119296"/>
            <a:ext cx="121920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400" dirty="0">
                <a:solidFill>
                  <a:prstClr val="black"/>
                </a:solidFill>
                <a:latin typeface="+mn-lt"/>
              </a:rPr>
              <a:t>Request URL (data): </a:t>
            </a:r>
            <a:r>
              <a:rPr lang="en-US" altLang="ru-RU" sz="1400" dirty="0">
                <a:solidFill>
                  <a:srgbClr val="0070C0"/>
                </a:solidFill>
                <a:latin typeface="+mn-lt"/>
                <a:hlinkClick r:id="rId3">
                  <a:extLst>
                    <a:ext uri="{A12FA001-AC4F-418D-AE19-62706E023703}">
                      <ahyp:hlinkClr xmlns:ahyp="http://schemas.microsoft.com/office/drawing/2018/hyperlinkcolor" val="tx"/>
                    </a:ext>
                  </a:extLst>
                </a:hlinkClick>
              </a:rPr>
              <a:t>https://validation.matinf.pro/edx/data/databasevaluesbody</a:t>
            </a:r>
            <a:r>
              <a:rPr lang="en-US" altLang="ru-RU" sz="1400" dirty="0">
                <a:solidFill>
                  <a:srgbClr val="0070C0"/>
                </a:solidFill>
                <a:latin typeface="+mn-lt"/>
              </a:rPr>
              <a:t> </a:t>
            </a:r>
            <a:r>
              <a:rPr lang="en-US" altLang="ru-RU" sz="1400" dirty="0">
                <a:solidFill>
                  <a:prstClr val="black"/>
                </a:solidFill>
                <a:latin typeface="+mn-lt"/>
              </a:rPr>
              <a:t>	           Request URL (table): </a:t>
            </a:r>
            <a:r>
              <a:rPr lang="en-US" altLang="ru-RU" sz="1400" dirty="0">
                <a:solidFill>
                  <a:srgbClr val="0070C0"/>
                </a:solidFill>
                <a:latin typeface="+mn-lt"/>
                <a:hlinkClick r:id="rId4">
                  <a:extLst>
                    <a:ext uri="{A12FA001-AC4F-418D-AE19-62706E023703}">
                      <ahyp:hlinkClr xmlns:ahyp="http://schemas.microsoft.com/office/drawing/2018/hyperlinkcolor" val="tx"/>
                    </a:ext>
                  </a:extLst>
                </a:hlinkClick>
              </a:rPr>
              <a:t>https://validation.matinf.pro/edx/data/table</a:t>
            </a:r>
            <a:endParaRPr lang="en-US" altLang="ru-RU" sz="1400" dirty="0">
              <a:solidFill>
                <a:srgbClr val="0070C0"/>
              </a:solidFill>
              <a:latin typeface="+mn-lt"/>
            </a:endParaRPr>
          </a:p>
          <a:p>
            <a:pPr defTabSz="914377">
              <a:spcBef>
                <a:spcPct val="50000"/>
              </a:spcBef>
            </a:pPr>
            <a:r>
              <a:rPr lang="en-US" altLang="ru-RU" sz="1800" dirty="0">
                <a:solidFill>
                  <a:prstClr val="black"/>
                </a:solidFill>
                <a:latin typeface="+mn-lt"/>
              </a:rPr>
              <a:t>                                            see next slides…</a:t>
            </a:r>
          </a:p>
          <a:p>
            <a:pPr defTabSz="914377">
              <a:spcBef>
                <a:spcPct val="50000"/>
              </a:spcBef>
            </a:pPr>
            <a:endParaRPr lang="en-US" altLang="ru-RU" sz="1800" dirty="0">
              <a:solidFill>
                <a:prstClr val="black"/>
              </a:solidFill>
              <a:latin typeface="+mn-lt"/>
            </a:endParaRPr>
          </a:p>
          <a:p>
            <a:pPr defTabSz="914377">
              <a:spcBef>
                <a:spcPct val="50000"/>
              </a:spcBef>
            </a:pPr>
            <a:r>
              <a:rPr lang="en-US" altLang="ru-RU" sz="1800" dirty="0">
                <a:solidFill>
                  <a:prstClr val="black"/>
                </a:solidFill>
                <a:latin typeface="+mn-lt"/>
              </a:rPr>
              <a:t>Data schema values (current status):</a:t>
            </a:r>
          </a:p>
        </p:txBody>
      </p:sp>
      <p:sp>
        <p:nvSpPr>
          <p:cNvPr id="2" name="Titel 1">
            <a:extLst>
              <a:ext uri="{FF2B5EF4-FFF2-40B4-BE49-F238E27FC236}">
                <a16:creationId xmlns:a16="http://schemas.microsoft.com/office/drawing/2014/main" id="{B6BFBABD-03B4-FF3F-6D37-3C9353CA11F3}"/>
              </a:ext>
            </a:extLst>
          </p:cNvPr>
          <p:cNvSpPr>
            <a:spLocks noGrp="1"/>
          </p:cNvSpPr>
          <p:nvPr>
            <p:ph type="title"/>
          </p:nvPr>
        </p:nvSpPr>
        <p:spPr/>
        <p:txBody>
          <a:bodyPr/>
          <a:lstStyle/>
          <a:p>
            <a:r>
              <a:rPr lang="en-US" dirty="0"/>
              <a:t>Type configuration: Data Extraction (external Web Service)</a:t>
            </a:r>
            <a:endParaRPr lang="en-US" sz="1600" dirty="0"/>
          </a:p>
        </p:txBody>
      </p:sp>
      <p:sp>
        <p:nvSpPr>
          <p:cNvPr id="3" name="Text Placeholder 2">
            <a:extLst>
              <a:ext uri="{FF2B5EF4-FFF2-40B4-BE49-F238E27FC236}">
                <a16:creationId xmlns:a16="http://schemas.microsoft.com/office/drawing/2014/main" id="{67091196-2D0F-2E7C-1724-400260AB4F71}"/>
              </a:ext>
            </a:extLst>
          </p:cNvPr>
          <p:cNvSpPr>
            <a:spLocks noGrp="1"/>
          </p:cNvSpPr>
          <p:nvPr>
            <p:ph type="body" sz="quarter" idx="13"/>
          </p:nvPr>
        </p:nvSpPr>
        <p:spPr>
          <a:xfrm>
            <a:off x="6279502" y="6362393"/>
            <a:ext cx="5420662" cy="485999"/>
          </a:xfrm>
        </p:spPr>
        <p:txBody>
          <a:bodyPr>
            <a:normAutofit/>
          </a:bodyPr>
          <a:lstStyle/>
          <a:p>
            <a:pPr indent="0">
              <a:buNone/>
            </a:pPr>
            <a:r>
              <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https://validation.matinf.pro/</a:t>
            </a:r>
            <a:endPar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endParaRPr>
          </a:p>
          <a:p>
            <a:pPr indent="0">
              <a:buNone/>
            </a:pP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8D69AC1-A812-B6B4-BEF9-717F35594652}"/>
              </a:ext>
            </a:extLst>
          </p:cNvPr>
          <p:cNvSpPr txBox="1"/>
          <p:nvPr/>
        </p:nvSpPr>
        <p:spPr>
          <a:xfrm>
            <a:off x="125147" y="829557"/>
            <a:ext cx="11756571" cy="300082"/>
          </a:xfrm>
          <a:prstGeom prst="rect">
            <a:avLst/>
          </a:prstGeom>
          <a:noFill/>
        </p:spPr>
        <p:txBody>
          <a:bodyPr wrap="square">
            <a:spAutoFit/>
          </a:bodyPr>
          <a:lstStyle/>
          <a:p>
            <a:r>
              <a:rPr lang="en-US" b="0" i="0" dirty="0">
                <a:solidFill>
                  <a:srgbClr val="3B4151"/>
                </a:solidFill>
                <a:effectLst/>
                <a:latin typeface="Arial" panose="020B0604020202020204" pitchFamily="34" charset="0"/>
              </a:rPr>
              <a:t>Data extraction &amp; conversion to table tasks are delegated to an external service</a:t>
            </a:r>
          </a:p>
        </p:txBody>
      </p:sp>
      <p:graphicFrame>
        <p:nvGraphicFramePr>
          <p:cNvPr id="6" name="Table 5">
            <a:extLst>
              <a:ext uri="{FF2B5EF4-FFF2-40B4-BE49-F238E27FC236}">
                <a16:creationId xmlns:a16="http://schemas.microsoft.com/office/drawing/2014/main" id="{EB7B139F-701B-A413-15E0-D57B506C3D88}"/>
              </a:ext>
            </a:extLst>
          </p:cNvPr>
          <p:cNvGraphicFramePr>
            <a:graphicFrameLocks noGrp="1"/>
          </p:cNvGraphicFramePr>
          <p:nvPr/>
        </p:nvGraphicFramePr>
        <p:xfrm>
          <a:off x="115184" y="4689580"/>
          <a:ext cx="5867400" cy="1240155"/>
        </p:xfrm>
        <a:graphic>
          <a:graphicData uri="http://schemas.openxmlformats.org/drawingml/2006/table">
            <a:tbl>
              <a:tblPr>
                <a:tableStyleId>{5C22544A-7EE6-4342-B048-85BDC9FD1C3A}</a:tableStyleId>
              </a:tblPr>
              <a:tblGrid>
                <a:gridCol w="3183702">
                  <a:extLst>
                    <a:ext uri="{9D8B030D-6E8A-4147-A177-3AD203B41FA5}">
                      <a16:colId xmlns:a16="http://schemas.microsoft.com/office/drawing/2014/main" val="3293708834"/>
                    </a:ext>
                  </a:extLst>
                </a:gridCol>
                <a:gridCol w="2074428">
                  <a:extLst>
                    <a:ext uri="{9D8B030D-6E8A-4147-A177-3AD203B41FA5}">
                      <a16:colId xmlns:a16="http://schemas.microsoft.com/office/drawing/2014/main" val="3172066813"/>
                    </a:ext>
                  </a:extLst>
                </a:gridCol>
                <a:gridCol w="609270">
                  <a:extLst>
                    <a:ext uri="{9D8B030D-6E8A-4147-A177-3AD203B41FA5}">
                      <a16:colId xmlns:a16="http://schemas.microsoft.com/office/drawing/2014/main" val="3813991829"/>
                    </a:ext>
                  </a:extLst>
                </a:gridCol>
              </a:tblGrid>
              <a:tr h="153219">
                <a:tc>
                  <a:txBody>
                    <a:bodyPr/>
                    <a:lstStyle/>
                    <a:p>
                      <a:pPr algn="l" fontAlgn="b"/>
                      <a:r>
                        <a:rPr lang="en-US" sz="1100" b="1" u="none" strike="noStrike">
                          <a:effectLst/>
                        </a:rPr>
                        <a:t>Data Schema</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a:effectLst/>
                        </a:rPr>
                        <a:t>Comments</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dirty="0">
                          <a:effectLst/>
                        </a:rPr>
                        <a:t>Author</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631571350"/>
                  </a:ext>
                </a:extLst>
              </a:tr>
              <a:tr h="152400">
                <a:tc>
                  <a:txBody>
                    <a:bodyPr/>
                    <a:lstStyle/>
                    <a:p>
                      <a:pPr algn="l" fontAlgn="b"/>
                      <a:r>
                        <a:rPr lang="en-US" sz="1100" u="none" strike="noStrike" dirty="0" err="1">
                          <a:effectLst/>
                        </a:rPr>
                        <a:t>type:TypeValidationLibrary.TypeValidator_EDX_CSV</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86770844"/>
                  </a:ext>
                </a:extLst>
              </a:tr>
              <a:tr h="152400">
                <a:tc>
                  <a:txBody>
                    <a:bodyPr/>
                    <a:lstStyle/>
                    <a:p>
                      <a:pPr algn="l" fontAlgn="b"/>
                      <a:r>
                        <a:rPr lang="en-US" sz="1100" u="none" strike="noStrike" dirty="0">
                          <a:solidFill>
                            <a:srgbClr val="0070C0"/>
                          </a:solidFill>
                          <a:effectLst/>
                          <a:hlinkClick r:id="rId6">
                            <a:extLst>
                              <a:ext uri="{A12FA001-AC4F-418D-AE19-62706E023703}">
                                <ahyp:hlinkClr xmlns:ahyp="http://schemas.microsoft.com/office/drawing/2018/hyperlinkcolor" val="tx"/>
                              </a:ext>
                            </a:extLst>
                          </a:hlinkClick>
                        </a:rPr>
                        <a:t>https://validation.matinf.pro/edx/data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136335115"/>
                  </a:ext>
                </a:extLst>
              </a:tr>
              <a:tr h="152400">
                <a:tc>
                  <a:txBody>
                    <a:bodyPr/>
                    <a:lstStyle/>
                    <a:p>
                      <a:pPr algn="l" fontAlgn="b"/>
                      <a:r>
                        <a:rPr lang="en-US" sz="1100" u="none" strike="noStrike" dirty="0">
                          <a:solidFill>
                            <a:srgbClr val="0070C0"/>
                          </a:solidFill>
                          <a:effectLst/>
                          <a:hlinkClick r:id="rId7">
                            <a:extLst>
                              <a:ext uri="{A12FA001-AC4F-418D-AE19-62706E023703}">
                                <ahyp:hlinkClr xmlns:ahyp="http://schemas.microsoft.com/office/drawing/2018/hyperlinkcolor" val="tx"/>
                              </a:ext>
                            </a:extLst>
                          </a:hlinkClick>
                        </a:rPr>
                        <a:t>https://htts.matinf.pro/resistance/csv/data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CSV</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086555205"/>
                  </a:ext>
                </a:extLst>
              </a:tr>
              <a:tr h="152400">
                <a:tc>
                  <a:txBody>
                    <a:bodyPr/>
                    <a:lstStyle/>
                    <a:p>
                      <a:pPr algn="l" fontAlgn="b"/>
                      <a:r>
                        <a:rPr lang="en-US" sz="1100" u="none" strike="noStrike" dirty="0">
                          <a:solidFill>
                            <a:srgbClr val="0070C0"/>
                          </a:solidFill>
                          <a:effectLst/>
                          <a:hlinkClick r:id="rId8">
                            <a:extLst>
                              <a:ext uri="{A12FA001-AC4F-418D-AE19-62706E023703}">
                                <ahyp:hlinkClr xmlns:ahyp="http://schemas.microsoft.com/office/drawing/2018/hyperlinkcolor" val="tx"/>
                              </a:ext>
                            </a:extLst>
                          </a:hlinkClick>
                        </a:rPr>
                        <a:t>https://htts.matinf.pro/resistance/txt/data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786192356"/>
                  </a:ext>
                </a:extLst>
              </a:tr>
              <a:tr h="172557">
                <a:tc>
                  <a:txBody>
                    <a:bodyPr/>
                    <a:lstStyle/>
                    <a:p>
                      <a:pPr algn="l" fontAlgn="b"/>
                      <a:r>
                        <a:rPr lang="en-US" sz="1100" u="none" strike="noStrike" dirty="0">
                          <a:solidFill>
                            <a:srgbClr val="0070C0"/>
                          </a:solidFill>
                          <a:effectLst/>
                          <a:hlinkClick r:id="rId9">
                            <a:extLst>
                              <a:ext uri="{A12FA001-AC4F-418D-AE19-62706E023703}">
                                <ahyp:hlinkClr xmlns:ahyp="http://schemas.microsoft.com/office/drawing/2018/hyperlinkcolor" val="tx"/>
                              </a:ext>
                            </a:extLst>
                          </a:hlinkClick>
                        </a:rPr>
                        <a:t>https://thickness.matinf.pro/thickness/xlsx/data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XLSX</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51482210"/>
                  </a:ext>
                </a:extLst>
              </a:tr>
              <a:tr h="152400">
                <a:tc>
                  <a:txBody>
                    <a:bodyPr/>
                    <a:lstStyle/>
                    <a:p>
                      <a:pPr algn="l" fontAlgn="b"/>
                      <a:r>
                        <a:rPr lang="en-US" sz="1100" u="none" strike="noStrike" dirty="0">
                          <a:solidFill>
                            <a:srgbClr val="0070C0"/>
                          </a:solidFill>
                          <a:effectLst/>
                          <a:hlinkClick r:id="rId10">
                            <a:extLst>
                              <a:ext uri="{A12FA001-AC4F-418D-AE19-62706E023703}">
                                <ahyp:hlinkClr xmlns:ahyp="http://schemas.microsoft.com/office/drawing/2018/hyperlinkcolor" val="tx"/>
                              </a:ext>
                            </a:extLst>
                          </a:hlinkClick>
                        </a:rPr>
                        <a:t>https://thickness.matinf.pro/thickness/txt/data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999669064"/>
                  </a:ext>
                </a:extLst>
              </a:tr>
            </a:tbl>
          </a:graphicData>
        </a:graphic>
      </p:graphicFrame>
      <p:cxnSp>
        <p:nvCxnSpPr>
          <p:cNvPr id="8" name="Straight Arrow Connector 7">
            <a:extLst>
              <a:ext uri="{FF2B5EF4-FFF2-40B4-BE49-F238E27FC236}">
                <a16:creationId xmlns:a16="http://schemas.microsoft.com/office/drawing/2014/main" id="{317DB79B-25A0-CBE2-BEDE-943395B81E3C}"/>
              </a:ext>
            </a:extLst>
          </p:cNvPr>
          <p:cNvCxnSpPr>
            <a:cxnSpLocks/>
            <a:stCxn id="17" idx="2"/>
            <a:endCxn id="16" idx="0"/>
          </p:cNvCxnSpPr>
          <p:nvPr/>
        </p:nvCxnSpPr>
        <p:spPr>
          <a:xfrm>
            <a:off x="5948527" y="1593600"/>
            <a:ext cx="3235568" cy="75509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589B20-73C8-7773-AFB7-6BA01923D0E7}"/>
              </a:ext>
            </a:extLst>
          </p:cNvPr>
          <p:cNvCxnSpPr>
            <a:cxnSpLocks/>
            <a:stCxn id="17" idx="2"/>
            <a:endCxn id="15" idx="0"/>
          </p:cNvCxnSpPr>
          <p:nvPr/>
        </p:nvCxnSpPr>
        <p:spPr>
          <a:xfrm flipH="1">
            <a:off x="3143361" y="1593600"/>
            <a:ext cx="2805166" cy="77351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0">
            <a:extLst>
              <a:ext uri="{FF2B5EF4-FFF2-40B4-BE49-F238E27FC236}">
                <a16:creationId xmlns:a16="http://schemas.microsoft.com/office/drawing/2014/main" id="{BA0910B4-8505-B28A-89FF-DDC7737898E3}"/>
              </a:ext>
            </a:extLst>
          </p:cNvPr>
          <p:cNvSpPr txBox="1">
            <a:spLocks noChangeArrowheads="1"/>
          </p:cNvSpPr>
          <p:nvPr/>
        </p:nvSpPr>
        <p:spPr bwMode="auto">
          <a:xfrm>
            <a:off x="1415169" y="2367116"/>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IDatabaseValuesGetter</a:t>
            </a:r>
            <a:r>
              <a:rPr lang="en-US" altLang="ru-RU" sz="1200" dirty="0">
                <a:solidFill>
                  <a:schemeClr val="tx1"/>
                </a:solidFill>
                <a:latin typeface="Arial" panose="020B0604020202020204" pitchFamily="34" charset="0"/>
              </a:rPr>
              <a:t>: properties, compositions, properties for measurement areas</a:t>
            </a:r>
            <a:endParaRPr lang="ru-RU" altLang="ru-RU" sz="1200" dirty="0">
              <a:solidFill>
                <a:schemeClr val="tx1"/>
              </a:solidFill>
              <a:latin typeface="Arial" panose="020B0604020202020204" pitchFamily="34" charset="0"/>
            </a:endParaRPr>
          </a:p>
        </p:txBody>
      </p:sp>
      <p:sp>
        <p:nvSpPr>
          <p:cNvPr id="16" name="Text Box 10">
            <a:extLst>
              <a:ext uri="{FF2B5EF4-FFF2-40B4-BE49-F238E27FC236}">
                <a16:creationId xmlns:a16="http://schemas.microsoft.com/office/drawing/2014/main" id="{86F29AD8-9DB7-CC26-F022-F352D6B3B164}"/>
              </a:ext>
            </a:extLst>
          </p:cNvPr>
          <p:cNvSpPr txBox="1">
            <a:spLocks noChangeArrowheads="1"/>
          </p:cNvSpPr>
          <p:nvPr/>
        </p:nvSpPr>
        <p:spPr bwMode="auto">
          <a:xfrm>
            <a:off x="7455903" y="2348694"/>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ITableGetter</a:t>
            </a:r>
            <a:r>
              <a:rPr lang="en-US" altLang="ru-RU" sz="1200" dirty="0">
                <a:solidFill>
                  <a:schemeClr val="tx1"/>
                </a:solidFill>
                <a:latin typeface="Arial" panose="020B0604020202020204" pitchFamily="34" charset="0"/>
              </a:rPr>
              <a:t>: arbitrary table</a:t>
            </a:r>
          </a:p>
          <a:p>
            <a:pPr algn="ctr" defTabSz="914377">
              <a:spcBef>
                <a:spcPct val="0"/>
              </a:spcBef>
            </a:pPr>
            <a:r>
              <a:rPr lang="en-US" altLang="ru-RU" sz="1200" dirty="0">
                <a:solidFill>
                  <a:schemeClr val="tx1"/>
                </a:solidFill>
                <a:latin typeface="Arial" panose="020B0604020202020204" pitchFamily="34" charset="0"/>
              </a:rPr>
              <a:t>(used for table </a:t>
            </a:r>
            <a:r>
              <a:rPr lang="en-US" altLang="ru-RU" sz="1200" dirty="0" err="1">
                <a:solidFill>
                  <a:schemeClr val="tx1"/>
                </a:solidFill>
                <a:latin typeface="Arial" panose="020B0604020202020204" pitchFamily="34" charset="0"/>
              </a:rPr>
              <a:t>visualisation</a:t>
            </a:r>
            <a:r>
              <a:rPr lang="en-US" altLang="ru-RU" sz="1200" dirty="0">
                <a:solidFill>
                  <a:schemeClr val="tx1"/>
                </a:solidFill>
                <a:latin typeface="Arial" panose="020B0604020202020204" pitchFamily="34" charset="0"/>
              </a:rPr>
              <a:t>)</a:t>
            </a:r>
            <a:endParaRPr lang="ru-RU" altLang="ru-RU" sz="1200" dirty="0">
              <a:solidFill>
                <a:schemeClr val="tx1"/>
              </a:solidFill>
              <a:latin typeface="Arial" panose="020B0604020202020204" pitchFamily="34" charset="0"/>
            </a:endParaRPr>
          </a:p>
        </p:txBody>
      </p:sp>
      <p:sp>
        <p:nvSpPr>
          <p:cNvPr id="17" name="Text Box 10">
            <a:extLst>
              <a:ext uri="{FF2B5EF4-FFF2-40B4-BE49-F238E27FC236}">
                <a16:creationId xmlns:a16="http://schemas.microsoft.com/office/drawing/2014/main" id="{9780EE11-738D-205A-DECE-8A89E463DE1C}"/>
              </a:ext>
            </a:extLst>
          </p:cNvPr>
          <p:cNvSpPr txBox="1">
            <a:spLocks noChangeArrowheads="1"/>
          </p:cNvSpPr>
          <p:nvPr/>
        </p:nvSpPr>
        <p:spPr bwMode="auto">
          <a:xfrm>
            <a:off x="4220335" y="1173036"/>
            <a:ext cx="3456383" cy="420564"/>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 Extraction</a:t>
            </a:r>
            <a:endParaRPr lang="ru-RU" altLang="ru-RU" sz="2133" b="1" dirty="0">
              <a:solidFill>
                <a:schemeClr val="tx1"/>
              </a:solidFill>
              <a:latin typeface="Arial" panose="020B0604020202020204" pitchFamily="34" charset="0"/>
            </a:endParaRPr>
          </a:p>
        </p:txBody>
      </p:sp>
      <p:sp>
        <p:nvSpPr>
          <p:cNvPr id="25" name="TextBox 24">
            <a:extLst>
              <a:ext uri="{FF2B5EF4-FFF2-40B4-BE49-F238E27FC236}">
                <a16:creationId xmlns:a16="http://schemas.microsoft.com/office/drawing/2014/main" id="{549BD4D2-139D-826C-CCB8-031065C7A3C2}"/>
              </a:ext>
            </a:extLst>
          </p:cNvPr>
          <p:cNvSpPr txBox="1"/>
          <p:nvPr/>
        </p:nvSpPr>
        <p:spPr>
          <a:xfrm rot="20686125">
            <a:off x="3280786" y="1779787"/>
            <a:ext cx="16228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databasevaluesbody</a:t>
            </a:r>
            <a:endParaRPr lang="en-US" sz="1200" dirty="0"/>
          </a:p>
        </p:txBody>
      </p:sp>
      <p:sp>
        <p:nvSpPr>
          <p:cNvPr id="27" name="TextBox 26">
            <a:extLst>
              <a:ext uri="{FF2B5EF4-FFF2-40B4-BE49-F238E27FC236}">
                <a16:creationId xmlns:a16="http://schemas.microsoft.com/office/drawing/2014/main" id="{2C967443-65EF-CED0-9E28-CDDEC6D99011}"/>
              </a:ext>
            </a:extLst>
          </p:cNvPr>
          <p:cNvSpPr txBox="1"/>
          <p:nvPr/>
        </p:nvSpPr>
        <p:spPr>
          <a:xfrm rot="821710">
            <a:off x="7782447" y="1799882"/>
            <a:ext cx="10199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tablebody</a:t>
            </a:r>
            <a:endParaRPr lang="en-US" sz="1200" dirty="0"/>
          </a:p>
        </p:txBody>
      </p:sp>
      <p:sp>
        <p:nvSpPr>
          <p:cNvPr id="30" name="TextBox 29">
            <a:extLst>
              <a:ext uri="{FF2B5EF4-FFF2-40B4-BE49-F238E27FC236}">
                <a16:creationId xmlns:a16="http://schemas.microsoft.com/office/drawing/2014/main" id="{913A9BAD-2AC6-7A91-D8C2-39F9B7C91B19}"/>
              </a:ext>
            </a:extLst>
          </p:cNvPr>
          <p:cNvSpPr txBox="1"/>
          <p:nvPr/>
        </p:nvSpPr>
        <p:spPr>
          <a:xfrm>
            <a:off x="8212949" y="3390484"/>
            <a:ext cx="2024742" cy="2923877"/>
          </a:xfrm>
          <a:prstGeom prst="rect">
            <a:avLst/>
          </a:prstGeom>
          <a:noFill/>
          <a:ln>
            <a:solidFill>
              <a:schemeClr val="accent1"/>
            </a:solidFill>
          </a:ln>
        </p:spPr>
        <p:txBody>
          <a:bodyPr wrap="square">
            <a:spAutoFit/>
          </a:bodyPr>
          <a:lstStyle/>
          <a:p>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DataTable</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"Index"</a:t>
            </a:r>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"1"</a:t>
            </a:r>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"V"</a:t>
            </a:r>
            <a:r>
              <a:rPr lang="en-US" sz="800" dirty="0">
                <a:solidFill>
                  <a:srgbClr val="000000"/>
                </a:solidFill>
                <a:latin typeface="Cascadia Mono" panose="020B0609020000020004" pitchFamily="49" charset="0"/>
              </a:rPr>
              <a:t>: 31.3,</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"Mn"</a:t>
            </a:r>
            <a:r>
              <a:rPr lang="en-US" sz="800" dirty="0">
                <a:solidFill>
                  <a:srgbClr val="000000"/>
                </a:solidFill>
                <a:latin typeface="Cascadia Mono" panose="020B0609020000020004" pitchFamily="49" charset="0"/>
              </a:rPr>
              <a:t>: 2.7,</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a:t>
            </a:r>
            <a:r>
              <a:rPr lang="en-US" sz="800" dirty="0">
                <a:solidFill>
                  <a:srgbClr val="000000"/>
                </a:solidFill>
                <a:latin typeface="Cascadia Mono" panose="020B0609020000020004" pitchFamily="49" charset="0"/>
              </a:rPr>
              <a:t>: 22.6,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"Ni"</a:t>
            </a:r>
            <a:r>
              <a:rPr lang="en-US" sz="800" dirty="0">
                <a:solidFill>
                  <a:srgbClr val="000000"/>
                </a:solidFill>
                <a:latin typeface="Cascadia Mono" panose="020B0609020000020004" pitchFamily="49" charset="0"/>
              </a:rPr>
              <a:t>: 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"Ho"</a:t>
            </a:r>
            <a:r>
              <a:rPr lang="en-US" sz="800" dirty="0">
                <a:solidFill>
                  <a:srgbClr val="000000"/>
                </a:solidFill>
                <a:latin typeface="Cascadia Mono" panose="020B0609020000020004" pitchFamily="49" charset="0"/>
              </a:rPr>
              <a:t>: 37.4</a:t>
            </a:r>
          </a:p>
          <a:p>
            <a:r>
              <a:rPr lang="en-US" sz="800" dirty="0">
                <a:solidFill>
                  <a:srgbClr val="000000"/>
                </a:solidFill>
                <a:latin typeface="Cascadia Mono" panose="020B0609020000020004" pitchFamily="49" charset="0"/>
              </a:rPr>
              <a:t>    },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"Coordinates"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CoordinateNames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HasCoordinates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false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"Dependencies"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DependencyNames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"Index"</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HasDependencies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true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a:t>
            </a:r>
            <a:endParaRPr lang="en-US" sz="800" dirty="0"/>
          </a:p>
        </p:txBody>
      </p:sp>
      <p:sp>
        <p:nvSpPr>
          <p:cNvPr id="31" name="Rectangle: Rounded Corners 30">
            <a:extLst>
              <a:ext uri="{FF2B5EF4-FFF2-40B4-BE49-F238E27FC236}">
                <a16:creationId xmlns:a16="http://schemas.microsoft.com/office/drawing/2014/main" id="{FE20EB6B-69C0-7DBD-4011-B3838F017C51}"/>
              </a:ext>
            </a:extLst>
          </p:cNvPr>
          <p:cNvSpPr/>
          <p:nvPr/>
        </p:nvSpPr>
        <p:spPr>
          <a:xfrm>
            <a:off x="8287651" y="3526285"/>
            <a:ext cx="1884123" cy="1357883"/>
          </a:xfrm>
          <a:prstGeom prst="roundRect">
            <a:avLst/>
          </a:prstGeom>
          <a:solidFill>
            <a:srgbClr val="0070C0">
              <a:alpha val="16000"/>
            </a:srgbClr>
          </a:solidFill>
          <a:ln w="127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52">
            <a:extLst>
              <a:ext uri="{FF2B5EF4-FFF2-40B4-BE49-F238E27FC236}">
                <a16:creationId xmlns:a16="http://schemas.microsoft.com/office/drawing/2014/main" id="{DFE2D9F4-C7B5-BBAB-1501-08F49354A90D}"/>
              </a:ext>
            </a:extLst>
          </p:cNvPr>
          <p:cNvSpPr txBox="1">
            <a:spLocks noChangeArrowheads="1"/>
          </p:cNvSpPr>
          <p:nvPr/>
        </p:nvSpPr>
        <p:spPr bwMode="auto">
          <a:xfrm>
            <a:off x="7680245" y="1095162"/>
            <a:ext cx="460036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100" b="1" dirty="0">
                <a:solidFill>
                  <a:prstClr val="black"/>
                </a:solidFill>
                <a:latin typeface="+mn-lt"/>
              </a:rPr>
              <a:t>Request URL: </a:t>
            </a:r>
            <a:r>
              <a:rPr lang="en-US" altLang="ru-RU" sz="1100" dirty="0" err="1">
                <a:solidFill>
                  <a:prstClr val="black"/>
                </a:solidFill>
                <a:latin typeface="+mn-lt"/>
              </a:rPr>
              <a:t>HTTPS_DataSchema</a:t>
            </a:r>
            <a:r>
              <a:rPr lang="en-US" altLang="ru-RU" sz="1100" dirty="0">
                <a:solidFill>
                  <a:prstClr val="black"/>
                </a:solidFill>
                <a:latin typeface="+mn-lt"/>
              </a:rPr>
              <a:t> + ("/</a:t>
            </a:r>
            <a:r>
              <a:rPr lang="en-US" altLang="ru-RU" sz="1100" dirty="0" err="1">
                <a:solidFill>
                  <a:prstClr val="black"/>
                </a:solidFill>
                <a:latin typeface="+mn-lt"/>
              </a:rPr>
              <a:t>databasevaluesbody</a:t>
            </a:r>
            <a:r>
              <a:rPr lang="en-US" altLang="ru-RU" sz="1100" dirty="0">
                <a:solidFill>
                  <a:prstClr val="black"/>
                </a:solidFill>
                <a:latin typeface="+mn-lt"/>
              </a:rPr>
              <a:t>" | "/</a:t>
            </a:r>
            <a:r>
              <a:rPr lang="en-US" altLang="ru-RU" sz="1100" dirty="0" err="1">
                <a:solidFill>
                  <a:prstClr val="black"/>
                </a:solidFill>
                <a:latin typeface="+mn-lt"/>
              </a:rPr>
              <a:t>tablebody</a:t>
            </a:r>
            <a:r>
              <a:rPr lang="en-US" altLang="ru-RU" sz="1100" dirty="0">
                <a:solidFill>
                  <a:prstClr val="black"/>
                </a:solidFill>
                <a:latin typeface="+mn-lt"/>
              </a:rPr>
              <a:t>")</a:t>
            </a:r>
          </a:p>
          <a:p>
            <a:pPr defTabSz="914377">
              <a:spcBef>
                <a:spcPct val="50000"/>
              </a:spcBef>
            </a:pPr>
            <a:r>
              <a:rPr lang="en-US" altLang="ru-RU" sz="1100" b="1" dirty="0">
                <a:solidFill>
                  <a:prstClr val="black"/>
                </a:solidFill>
                <a:latin typeface="+mn-lt"/>
              </a:rPr>
              <a:t>Example: </a:t>
            </a:r>
            <a:r>
              <a:rPr lang="en-US" altLang="ru-RU" sz="1100" dirty="0">
                <a:solidFill>
                  <a:prstClr val="black"/>
                </a:solidFill>
                <a:latin typeface="+mn-lt"/>
              </a:rPr>
              <a:t>Data Schema (for EDX): </a:t>
            </a:r>
            <a:r>
              <a:rPr lang="en-US" altLang="ru-RU" sz="1100" dirty="0">
                <a:solidFill>
                  <a:srgbClr val="0070C0"/>
                </a:solidFill>
                <a:latin typeface="+mn-lt"/>
                <a:hlinkClick r:id="rId6">
                  <a:extLst>
                    <a:ext uri="{A12FA001-AC4F-418D-AE19-62706E023703}">
                      <ahyp:hlinkClr xmlns:ahyp="http://schemas.microsoft.com/office/drawing/2018/hyperlinkcolor" val="tx"/>
                    </a:ext>
                  </a:extLst>
                </a:hlinkClick>
              </a:rPr>
              <a:t>https://validation.matinf.pro/edx/data</a:t>
            </a:r>
            <a:endParaRPr lang="en-US" altLang="ru-RU" sz="1100" dirty="0">
              <a:solidFill>
                <a:srgbClr val="0070C0"/>
              </a:solidFill>
              <a:latin typeface="+mn-lt"/>
            </a:endParaRPr>
          </a:p>
        </p:txBody>
      </p:sp>
    </p:spTree>
    <p:extLst>
      <p:ext uri="{BB962C8B-B14F-4D97-AF65-F5344CB8AC3E}">
        <p14:creationId xmlns:p14="http://schemas.microsoft.com/office/powerpoint/2010/main" val="107439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Data </a:t>
            </a:r>
            <a:r>
              <a:rPr lang="de-DE" dirty="0" err="1"/>
              <a:t>Visualization</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a:xfrm>
            <a:off x="6185140" y="6362393"/>
            <a:ext cx="4797184"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https://dim.mdi.ruhr-uni-bochum.de/file/csv/6691</a:t>
            </a:r>
            <a:endParaRPr lang="en-US" b="0" dirty="0">
              <a:solidFill>
                <a:srgbClr val="0070C0"/>
              </a:solidFill>
            </a:endParaRPr>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130164" y="695623"/>
            <a:ext cx="576821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Materials Library Visualization</a:t>
            </a:r>
            <a:endParaRPr lang="en-US" altLang="ru-RU" sz="2133" dirty="0">
              <a:solidFill>
                <a:schemeClr val="tx1"/>
              </a:solidFill>
              <a:latin typeface="+mn-lt"/>
            </a:endParaRPr>
          </a:p>
        </p:txBody>
      </p:sp>
      <p:pic>
        <p:nvPicPr>
          <p:cNvPr id="8" name="Picture 7">
            <a:extLst>
              <a:ext uri="{FF2B5EF4-FFF2-40B4-BE49-F238E27FC236}">
                <a16:creationId xmlns:a16="http://schemas.microsoft.com/office/drawing/2014/main" id="{4C479EC9-3E81-A67B-9BE3-6331ACEFA402}"/>
              </a:ext>
            </a:extLst>
          </p:cNvPr>
          <p:cNvPicPr>
            <a:picLocks noChangeAspect="1"/>
          </p:cNvPicPr>
          <p:nvPr/>
        </p:nvPicPr>
        <p:blipFill>
          <a:blip r:embed="rId4"/>
          <a:stretch>
            <a:fillRect/>
          </a:stretch>
        </p:blipFill>
        <p:spPr>
          <a:xfrm>
            <a:off x="6674537" y="2881636"/>
            <a:ext cx="5356689" cy="3208327"/>
          </a:xfrm>
          <a:prstGeom prst="rect">
            <a:avLst/>
          </a:prstGeom>
          <a:ln>
            <a:solidFill>
              <a:schemeClr val="tx2">
                <a:lumMod val="90000"/>
                <a:lumOff val="10000"/>
              </a:schemeClr>
            </a:solidFill>
          </a:ln>
        </p:spPr>
      </p:pic>
      <p:sp>
        <p:nvSpPr>
          <p:cNvPr id="11" name="TextBox 10">
            <a:extLst>
              <a:ext uri="{FF2B5EF4-FFF2-40B4-BE49-F238E27FC236}">
                <a16:creationId xmlns:a16="http://schemas.microsoft.com/office/drawing/2014/main" id="{B6559CC1-F695-FD64-5083-953B8E73F340}"/>
              </a:ext>
            </a:extLst>
          </p:cNvPr>
          <p:cNvSpPr txBox="1"/>
          <p:nvPr/>
        </p:nvSpPr>
        <p:spPr>
          <a:xfrm>
            <a:off x="6672107" y="250829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pic>
        <p:nvPicPr>
          <p:cNvPr id="13" name="Picture 12">
            <a:extLst>
              <a:ext uri="{FF2B5EF4-FFF2-40B4-BE49-F238E27FC236}">
                <a16:creationId xmlns:a16="http://schemas.microsoft.com/office/drawing/2014/main" id="{45EAE565-A063-D542-74F3-0FCA37D4DD85}"/>
              </a:ext>
            </a:extLst>
          </p:cNvPr>
          <p:cNvPicPr>
            <a:picLocks noChangeAspect="1"/>
          </p:cNvPicPr>
          <p:nvPr/>
        </p:nvPicPr>
        <p:blipFill>
          <a:blip r:embed="rId5"/>
          <a:stretch>
            <a:fillRect/>
          </a:stretch>
        </p:blipFill>
        <p:spPr>
          <a:xfrm>
            <a:off x="6908909" y="0"/>
            <a:ext cx="5283091" cy="2452668"/>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71AD0E6C-2580-35A4-F08C-FC8577773A1A}"/>
              </a:ext>
            </a:extLst>
          </p:cNvPr>
          <p:cNvPicPr>
            <a:picLocks noChangeAspect="1"/>
          </p:cNvPicPr>
          <p:nvPr/>
        </p:nvPicPr>
        <p:blipFill>
          <a:blip r:embed="rId6"/>
          <a:stretch>
            <a:fillRect/>
          </a:stretch>
        </p:blipFill>
        <p:spPr>
          <a:xfrm>
            <a:off x="174878" y="1093044"/>
            <a:ext cx="6228255" cy="4994032"/>
          </a:xfrm>
          <a:prstGeom prst="rect">
            <a:avLst/>
          </a:prstGeom>
          <a:ln>
            <a:solidFill>
              <a:srgbClr val="004C93"/>
            </a:solidFill>
          </a:ln>
        </p:spPr>
      </p:pic>
    </p:spTree>
    <p:extLst>
      <p:ext uri="{BB962C8B-B14F-4D97-AF65-F5344CB8AC3E}">
        <p14:creationId xmlns:p14="http://schemas.microsoft.com/office/powerpoint/2010/main" val="260313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8E8B31-2949-5469-89DD-83999D7486AA}"/>
              </a:ext>
            </a:extLst>
          </p:cNvPr>
          <p:cNvSpPr/>
          <p:nvPr/>
        </p:nvSpPr>
        <p:spPr>
          <a:xfrm>
            <a:off x="1873687" y="5360513"/>
            <a:ext cx="6814868" cy="57754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2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66172" y="6372001"/>
            <a:ext cx="4694177" cy="485999"/>
          </a:xfrm>
        </p:spPr>
        <p:txBody>
          <a:bodyPr>
            <a:normAutofit/>
          </a:bodyPr>
          <a:lstStyle/>
          <a:p>
            <a:pPr indent="0">
              <a:buNone/>
            </a:pPr>
            <a:r>
              <a:rPr lang="en-US" sz="1200" b="0" dirty="0">
                <a:solidFill>
                  <a:srgbClr val="0070C0"/>
                </a:solidFill>
                <a:hlinkClick r:id="" action="ppaction://noaction">
                  <a:extLst>
                    <a:ext uri="{A12FA001-AC4F-418D-AE19-62706E023703}">
                      <ahyp:hlinkClr xmlns:ahyp="http://schemas.microsoft.com/office/drawing/2018/hyperlinkcolor" val="tx"/>
                    </a:ext>
                  </a:extLst>
                </a:hlinkClick>
              </a:rPr>
              <a:t>https://matinf.pro/</a:t>
            </a:r>
          </a:p>
          <a:p>
            <a:pPr indent="0">
              <a:buNone/>
            </a:pPr>
            <a:r>
              <a:rPr lang="en-US" sz="1200" b="0" dirty="0">
                <a:solidFill>
                  <a:srgbClr val="0070C0"/>
                </a:solidFill>
                <a:hlinkClick r:id="" action="ppaction://noaction">
                  <a:extLst>
                    <a:ext uri="{A12FA001-AC4F-418D-AE19-62706E023703}">
                      <ahyp:hlinkClr xmlns:ahyp="http://schemas.microsoft.com/office/drawing/2018/hyperlinkcolor" val="tx"/>
                    </a:ext>
                  </a:extLst>
                </a:hlinkClick>
              </a:rPr>
              <a:t>https://en.wikipedia.org/wiki/Multitenancy</a:t>
            </a:r>
            <a:endParaRPr lang="en-US" sz="1200" b="0" dirty="0">
              <a:solidFill>
                <a:srgbClr val="0070C0"/>
              </a:solidFill>
            </a:endParaRPr>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539978"/>
          </a:xfrm>
          <a:prstGeom prst="rect">
            <a:avLst/>
          </a:prstGeom>
          <a:noFill/>
        </p:spPr>
        <p:txBody>
          <a:bodyPr wrap="square">
            <a:spAutoFit/>
          </a:bodyPr>
          <a:lstStyle/>
          <a:p>
            <a:r>
              <a:rPr lang="en-US" sz="2800" b="1" dirty="0"/>
              <a:t>What is a Tenant?</a:t>
            </a:r>
          </a:p>
          <a:p>
            <a:endParaRPr lang="en-US" sz="1400" b="1" dirty="0"/>
          </a:p>
          <a:p>
            <a:r>
              <a:rPr lang="en-US" sz="1600" b="1" dirty="0"/>
              <a:t>Short answer:</a:t>
            </a:r>
          </a:p>
          <a:p>
            <a:r>
              <a:rPr lang="en-US" sz="1600" dirty="0"/>
              <a:t>Tenant – separate (distinct) instance of a software application that</a:t>
            </a:r>
          </a:p>
          <a:p>
            <a:r>
              <a:rPr lang="en-US" sz="1600" dirty="0"/>
              <a:t>is used by an organization / group of users / consortia.</a:t>
            </a:r>
          </a:p>
          <a:p>
            <a:endParaRPr lang="en-US" sz="1600" b="1" dirty="0"/>
          </a:p>
          <a:p>
            <a:r>
              <a:rPr lang="en-US" sz="1600" b="1" dirty="0"/>
              <a:t>Long answer:</a:t>
            </a:r>
          </a:p>
          <a:p>
            <a:r>
              <a:rPr lang="en-US" sz="1600" dirty="0"/>
              <a:t>Tenant is a customer account that </a:t>
            </a:r>
            <a:r>
              <a:rPr lang="en-US" sz="1600" u="sng" dirty="0"/>
              <a:t>has its own set of users, data, and configuration settings</a:t>
            </a:r>
            <a:r>
              <a:rPr lang="en-US" sz="1600" dirty="0"/>
              <a:t>, and is isolated from other tenants in the same software application. This concept is commonly used in Software as a Service (</a:t>
            </a:r>
            <a:r>
              <a:rPr lang="en-US" sz="1600" b="1" dirty="0"/>
              <a:t>SaaS</a:t>
            </a:r>
            <a:r>
              <a:rPr lang="en-US" sz="1600"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a:t>
            </a:r>
          </a:p>
          <a:p>
            <a:endParaRPr lang="en-US" sz="1600" dirty="0"/>
          </a:p>
          <a:p>
            <a:r>
              <a:rPr lang="en-US" sz="1600" b="1" dirty="0"/>
              <a:t>Conclusion</a:t>
            </a:r>
            <a:r>
              <a:rPr lang="en-US" sz="1600" dirty="0"/>
              <a:t>:</a:t>
            </a:r>
          </a:p>
          <a:p>
            <a:r>
              <a:rPr lang="en-US" sz="1600" dirty="0"/>
              <a:t>Tenants are useful for separate SFB projects / workgroups / materials data repositories. For example: </a:t>
            </a:r>
          </a:p>
          <a:p>
            <a:pPr marL="1885950" lvl="5" indent="-171450">
              <a:buFont typeface="Arial" panose="020B0604020202020204" pitchFamily="34" charset="0"/>
              <a:buChar char="•"/>
            </a:pPr>
            <a:endParaRPr lang="en-US" sz="1600" b="1" dirty="0"/>
          </a:p>
          <a:p>
            <a:pPr marL="1885950" lvl="5" indent="-171450">
              <a:buFont typeface="Arial" panose="020B0604020202020204" pitchFamily="34" charset="0"/>
              <a:buChar char="•"/>
            </a:pPr>
            <a:r>
              <a:rPr lang="en-US" sz="2400" b="1" dirty="0"/>
              <a:t>MDI</a:t>
            </a:r>
            <a:r>
              <a:rPr lang="en-US" sz="2400" dirty="0"/>
              <a:t>: </a:t>
            </a:r>
            <a:r>
              <a:rPr lang="en-US" sz="2400" dirty="0">
                <a:solidFill>
                  <a:srgbClr val="0070C0"/>
                </a:solidFill>
                <a:hlinkClick r:id="rId4">
                  <a:extLst>
                    <a:ext uri="{A12FA001-AC4F-418D-AE19-62706E023703}">
                      <ahyp:hlinkClr xmlns:ahyp="http://schemas.microsoft.com/office/drawing/2018/hyperlinkcolor" val="tx"/>
                    </a:ext>
                  </a:extLst>
                </a:hlinkClick>
              </a:rPr>
              <a:t>https://</a:t>
            </a:r>
            <a:r>
              <a:rPr lang="en-US" sz="2400" b="1" dirty="0">
                <a:solidFill>
                  <a:srgbClr val="0070C0"/>
                </a:solidFill>
                <a:hlinkClick r:id="rId4">
                  <a:extLst>
                    <a:ext uri="{A12FA001-AC4F-418D-AE19-62706E023703}">
                      <ahyp:hlinkClr xmlns:ahyp="http://schemas.microsoft.com/office/drawing/2018/hyperlinkcolor" val="tx"/>
                    </a:ext>
                  </a:extLst>
                </a:hlinkClick>
              </a:rPr>
              <a:t>mdi</a:t>
            </a:r>
            <a:r>
              <a:rPr lang="en-US" sz="2400" dirty="0">
                <a:solidFill>
                  <a:srgbClr val="0070C0"/>
                </a:solidFill>
                <a:hlinkClick r:id="rId4">
                  <a:extLst>
                    <a:ext uri="{A12FA001-AC4F-418D-AE19-62706E023703}">
                      <ahyp:hlinkClr xmlns:ahyp="http://schemas.microsoft.com/office/drawing/2018/hyperlinkcolor" val="tx"/>
                    </a:ext>
                  </a:extLst>
                </a:hlinkClick>
              </a:rPr>
              <a:t>.matinf.pro</a:t>
            </a:r>
            <a:endParaRPr lang="en-US" sz="2400" dirty="0">
              <a:solidFill>
                <a:srgbClr val="0070C0"/>
              </a:solidFill>
            </a:endParaRPr>
          </a:p>
          <a:p>
            <a:pPr marL="1885950" lvl="5" indent="-171450">
              <a:buFont typeface="Arial" panose="020B0604020202020204" pitchFamily="34" charset="0"/>
              <a:buChar char="•"/>
            </a:pPr>
            <a:endParaRPr lang="en-US" sz="800" dirty="0"/>
          </a:p>
          <a:p>
            <a:pPr marL="1885950" lvl="5" indent="-171450">
              <a:buFont typeface="Arial" panose="020B0604020202020204" pitchFamily="34" charset="0"/>
              <a:buChar char="•"/>
            </a:pPr>
            <a:r>
              <a:rPr lang="en-US" sz="2400" b="1" dirty="0"/>
              <a:t>CRC 247</a:t>
            </a:r>
            <a:r>
              <a:rPr lang="en-US" sz="2400" dirty="0"/>
              <a:t>: </a:t>
            </a:r>
            <a:r>
              <a:rPr lang="en-US" sz="2400" dirty="0">
                <a:solidFill>
                  <a:srgbClr val="0070C0"/>
                </a:solidFill>
                <a:hlinkClick r:id="rId5"/>
              </a:rPr>
              <a:t>https://</a:t>
            </a:r>
            <a:r>
              <a:rPr lang="en-US" sz="2400" b="1" dirty="0">
                <a:solidFill>
                  <a:srgbClr val="0070C0"/>
                </a:solidFill>
                <a:hlinkClick r:id="rId5"/>
              </a:rPr>
              <a:t>crc247</a:t>
            </a:r>
            <a:r>
              <a:rPr lang="en-US" sz="2400" dirty="0">
                <a:solidFill>
                  <a:srgbClr val="0070C0"/>
                </a:solidFill>
                <a:hlinkClick r:id="rId5"/>
              </a:rPr>
              <a:t>.mdi.ruhr-uni-bochum.de</a:t>
            </a:r>
            <a:endParaRPr lang="en-US" sz="2400" dirty="0">
              <a:solidFill>
                <a:srgbClr val="0070C0"/>
              </a:solidFill>
            </a:endParaRPr>
          </a:p>
          <a:p>
            <a:pPr marL="1885950" lvl="5" indent="-171450">
              <a:buFont typeface="Arial" panose="020B0604020202020204" pitchFamily="34" charset="0"/>
              <a:buChar char="•"/>
            </a:pPr>
            <a:endParaRPr lang="en-US" sz="800" dirty="0"/>
          </a:p>
          <a:p>
            <a:pPr marL="1885950" lvl="5" indent="-171450">
              <a:buFont typeface="Arial" panose="020B0604020202020204" pitchFamily="34" charset="0"/>
              <a:buChar char="•"/>
            </a:pPr>
            <a:r>
              <a:rPr lang="en-US" sz="2400" b="1" dirty="0"/>
              <a:t>CRC 1625</a:t>
            </a:r>
            <a:r>
              <a:rPr lang="en-US" sz="2400" dirty="0"/>
              <a:t>: </a:t>
            </a:r>
            <a:r>
              <a:rPr lang="en-US" sz="2400" dirty="0">
                <a:solidFill>
                  <a:srgbClr val="0070C0"/>
                </a:solidFill>
                <a:hlinkClick r:id="rId6">
                  <a:extLst>
                    <a:ext uri="{A12FA001-AC4F-418D-AE19-62706E023703}">
                      <ahyp:hlinkClr xmlns:ahyp="http://schemas.microsoft.com/office/drawing/2018/hyperlinkcolor" val="tx"/>
                    </a:ext>
                  </a:extLst>
                </a:hlinkClick>
              </a:rPr>
              <a:t>https://</a:t>
            </a:r>
            <a:r>
              <a:rPr lang="en-US" sz="2400" b="1" dirty="0">
                <a:solidFill>
                  <a:srgbClr val="0070C0"/>
                </a:solidFill>
                <a:hlinkClick r:id="rId6">
                  <a:extLst>
                    <a:ext uri="{A12FA001-AC4F-418D-AE19-62706E023703}">
                      <ahyp:hlinkClr xmlns:ahyp="http://schemas.microsoft.com/office/drawing/2018/hyperlinkcolor" val="tx"/>
                    </a:ext>
                  </a:extLst>
                </a:hlinkClick>
              </a:rPr>
              <a:t>crc1625</a:t>
            </a:r>
            <a:r>
              <a:rPr lang="en-US" sz="2400" dirty="0">
                <a:solidFill>
                  <a:srgbClr val="0070C0"/>
                </a:solidFill>
                <a:hlinkClick r:id="rId6">
                  <a:extLst>
                    <a:ext uri="{A12FA001-AC4F-418D-AE19-62706E023703}">
                      <ahyp:hlinkClr xmlns:ahyp="http://schemas.microsoft.com/office/drawing/2018/hyperlinkcolor" val="tx"/>
                    </a:ext>
                  </a:extLst>
                </a:hlinkClick>
              </a:rPr>
              <a:t>.mdi.ruhr-uni-bochum.de</a:t>
            </a:r>
            <a:endParaRPr lang="en-US" sz="2400" dirty="0">
              <a:solidFill>
                <a:srgbClr val="0070C0"/>
              </a:solidFill>
            </a:endParaRPr>
          </a:p>
        </p:txBody>
      </p:sp>
      <p:sp>
        <p:nvSpPr>
          <p:cNvPr id="2" name="TextBox 1">
            <a:extLst>
              <a:ext uri="{FF2B5EF4-FFF2-40B4-BE49-F238E27FC236}">
                <a16:creationId xmlns:a16="http://schemas.microsoft.com/office/drawing/2014/main" id="{8D6590BA-3995-1332-54F3-18F5C2F12CA8}"/>
              </a:ext>
            </a:extLst>
          </p:cNvPr>
          <p:cNvSpPr txBox="1"/>
          <p:nvPr/>
        </p:nvSpPr>
        <p:spPr>
          <a:xfrm>
            <a:off x="8886449" y="5769319"/>
            <a:ext cx="3305551" cy="307777"/>
          </a:xfrm>
          <a:prstGeom prst="rect">
            <a:avLst/>
          </a:prstGeom>
          <a:noFill/>
        </p:spPr>
        <p:txBody>
          <a:bodyPr wrap="square">
            <a:spAutoFit/>
          </a:bodyPr>
          <a:lstStyle/>
          <a:p>
            <a:pPr defTabSz="685800"/>
            <a:r>
              <a:rPr lang="en-US" sz="1400" dirty="0">
                <a:solidFill>
                  <a:srgbClr val="003560">
                    <a:lumMod val="75000"/>
                    <a:lumOff val="25000"/>
                  </a:srgbClr>
                </a:solidFill>
                <a:latin typeface="Arial" panose="020B0604020202020204"/>
              </a:rPr>
              <a:t>Every tenant must have a unique URL!</a:t>
            </a:r>
          </a:p>
        </p:txBody>
      </p:sp>
    </p:spTree>
    <p:extLst>
      <p:ext uri="{BB962C8B-B14F-4D97-AF65-F5344CB8AC3E}">
        <p14:creationId xmlns:p14="http://schemas.microsoft.com/office/powerpoint/2010/main" val="3400477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D1681-6A6E-23DE-533F-CB44E97DE3DD}"/>
              </a:ext>
            </a:extLst>
          </p:cNvPr>
          <p:cNvPicPr>
            <a:picLocks noChangeAspect="1"/>
          </p:cNvPicPr>
          <p:nvPr/>
        </p:nvPicPr>
        <p:blipFill>
          <a:blip r:embed="rId3"/>
          <a:stretch>
            <a:fillRect/>
          </a:stretch>
        </p:blipFill>
        <p:spPr>
          <a:xfrm>
            <a:off x="145594" y="1396721"/>
            <a:ext cx="5514229" cy="3360777"/>
          </a:xfrm>
          <a:prstGeom prst="rect">
            <a:avLst/>
          </a:prstGeom>
          <a:ln>
            <a:solidFill>
              <a:schemeClr val="accent1"/>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11764994" cy="792000"/>
          </a:xfrm>
        </p:spPr>
        <p:txBody>
          <a:bodyPr/>
          <a:lstStyle/>
          <a:p>
            <a:r>
              <a:rPr lang="en-US" dirty="0"/>
              <a:t>Sample: </a:t>
            </a:r>
            <a:r>
              <a:rPr lang="en-US" u="sng" dirty="0" err="1"/>
              <a:t>Customised</a:t>
            </a:r>
            <a:r>
              <a:rPr lang="en-US" u="sng" dirty="0"/>
              <a:t> Form</a:t>
            </a:r>
            <a:r>
              <a:rPr lang="en-US" dirty="0"/>
              <a:t> vs </a:t>
            </a:r>
            <a:r>
              <a:rPr lang="en-US" u="sng" dirty="0"/>
              <a:t>Standard Template</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565134" y="6362393"/>
            <a:ext cx="6373194" cy="485999"/>
          </a:xfrm>
        </p:spPr>
        <p:txBody>
          <a:bodyPr>
            <a:normAutofit/>
          </a:bodyPr>
          <a:lstStyle/>
          <a:p>
            <a:pPr indent="0">
              <a:buNone/>
            </a:pPr>
            <a:r>
              <a:rPr lang="en-US" b="0" dirty="0">
                <a:solidFill>
                  <a:srgbClr val="0070C0"/>
                </a:solidFill>
              </a:rPr>
              <a:t>https://crc247.mdi.ruhr-uni-bochum.de/custom/editsample/0/?idr=1079&amp;returl=%2Frubric%2Fa01_ag-au-pd-pt-x</a:t>
            </a:r>
          </a:p>
          <a:p>
            <a:pPr indent="0">
              <a:buNone/>
            </a:pPr>
            <a:endParaRPr lang="en-US" b="0" dirty="0">
              <a:solidFill>
                <a:srgbClr val="0070C0"/>
              </a:solidFill>
            </a:endParaRPr>
          </a:p>
        </p:txBody>
      </p:sp>
      <p:sp>
        <p:nvSpPr>
          <p:cNvPr id="10" name="TextBox 9">
            <a:extLst>
              <a:ext uri="{FF2B5EF4-FFF2-40B4-BE49-F238E27FC236}">
                <a16:creationId xmlns:a16="http://schemas.microsoft.com/office/drawing/2014/main" id="{DEE955B9-20AE-54AE-9313-69B1E10DE5CE}"/>
              </a:ext>
            </a:extLst>
          </p:cNvPr>
          <p:cNvSpPr txBox="1"/>
          <p:nvPr/>
        </p:nvSpPr>
        <p:spPr>
          <a:xfrm>
            <a:off x="6069204" y="5634668"/>
            <a:ext cx="6049108" cy="523220"/>
          </a:xfrm>
          <a:prstGeom prst="rect">
            <a:avLst/>
          </a:prstGeom>
          <a:noFill/>
        </p:spPr>
        <p:txBody>
          <a:bodyPr wrap="square">
            <a:spAutoFit/>
          </a:bodyPr>
          <a:lstStyle/>
          <a:p>
            <a:pPr defTabSz="685800"/>
            <a:r>
              <a:rPr lang="en-US" sz="1400" dirty="0">
                <a:solidFill>
                  <a:prstClr val="black"/>
                </a:solidFill>
              </a:rPr>
              <a:t>With client only customization (some JavaScript) the layout could be adjusted, so the form looks the same like in a fully </a:t>
            </a:r>
            <a:r>
              <a:rPr lang="en-US" sz="1400" dirty="0" err="1">
                <a:solidFill>
                  <a:prstClr val="black"/>
                </a:solidFill>
              </a:rPr>
              <a:t>customised</a:t>
            </a:r>
            <a:r>
              <a:rPr lang="en-US" sz="1400" dirty="0">
                <a:solidFill>
                  <a:prstClr val="black"/>
                </a:solidFill>
              </a:rPr>
              <a:t> form (left figure).</a:t>
            </a:r>
          </a:p>
        </p:txBody>
      </p:sp>
      <p:pic>
        <p:nvPicPr>
          <p:cNvPr id="2" name="Picture 1">
            <a:extLst>
              <a:ext uri="{FF2B5EF4-FFF2-40B4-BE49-F238E27FC236}">
                <a16:creationId xmlns:a16="http://schemas.microsoft.com/office/drawing/2014/main" id="{2D49F174-9683-E669-5AAF-FE73B5FB00D3}"/>
              </a:ext>
            </a:extLst>
          </p:cNvPr>
          <p:cNvPicPr>
            <a:picLocks noChangeAspect="1"/>
          </p:cNvPicPr>
          <p:nvPr/>
        </p:nvPicPr>
        <p:blipFill>
          <a:blip r:embed="rId4"/>
          <a:stretch>
            <a:fillRect/>
          </a:stretch>
        </p:blipFill>
        <p:spPr>
          <a:xfrm>
            <a:off x="6045061" y="1397351"/>
            <a:ext cx="6053155" cy="4199580"/>
          </a:xfrm>
          <a:prstGeom prst="rect">
            <a:avLst/>
          </a:prstGeom>
          <a:ln>
            <a:solidFill>
              <a:schemeClr val="accent1"/>
            </a:solidFill>
          </a:ln>
        </p:spPr>
      </p:pic>
      <p:cxnSp>
        <p:nvCxnSpPr>
          <p:cNvPr id="4" name="Straight Arrow Connector 3">
            <a:extLst>
              <a:ext uri="{FF2B5EF4-FFF2-40B4-BE49-F238E27FC236}">
                <a16:creationId xmlns:a16="http://schemas.microsoft.com/office/drawing/2014/main" id="{547D295C-BA0D-1BBE-3F28-B36947BAF794}"/>
              </a:ext>
            </a:extLst>
          </p:cNvPr>
          <p:cNvCxnSpPr>
            <a:cxnSpLocks/>
            <a:endCxn id="3" idx="0"/>
          </p:cNvCxnSpPr>
          <p:nvPr/>
        </p:nvCxnSpPr>
        <p:spPr>
          <a:xfrm flipH="1">
            <a:off x="2902709" y="769095"/>
            <a:ext cx="512149" cy="62762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4" name="Straight Arrow Connector 13">
            <a:extLst>
              <a:ext uri="{FF2B5EF4-FFF2-40B4-BE49-F238E27FC236}">
                <a16:creationId xmlns:a16="http://schemas.microsoft.com/office/drawing/2014/main" id="{8EEF57D3-DD74-9B36-D46D-ABE470A3BEC7}"/>
              </a:ext>
            </a:extLst>
          </p:cNvPr>
          <p:cNvCxnSpPr>
            <a:cxnSpLocks/>
            <a:endCxn id="2" idx="0"/>
          </p:cNvCxnSpPr>
          <p:nvPr/>
        </p:nvCxnSpPr>
        <p:spPr>
          <a:xfrm>
            <a:off x="8651632" y="783770"/>
            <a:ext cx="420007" cy="613581"/>
          </a:xfrm>
          <a:prstGeom prst="straightConnector1">
            <a:avLst/>
          </a:prstGeom>
          <a:noFill/>
          <a:ln w="63500" cap="flat" cmpd="sng" algn="ctr">
            <a:solidFill>
              <a:srgbClr val="0070C0">
                <a:alpha val="50000"/>
              </a:srgbClr>
            </a:solidFill>
            <a:prstDash val="solid"/>
            <a:miter lim="800000"/>
            <a:tailEnd type="triangle"/>
          </a:ln>
          <a:effectLst/>
        </p:spPr>
      </p:cxnSp>
      <p:sp>
        <p:nvSpPr>
          <p:cNvPr id="18" name="TextBox 17">
            <a:extLst>
              <a:ext uri="{FF2B5EF4-FFF2-40B4-BE49-F238E27FC236}">
                <a16:creationId xmlns:a16="http://schemas.microsoft.com/office/drawing/2014/main" id="{1E3A5BEE-6D7A-3610-7872-1B8BDE241644}"/>
              </a:ext>
            </a:extLst>
          </p:cNvPr>
          <p:cNvSpPr txBox="1"/>
          <p:nvPr/>
        </p:nvSpPr>
        <p:spPr>
          <a:xfrm>
            <a:off x="4744495" y="973908"/>
            <a:ext cx="3113316" cy="369332"/>
          </a:xfrm>
          <a:prstGeom prst="rect">
            <a:avLst/>
          </a:prstGeom>
          <a:noFill/>
        </p:spPr>
        <p:txBody>
          <a:bodyPr wrap="square">
            <a:spAutoFit/>
          </a:bodyPr>
          <a:lstStyle/>
          <a:p>
            <a:pPr defTabSz="685800"/>
            <a:r>
              <a:rPr lang="en-US" b="1" dirty="0">
                <a:solidFill>
                  <a:prstClr val="black"/>
                </a:solidFill>
              </a:rPr>
              <a:t>the same functionality</a:t>
            </a:r>
          </a:p>
        </p:txBody>
      </p:sp>
      <p:pic>
        <p:nvPicPr>
          <p:cNvPr id="20" name="Picture 19">
            <a:extLst>
              <a:ext uri="{FF2B5EF4-FFF2-40B4-BE49-F238E27FC236}">
                <a16:creationId xmlns:a16="http://schemas.microsoft.com/office/drawing/2014/main" id="{C458C9A0-8D79-8EA5-115F-F8D1F575A3D5}"/>
              </a:ext>
            </a:extLst>
          </p:cNvPr>
          <p:cNvPicPr>
            <a:picLocks noChangeAspect="1"/>
          </p:cNvPicPr>
          <p:nvPr/>
        </p:nvPicPr>
        <p:blipFill>
          <a:blip r:embed="rId5"/>
          <a:stretch>
            <a:fillRect/>
          </a:stretch>
        </p:blipFill>
        <p:spPr>
          <a:xfrm>
            <a:off x="1524590" y="848009"/>
            <a:ext cx="1305107" cy="419158"/>
          </a:xfrm>
          <a:prstGeom prst="rect">
            <a:avLst/>
          </a:prstGeom>
        </p:spPr>
      </p:pic>
      <p:pic>
        <p:nvPicPr>
          <p:cNvPr id="21" name="Picture 20">
            <a:extLst>
              <a:ext uri="{FF2B5EF4-FFF2-40B4-BE49-F238E27FC236}">
                <a16:creationId xmlns:a16="http://schemas.microsoft.com/office/drawing/2014/main" id="{A67D40E3-FD99-53A9-E948-C0A8E3C041C7}"/>
              </a:ext>
            </a:extLst>
          </p:cNvPr>
          <p:cNvPicPr>
            <a:picLocks noChangeAspect="1"/>
          </p:cNvPicPr>
          <p:nvPr/>
        </p:nvPicPr>
        <p:blipFill>
          <a:blip r:embed="rId6"/>
          <a:stretch>
            <a:fillRect/>
          </a:stretch>
        </p:blipFill>
        <p:spPr>
          <a:xfrm>
            <a:off x="9105026" y="760185"/>
            <a:ext cx="533474" cy="514422"/>
          </a:xfrm>
          <a:prstGeom prst="rect">
            <a:avLst/>
          </a:prstGeom>
        </p:spPr>
      </p:pic>
    </p:spTree>
    <p:extLst>
      <p:ext uri="{BB962C8B-B14F-4D97-AF65-F5344CB8AC3E}">
        <p14:creationId xmlns:p14="http://schemas.microsoft.com/office/powerpoint/2010/main" val="69737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AD7-A070-6E1B-4382-E250F25173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1EF760E-3462-9CDC-492D-2C5A5A61F07A}"/>
              </a:ext>
            </a:extLst>
          </p:cNvPr>
          <p:cNvPicPr>
            <a:picLocks noChangeAspect="1"/>
          </p:cNvPicPr>
          <p:nvPr/>
        </p:nvPicPr>
        <p:blipFill>
          <a:blip r:embed="rId3"/>
          <a:stretch>
            <a:fillRect/>
          </a:stretch>
        </p:blipFill>
        <p:spPr>
          <a:xfrm>
            <a:off x="266175" y="1421141"/>
            <a:ext cx="7172315" cy="4371337"/>
          </a:xfrm>
          <a:prstGeom prst="rect">
            <a:avLst/>
          </a:prstGeom>
          <a:ln>
            <a:solidFill>
              <a:schemeClr val="accent1"/>
            </a:solidFill>
          </a:ln>
        </p:spPr>
      </p:pic>
      <p:sp>
        <p:nvSpPr>
          <p:cNvPr id="5" name="Titel 4">
            <a:extLst>
              <a:ext uri="{FF2B5EF4-FFF2-40B4-BE49-F238E27FC236}">
                <a16:creationId xmlns:a16="http://schemas.microsoft.com/office/drawing/2014/main" id="{56739E96-4984-3C47-4B9F-FFA9E3834C10}"/>
              </a:ext>
            </a:extLst>
          </p:cNvPr>
          <p:cNvSpPr>
            <a:spLocks noGrp="1"/>
          </p:cNvSpPr>
          <p:nvPr>
            <p:ph type="title"/>
          </p:nvPr>
        </p:nvSpPr>
        <p:spPr/>
        <p:txBody>
          <a:bodyPr/>
          <a:lstStyle/>
          <a:p>
            <a:r>
              <a:rPr lang="en-US" dirty="0"/>
              <a:t>Sample </a:t>
            </a:r>
            <a:r>
              <a:rPr lang="en-US" dirty="0" err="1"/>
              <a:t>Customised</a:t>
            </a:r>
            <a:r>
              <a:rPr lang="en-US" dirty="0"/>
              <a:t> Form (programming)</a:t>
            </a:r>
          </a:p>
        </p:txBody>
      </p:sp>
      <p:sp>
        <p:nvSpPr>
          <p:cNvPr id="6" name="Text Placeholder 5">
            <a:extLst>
              <a:ext uri="{FF2B5EF4-FFF2-40B4-BE49-F238E27FC236}">
                <a16:creationId xmlns:a16="http://schemas.microsoft.com/office/drawing/2014/main" id="{51454B35-9219-E01A-C712-2AC2F29B0724}"/>
              </a:ext>
            </a:extLst>
          </p:cNvPr>
          <p:cNvSpPr>
            <a:spLocks noGrp="1"/>
          </p:cNvSpPr>
          <p:nvPr>
            <p:ph type="body" sz="quarter" idx="13"/>
          </p:nvPr>
        </p:nvSpPr>
        <p:spPr>
          <a:xfrm>
            <a:off x="3565134" y="6362393"/>
            <a:ext cx="6373194" cy="485999"/>
          </a:xfrm>
        </p:spPr>
        <p:txBody>
          <a:bodyPr>
            <a:normAutofit/>
          </a:bodyPr>
          <a:lstStyle/>
          <a:p>
            <a:pPr indent="0">
              <a:buNone/>
            </a:pPr>
            <a:r>
              <a:rPr lang="en-US" b="0" dirty="0">
                <a:solidFill>
                  <a:srgbClr val="0070C0"/>
                </a:solidFill>
              </a:rPr>
              <a:t>https://crc247.mdi.ruhr-uni-bochum.de/custom/editsample/0/?idr=1079&amp;returl=%2Frubric%2Fa01_ag-au-pd-pt-x</a:t>
            </a: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70C45FFA-9A23-0F49-FA72-A7BC9C115856}"/>
              </a:ext>
            </a:extLst>
          </p:cNvPr>
          <p:cNvSpPr txBox="1"/>
          <p:nvPr/>
        </p:nvSpPr>
        <p:spPr>
          <a:xfrm>
            <a:off x="1838846" y="891674"/>
            <a:ext cx="5566787" cy="830997"/>
          </a:xfrm>
          <a:prstGeom prst="rect">
            <a:avLst/>
          </a:prstGeom>
          <a:noFill/>
        </p:spPr>
        <p:txBody>
          <a:bodyPr wrap="square">
            <a:spAutoFit/>
          </a:bodyPr>
          <a:lstStyle/>
          <a:p>
            <a:pPr defTabSz="685800"/>
            <a:r>
              <a:rPr lang="en-US" sz="2800" dirty="0">
                <a:solidFill>
                  <a:prstClr val="black"/>
                </a:solidFill>
              </a:rPr>
              <a:t>- </a:t>
            </a:r>
            <a:r>
              <a:rPr lang="en-US" sz="2800" dirty="0" err="1">
                <a:solidFill>
                  <a:prstClr val="black"/>
                </a:solidFill>
              </a:rPr>
              <a:t>Customised</a:t>
            </a:r>
            <a:r>
              <a:rPr lang="en-US" sz="2800" dirty="0">
                <a:solidFill>
                  <a:prstClr val="black"/>
                </a:solidFill>
              </a:rPr>
              <a:t> sample input</a:t>
            </a:r>
            <a:endParaRPr lang="en-US" sz="2000" dirty="0">
              <a:solidFill>
                <a:prstClr val="black"/>
              </a:solidFill>
            </a:endParaRPr>
          </a:p>
          <a:p>
            <a:pPr marL="285750" indent="-285750" defTabSz="685800">
              <a:buFont typeface="Arial" panose="020B0604020202020204" pitchFamily="34" charset="0"/>
              <a:buChar char="•"/>
            </a:pPr>
            <a:endParaRPr lang="en-US" sz="2000" dirty="0">
              <a:solidFill>
                <a:prstClr val="black"/>
              </a:solidFill>
            </a:endParaRPr>
          </a:p>
        </p:txBody>
      </p:sp>
      <p:pic>
        <p:nvPicPr>
          <p:cNvPr id="7" name="Picture 6">
            <a:extLst>
              <a:ext uri="{FF2B5EF4-FFF2-40B4-BE49-F238E27FC236}">
                <a16:creationId xmlns:a16="http://schemas.microsoft.com/office/drawing/2014/main" id="{2A8FFF8C-17AD-662E-668F-6D15ACF07EC5}"/>
              </a:ext>
            </a:extLst>
          </p:cNvPr>
          <p:cNvPicPr>
            <a:picLocks noChangeAspect="1"/>
          </p:cNvPicPr>
          <p:nvPr/>
        </p:nvPicPr>
        <p:blipFill>
          <a:blip r:embed="rId4"/>
          <a:stretch>
            <a:fillRect/>
          </a:stretch>
        </p:blipFill>
        <p:spPr>
          <a:xfrm>
            <a:off x="268546" y="938444"/>
            <a:ext cx="1305107" cy="419158"/>
          </a:xfrm>
          <a:prstGeom prst="rect">
            <a:avLst/>
          </a:prstGeom>
        </p:spPr>
      </p:pic>
      <p:sp>
        <p:nvSpPr>
          <p:cNvPr id="10" name="TextBox 9">
            <a:extLst>
              <a:ext uri="{FF2B5EF4-FFF2-40B4-BE49-F238E27FC236}">
                <a16:creationId xmlns:a16="http://schemas.microsoft.com/office/drawing/2014/main" id="{16D5110C-C7E9-48C4-A6AE-C091E2CA132F}"/>
              </a:ext>
            </a:extLst>
          </p:cNvPr>
          <p:cNvSpPr txBox="1"/>
          <p:nvPr/>
        </p:nvSpPr>
        <p:spPr>
          <a:xfrm>
            <a:off x="222738" y="5735153"/>
            <a:ext cx="6017287" cy="523220"/>
          </a:xfrm>
          <a:prstGeom prst="rect">
            <a:avLst/>
          </a:prstGeom>
          <a:noFill/>
        </p:spPr>
        <p:txBody>
          <a:bodyPr wrap="square">
            <a:spAutoFit/>
          </a:bodyPr>
          <a:lstStyle/>
          <a:p>
            <a:pPr defTabSz="685800"/>
            <a:r>
              <a:rPr lang="en-US" sz="2800" dirty="0" err="1">
                <a:solidFill>
                  <a:prstClr val="black"/>
                </a:solidFill>
              </a:rPr>
              <a:t>Customisation</a:t>
            </a:r>
            <a:r>
              <a:rPr lang="en-US" sz="2800" dirty="0">
                <a:solidFill>
                  <a:prstClr val="black"/>
                </a:solidFill>
              </a:rPr>
              <a:t> with UI form / JS </a:t>
            </a:r>
            <a:endParaRPr lang="en-US" sz="2000" dirty="0">
              <a:solidFill>
                <a:prstClr val="black"/>
              </a:solidFill>
            </a:endParaRPr>
          </a:p>
        </p:txBody>
      </p:sp>
      <p:pic>
        <p:nvPicPr>
          <p:cNvPr id="12" name="Picture 11">
            <a:extLst>
              <a:ext uri="{FF2B5EF4-FFF2-40B4-BE49-F238E27FC236}">
                <a16:creationId xmlns:a16="http://schemas.microsoft.com/office/drawing/2014/main" id="{7450CE05-F51B-762E-DB74-4E58AC341D14}"/>
              </a:ext>
            </a:extLst>
          </p:cNvPr>
          <p:cNvPicPr>
            <a:picLocks noChangeAspect="1"/>
          </p:cNvPicPr>
          <p:nvPr/>
        </p:nvPicPr>
        <p:blipFill>
          <a:blip r:embed="rId5"/>
          <a:stretch>
            <a:fillRect/>
          </a:stretch>
        </p:blipFill>
        <p:spPr>
          <a:xfrm>
            <a:off x="7972917" y="374277"/>
            <a:ext cx="4219083" cy="1694149"/>
          </a:xfrm>
          <a:prstGeom prst="rect">
            <a:avLst/>
          </a:prstGeom>
        </p:spPr>
      </p:pic>
      <p:cxnSp>
        <p:nvCxnSpPr>
          <p:cNvPr id="15" name="Straight Arrow Connector 14">
            <a:extLst>
              <a:ext uri="{FF2B5EF4-FFF2-40B4-BE49-F238E27FC236}">
                <a16:creationId xmlns:a16="http://schemas.microsoft.com/office/drawing/2014/main" id="{233AE808-DF5E-967B-C121-6C04A3EE2408}"/>
              </a:ext>
            </a:extLst>
          </p:cNvPr>
          <p:cNvCxnSpPr>
            <a:cxnSpLocks/>
          </p:cNvCxnSpPr>
          <p:nvPr/>
        </p:nvCxnSpPr>
        <p:spPr>
          <a:xfrm flipV="1">
            <a:off x="7243281" y="602901"/>
            <a:ext cx="735110" cy="1472479"/>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183BFC3D-E5BC-9C79-7F0B-9A5038CCFAC0}"/>
              </a:ext>
            </a:extLst>
          </p:cNvPr>
          <p:cNvCxnSpPr>
            <a:cxnSpLocks/>
          </p:cNvCxnSpPr>
          <p:nvPr/>
        </p:nvCxnSpPr>
        <p:spPr>
          <a:xfrm>
            <a:off x="7263829" y="2599362"/>
            <a:ext cx="986319" cy="0"/>
          </a:xfrm>
          <a:prstGeom prst="straightConnector1">
            <a:avLst/>
          </a:prstGeom>
          <a:noFill/>
          <a:ln w="63500" cap="flat" cmpd="sng" algn="ctr">
            <a:solidFill>
              <a:srgbClr val="0070C0">
                <a:alpha val="50000"/>
              </a:srgbClr>
            </a:solidFill>
            <a:prstDash val="solid"/>
            <a:miter lim="800000"/>
            <a:tailEnd type="triangle"/>
          </a:ln>
          <a:effectLst/>
        </p:spPr>
      </p:cxnSp>
      <p:pic>
        <p:nvPicPr>
          <p:cNvPr id="22" name="Picture 21">
            <a:extLst>
              <a:ext uri="{FF2B5EF4-FFF2-40B4-BE49-F238E27FC236}">
                <a16:creationId xmlns:a16="http://schemas.microsoft.com/office/drawing/2014/main" id="{21B95BBB-94C5-C68B-C409-656EAA3EC080}"/>
              </a:ext>
            </a:extLst>
          </p:cNvPr>
          <p:cNvPicPr>
            <a:picLocks noChangeAspect="1"/>
          </p:cNvPicPr>
          <p:nvPr/>
        </p:nvPicPr>
        <p:blipFill>
          <a:blip r:embed="rId6"/>
          <a:stretch>
            <a:fillRect/>
          </a:stretch>
        </p:blipFill>
        <p:spPr>
          <a:xfrm>
            <a:off x="8293405" y="4058079"/>
            <a:ext cx="3433022" cy="2169387"/>
          </a:xfrm>
          <a:prstGeom prst="rect">
            <a:avLst/>
          </a:prstGeom>
          <a:ln>
            <a:solidFill>
              <a:srgbClr val="0070C0"/>
            </a:solidFill>
          </a:ln>
        </p:spPr>
      </p:pic>
      <p:cxnSp>
        <p:nvCxnSpPr>
          <p:cNvPr id="23" name="Straight Arrow Connector 22">
            <a:extLst>
              <a:ext uri="{FF2B5EF4-FFF2-40B4-BE49-F238E27FC236}">
                <a16:creationId xmlns:a16="http://schemas.microsoft.com/office/drawing/2014/main" id="{919F2E80-08FD-8FD5-CCD4-33C86DD73EDC}"/>
              </a:ext>
            </a:extLst>
          </p:cNvPr>
          <p:cNvCxnSpPr>
            <a:cxnSpLocks/>
          </p:cNvCxnSpPr>
          <p:nvPr/>
        </p:nvCxnSpPr>
        <p:spPr>
          <a:xfrm>
            <a:off x="6596009" y="4931595"/>
            <a:ext cx="1726058" cy="0"/>
          </a:xfrm>
          <a:prstGeom prst="straightConnector1">
            <a:avLst/>
          </a:prstGeom>
          <a:noFill/>
          <a:ln w="63500" cap="flat" cmpd="sng" algn="ctr">
            <a:solidFill>
              <a:srgbClr val="0070C0">
                <a:alpha val="50000"/>
              </a:srgbClr>
            </a:solidFill>
            <a:prstDash val="solid"/>
            <a:miter lim="800000"/>
            <a:tailEnd type="triangle"/>
          </a:ln>
          <a:effectLst/>
        </p:spPr>
      </p:cxnSp>
      <p:sp>
        <p:nvSpPr>
          <p:cNvPr id="27" name="TextBox 26">
            <a:extLst>
              <a:ext uri="{FF2B5EF4-FFF2-40B4-BE49-F238E27FC236}">
                <a16:creationId xmlns:a16="http://schemas.microsoft.com/office/drawing/2014/main" id="{C9CB29B9-2AF9-955C-3B45-AEBE17A6667C}"/>
              </a:ext>
            </a:extLst>
          </p:cNvPr>
          <p:cNvSpPr txBox="1"/>
          <p:nvPr/>
        </p:nvSpPr>
        <p:spPr>
          <a:xfrm>
            <a:off x="7963217" y="-9236"/>
            <a:ext cx="3736314" cy="461665"/>
          </a:xfrm>
          <a:prstGeom prst="rect">
            <a:avLst/>
          </a:prstGeom>
          <a:noFill/>
        </p:spPr>
        <p:txBody>
          <a:bodyPr wrap="square">
            <a:spAutoFit/>
          </a:bodyPr>
          <a:lstStyle/>
          <a:p>
            <a:pPr defTabSz="685800"/>
            <a:r>
              <a:rPr lang="en-US" sz="2400" dirty="0">
                <a:solidFill>
                  <a:prstClr val="black"/>
                </a:solidFill>
              </a:rPr>
              <a:t>List from subproject</a:t>
            </a:r>
          </a:p>
        </p:txBody>
      </p:sp>
      <p:sp>
        <p:nvSpPr>
          <p:cNvPr id="28" name="TextBox 27">
            <a:extLst>
              <a:ext uri="{FF2B5EF4-FFF2-40B4-BE49-F238E27FC236}">
                <a16:creationId xmlns:a16="http://schemas.microsoft.com/office/drawing/2014/main" id="{E65401B1-B9B8-4B94-85D8-DA50C52081EA}"/>
              </a:ext>
            </a:extLst>
          </p:cNvPr>
          <p:cNvSpPr txBox="1"/>
          <p:nvPr/>
        </p:nvSpPr>
        <p:spPr>
          <a:xfrm>
            <a:off x="8246382" y="2162070"/>
            <a:ext cx="3825753" cy="461665"/>
          </a:xfrm>
          <a:prstGeom prst="rect">
            <a:avLst/>
          </a:prstGeom>
          <a:noFill/>
        </p:spPr>
        <p:txBody>
          <a:bodyPr wrap="square">
            <a:spAutoFit/>
          </a:bodyPr>
          <a:lstStyle/>
          <a:p>
            <a:pPr defTabSz="685800"/>
            <a:r>
              <a:rPr lang="en-US" sz="2400" dirty="0">
                <a:solidFill>
                  <a:prstClr val="black"/>
                </a:solidFill>
              </a:rPr>
              <a:t>List from JS-template</a:t>
            </a:r>
          </a:p>
        </p:txBody>
      </p:sp>
      <p:sp>
        <p:nvSpPr>
          <p:cNvPr id="29" name="TextBox 28">
            <a:extLst>
              <a:ext uri="{FF2B5EF4-FFF2-40B4-BE49-F238E27FC236}">
                <a16:creationId xmlns:a16="http://schemas.microsoft.com/office/drawing/2014/main" id="{372B829B-7C61-7165-0804-52679E3F4283}"/>
              </a:ext>
            </a:extLst>
          </p:cNvPr>
          <p:cNvSpPr txBox="1"/>
          <p:nvPr/>
        </p:nvSpPr>
        <p:spPr>
          <a:xfrm>
            <a:off x="8253046" y="3660948"/>
            <a:ext cx="4099728" cy="461665"/>
          </a:xfrm>
          <a:prstGeom prst="rect">
            <a:avLst/>
          </a:prstGeom>
          <a:noFill/>
        </p:spPr>
        <p:txBody>
          <a:bodyPr wrap="square">
            <a:spAutoFit/>
          </a:bodyPr>
          <a:lstStyle/>
          <a:p>
            <a:pPr defTabSz="685800"/>
            <a:r>
              <a:rPr lang="en-US" sz="2400" dirty="0">
                <a:solidFill>
                  <a:prstClr val="black"/>
                </a:solidFill>
              </a:rPr>
              <a:t>Standard chemical system</a:t>
            </a:r>
          </a:p>
        </p:txBody>
      </p:sp>
      <p:pic>
        <p:nvPicPr>
          <p:cNvPr id="13" name="Picture 12">
            <a:extLst>
              <a:ext uri="{FF2B5EF4-FFF2-40B4-BE49-F238E27FC236}">
                <a16:creationId xmlns:a16="http://schemas.microsoft.com/office/drawing/2014/main" id="{7D736FE2-973B-5258-5B38-E5C36B6EA859}"/>
              </a:ext>
            </a:extLst>
          </p:cNvPr>
          <p:cNvPicPr>
            <a:picLocks noChangeAspect="1"/>
          </p:cNvPicPr>
          <p:nvPr/>
        </p:nvPicPr>
        <p:blipFill>
          <a:blip r:embed="rId7"/>
          <a:stretch>
            <a:fillRect/>
          </a:stretch>
        </p:blipFill>
        <p:spPr>
          <a:xfrm>
            <a:off x="8248570" y="2522137"/>
            <a:ext cx="3520008" cy="1245960"/>
          </a:xfrm>
          <a:prstGeom prst="rect">
            <a:avLst/>
          </a:prstGeom>
        </p:spPr>
      </p:pic>
    </p:spTree>
    <p:extLst>
      <p:ext uri="{BB962C8B-B14F-4D97-AF65-F5344CB8AC3E}">
        <p14:creationId xmlns:p14="http://schemas.microsoft.com/office/powerpoint/2010/main" val="641704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1885B-6ED4-A717-EC62-464E54EB9995}"/>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7DAEDF57-641B-6274-26DE-D47CA3F282B9}"/>
              </a:ext>
            </a:extLst>
          </p:cNvPr>
          <p:cNvPicPr>
            <a:picLocks noChangeAspect="1"/>
          </p:cNvPicPr>
          <p:nvPr/>
        </p:nvPicPr>
        <p:blipFill>
          <a:blip r:embed="rId3"/>
          <a:stretch>
            <a:fillRect/>
          </a:stretch>
        </p:blipFill>
        <p:spPr>
          <a:xfrm>
            <a:off x="198040" y="1397285"/>
            <a:ext cx="7026813" cy="4875088"/>
          </a:xfrm>
          <a:prstGeom prst="rect">
            <a:avLst/>
          </a:prstGeom>
          <a:ln>
            <a:solidFill>
              <a:schemeClr val="accent1"/>
            </a:solidFill>
          </a:ln>
        </p:spPr>
      </p:pic>
      <p:sp>
        <p:nvSpPr>
          <p:cNvPr id="5" name="Titel 4">
            <a:extLst>
              <a:ext uri="{FF2B5EF4-FFF2-40B4-BE49-F238E27FC236}">
                <a16:creationId xmlns:a16="http://schemas.microsoft.com/office/drawing/2014/main" id="{C9ECC2E8-F3E8-67A5-CB3E-331F5A1EE7CF}"/>
              </a:ext>
            </a:extLst>
          </p:cNvPr>
          <p:cNvSpPr>
            <a:spLocks noGrp="1"/>
          </p:cNvSpPr>
          <p:nvPr>
            <p:ph type="title"/>
          </p:nvPr>
        </p:nvSpPr>
        <p:spPr/>
        <p:txBody>
          <a:bodyPr/>
          <a:lstStyle/>
          <a:p>
            <a:r>
              <a:rPr lang="en-US" dirty="0"/>
              <a:t>Sample Templated Form (no-code)</a:t>
            </a:r>
          </a:p>
        </p:txBody>
      </p:sp>
      <p:sp>
        <p:nvSpPr>
          <p:cNvPr id="6" name="Text Placeholder 5">
            <a:extLst>
              <a:ext uri="{FF2B5EF4-FFF2-40B4-BE49-F238E27FC236}">
                <a16:creationId xmlns:a16="http://schemas.microsoft.com/office/drawing/2014/main" id="{493E50B4-F575-8DDB-6332-19CCC74C1844}"/>
              </a:ext>
            </a:extLst>
          </p:cNvPr>
          <p:cNvSpPr>
            <a:spLocks noGrp="1"/>
          </p:cNvSpPr>
          <p:nvPr>
            <p:ph type="body" sz="quarter" idx="13"/>
          </p:nvPr>
        </p:nvSpPr>
        <p:spPr>
          <a:xfrm>
            <a:off x="3565134" y="6362393"/>
            <a:ext cx="6373194" cy="485999"/>
          </a:xfrm>
        </p:spPr>
        <p:txBody>
          <a:bodyPr>
            <a:normAutofit/>
          </a:bodyPr>
          <a:lstStyle/>
          <a:p>
            <a:pPr indent="0">
              <a:buNone/>
            </a:pPr>
            <a:r>
              <a:rPr lang="en-US" b="0" dirty="0">
                <a:solidFill>
                  <a:srgbClr val="0070C0"/>
                </a:solidFill>
                <a:hlinkClick r:id="rId4"/>
              </a:rPr>
              <a:t>https://crc247.mdi.ruhr-uni-bochum.de/adminobject/newitem/6?idr=-1&amp;ido=0&amp;returl=%2Frubric%2Ffunding-period-1</a:t>
            </a:r>
            <a:endParaRPr lang="en-US" b="0" dirty="0">
              <a:solidFill>
                <a:srgbClr val="0070C0"/>
              </a:solidFill>
            </a:endParaRP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5ED948AF-6AB1-111C-A06A-79D24F02EE72}"/>
              </a:ext>
            </a:extLst>
          </p:cNvPr>
          <p:cNvSpPr txBox="1"/>
          <p:nvPr/>
        </p:nvSpPr>
        <p:spPr>
          <a:xfrm>
            <a:off x="753624" y="841432"/>
            <a:ext cx="5566787" cy="830997"/>
          </a:xfrm>
          <a:prstGeom prst="rect">
            <a:avLst/>
          </a:prstGeom>
          <a:noFill/>
        </p:spPr>
        <p:txBody>
          <a:bodyPr wrap="square">
            <a:spAutoFit/>
          </a:bodyPr>
          <a:lstStyle/>
          <a:p>
            <a:pPr defTabSz="685800"/>
            <a:r>
              <a:rPr lang="en-US" sz="2800" dirty="0">
                <a:solidFill>
                  <a:prstClr val="black"/>
                </a:solidFill>
              </a:rPr>
              <a:t>=&gt;          - Templated sample input</a:t>
            </a:r>
            <a:endParaRPr lang="en-US" sz="2000" dirty="0">
              <a:solidFill>
                <a:prstClr val="black"/>
              </a:solidFill>
            </a:endParaRPr>
          </a:p>
          <a:p>
            <a:pPr marL="285750" indent="-285750" defTabSz="685800">
              <a:buFont typeface="Arial" panose="020B0604020202020204" pitchFamily="34" charset="0"/>
              <a:buChar char="•"/>
            </a:pPr>
            <a:endParaRPr lang="en-US" sz="2000" dirty="0">
              <a:solidFill>
                <a:prstClr val="black"/>
              </a:solidFill>
            </a:endParaRPr>
          </a:p>
        </p:txBody>
      </p:sp>
      <p:pic>
        <p:nvPicPr>
          <p:cNvPr id="12" name="Picture 11">
            <a:extLst>
              <a:ext uri="{FF2B5EF4-FFF2-40B4-BE49-F238E27FC236}">
                <a16:creationId xmlns:a16="http://schemas.microsoft.com/office/drawing/2014/main" id="{BC2893DD-FF65-14BA-DB48-B158CC5046CE}"/>
              </a:ext>
            </a:extLst>
          </p:cNvPr>
          <p:cNvPicPr>
            <a:picLocks noChangeAspect="1"/>
          </p:cNvPicPr>
          <p:nvPr/>
        </p:nvPicPr>
        <p:blipFill>
          <a:blip r:embed="rId5"/>
          <a:stretch>
            <a:fillRect/>
          </a:stretch>
        </p:blipFill>
        <p:spPr>
          <a:xfrm>
            <a:off x="7972917" y="374277"/>
            <a:ext cx="4219083" cy="1694149"/>
          </a:xfrm>
          <a:prstGeom prst="rect">
            <a:avLst/>
          </a:prstGeom>
        </p:spPr>
      </p:pic>
      <p:cxnSp>
        <p:nvCxnSpPr>
          <p:cNvPr id="15" name="Straight Arrow Connector 14">
            <a:extLst>
              <a:ext uri="{FF2B5EF4-FFF2-40B4-BE49-F238E27FC236}">
                <a16:creationId xmlns:a16="http://schemas.microsoft.com/office/drawing/2014/main" id="{C8E3B5B7-ACB8-F038-F291-4DAA885FD3A6}"/>
              </a:ext>
            </a:extLst>
          </p:cNvPr>
          <p:cNvCxnSpPr>
            <a:cxnSpLocks/>
          </p:cNvCxnSpPr>
          <p:nvPr/>
        </p:nvCxnSpPr>
        <p:spPr>
          <a:xfrm flipV="1">
            <a:off x="4839128" y="602901"/>
            <a:ext cx="3139263" cy="4041018"/>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E4855C2F-464C-BBA6-4301-A72D529BD1D7}"/>
              </a:ext>
            </a:extLst>
          </p:cNvPr>
          <p:cNvCxnSpPr>
            <a:cxnSpLocks/>
          </p:cNvCxnSpPr>
          <p:nvPr/>
        </p:nvCxnSpPr>
        <p:spPr>
          <a:xfrm flipV="1">
            <a:off x="4808306" y="2599362"/>
            <a:ext cx="3441842" cy="2332234"/>
          </a:xfrm>
          <a:prstGeom prst="straightConnector1">
            <a:avLst/>
          </a:prstGeom>
          <a:noFill/>
          <a:ln w="63500" cap="flat" cmpd="sng" algn="ctr">
            <a:solidFill>
              <a:srgbClr val="0070C0">
                <a:alpha val="50000"/>
              </a:srgbClr>
            </a:solidFill>
            <a:prstDash val="solid"/>
            <a:miter lim="800000"/>
            <a:tailEnd type="triangle"/>
          </a:ln>
          <a:effectLst/>
        </p:spPr>
      </p:cxnSp>
      <p:pic>
        <p:nvPicPr>
          <p:cNvPr id="22" name="Picture 21">
            <a:extLst>
              <a:ext uri="{FF2B5EF4-FFF2-40B4-BE49-F238E27FC236}">
                <a16:creationId xmlns:a16="http://schemas.microsoft.com/office/drawing/2014/main" id="{53C60A37-5A7C-E0FC-E467-440AFBD6B022}"/>
              </a:ext>
            </a:extLst>
          </p:cNvPr>
          <p:cNvPicPr>
            <a:picLocks noChangeAspect="1"/>
          </p:cNvPicPr>
          <p:nvPr/>
        </p:nvPicPr>
        <p:blipFill>
          <a:blip r:embed="rId6"/>
          <a:stretch>
            <a:fillRect/>
          </a:stretch>
        </p:blipFill>
        <p:spPr>
          <a:xfrm>
            <a:off x="8293405" y="4058079"/>
            <a:ext cx="3433022" cy="2169387"/>
          </a:xfrm>
          <a:prstGeom prst="rect">
            <a:avLst/>
          </a:prstGeom>
          <a:ln>
            <a:solidFill>
              <a:srgbClr val="0070C0"/>
            </a:solidFill>
          </a:ln>
        </p:spPr>
      </p:pic>
      <p:cxnSp>
        <p:nvCxnSpPr>
          <p:cNvPr id="23" name="Straight Arrow Connector 22">
            <a:extLst>
              <a:ext uri="{FF2B5EF4-FFF2-40B4-BE49-F238E27FC236}">
                <a16:creationId xmlns:a16="http://schemas.microsoft.com/office/drawing/2014/main" id="{213A04BA-B4FD-C8C7-D041-40BB7F66CD07}"/>
              </a:ext>
            </a:extLst>
          </p:cNvPr>
          <p:cNvCxnSpPr>
            <a:cxnSpLocks/>
          </p:cNvCxnSpPr>
          <p:nvPr/>
        </p:nvCxnSpPr>
        <p:spPr>
          <a:xfrm>
            <a:off x="6565186" y="4243226"/>
            <a:ext cx="1726058" cy="0"/>
          </a:xfrm>
          <a:prstGeom prst="straightConnector1">
            <a:avLst/>
          </a:prstGeom>
          <a:noFill/>
          <a:ln w="63500" cap="flat" cmpd="sng" algn="ctr">
            <a:solidFill>
              <a:srgbClr val="0070C0">
                <a:alpha val="50000"/>
              </a:srgbClr>
            </a:solidFill>
            <a:prstDash val="solid"/>
            <a:miter lim="800000"/>
            <a:tailEnd type="triangle"/>
          </a:ln>
          <a:effectLst/>
        </p:spPr>
      </p:cxnSp>
      <p:sp>
        <p:nvSpPr>
          <p:cNvPr id="27" name="TextBox 26">
            <a:extLst>
              <a:ext uri="{FF2B5EF4-FFF2-40B4-BE49-F238E27FC236}">
                <a16:creationId xmlns:a16="http://schemas.microsoft.com/office/drawing/2014/main" id="{7545A725-3692-A3EA-3C88-4718979CAE82}"/>
              </a:ext>
            </a:extLst>
          </p:cNvPr>
          <p:cNvSpPr txBox="1"/>
          <p:nvPr/>
        </p:nvSpPr>
        <p:spPr>
          <a:xfrm>
            <a:off x="7963217" y="-9236"/>
            <a:ext cx="3736314" cy="461665"/>
          </a:xfrm>
          <a:prstGeom prst="rect">
            <a:avLst/>
          </a:prstGeom>
          <a:noFill/>
        </p:spPr>
        <p:txBody>
          <a:bodyPr wrap="square">
            <a:spAutoFit/>
          </a:bodyPr>
          <a:lstStyle/>
          <a:p>
            <a:pPr defTabSz="685800"/>
            <a:r>
              <a:rPr lang="en-US" sz="2400" dirty="0">
                <a:solidFill>
                  <a:prstClr val="black"/>
                </a:solidFill>
              </a:rPr>
              <a:t>List from subproject (links)</a:t>
            </a:r>
          </a:p>
        </p:txBody>
      </p:sp>
      <p:sp>
        <p:nvSpPr>
          <p:cNvPr id="28" name="TextBox 27">
            <a:extLst>
              <a:ext uri="{FF2B5EF4-FFF2-40B4-BE49-F238E27FC236}">
                <a16:creationId xmlns:a16="http://schemas.microsoft.com/office/drawing/2014/main" id="{AE2DDD9C-FCA0-9F4A-4D26-F3E3C0FFE4AF}"/>
              </a:ext>
            </a:extLst>
          </p:cNvPr>
          <p:cNvSpPr txBox="1"/>
          <p:nvPr/>
        </p:nvSpPr>
        <p:spPr>
          <a:xfrm>
            <a:off x="8215560" y="2120974"/>
            <a:ext cx="3825753" cy="461665"/>
          </a:xfrm>
          <a:prstGeom prst="rect">
            <a:avLst/>
          </a:prstGeom>
          <a:noFill/>
        </p:spPr>
        <p:txBody>
          <a:bodyPr wrap="square">
            <a:spAutoFit/>
          </a:bodyPr>
          <a:lstStyle/>
          <a:p>
            <a:pPr defTabSz="685800"/>
            <a:r>
              <a:rPr lang="en-US" sz="2400" dirty="0">
                <a:solidFill>
                  <a:prstClr val="black"/>
                </a:solidFill>
              </a:rPr>
              <a:t>List from subproject (values)</a:t>
            </a:r>
          </a:p>
        </p:txBody>
      </p:sp>
      <p:sp>
        <p:nvSpPr>
          <p:cNvPr id="29" name="TextBox 28">
            <a:extLst>
              <a:ext uri="{FF2B5EF4-FFF2-40B4-BE49-F238E27FC236}">
                <a16:creationId xmlns:a16="http://schemas.microsoft.com/office/drawing/2014/main" id="{32F844F8-9326-475C-2D0C-5DB9A0FB73A0}"/>
              </a:ext>
            </a:extLst>
          </p:cNvPr>
          <p:cNvSpPr txBox="1"/>
          <p:nvPr/>
        </p:nvSpPr>
        <p:spPr>
          <a:xfrm>
            <a:off x="8253046" y="3660948"/>
            <a:ext cx="4099728" cy="461665"/>
          </a:xfrm>
          <a:prstGeom prst="rect">
            <a:avLst/>
          </a:prstGeom>
          <a:noFill/>
        </p:spPr>
        <p:txBody>
          <a:bodyPr wrap="square">
            <a:spAutoFit/>
          </a:bodyPr>
          <a:lstStyle/>
          <a:p>
            <a:pPr defTabSz="685800"/>
            <a:r>
              <a:rPr lang="en-US" sz="2400" dirty="0">
                <a:solidFill>
                  <a:prstClr val="black"/>
                </a:solidFill>
              </a:rPr>
              <a:t>Standard chemical system</a:t>
            </a:r>
          </a:p>
        </p:txBody>
      </p:sp>
      <p:pic>
        <p:nvPicPr>
          <p:cNvPr id="13" name="Picture 12">
            <a:extLst>
              <a:ext uri="{FF2B5EF4-FFF2-40B4-BE49-F238E27FC236}">
                <a16:creationId xmlns:a16="http://schemas.microsoft.com/office/drawing/2014/main" id="{63E86507-5D61-23AC-E3CA-3A4C81740A74}"/>
              </a:ext>
            </a:extLst>
          </p:cNvPr>
          <p:cNvPicPr>
            <a:picLocks noChangeAspect="1"/>
          </p:cNvPicPr>
          <p:nvPr/>
        </p:nvPicPr>
        <p:blipFill>
          <a:blip r:embed="rId7"/>
          <a:stretch>
            <a:fillRect/>
          </a:stretch>
        </p:blipFill>
        <p:spPr>
          <a:xfrm>
            <a:off x="8248570" y="2522137"/>
            <a:ext cx="3520008" cy="1245960"/>
          </a:xfrm>
          <a:prstGeom prst="rect">
            <a:avLst/>
          </a:prstGeom>
        </p:spPr>
      </p:pic>
      <p:pic>
        <p:nvPicPr>
          <p:cNvPr id="4" name="Picture 3">
            <a:extLst>
              <a:ext uri="{FF2B5EF4-FFF2-40B4-BE49-F238E27FC236}">
                <a16:creationId xmlns:a16="http://schemas.microsoft.com/office/drawing/2014/main" id="{DB2FF05D-27ED-7F76-594D-9D6CA16E3920}"/>
              </a:ext>
            </a:extLst>
          </p:cNvPr>
          <p:cNvPicPr>
            <a:picLocks noChangeAspect="1"/>
          </p:cNvPicPr>
          <p:nvPr/>
        </p:nvPicPr>
        <p:blipFill>
          <a:blip r:embed="rId8"/>
          <a:stretch>
            <a:fillRect/>
          </a:stretch>
        </p:blipFill>
        <p:spPr>
          <a:xfrm>
            <a:off x="262477" y="850620"/>
            <a:ext cx="533474" cy="514422"/>
          </a:xfrm>
          <a:prstGeom prst="rect">
            <a:avLst/>
          </a:prstGeom>
        </p:spPr>
      </p:pic>
      <p:pic>
        <p:nvPicPr>
          <p:cNvPr id="11" name="Picture 10">
            <a:extLst>
              <a:ext uri="{FF2B5EF4-FFF2-40B4-BE49-F238E27FC236}">
                <a16:creationId xmlns:a16="http://schemas.microsoft.com/office/drawing/2014/main" id="{C0FC800E-1EB4-C9DD-853A-7343BAB12271}"/>
              </a:ext>
            </a:extLst>
          </p:cNvPr>
          <p:cNvPicPr>
            <a:picLocks noChangeAspect="1"/>
          </p:cNvPicPr>
          <p:nvPr/>
        </p:nvPicPr>
        <p:blipFill>
          <a:blip r:embed="rId9"/>
          <a:stretch>
            <a:fillRect/>
          </a:stretch>
        </p:blipFill>
        <p:spPr>
          <a:xfrm>
            <a:off x="1201671" y="969699"/>
            <a:ext cx="704948" cy="276264"/>
          </a:xfrm>
          <a:prstGeom prst="rect">
            <a:avLst/>
          </a:prstGeom>
        </p:spPr>
      </p:pic>
    </p:spTree>
    <p:extLst>
      <p:ext uri="{BB962C8B-B14F-4D97-AF65-F5344CB8AC3E}">
        <p14:creationId xmlns:p14="http://schemas.microsoft.com/office/powerpoint/2010/main" val="93378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 Case: Sample Transformation Workflow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979718" y="6362393"/>
            <a:ext cx="8021781" cy="485999"/>
          </a:xfrm>
        </p:spPr>
        <p:txBody>
          <a:bodyPr>
            <a:normAutofit/>
          </a:bodyPr>
          <a:lstStyle/>
          <a:p>
            <a:pPr indent="0">
              <a:buNone/>
            </a:pPr>
            <a:endParaRPr lang="en-US"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231112" y="791190"/>
            <a:ext cx="9827287" cy="523220"/>
          </a:xfrm>
          <a:prstGeom prst="rect">
            <a:avLst/>
          </a:prstGeom>
          <a:noFill/>
        </p:spPr>
        <p:txBody>
          <a:bodyPr wrap="square">
            <a:spAutoFit/>
          </a:bodyPr>
          <a:lstStyle/>
          <a:p>
            <a:pPr defTabSz="685800"/>
            <a:r>
              <a:rPr lang="en-US" sz="2800" dirty="0"/>
              <a:t>Create Processing State &amp; Split Sample</a:t>
            </a:r>
            <a:endParaRPr lang="en-US" sz="2800" dirty="0">
              <a:solidFill>
                <a:prstClr val="black"/>
              </a:solidFill>
            </a:endParaRPr>
          </a:p>
        </p:txBody>
      </p:sp>
      <p:pic>
        <p:nvPicPr>
          <p:cNvPr id="3" name="Picture 2">
            <a:extLst>
              <a:ext uri="{FF2B5EF4-FFF2-40B4-BE49-F238E27FC236}">
                <a16:creationId xmlns:a16="http://schemas.microsoft.com/office/drawing/2014/main" id="{FFBD65FF-7CD8-A9E8-EA02-908191801286}"/>
              </a:ext>
            </a:extLst>
          </p:cNvPr>
          <p:cNvPicPr>
            <a:picLocks noChangeAspect="1"/>
          </p:cNvPicPr>
          <p:nvPr/>
        </p:nvPicPr>
        <p:blipFill>
          <a:blip r:embed="rId3"/>
          <a:stretch>
            <a:fillRect/>
          </a:stretch>
        </p:blipFill>
        <p:spPr>
          <a:xfrm>
            <a:off x="401529" y="1559356"/>
            <a:ext cx="6866581" cy="1374763"/>
          </a:xfrm>
          <a:prstGeom prst="rect">
            <a:avLst/>
          </a:prstGeom>
          <a:ln>
            <a:solidFill>
              <a:srgbClr val="0070C0"/>
            </a:solidFill>
          </a:ln>
        </p:spPr>
      </p:pic>
      <p:sp>
        <p:nvSpPr>
          <p:cNvPr id="2" name="Text Box 10">
            <a:extLst>
              <a:ext uri="{FF2B5EF4-FFF2-40B4-BE49-F238E27FC236}">
                <a16:creationId xmlns:a16="http://schemas.microsoft.com/office/drawing/2014/main" id="{B11A2F9E-5C88-5224-E5C4-59716E325572}"/>
              </a:ext>
            </a:extLst>
          </p:cNvPr>
          <p:cNvSpPr txBox="1">
            <a:spLocks noChangeArrowheads="1"/>
          </p:cNvSpPr>
          <p:nvPr/>
        </p:nvSpPr>
        <p:spPr bwMode="auto">
          <a:xfrm>
            <a:off x="139287" y="3721599"/>
            <a:ext cx="2160588" cy="65246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initial state</a:t>
            </a:r>
            <a:r>
              <a:rPr lang="ru-RU" altLang="ru-RU" sz="1200" dirty="0">
                <a:solidFill>
                  <a:schemeClr val="tx1"/>
                </a:solidFill>
                <a:latin typeface="Arial" panose="020B0604020202020204" pitchFamily="34" charset="0"/>
              </a:rPr>
              <a:t>)</a:t>
            </a:r>
          </a:p>
        </p:txBody>
      </p:sp>
      <p:sp>
        <p:nvSpPr>
          <p:cNvPr id="4" name="Text Box 10">
            <a:extLst>
              <a:ext uri="{FF2B5EF4-FFF2-40B4-BE49-F238E27FC236}">
                <a16:creationId xmlns:a16="http://schemas.microsoft.com/office/drawing/2014/main" id="{99C727D9-1DA9-5856-583C-4F3C23D24056}"/>
              </a:ext>
            </a:extLst>
          </p:cNvPr>
          <p:cNvSpPr txBox="1">
            <a:spLocks noChangeArrowheads="1"/>
          </p:cNvSpPr>
          <p:nvPr/>
        </p:nvSpPr>
        <p:spPr bwMode="auto">
          <a:xfrm>
            <a:off x="3477030" y="371322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changed state 2</a:t>
            </a:r>
            <a:r>
              <a:rPr lang="ru-RU" altLang="ru-RU" sz="1200" dirty="0">
                <a:solidFill>
                  <a:schemeClr val="tx1"/>
                </a:solidFill>
                <a:latin typeface="Arial" panose="020B0604020202020204" pitchFamily="34" charset="0"/>
              </a:rPr>
              <a:t>)</a:t>
            </a:r>
          </a:p>
        </p:txBody>
      </p:sp>
      <p:cxnSp>
        <p:nvCxnSpPr>
          <p:cNvPr id="17" name="Straight Arrow Connector 16">
            <a:extLst>
              <a:ext uri="{FF2B5EF4-FFF2-40B4-BE49-F238E27FC236}">
                <a16:creationId xmlns:a16="http://schemas.microsoft.com/office/drawing/2014/main" id="{FEF40CE2-276D-413A-0964-2FCD099FD087}"/>
              </a:ext>
            </a:extLst>
          </p:cNvPr>
          <p:cNvCxnSpPr>
            <a:cxnSpLocks/>
            <a:stCxn id="16" idx="3"/>
            <a:endCxn id="49" idx="1"/>
          </p:cNvCxnSpPr>
          <p:nvPr/>
        </p:nvCxnSpPr>
        <p:spPr>
          <a:xfrm flipV="1">
            <a:off x="8834670" y="1297937"/>
            <a:ext cx="1064928" cy="2240784"/>
          </a:xfrm>
          <a:prstGeom prst="straightConnector1">
            <a:avLst/>
          </a:prstGeom>
          <a:noFill/>
          <a:ln w="63500" cap="flat" cmpd="sng" algn="ctr">
            <a:solidFill>
              <a:srgbClr val="0070C0">
                <a:alpha val="50000"/>
              </a:srgbClr>
            </a:solidFill>
            <a:prstDash val="solid"/>
            <a:miter lim="800000"/>
            <a:tailEnd type="triangle"/>
          </a:ln>
          <a:effectLst/>
        </p:spPr>
      </p:cxnSp>
      <p:sp>
        <p:nvSpPr>
          <p:cNvPr id="20" name="TextBox 19">
            <a:extLst>
              <a:ext uri="{FF2B5EF4-FFF2-40B4-BE49-F238E27FC236}">
                <a16:creationId xmlns:a16="http://schemas.microsoft.com/office/drawing/2014/main" id="{97251AB0-3126-0AAB-C604-24D7B2A9C54E}"/>
              </a:ext>
            </a:extLst>
          </p:cNvPr>
          <p:cNvSpPr txBox="1"/>
          <p:nvPr/>
        </p:nvSpPr>
        <p:spPr>
          <a:xfrm rot="17739558">
            <a:off x="8705229" y="2291746"/>
            <a:ext cx="991438" cy="338554"/>
          </a:xfrm>
          <a:prstGeom prst="rect">
            <a:avLst/>
          </a:prstGeom>
          <a:noFill/>
        </p:spPr>
        <p:txBody>
          <a:bodyPr wrap="square">
            <a:spAutoFit/>
          </a:bodyPr>
          <a:lstStyle/>
          <a:p>
            <a:pPr defTabSz="685800"/>
            <a:r>
              <a:rPr lang="en-US" sz="1600" dirty="0">
                <a:solidFill>
                  <a:prstClr val="black"/>
                </a:solidFill>
              </a:rPr>
              <a:t>polishing</a:t>
            </a:r>
          </a:p>
        </p:txBody>
      </p:sp>
      <p:sp>
        <p:nvSpPr>
          <p:cNvPr id="21" name="Flowchart: Multidocument 20">
            <a:extLst>
              <a:ext uri="{FF2B5EF4-FFF2-40B4-BE49-F238E27FC236}">
                <a16:creationId xmlns:a16="http://schemas.microsoft.com/office/drawing/2014/main" id="{ED4A8531-542B-393C-1DE8-D82F7E99B2E0}"/>
              </a:ext>
            </a:extLst>
          </p:cNvPr>
          <p:cNvSpPr/>
          <p:nvPr/>
        </p:nvSpPr>
        <p:spPr>
          <a:xfrm>
            <a:off x="331605" y="488593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a:t>
            </a:r>
          </a:p>
        </p:txBody>
      </p:sp>
      <p:cxnSp>
        <p:nvCxnSpPr>
          <p:cNvPr id="31" name="Straight Arrow Connector 30">
            <a:extLst>
              <a:ext uri="{FF2B5EF4-FFF2-40B4-BE49-F238E27FC236}">
                <a16:creationId xmlns:a16="http://schemas.microsoft.com/office/drawing/2014/main" id="{1DD10BEB-2CCD-7D55-516C-F3BB4CBB8965}"/>
              </a:ext>
            </a:extLst>
          </p:cNvPr>
          <p:cNvCxnSpPr>
            <a:cxnSpLocks/>
          </p:cNvCxnSpPr>
          <p:nvPr/>
        </p:nvCxnSpPr>
        <p:spPr>
          <a:xfrm>
            <a:off x="1219581" y="436482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grpSp>
        <p:nvGrpSpPr>
          <p:cNvPr id="19" name="Group 18">
            <a:extLst>
              <a:ext uri="{FF2B5EF4-FFF2-40B4-BE49-F238E27FC236}">
                <a16:creationId xmlns:a16="http://schemas.microsoft.com/office/drawing/2014/main" id="{4C2DD91E-760C-0D7B-5685-A91C6BE3CB89}"/>
              </a:ext>
            </a:extLst>
          </p:cNvPr>
          <p:cNvGrpSpPr/>
          <p:nvPr/>
        </p:nvGrpSpPr>
        <p:grpSpPr>
          <a:xfrm>
            <a:off x="6665708" y="3212489"/>
            <a:ext cx="2168962" cy="1658975"/>
            <a:chOff x="6665708" y="3212489"/>
            <a:chExt cx="2168962" cy="1658975"/>
          </a:xfrm>
        </p:grpSpPr>
        <p:sp>
          <p:nvSpPr>
            <p:cNvPr id="16" name="Text Box 10">
              <a:extLst>
                <a:ext uri="{FF2B5EF4-FFF2-40B4-BE49-F238E27FC236}">
                  <a16:creationId xmlns:a16="http://schemas.microsoft.com/office/drawing/2014/main" id="{99448755-4E5C-17E1-9E5D-74A835440C11}"/>
                </a:ext>
              </a:extLst>
            </p:cNvPr>
            <p:cNvSpPr txBox="1">
              <a:spLocks noChangeArrowheads="1"/>
            </p:cNvSpPr>
            <p:nvPr/>
          </p:nvSpPr>
          <p:spPr bwMode="auto">
            <a:xfrm>
              <a:off x="6674082" y="3212489"/>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a:t>
              </a:r>
              <a:r>
                <a:rPr lang="ru-RU" altLang="ru-RU" sz="1200" dirty="0">
                  <a:solidFill>
                    <a:schemeClr val="tx1"/>
                  </a:solidFill>
                  <a:latin typeface="Arial" panose="020B0604020202020204" pitchFamily="34" charset="0"/>
                </a:rPr>
                <a:t>)</a:t>
              </a:r>
            </a:p>
          </p:txBody>
        </p:sp>
        <p:sp>
          <p:nvSpPr>
            <p:cNvPr id="41" name="Text Box 10">
              <a:extLst>
                <a:ext uri="{FF2B5EF4-FFF2-40B4-BE49-F238E27FC236}">
                  <a16:creationId xmlns:a16="http://schemas.microsoft.com/office/drawing/2014/main" id="{2EDFE7ED-05D6-0B12-E78F-8DCD36825CBC}"/>
                </a:ext>
              </a:extLst>
            </p:cNvPr>
            <p:cNvSpPr txBox="1">
              <a:spLocks noChangeArrowheads="1"/>
            </p:cNvSpPr>
            <p:nvPr/>
          </p:nvSpPr>
          <p:spPr bwMode="auto">
            <a:xfrm>
              <a:off x="6665708" y="421900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2b</a:t>
              </a:r>
              <a:r>
                <a:rPr lang="ru-RU" altLang="ru-RU" sz="1200" dirty="0">
                  <a:solidFill>
                    <a:schemeClr val="tx1"/>
                  </a:solidFill>
                  <a:latin typeface="Arial" panose="020B0604020202020204" pitchFamily="34" charset="0"/>
                </a:rPr>
                <a:t>)</a:t>
              </a:r>
            </a:p>
          </p:txBody>
        </p:sp>
      </p:grpSp>
      <p:grpSp>
        <p:nvGrpSpPr>
          <p:cNvPr id="14" name="Group 13">
            <a:extLst>
              <a:ext uri="{FF2B5EF4-FFF2-40B4-BE49-F238E27FC236}">
                <a16:creationId xmlns:a16="http://schemas.microsoft.com/office/drawing/2014/main" id="{7DF0B7CB-22FF-8C50-06C3-1C97FDDA9E91}"/>
              </a:ext>
            </a:extLst>
          </p:cNvPr>
          <p:cNvGrpSpPr/>
          <p:nvPr/>
        </p:nvGrpSpPr>
        <p:grpSpPr>
          <a:xfrm>
            <a:off x="3719575" y="4358080"/>
            <a:ext cx="1596003" cy="1796439"/>
            <a:chOff x="3719575" y="4358080"/>
            <a:chExt cx="1596003" cy="1796439"/>
          </a:xfrm>
        </p:grpSpPr>
        <p:sp>
          <p:nvSpPr>
            <p:cNvPr id="42" name="Flowchart: Multidocument 41">
              <a:extLst>
                <a:ext uri="{FF2B5EF4-FFF2-40B4-BE49-F238E27FC236}">
                  <a16:creationId xmlns:a16="http://schemas.microsoft.com/office/drawing/2014/main" id="{CB1303DF-0501-FF45-BC7C-2C745980F9C9}"/>
                </a:ext>
              </a:extLst>
            </p:cNvPr>
            <p:cNvSpPr/>
            <p:nvPr/>
          </p:nvSpPr>
          <p:spPr>
            <a:xfrm>
              <a:off x="3719575" y="4888426"/>
              <a:ext cx="159600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t>
              </a:r>
            </a:p>
          </p:txBody>
        </p:sp>
        <p:cxnSp>
          <p:nvCxnSpPr>
            <p:cNvPr id="43" name="Straight Arrow Connector 42">
              <a:extLst>
                <a:ext uri="{FF2B5EF4-FFF2-40B4-BE49-F238E27FC236}">
                  <a16:creationId xmlns:a16="http://schemas.microsoft.com/office/drawing/2014/main" id="{154DD39C-F4B2-B93A-0C58-84B4FE790C14}"/>
                </a:ext>
              </a:extLst>
            </p:cNvPr>
            <p:cNvCxnSpPr>
              <a:cxnSpLocks/>
            </p:cNvCxnSpPr>
            <p:nvPr/>
          </p:nvCxnSpPr>
          <p:spPr>
            <a:xfrm>
              <a:off x="4607551" y="4358080"/>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grpSp>
      <p:sp>
        <p:nvSpPr>
          <p:cNvPr id="49" name="Text Box 10">
            <a:extLst>
              <a:ext uri="{FF2B5EF4-FFF2-40B4-BE49-F238E27FC236}">
                <a16:creationId xmlns:a16="http://schemas.microsoft.com/office/drawing/2014/main" id="{94004F91-BCBC-F3E1-F6E0-A55B0A0EF085}"/>
              </a:ext>
            </a:extLst>
          </p:cNvPr>
          <p:cNvSpPr txBox="1">
            <a:spLocks noChangeArrowheads="1"/>
          </p:cNvSpPr>
          <p:nvPr/>
        </p:nvSpPr>
        <p:spPr bwMode="auto">
          <a:xfrm>
            <a:off x="9899598" y="971705"/>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 state 2</a:t>
            </a:r>
            <a:r>
              <a:rPr lang="ru-RU" altLang="ru-RU" sz="1200" dirty="0">
                <a:solidFill>
                  <a:schemeClr val="tx1"/>
                </a:solidFill>
                <a:latin typeface="Arial" panose="020B0604020202020204" pitchFamily="34" charset="0"/>
              </a:rPr>
              <a:t>)</a:t>
            </a:r>
          </a:p>
        </p:txBody>
      </p:sp>
      <p:sp>
        <p:nvSpPr>
          <p:cNvPr id="53" name="Flowchart: Multidocument 52">
            <a:extLst>
              <a:ext uri="{FF2B5EF4-FFF2-40B4-BE49-F238E27FC236}">
                <a16:creationId xmlns:a16="http://schemas.microsoft.com/office/drawing/2014/main" id="{C34E2817-B967-6D26-CD01-1D6DAAE15650}"/>
              </a:ext>
            </a:extLst>
          </p:cNvPr>
          <p:cNvSpPr/>
          <p:nvPr/>
        </p:nvSpPr>
        <p:spPr>
          <a:xfrm>
            <a:off x="10162243" y="2173798"/>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Documents2a_2</a:t>
            </a:r>
          </a:p>
        </p:txBody>
      </p:sp>
      <p:cxnSp>
        <p:nvCxnSpPr>
          <p:cNvPr id="54" name="Straight Arrow Connector 53">
            <a:extLst>
              <a:ext uri="{FF2B5EF4-FFF2-40B4-BE49-F238E27FC236}">
                <a16:creationId xmlns:a16="http://schemas.microsoft.com/office/drawing/2014/main" id="{DC949F08-3575-0DC7-83C4-E2241457AFC9}"/>
              </a:ext>
            </a:extLst>
          </p:cNvPr>
          <p:cNvCxnSpPr>
            <a:cxnSpLocks/>
            <a:endCxn id="53" idx="0"/>
          </p:cNvCxnSpPr>
          <p:nvPr/>
        </p:nvCxnSpPr>
        <p:spPr>
          <a:xfrm>
            <a:off x="11050219" y="163421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55" name="Text Box 10">
            <a:extLst>
              <a:ext uri="{FF2B5EF4-FFF2-40B4-BE49-F238E27FC236}">
                <a16:creationId xmlns:a16="http://schemas.microsoft.com/office/drawing/2014/main" id="{42EDC877-4329-2D15-1624-AF168FC6DFA5}"/>
              </a:ext>
            </a:extLst>
          </p:cNvPr>
          <p:cNvSpPr txBox="1">
            <a:spLocks noChangeArrowheads="1"/>
          </p:cNvSpPr>
          <p:nvPr/>
        </p:nvSpPr>
        <p:spPr bwMode="auto">
          <a:xfrm>
            <a:off x="9901271" y="365628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subsample 2b </a:t>
            </a:r>
            <a:r>
              <a:rPr lang="en-US" altLang="ru-RU" sz="1200" dirty="0">
                <a:solidFill>
                  <a:schemeClr val="tx1"/>
                </a:solidFill>
                <a:latin typeface="Arial" panose="020B0604020202020204" pitchFamily="34" charset="0"/>
              </a:rPr>
              <a:t>state 2</a:t>
            </a:r>
            <a:r>
              <a:rPr lang="ru-RU" altLang="ru-RU" sz="1200" dirty="0">
                <a:solidFill>
                  <a:schemeClr val="tx1"/>
                </a:solidFill>
                <a:latin typeface="Arial" panose="020B0604020202020204" pitchFamily="34" charset="0"/>
              </a:rPr>
              <a:t>)</a:t>
            </a:r>
          </a:p>
        </p:txBody>
      </p:sp>
      <p:sp>
        <p:nvSpPr>
          <p:cNvPr id="56" name="Flowchart: Multidocument 55">
            <a:extLst>
              <a:ext uri="{FF2B5EF4-FFF2-40B4-BE49-F238E27FC236}">
                <a16:creationId xmlns:a16="http://schemas.microsoft.com/office/drawing/2014/main" id="{8063DD91-A237-C04C-ADB6-EA381C0621D6}"/>
              </a:ext>
            </a:extLst>
          </p:cNvPr>
          <p:cNvSpPr/>
          <p:nvPr/>
        </p:nvSpPr>
        <p:spPr>
          <a:xfrm>
            <a:off x="10163916" y="4858379"/>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Documents2b_2</a:t>
            </a:r>
          </a:p>
        </p:txBody>
      </p:sp>
      <p:cxnSp>
        <p:nvCxnSpPr>
          <p:cNvPr id="57" name="Straight Arrow Connector 56">
            <a:extLst>
              <a:ext uri="{FF2B5EF4-FFF2-40B4-BE49-F238E27FC236}">
                <a16:creationId xmlns:a16="http://schemas.microsoft.com/office/drawing/2014/main" id="{BC0B7B76-6B03-6841-B3BF-680CEE9A96AE}"/>
              </a:ext>
            </a:extLst>
          </p:cNvPr>
          <p:cNvCxnSpPr>
            <a:cxnSpLocks/>
            <a:endCxn id="56" idx="0"/>
          </p:cNvCxnSpPr>
          <p:nvPr/>
        </p:nvCxnSpPr>
        <p:spPr>
          <a:xfrm>
            <a:off x="11051892" y="4318797"/>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E0D512E1-0373-74F9-EBAC-E95DD47B2AE9}"/>
              </a:ext>
            </a:extLst>
          </p:cNvPr>
          <p:cNvCxnSpPr>
            <a:cxnSpLocks/>
            <a:stCxn id="41" idx="3"/>
            <a:endCxn id="55" idx="1"/>
          </p:cNvCxnSpPr>
          <p:nvPr/>
        </p:nvCxnSpPr>
        <p:spPr>
          <a:xfrm flipV="1">
            <a:off x="8826296" y="3982518"/>
            <a:ext cx="1074975" cy="562715"/>
          </a:xfrm>
          <a:prstGeom prst="straightConnector1">
            <a:avLst/>
          </a:prstGeom>
          <a:noFill/>
          <a:ln w="63500" cap="flat" cmpd="sng" algn="ctr">
            <a:solidFill>
              <a:srgbClr val="0070C0">
                <a:alpha val="50000"/>
              </a:srgbClr>
            </a:solidFill>
            <a:prstDash val="solid"/>
            <a:miter lim="800000"/>
            <a:tailEnd type="triangle"/>
          </a:ln>
          <a:effectLst/>
        </p:spPr>
      </p:cxnSp>
      <p:sp>
        <p:nvSpPr>
          <p:cNvPr id="61" name="TextBox 60">
            <a:extLst>
              <a:ext uri="{FF2B5EF4-FFF2-40B4-BE49-F238E27FC236}">
                <a16:creationId xmlns:a16="http://schemas.microsoft.com/office/drawing/2014/main" id="{E0F2A870-E5CF-0F50-3540-2633688DC36F}"/>
              </a:ext>
            </a:extLst>
          </p:cNvPr>
          <p:cNvSpPr txBox="1"/>
          <p:nvPr/>
        </p:nvSpPr>
        <p:spPr>
          <a:xfrm rot="19837486">
            <a:off x="8767195" y="3931302"/>
            <a:ext cx="991438" cy="338554"/>
          </a:xfrm>
          <a:prstGeom prst="rect">
            <a:avLst/>
          </a:prstGeom>
          <a:noFill/>
        </p:spPr>
        <p:txBody>
          <a:bodyPr wrap="square">
            <a:spAutoFit/>
          </a:bodyPr>
          <a:lstStyle/>
          <a:p>
            <a:pPr defTabSz="685800"/>
            <a:r>
              <a:rPr lang="en-US" sz="1600" dirty="0">
                <a:solidFill>
                  <a:prstClr val="black"/>
                </a:solidFill>
              </a:rPr>
              <a:t>oxidation</a:t>
            </a:r>
          </a:p>
        </p:txBody>
      </p:sp>
      <p:pic>
        <p:nvPicPr>
          <p:cNvPr id="10" name="Picture 9">
            <a:extLst>
              <a:ext uri="{FF2B5EF4-FFF2-40B4-BE49-F238E27FC236}">
                <a16:creationId xmlns:a16="http://schemas.microsoft.com/office/drawing/2014/main" id="{F135245A-BF8D-586C-D083-A1BC751BE52E}"/>
              </a:ext>
            </a:extLst>
          </p:cNvPr>
          <p:cNvPicPr>
            <a:picLocks noChangeAspect="1"/>
          </p:cNvPicPr>
          <p:nvPr/>
        </p:nvPicPr>
        <p:blipFill>
          <a:blip r:embed="rId4"/>
          <a:stretch>
            <a:fillRect/>
          </a:stretch>
        </p:blipFill>
        <p:spPr>
          <a:xfrm>
            <a:off x="4525724" y="1397715"/>
            <a:ext cx="3824456" cy="1779543"/>
          </a:xfrm>
          <a:prstGeom prst="rect">
            <a:avLst/>
          </a:prstGeom>
          <a:ln>
            <a:solidFill>
              <a:schemeClr val="accent1"/>
            </a:solidFill>
          </a:ln>
        </p:spPr>
      </p:pic>
      <p:grpSp>
        <p:nvGrpSpPr>
          <p:cNvPr id="12" name="Group 11">
            <a:extLst>
              <a:ext uri="{FF2B5EF4-FFF2-40B4-BE49-F238E27FC236}">
                <a16:creationId xmlns:a16="http://schemas.microsoft.com/office/drawing/2014/main" id="{E26C572D-20B7-80B9-F7BD-95FE8D9ACCC1}"/>
              </a:ext>
            </a:extLst>
          </p:cNvPr>
          <p:cNvGrpSpPr/>
          <p:nvPr/>
        </p:nvGrpSpPr>
        <p:grpSpPr>
          <a:xfrm>
            <a:off x="1477108" y="2893925"/>
            <a:ext cx="2502045" cy="1137845"/>
            <a:chOff x="1477108" y="2893925"/>
            <a:chExt cx="2502045" cy="1137845"/>
          </a:xfrm>
        </p:grpSpPr>
        <p:grpSp>
          <p:nvGrpSpPr>
            <p:cNvPr id="7" name="Group 6">
              <a:extLst>
                <a:ext uri="{FF2B5EF4-FFF2-40B4-BE49-F238E27FC236}">
                  <a16:creationId xmlns:a16="http://schemas.microsoft.com/office/drawing/2014/main" id="{02A8ACBF-2F75-2B96-4794-9D3622E1E184}"/>
                </a:ext>
              </a:extLst>
            </p:cNvPr>
            <p:cNvGrpSpPr/>
            <p:nvPr/>
          </p:nvGrpSpPr>
          <p:grpSpPr>
            <a:xfrm>
              <a:off x="2304683" y="3686790"/>
              <a:ext cx="1674470" cy="344980"/>
              <a:chOff x="2304683" y="3686790"/>
              <a:chExt cx="1674470" cy="344980"/>
            </a:xfrm>
          </p:grpSpPr>
          <p:cxnSp>
            <p:nvCxnSpPr>
              <p:cNvPr id="8" name="Straight Arrow Connector 7">
                <a:extLst>
                  <a:ext uri="{FF2B5EF4-FFF2-40B4-BE49-F238E27FC236}">
                    <a16:creationId xmlns:a16="http://schemas.microsoft.com/office/drawing/2014/main" id="{E989F477-9A98-7B4A-F6FA-1756407C0C04}"/>
                  </a:ext>
                </a:extLst>
              </p:cNvPr>
              <p:cNvCxnSpPr>
                <a:cxnSpLocks/>
              </p:cNvCxnSpPr>
              <p:nvPr/>
            </p:nvCxnSpPr>
            <p:spPr>
              <a:xfrm>
                <a:off x="2304683" y="4031770"/>
                <a:ext cx="1192149" cy="0"/>
              </a:xfrm>
              <a:prstGeom prst="straightConnector1">
                <a:avLst/>
              </a:prstGeom>
              <a:noFill/>
              <a:ln w="63500" cap="flat" cmpd="sng" algn="ctr">
                <a:solidFill>
                  <a:srgbClr val="0070C0">
                    <a:alpha val="50000"/>
                  </a:srgbClr>
                </a:solidFill>
                <a:prstDash val="solid"/>
                <a:miter lim="800000"/>
                <a:tailEnd type="triangle"/>
              </a:ln>
              <a:effectLst/>
            </p:spPr>
          </p:cxnSp>
          <p:sp>
            <p:nvSpPr>
              <p:cNvPr id="13" name="TextBox 12">
                <a:extLst>
                  <a:ext uri="{FF2B5EF4-FFF2-40B4-BE49-F238E27FC236}">
                    <a16:creationId xmlns:a16="http://schemas.microsoft.com/office/drawing/2014/main" id="{53DD6333-E85E-DB72-8168-8BA9CD311679}"/>
                  </a:ext>
                </a:extLst>
              </p:cNvPr>
              <p:cNvSpPr txBox="1"/>
              <p:nvPr/>
            </p:nvSpPr>
            <p:spPr>
              <a:xfrm>
                <a:off x="2332898" y="3686790"/>
                <a:ext cx="1646255" cy="338554"/>
              </a:xfrm>
              <a:prstGeom prst="rect">
                <a:avLst/>
              </a:prstGeom>
              <a:noFill/>
            </p:spPr>
            <p:txBody>
              <a:bodyPr wrap="square">
                <a:spAutoFit/>
              </a:bodyPr>
              <a:lstStyle/>
              <a:p>
                <a:pPr defTabSz="685800"/>
                <a:r>
                  <a:rPr lang="en-US" sz="1600" dirty="0">
                    <a:solidFill>
                      <a:prstClr val="black"/>
                    </a:solidFill>
                  </a:rPr>
                  <a:t>annealing</a:t>
                </a:r>
              </a:p>
            </p:txBody>
          </p:sp>
        </p:grpSp>
        <p:cxnSp>
          <p:nvCxnSpPr>
            <p:cNvPr id="11" name="Straight Arrow Connector 10">
              <a:extLst>
                <a:ext uri="{FF2B5EF4-FFF2-40B4-BE49-F238E27FC236}">
                  <a16:creationId xmlns:a16="http://schemas.microsoft.com/office/drawing/2014/main" id="{621600FE-8D59-C053-F3EA-41A9E2C840D7}"/>
                </a:ext>
              </a:extLst>
            </p:cNvPr>
            <p:cNvCxnSpPr>
              <a:cxnSpLocks/>
            </p:cNvCxnSpPr>
            <p:nvPr/>
          </p:nvCxnSpPr>
          <p:spPr>
            <a:xfrm>
              <a:off x="1477108" y="2893925"/>
              <a:ext cx="1436914" cy="844062"/>
            </a:xfrm>
            <a:prstGeom prst="straightConnector1">
              <a:avLst/>
            </a:prstGeom>
            <a:noFill/>
            <a:ln w="63500" cap="flat" cmpd="sng" algn="ctr">
              <a:solidFill>
                <a:schemeClr val="accent4">
                  <a:alpha val="50000"/>
                </a:schemeClr>
              </a:solidFill>
              <a:prstDash val="solid"/>
              <a:miter lim="800000"/>
              <a:tailEnd type="triangle"/>
            </a:ln>
            <a:effectLst/>
          </p:spPr>
        </p:cxnSp>
      </p:grpSp>
      <p:grpSp>
        <p:nvGrpSpPr>
          <p:cNvPr id="18" name="Group 17">
            <a:extLst>
              <a:ext uri="{FF2B5EF4-FFF2-40B4-BE49-F238E27FC236}">
                <a16:creationId xmlns:a16="http://schemas.microsoft.com/office/drawing/2014/main" id="{4553B970-27A4-9025-ECFB-65B715BE9945}"/>
              </a:ext>
            </a:extLst>
          </p:cNvPr>
          <p:cNvGrpSpPr/>
          <p:nvPr/>
        </p:nvGrpSpPr>
        <p:grpSpPr>
          <a:xfrm>
            <a:off x="5196673" y="3086518"/>
            <a:ext cx="1515631" cy="1163935"/>
            <a:chOff x="5196673" y="3086518"/>
            <a:chExt cx="1515631" cy="1163935"/>
          </a:xfrm>
        </p:grpSpPr>
        <p:cxnSp>
          <p:nvCxnSpPr>
            <p:cNvPr id="25" name="Straight Arrow Connector 24">
              <a:extLst>
                <a:ext uri="{FF2B5EF4-FFF2-40B4-BE49-F238E27FC236}">
                  <a16:creationId xmlns:a16="http://schemas.microsoft.com/office/drawing/2014/main" id="{7224DA7A-2AF7-DB62-1E34-0BB935E24F5B}"/>
                </a:ext>
              </a:extLst>
            </p:cNvPr>
            <p:cNvCxnSpPr>
              <a:cxnSpLocks/>
            </p:cNvCxnSpPr>
            <p:nvPr/>
          </p:nvCxnSpPr>
          <p:spPr>
            <a:xfrm flipV="1">
              <a:off x="5632493" y="3858567"/>
              <a:ext cx="1079811" cy="175526"/>
            </a:xfrm>
            <a:prstGeom prst="straightConnector1">
              <a:avLst/>
            </a:prstGeom>
            <a:noFill/>
            <a:ln w="63500" cap="flat" cmpd="sng" algn="ctr">
              <a:solidFill>
                <a:srgbClr val="00B050">
                  <a:alpha val="50000"/>
                </a:srgbClr>
              </a:solidFill>
              <a:prstDash val="solid"/>
              <a:miter lim="800000"/>
              <a:tailEnd type="triangle"/>
            </a:ln>
            <a:effectLst/>
          </p:spPr>
        </p:cxnSp>
        <p:sp>
          <p:nvSpPr>
            <p:cNvPr id="45" name="TextBox 44">
              <a:extLst>
                <a:ext uri="{FF2B5EF4-FFF2-40B4-BE49-F238E27FC236}">
                  <a16:creationId xmlns:a16="http://schemas.microsoft.com/office/drawing/2014/main" id="{2AE05135-84A4-A3EA-18E1-BF716C1D8AE8}"/>
                </a:ext>
              </a:extLst>
            </p:cNvPr>
            <p:cNvSpPr txBox="1"/>
            <p:nvPr/>
          </p:nvSpPr>
          <p:spPr>
            <a:xfrm>
              <a:off x="5690727" y="3594780"/>
              <a:ext cx="890954" cy="338554"/>
            </a:xfrm>
            <a:prstGeom prst="rect">
              <a:avLst/>
            </a:prstGeom>
            <a:noFill/>
          </p:spPr>
          <p:txBody>
            <a:bodyPr wrap="square">
              <a:spAutoFit/>
            </a:bodyPr>
            <a:lstStyle/>
            <a:p>
              <a:pPr defTabSz="685800"/>
              <a:r>
                <a:rPr lang="en-US" sz="1600" dirty="0">
                  <a:solidFill>
                    <a:prstClr val="black"/>
                  </a:solidFill>
                </a:rPr>
                <a:t>splitting</a:t>
              </a:r>
            </a:p>
          </p:txBody>
        </p:sp>
        <p:cxnSp>
          <p:nvCxnSpPr>
            <p:cNvPr id="47" name="Straight Arrow Connector 46">
              <a:extLst>
                <a:ext uri="{FF2B5EF4-FFF2-40B4-BE49-F238E27FC236}">
                  <a16:creationId xmlns:a16="http://schemas.microsoft.com/office/drawing/2014/main" id="{707DCD58-97D0-E014-D88B-F72514B54A44}"/>
                </a:ext>
              </a:extLst>
            </p:cNvPr>
            <p:cNvCxnSpPr>
              <a:cxnSpLocks/>
            </p:cNvCxnSpPr>
            <p:nvPr/>
          </p:nvCxnSpPr>
          <p:spPr>
            <a:xfrm>
              <a:off x="5634169" y="4025719"/>
              <a:ext cx="1058039" cy="224734"/>
            </a:xfrm>
            <a:prstGeom prst="straightConnector1">
              <a:avLst/>
            </a:prstGeom>
            <a:noFill/>
            <a:ln w="63500" cap="flat" cmpd="sng" algn="ctr">
              <a:solidFill>
                <a:srgbClr val="00B050">
                  <a:alpha val="50000"/>
                </a:srgbClr>
              </a:solidFill>
              <a:prstDash val="solid"/>
              <a:miter lim="800000"/>
              <a:tailEnd type="triangle"/>
            </a:ln>
            <a:effectLst/>
          </p:spPr>
        </p:cxnSp>
        <p:cxnSp>
          <p:nvCxnSpPr>
            <p:cNvPr id="15" name="Straight Arrow Connector 14">
              <a:extLst>
                <a:ext uri="{FF2B5EF4-FFF2-40B4-BE49-F238E27FC236}">
                  <a16:creationId xmlns:a16="http://schemas.microsoft.com/office/drawing/2014/main" id="{AF06ED51-FFA6-05B7-9AEA-B368F7EB65F9}"/>
                </a:ext>
              </a:extLst>
            </p:cNvPr>
            <p:cNvCxnSpPr>
              <a:cxnSpLocks/>
            </p:cNvCxnSpPr>
            <p:nvPr/>
          </p:nvCxnSpPr>
          <p:spPr>
            <a:xfrm>
              <a:off x="5196673" y="3086518"/>
              <a:ext cx="932822" cy="601227"/>
            </a:xfrm>
            <a:prstGeom prst="straightConnector1">
              <a:avLst/>
            </a:prstGeom>
            <a:noFill/>
            <a:ln w="63500" cap="flat" cmpd="sng" algn="ctr">
              <a:solidFill>
                <a:schemeClr val="accent4">
                  <a:alpha val="50000"/>
                </a:schemeClr>
              </a:solidFill>
              <a:prstDash val="solid"/>
              <a:miter lim="800000"/>
              <a:tailEnd type="triangle"/>
            </a:ln>
            <a:effectLst/>
          </p:spPr>
        </p:cxnSp>
      </p:grpSp>
    </p:spTree>
    <p:extLst>
      <p:ext uri="{BB962C8B-B14F-4D97-AF65-F5344CB8AC3E}">
        <p14:creationId xmlns:p14="http://schemas.microsoft.com/office/powerpoint/2010/main" val="225147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49" grpId="0" animBg="1"/>
      <p:bldP spid="53" grpId="0" animBg="1"/>
      <p:bldP spid="55" grpId="0" animBg="1"/>
      <p:bldP spid="56" grpId="0" animBg="1"/>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C772D4DA-F96F-51E9-9A0B-A2C7E29CEB20}"/>
              </a:ext>
            </a:extLst>
          </p:cNvPr>
          <p:cNvSpPr/>
          <p:nvPr/>
        </p:nvSpPr>
        <p:spPr>
          <a:xfrm>
            <a:off x="102158" y="4769467"/>
            <a:ext cx="11553930" cy="370115"/>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2EFD964-A397-8FAD-AE01-A09B095914A1}"/>
              </a:ext>
            </a:extLst>
          </p:cNvPr>
          <p:cNvSpPr/>
          <p:nvPr/>
        </p:nvSpPr>
        <p:spPr>
          <a:xfrm>
            <a:off x="221058" y="3170104"/>
            <a:ext cx="5918479" cy="321547"/>
          </a:xfrm>
          <a:prstGeom prst="roundRect">
            <a:avLst/>
          </a:prstGeom>
          <a:solidFill>
            <a:srgbClr val="FFC000">
              <a:alpha val="2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Materials Library: integrating heterogeneous data</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7" y="695352"/>
            <a:ext cx="11826751"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spcAft>
                <a:spcPts val="600"/>
              </a:spcAft>
            </a:pPr>
            <a:r>
              <a:rPr lang="en-US" altLang="ru-RU" sz="2200" b="1" dirty="0">
                <a:solidFill>
                  <a:srgbClr val="002060"/>
                </a:solidFill>
                <a:latin typeface="+mn-lt"/>
              </a:rPr>
              <a:t>Typical Materials Library Data Lifecycle:</a:t>
            </a:r>
            <a:endParaRPr lang="en-US" altLang="ru-RU" sz="2200" b="1" dirty="0">
              <a:solidFill>
                <a:prstClr val="black"/>
              </a:solidFill>
              <a:latin typeface="+mn-lt"/>
            </a:endParaRPr>
          </a:p>
          <a:p>
            <a:pPr defTabSz="914377">
              <a:spcBef>
                <a:spcPts val="0"/>
              </a:spcBef>
            </a:pPr>
            <a:endParaRPr lang="en-US" altLang="ru-RU" sz="2200" b="1" dirty="0">
              <a:solidFill>
                <a:prstClr val="black"/>
              </a:solidFill>
              <a:latin typeface="+mn-lt"/>
            </a:endParaRPr>
          </a:p>
          <a:p>
            <a:pPr defTabSz="914377">
              <a:spcBef>
                <a:spcPts val="0"/>
              </a:spcBef>
            </a:pPr>
            <a:r>
              <a:rPr lang="en-US" altLang="ru-RU" sz="2200" b="1" dirty="0">
                <a:solidFill>
                  <a:prstClr val="black"/>
                </a:solidFill>
                <a:latin typeface="+mn-lt"/>
              </a:rPr>
              <a:t>Sputtering:</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Sample</a:t>
            </a:r>
            <a:r>
              <a:rPr lang="en-US" altLang="ru-RU" sz="2200" dirty="0">
                <a:solidFill>
                  <a:prstClr val="black"/>
                </a:solidFill>
                <a:latin typeface="+mn-lt"/>
              </a:rPr>
              <a:t> object (chemical system + substrate)</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Synthesis</a:t>
            </a:r>
            <a:r>
              <a:rPr lang="en-US" altLang="ru-RU" sz="2200" dirty="0">
                <a:solidFill>
                  <a:prstClr val="black"/>
                </a:solidFill>
                <a:latin typeface="+mn-lt"/>
              </a:rPr>
              <a:t> object (sputtering parameters)</a:t>
            </a:r>
          </a:p>
          <a:p>
            <a:pPr marL="457200" indent="-457200" defTabSz="914377">
              <a:spcBef>
                <a:spcPts val="0"/>
              </a:spcBef>
              <a:buAutoNum type="arabicParenR"/>
            </a:pPr>
            <a:endParaRPr lang="en-US" altLang="ru-RU" sz="2200" dirty="0">
              <a:solidFill>
                <a:prstClr val="black"/>
              </a:solidFill>
              <a:latin typeface="+mn-lt"/>
            </a:endParaRPr>
          </a:p>
          <a:p>
            <a:pPr defTabSz="914377">
              <a:spcBef>
                <a:spcPts val="0"/>
              </a:spcBef>
            </a:pPr>
            <a:r>
              <a:rPr lang="en-US" altLang="ru-RU" sz="2200" b="1" dirty="0" err="1">
                <a:solidFill>
                  <a:prstClr val="black"/>
                </a:solidFill>
                <a:latin typeface="+mn-lt"/>
              </a:rPr>
              <a:t>Characterisation</a:t>
            </a:r>
            <a:r>
              <a:rPr lang="en-US" altLang="ru-RU" sz="2200" b="1" dirty="0">
                <a:solidFill>
                  <a:prstClr val="black"/>
                </a:solidFill>
                <a:latin typeface="+mn-lt"/>
              </a:rPr>
              <a:t>:</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processed </a:t>
            </a:r>
            <a:r>
              <a:rPr lang="en-US" altLang="ru-RU" sz="2200" b="1" dirty="0">
                <a:solidFill>
                  <a:prstClr val="black"/>
                </a:solidFill>
                <a:latin typeface="+mn-lt"/>
              </a:rPr>
              <a:t>EDX </a:t>
            </a:r>
            <a:r>
              <a:rPr lang="en-US" altLang="ru-RU" sz="2200" dirty="0">
                <a:solidFill>
                  <a:prstClr val="black"/>
                </a:solidFill>
                <a:latin typeface="+mn-lt"/>
              </a:rPr>
              <a:t>(342 Composition objects)</a:t>
            </a:r>
          </a:p>
          <a:p>
            <a:pPr lvl="1" indent="0" defTabSz="914377">
              <a:spcBef>
                <a:spcPts val="0"/>
              </a:spcBef>
            </a:pPr>
            <a:r>
              <a:rPr lang="en-US" altLang="ru-RU" sz="1800" dirty="0">
                <a:solidFill>
                  <a:prstClr val="black"/>
                </a:solidFill>
                <a:latin typeface="+mn-lt"/>
              </a:rPr>
              <a:t>Composition == Measurement Area</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Other </a:t>
            </a:r>
            <a:r>
              <a:rPr lang="en-US" altLang="ru-RU" sz="2200" dirty="0" err="1">
                <a:solidFill>
                  <a:prstClr val="black"/>
                </a:solidFill>
                <a:latin typeface="+mn-lt"/>
              </a:rPr>
              <a:t>Characterisation</a:t>
            </a:r>
            <a:r>
              <a:rPr lang="en-US" altLang="ru-RU" sz="2200" dirty="0">
                <a:solidFill>
                  <a:prstClr val="black"/>
                </a:solidFill>
                <a:latin typeface="+mn-lt"/>
              </a:rPr>
              <a:t> Documents (</a:t>
            </a:r>
            <a:r>
              <a:rPr lang="en-US" altLang="ru-RU" sz="2200" b="1" dirty="0">
                <a:solidFill>
                  <a:prstClr val="black"/>
                </a:solidFill>
                <a:latin typeface="+mn-lt"/>
              </a:rPr>
              <a:t>Photo</a:t>
            </a:r>
            <a:r>
              <a:rPr lang="en-US" altLang="ru-RU" sz="2200" dirty="0">
                <a:solidFill>
                  <a:prstClr val="black"/>
                </a:solidFill>
                <a:latin typeface="+mn-lt"/>
              </a:rPr>
              <a:t>,</a:t>
            </a:r>
            <a:r>
              <a:rPr lang="en-US" altLang="ru-RU" sz="2200" b="1" dirty="0">
                <a:solidFill>
                  <a:prstClr val="black"/>
                </a:solidFill>
                <a:latin typeface="+mn-lt"/>
              </a:rPr>
              <a:t> XRD</a:t>
            </a:r>
            <a:r>
              <a:rPr lang="en-US" altLang="ru-RU" sz="2200" dirty="0">
                <a:solidFill>
                  <a:prstClr val="black"/>
                </a:solidFill>
                <a:latin typeface="+mn-lt"/>
              </a:rPr>
              <a:t>,</a:t>
            </a:r>
            <a:r>
              <a:rPr lang="en-US" altLang="ru-RU" sz="2200" b="1" dirty="0">
                <a:solidFill>
                  <a:prstClr val="black"/>
                </a:solidFill>
                <a:latin typeface="+mn-lt"/>
              </a:rPr>
              <a:t> Resistance</a:t>
            </a:r>
            <a:r>
              <a:rPr lang="en-US" altLang="ru-RU" sz="2200" dirty="0">
                <a:solidFill>
                  <a:prstClr val="black"/>
                </a:solidFill>
                <a:latin typeface="+mn-lt"/>
              </a:rPr>
              <a:t>,</a:t>
            </a:r>
            <a:r>
              <a:rPr lang="en-US" altLang="ru-RU" sz="2200" b="1" dirty="0">
                <a:solidFill>
                  <a:prstClr val="black"/>
                </a:solidFill>
                <a:latin typeface="+mn-lt"/>
              </a:rPr>
              <a:t> Thickness</a:t>
            </a:r>
            <a:r>
              <a:rPr lang="en-US" altLang="ru-RU" sz="2200" dirty="0">
                <a:solidFill>
                  <a:prstClr val="black"/>
                </a:solidFill>
                <a:latin typeface="+mn-lt"/>
              </a:rPr>
              <a:t>,</a:t>
            </a:r>
            <a:r>
              <a:rPr lang="en-US" altLang="ru-RU" sz="2200" b="1" dirty="0">
                <a:solidFill>
                  <a:prstClr val="black"/>
                </a:solidFill>
                <a:latin typeface="+mn-lt"/>
              </a:rPr>
              <a:t> Bandgap</a:t>
            </a:r>
            <a:r>
              <a:rPr lang="en-US"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457200" indent="-457200" defTabSz="914377">
              <a:spcBef>
                <a:spcPts val="0"/>
              </a:spcBef>
              <a:buFont typeface="Arial" panose="020B0604020202020204" pitchFamily="34" charset="0"/>
              <a:buChar char="•"/>
            </a:pPr>
            <a:endParaRPr lang="en-US" altLang="ru-RU" sz="2200" dirty="0">
              <a:solidFill>
                <a:prstClr val="black"/>
              </a:solidFill>
              <a:latin typeface="+mn-lt"/>
            </a:endParaRPr>
          </a:p>
          <a:p>
            <a:pPr defTabSz="914377">
              <a:spcBef>
                <a:spcPts val="0"/>
              </a:spcBef>
            </a:pPr>
            <a:r>
              <a:rPr lang="en-US" altLang="ru-RU" sz="2200" dirty="0">
                <a:solidFill>
                  <a:prstClr val="black"/>
                </a:solidFill>
                <a:latin typeface="+mn-lt"/>
              </a:rPr>
              <a:t>Storage, Curation, </a:t>
            </a:r>
            <a:r>
              <a:rPr lang="en-US" altLang="ru-RU" sz="2200" b="1" dirty="0">
                <a:solidFill>
                  <a:prstClr val="black"/>
                </a:solidFill>
                <a:latin typeface="+mn-lt"/>
              </a:rPr>
              <a:t>Search </a:t>
            </a:r>
            <a:r>
              <a:rPr lang="en-US" altLang="ru-RU" sz="2200" dirty="0">
                <a:solidFill>
                  <a:prstClr val="black"/>
                </a:solidFill>
                <a:latin typeface="+mn-lt"/>
              </a:rPr>
              <a:t>(on properties retrieved from devices / file formats), Reporting:</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compositions with given properties in a certain range (across all known materials libraries)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synthesis parameters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chemical system / creation date / author / text / properties</a:t>
            </a:r>
            <a:r>
              <a:rPr lang="ru-RU"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Reports</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578240" y="6372001"/>
            <a:ext cx="4283698" cy="485999"/>
          </a:xfrm>
        </p:spPr>
        <p:txBody>
          <a:bodyPr>
            <a:normAutofit/>
          </a:bodyPr>
          <a:lstStyle/>
          <a:p>
            <a:pPr indent="0">
              <a:spcAft>
                <a:spcPts val="0"/>
              </a:spcAft>
              <a:buNone/>
            </a:pPr>
            <a:r>
              <a:rPr lang="en-US" altLang="ru-RU" sz="1000" b="0" dirty="0">
                <a:solidFill>
                  <a:prstClr val="black"/>
                </a:solidFill>
                <a:latin typeface="+mn-lt"/>
              </a:rPr>
              <a:t>ML – Materials Library</a:t>
            </a:r>
          </a:p>
          <a:p>
            <a:pPr indent="0">
              <a:spcAft>
                <a:spcPts val="0"/>
              </a:spcAft>
              <a:buNone/>
            </a:pPr>
            <a:r>
              <a:rPr lang="en-US" b="0" dirty="0"/>
              <a:t>EDX – Energy-dispersive X-ray spectroscopy</a:t>
            </a:r>
          </a:p>
          <a:p>
            <a:pPr indent="0">
              <a:spcAft>
                <a:spcPts val="0"/>
              </a:spcAft>
              <a:buNone/>
            </a:pPr>
            <a:r>
              <a:rPr lang="en-US" b="0" dirty="0"/>
              <a:t>XRD – X-ray diffraction analysis</a:t>
            </a:r>
          </a:p>
        </p:txBody>
      </p:sp>
      <p:pic>
        <p:nvPicPr>
          <p:cNvPr id="2" name="Picture 1">
            <a:extLst>
              <a:ext uri="{FF2B5EF4-FFF2-40B4-BE49-F238E27FC236}">
                <a16:creationId xmlns:a16="http://schemas.microsoft.com/office/drawing/2014/main" id="{EDC7C250-0DED-7E34-4D4A-3F2A167EC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734" y="848934"/>
            <a:ext cx="1909189" cy="1909189"/>
          </a:xfrm>
          <a:prstGeom prst="rect">
            <a:avLst/>
          </a:prstGeom>
        </p:spPr>
      </p:pic>
      <p:cxnSp>
        <p:nvCxnSpPr>
          <p:cNvPr id="4" name="Straight Arrow Connector 3">
            <a:extLst>
              <a:ext uri="{FF2B5EF4-FFF2-40B4-BE49-F238E27FC236}">
                <a16:creationId xmlns:a16="http://schemas.microsoft.com/office/drawing/2014/main" id="{F4175015-8655-A1C9-2130-3F04ADCB79A9}"/>
              </a:ext>
            </a:extLst>
          </p:cNvPr>
          <p:cNvCxnSpPr>
            <a:cxnSpLocks/>
          </p:cNvCxnSpPr>
          <p:nvPr/>
        </p:nvCxnSpPr>
        <p:spPr>
          <a:xfrm flipV="1">
            <a:off x="6129495" y="2386333"/>
            <a:ext cx="763674" cy="803869"/>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38FABE5A-87BA-747D-43BB-17E7D5CE883C}"/>
              </a:ext>
            </a:extLst>
          </p:cNvPr>
          <p:cNvSpPr txBox="1">
            <a:spLocks noChangeArrowheads="1"/>
          </p:cNvSpPr>
          <p:nvPr/>
        </p:nvSpPr>
        <p:spPr bwMode="auto">
          <a:xfrm>
            <a:off x="9234436" y="1082875"/>
            <a:ext cx="2650868" cy="2328779"/>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Measurement Area</a:t>
            </a:r>
            <a:endParaRPr lang="ru-RU" altLang="ru-RU" sz="2133" b="1" dirty="0">
              <a:solidFill>
                <a:schemeClr val="tx1"/>
              </a:solidFill>
              <a:latin typeface="Arial" panose="020B0604020202020204" pitchFamily="34" charset="0"/>
            </a:endParaRPr>
          </a:p>
          <a:p>
            <a:pPr algn="ctr" defTabSz="914377">
              <a:spcBef>
                <a:spcPct val="0"/>
              </a:spcBef>
            </a:pPr>
            <a:r>
              <a:rPr lang="ru-RU" altLang="ru-RU" sz="1600" dirty="0">
                <a:solidFill>
                  <a:schemeClr val="tx1"/>
                </a:solidFill>
                <a:latin typeface="Arial" panose="020B0604020202020204" pitchFamily="34" charset="0"/>
              </a:rPr>
              <a:t>(</a:t>
            </a:r>
            <a:r>
              <a:rPr lang="en-US" altLang="ru-RU" sz="1600" dirty="0">
                <a:solidFill>
                  <a:schemeClr val="tx1"/>
                </a:solidFill>
                <a:latin typeface="Arial" panose="020B0604020202020204" pitchFamily="34" charset="0"/>
              </a:rPr>
              <a:t>composition</a:t>
            </a:r>
            <a:r>
              <a:rPr lang="ru-RU" altLang="ru-RU" sz="1600" dirty="0">
                <a:solidFill>
                  <a:schemeClr val="tx1"/>
                </a:solidFill>
                <a:latin typeface="Arial" panose="020B0604020202020204" pitchFamily="34" charset="0"/>
              </a:rPr>
              <a:t>)</a:t>
            </a:r>
            <a:endParaRPr lang="en-US" altLang="ru-RU" sz="16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ru-RU" altLang="ru-RU" sz="1200" dirty="0">
              <a:solidFill>
                <a:schemeClr val="tx1"/>
              </a:solidFill>
              <a:latin typeface="Arial" panose="020B0604020202020204" pitchFamily="34" charset="0"/>
            </a:endParaRPr>
          </a:p>
        </p:txBody>
      </p:sp>
      <p:sp>
        <p:nvSpPr>
          <p:cNvPr id="21" name="Text Box 10">
            <a:extLst>
              <a:ext uri="{FF2B5EF4-FFF2-40B4-BE49-F238E27FC236}">
                <a16:creationId xmlns:a16="http://schemas.microsoft.com/office/drawing/2014/main" id="{6CB9DD56-DE94-4A51-374E-C5A04401D0CD}"/>
              </a:ext>
            </a:extLst>
          </p:cNvPr>
          <p:cNvSpPr txBox="1">
            <a:spLocks noChangeArrowheads="1"/>
          </p:cNvSpPr>
          <p:nvPr/>
        </p:nvSpPr>
        <p:spPr bwMode="auto">
          <a:xfrm>
            <a:off x="7735348" y="1506989"/>
            <a:ext cx="84677" cy="885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endParaRPr lang="ru-RU" altLang="ru-RU" sz="1200" dirty="0">
              <a:solidFill>
                <a:schemeClr val="tx1"/>
              </a:solidFill>
              <a:latin typeface="Arial" panose="020B0604020202020204" pitchFamily="34" charset="0"/>
            </a:endParaRPr>
          </a:p>
        </p:txBody>
      </p:sp>
      <p:cxnSp>
        <p:nvCxnSpPr>
          <p:cNvPr id="22" name="Straight Arrow Connector 21">
            <a:extLst>
              <a:ext uri="{FF2B5EF4-FFF2-40B4-BE49-F238E27FC236}">
                <a16:creationId xmlns:a16="http://schemas.microsoft.com/office/drawing/2014/main" id="{53A62336-2A3C-1A89-4C9E-AE68DB0D775F}"/>
              </a:ext>
            </a:extLst>
          </p:cNvPr>
          <p:cNvCxnSpPr>
            <a:cxnSpLocks/>
          </p:cNvCxnSpPr>
          <p:nvPr/>
        </p:nvCxnSpPr>
        <p:spPr>
          <a:xfrm>
            <a:off x="7841901" y="1551818"/>
            <a:ext cx="1401159" cy="0"/>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0">
            <a:extLst>
              <a:ext uri="{FF2B5EF4-FFF2-40B4-BE49-F238E27FC236}">
                <a16:creationId xmlns:a16="http://schemas.microsoft.com/office/drawing/2014/main" id="{78EA048F-DE87-2427-2E74-AB8FE7005CC8}"/>
              </a:ext>
            </a:extLst>
          </p:cNvPr>
          <p:cNvSpPr txBox="1">
            <a:spLocks noChangeArrowheads="1"/>
          </p:cNvSpPr>
          <p:nvPr/>
        </p:nvSpPr>
        <p:spPr bwMode="auto">
          <a:xfrm>
            <a:off x="9376787" y="1898466"/>
            <a:ext cx="2379784" cy="127727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Phases: [ Phase</a:t>
            </a:r>
            <a:r>
              <a:rPr lang="en-US" altLang="ru-RU" sz="1100" b="1" baseline="-25000" dirty="0">
                <a:solidFill>
                  <a:schemeClr val="tx1"/>
                </a:solidFill>
                <a:latin typeface="Arial" panose="020B0604020202020204" pitchFamily="34" charset="0"/>
              </a:rPr>
              <a:t>1</a:t>
            </a:r>
            <a:r>
              <a:rPr lang="en-US" altLang="ru-RU" sz="1100" b="1" dirty="0">
                <a:solidFill>
                  <a:schemeClr val="tx1"/>
                </a:solidFill>
                <a:latin typeface="Arial" panose="020B0604020202020204" pitchFamily="34" charset="0"/>
              </a:rPr>
              <a:t>,</a:t>
            </a:r>
          </a:p>
          <a:p>
            <a:pPr defTabSz="914377">
              <a:spcBef>
                <a:spcPct val="0"/>
              </a:spcBef>
            </a:pPr>
            <a:r>
              <a:rPr lang="en-US" altLang="ru-RU" sz="1100" b="1" dirty="0">
                <a:solidFill>
                  <a:schemeClr val="tx1"/>
                </a:solidFill>
                <a:latin typeface="Arial" panose="020B0604020202020204" pitchFamily="34" charset="0"/>
              </a:rPr>
              <a:t>	 …, 	</a:t>
            </a:r>
            <a:r>
              <a:rPr lang="en-US" altLang="ru-RU" sz="1100" b="1" dirty="0" err="1">
                <a:solidFill>
                  <a:schemeClr val="tx1"/>
                </a:solidFill>
                <a:latin typeface="Arial" panose="020B0604020202020204" pitchFamily="34" charset="0"/>
              </a:rPr>
              <a:t>Phase</a:t>
            </a:r>
            <a:r>
              <a:rPr lang="en-US" altLang="ru-RU" sz="1100" b="1" baseline="-25000" dirty="0" err="1">
                <a:solidFill>
                  <a:schemeClr val="tx1"/>
                </a:solidFill>
                <a:latin typeface="Arial" panose="020B0604020202020204" pitchFamily="34" charset="0"/>
              </a:rPr>
              <a:t>N</a:t>
            </a:r>
            <a:r>
              <a:rPr lang="en-US" altLang="ru-RU" sz="1100" b="1" dirty="0">
                <a:solidFill>
                  <a:schemeClr val="tx1"/>
                </a:solidFill>
                <a:latin typeface="Arial" panose="020B0604020202020204" pitchFamily="34" charset="0"/>
              </a:rPr>
              <a:t> ]</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Resistance: __ Ohm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Thickness: __ nm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Bandgap: __ eV</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a:t>
            </a:r>
            <a:endParaRPr lang="en-US" altLang="ru-RU" sz="1100" dirty="0">
              <a:solidFill>
                <a:schemeClr val="tx1"/>
              </a:solidFill>
              <a:latin typeface="Arial" panose="020B0604020202020204" pitchFamily="34" charset="0"/>
            </a:endParaRPr>
          </a:p>
        </p:txBody>
      </p:sp>
      <p:cxnSp>
        <p:nvCxnSpPr>
          <p:cNvPr id="38" name="Straight Arrow Connector 37">
            <a:extLst>
              <a:ext uri="{FF2B5EF4-FFF2-40B4-BE49-F238E27FC236}">
                <a16:creationId xmlns:a16="http://schemas.microsoft.com/office/drawing/2014/main" id="{C693A14F-4D06-C10F-DB14-69FE01C82D93}"/>
              </a:ext>
            </a:extLst>
          </p:cNvPr>
          <p:cNvCxnSpPr>
            <a:cxnSpLocks/>
            <a:stCxn id="41" idx="0"/>
          </p:cNvCxnSpPr>
          <p:nvPr/>
        </p:nvCxnSpPr>
        <p:spPr>
          <a:xfrm flipV="1">
            <a:off x="8259593" y="2828461"/>
            <a:ext cx="1135616" cy="82396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495F3F13-C0A0-786B-5F48-378B9FC5377A}"/>
              </a:ext>
            </a:extLst>
          </p:cNvPr>
          <p:cNvSpPr/>
          <p:nvPr/>
        </p:nvSpPr>
        <p:spPr>
          <a:xfrm>
            <a:off x="5375564" y="3652426"/>
            <a:ext cx="5768057" cy="582802"/>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2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9B6DD6E0-3423-14B9-F8F3-54F7C4F409C5}"/>
              </a:ext>
            </a:extLst>
          </p:cNvPr>
          <p:cNvSpPr/>
          <p:nvPr/>
        </p:nvSpPr>
        <p:spPr>
          <a:xfrm>
            <a:off x="2194718" y="2505200"/>
            <a:ext cx="4226630" cy="1789398"/>
          </a:xfrm>
          <a:prstGeom prst="roundRect">
            <a:avLst/>
          </a:prstGeom>
          <a:solidFill>
            <a:srgbClr val="0070C0">
              <a:alpha val="16000"/>
            </a:srgb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0" y="108000"/>
            <a:ext cx="12192000" cy="792000"/>
          </a:xfrm>
        </p:spPr>
        <p:txBody>
          <a:bodyPr/>
          <a:lstStyle/>
          <a:p>
            <a:r>
              <a:rPr lang="en-US" dirty="0"/>
              <a:t>Data extraction: adding data to Compositions (MAs)</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181030" y="841203"/>
            <a:ext cx="111532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Use case: </a:t>
            </a:r>
            <a:r>
              <a:rPr lang="en-US" altLang="ru-RU" sz="2200" dirty="0">
                <a:solidFill>
                  <a:prstClr val="black"/>
                </a:solidFill>
                <a:latin typeface="+mn-lt"/>
              </a:rPr>
              <a:t>adding </a:t>
            </a:r>
            <a:r>
              <a:rPr lang="en-US" altLang="ru-RU" sz="2200" dirty="0" err="1">
                <a:solidFill>
                  <a:prstClr val="black"/>
                </a:solidFill>
                <a:latin typeface="+mn-lt"/>
              </a:rPr>
              <a:t>characterisation</a:t>
            </a:r>
            <a:r>
              <a:rPr lang="en-US" altLang="ru-RU" sz="2200" dirty="0">
                <a:solidFill>
                  <a:prstClr val="black"/>
                </a:solidFill>
                <a:latin typeface="+mn-lt"/>
              </a:rPr>
              <a:t> data </a:t>
            </a:r>
            <a:r>
              <a:rPr lang="en-US" altLang="ru-RU" sz="2200" u="sng" dirty="0">
                <a:solidFill>
                  <a:prstClr val="black"/>
                </a:solidFill>
                <a:latin typeface="+mn-lt"/>
              </a:rPr>
              <a:t>after EDX is done</a:t>
            </a:r>
            <a:r>
              <a:rPr lang="en-US" altLang="ru-RU" sz="2200" dirty="0">
                <a:solidFill>
                  <a:prstClr val="black"/>
                </a:solidFill>
                <a:latin typeface="+mn-lt"/>
              </a:rPr>
              <a:t>.</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568751" y="6531429"/>
            <a:ext cx="4413573" cy="316963"/>
          </a:xfrm>
        </p:spPr>
        <p:txBody>
          <a:bodyPr>
            <a:normAutofit/>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http://htts.matinf.pro/</a:t>
            </a:r>
            <a:endParaRPr lang="en-US" b="0" dirty="0">
              <a:solidFill>
                <a:srgbClr val="0070C0"/>
              </a:solidFill>
            </a:endParaRPr>
          </a:p>
          <a:p>
            <a:pPr indent="0">
              <a:buNone/>
            </a:pPr>
            <a:endParaRPr lang="en-US" b="0" dirty="0">
              <a:solidFill>
                <a:srgbClr val="0070C0"/>
              </a:solidFill>
            </a:endParaRPr>
          </a:p>
        </p:txBody>
      </p:sp>
      <p:sp>
        <p:nvSpPr>
          <p:cNvPr id="10" name="Text Box 10">
            <a:extLst>
              <a:ext uri="{FF2B5EF4-FFF2-40B4-BE49-F238E27FC236}">
                <a16:creationId xmlns:a16="http://schemas.microsoft.com/office/drawing/2014/main" id="{E05724D5-206A-23CE-B6D3-A8032FD34837}"/>
              </a:ext>
            </a:extLst>
          </p:cNvPr>
          <p:cNvSpPr txBox="1">
            <a:spLocks noChangeArrowheads="1"/>
          </p:cNvSpPr>
          <p:nvPr/>
        </p:nvSpPr>
        <p:spPr bwMode="auto">
          <a:xfrm>
            <a:off x="2591085" y="1430575"/>
            <a:ext cx="1468449" cy="461665"/>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p:txBody>
      </p:sp>
      <p:cxnSp>
        <p:nvCxnSpPr>
          <p:cNvPr id="15" name="Straight Arrow Connector 14">
            <a:extLst>
              <a:ext uri="{FF2B5EF4-FFF2-40B4-BE49-F238E27FC236}">
                <a16:creationId xmlns:a16="http://schemas.microsoft.com/office/drawing/2014/main" id="{E118F7B6-2C00-FC26-3832-CC8EA11C821B}"/>
              </a:ext>
            </a:extLst>
          </p:cNvPr>
          <p:cNvCxnSpPr>
            <a:cxnSpLocks/>
            <a:stCxn id="10" idx="2"/>
            <a:endCxn id="39" idx="0"/>
          </p:cNvCxnSpPr>
          <p:nvPr/>
        </p:nvCxnSpPr>
        <p:spPr>
          <a:xfrm>
            <a:off x="3325310" y="1892240"/>
            <a:ext cx="2172810" cy="762201"/>
          </a:xfrm>
          <a:prstGeom prst="straightConnector1">
            <a:avLst/>
          </a:prstGeom>
          <a:noFill/>
          <a:ln w="63500" cap="flat" cmpd="sng" algn="ctr">
            <a:solidFill>
              <a:srgbClr val="0070C0">
                <a:alpha val="50000"/>
              </a:srgb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6DA0E88F-EE07-BFEB-2CB5-DF50815A67D8}"/>
              </a:ext>
            </a:extLst>
          </p:cNvPr>
          <p:cNvCxnSpPr>
            <a:cxnSpLocks/>
            <a:stCxn id="10" idx="2"/>
            <a:endCxn id="18" idx="0"/>
          </p:cNvCxnSpPr>
          <p:nvPr/>
        </p:nvCxnSpPr>
        <p:spPr>
          <a:xfrm>
            <a:off x="3325310" y="1892240"/>
            <a:ext cx="16532" cy="760525"/>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30" name="Straight Arrow Connector 29">
            <a:extLst>
              <a:ext uri="{FF2B5EF4-FFF2-40B4-BE49-F238E27FC236}">
                <a16:creationId xmlns:a16="http://schemas.microsoft.com/office/drawing/2014/main" id="{E1EE0E42-D8EC-E994-F2FD-070B411CC189}"/>
              </a:ext>
            </a:extLst>
          </p:cNvPr>
          <p:cNvCxnSpPr>
            <a:cxnSpLocks/>
          </p:cNvCxnSpPr>
          <p:nvPr/>
        </p:nvCxnSpPr>
        <p:spPr>
          <a:xfrm flipH="1">
            <a:off x="1045029" y="1903963"/>
            <a:ext cx="2281956" cy="75885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4" name="Flowchart: Document 33">
            <a:extLst>
              <a:ext uri="{FF2B5EF4-FFF2-40B4-BE49-F238E27FC236}">
                <a16:creationId xmlns:a16="http://schemas.microsoft.com/office/drawing/2014/main" id="{EF03FA33-2A61-2B4F-C5DF-CF754714FB8A}"/>
              </a:ext>
            </a:extLst>
          </p:cNvPr>
          <p:cNvSpPr/>
          <p:nvPr/>
        </p:nvSpPr>
        <p:spPr>
          <a:xfrm>
            <a:off x="401934" y="2652766"/>
            <a:ext cx="1346479" cy="1055077"/>
          </a:xfrm>
          <a:prstGeom prst="flowChartDocumen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EDX</a:t>
            </a:r>
          </a:p>
        </p:txBody>
      </p:sp>
      <p:cxnSp>
        <p:nvCxnSpPr>
          <p:cNvPr id="35" name="Straight Arrow Connector 34">
            <a:extLst>
              <a:ext uri="{FF2B5EF4-FFF2-40B4-BE49-F238E27FC236}">
                <a16:creationId xmlns:a16="http://schemas.microsoft.com/office/drawing/2014/main" id="{2381D597-190E-D512-E501-083828406C17}"/>
              </a:ext>
            </a:extLst>
          </p:cNvPr>
          <p:cNvCxnSpPr>
            <a:cxnSpLocks/>
          </p:cNvCxnSpPr>
          <p:nvPr/>
        </p:nvCxnSpPr>
        <p:spPr>
          <a:xfrm>
            <a:off x="1748413" y="3106616"/>
            <a:ext cx="717385" cy="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9" name="Flowchart: Document 38">
            <a:extLst>
              <a:ext uri="{FF2B5EF4-FFF2-40B4-BE49-F238E27FC236}">
                <a16:creationId xmlns:a16="http://schemas.microsoft.com/office/drawing/2014/main" id="{40D75F5A-FAAD-1B6F-352C-A6435E1C9A49}"/>
              </a:ext>
            </a:extLst>
          </p:cNvPr>
          <p:cNvSpPr/>
          <p:nvPr/>
        </p:nvSpPr>
        <p:spPr>
          <a:xfrm>
            <a:off x="4824880" y="2654441"/>
            <a:ext cx="1346479" cy="1055077"/>
          </a:xfrm>
          <a:prstGeom prst="flowChartDocumen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Resistance</a:t>
            </a:r>
          </a:p>
        </p:txBody>
      </p:sp>
      <p:grpSp>
        <p:nvGrpSpPr>
          <p:cNvPr id="2" name="Group 1">
            <a:extLst>
              <a:ext uri="{FF2B5EF4-FFF2-40B4-BE49-F238E27FC236}">
                <a16:creationId xmlns:a16="http://schemas.microsoft.com/office/drawing/2014/main" id="{E0D5DD37-B1F0-0E2B-37D0-F857D314D559}"/>
              </a:ext>
            </a:extLst>
          </p:cNvPr>
          <p:cNvGrpSpPr/>
          <p:nvPr/>
        </p:nvGrpSpPr>
        <p:grpSpPr>
          <a:xfrm>
            <a:off x="2421653" y="2652765"/>
            <a:ext cx="1617783" cy="1589328"/>
            <a:chOff x="2431709" y="2652765"/>
            <a:chExt cx="1607727" cy="1589328"/>
          </a:xfrm>
        </p:grpSpPr>
        <p:sp>
          <p:nvSpPr>
            <p:cNvPr id="18" name="Flowchart: Multidocument 17">
              <a:extLst>
                <a:ext uri="{FF2B5EF4-FFF2-40B4-BE49-F238E27FC236}">
                  <a16:creationId xmlns:a16="http://schemas.microsoft.com/office/drawing/2014/main" id="{DBD9E3E8-326B-7960-ECAA-27A4ECAB10F7}"/>
                </a:ext>
              </a:extLst>
            </p:cNvPr>
            <p:cNvSpPr/>
            <p:nvPr/>
          </p:nvSpPr>
          <p:spPr>
            <a:xfrm>
              <a:off x="2431709" y="2652765"/>
              <a:ext cx="1607727"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Composition</a:t>
              </a:r>
            </a:p>
          </p:txBody>
        </p:sp>
        <p:sp>
          <p:nvSpPr>
            <p:cNvPr id="41" name="Text Box 52">
              <a:extLst>
                <a:ext uri="{FF2B5EF4-FFF2-40B4-BE49-F238E27FC236}">
                  <a16:creationId xmlns:a16="http://schemas.microsoft.com/office/drawing/2014/main" id="{FA284F97-8E56-93F7-846E-8FD9116DE001}"/>
                </a:ext>
              </a:extLst>
            </p:cNvPr>
            <p:cNvSpPr txBox="1">
              <a:spLocks noChangeArrowheads="1"/>
            </p:cNvSpPr>
            <p:nvPr/>
          </p:nvSpPr>
          <p:spPr bwMode="auto">
            <a:xfrm>
              <a:off x="2759147" y="3811206"/>
              <a:ext cx="8162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x 342</a:t>
              </a:r>
              <a:endParaRPr lang="en-US" altLang="ru-RU" sz="2200" dirty="0">
                <a:solidFill>
                  <a:prstClr val="black"/>
                </a:solidFill>
                <a:latin typeface="+mn-lt"/>
              </a:endParaRPr>
            </a:p>
          </p:txBody>
        </p:sp>
      </p:grpSp>
      <p:grpSp>
        <p:nvGrpSpPr>
          <p:cNvPr id="3" name="Group 2">
            <a:extLst>
              <a:ext uri="{FF2B5EF4-FFF2-40B4-BE49-F238E27FC236}">
                <a16:creationId xmlns:a16="http://schemas.microsoft.com/office/drawing/2014/main" id="{C7E6F672-3D47-8923-74BD-D24FC1D53B7F}"/>
              </a:ext>
            </a:extLst>
          </p:cNvPr>
          <p:cNvGrpSpPr/>
          <p:nvPr/>
        </p:nvGrpSpPr>
        <p:grpSpPr>
          <a:xfrm>
            <a:off x="3996647" y="2710159"/>
            <a:ext cx="828352" cy="430887"/>
            <a:chOff x="3996647" y="2710159"/>
            <a:chExt cx="828352" cy="430887"/>
          </a:xfrm>
        </p:grpSpPr>
        <p:cxnSp>
          <p:nvCxnSpPr>
            <p:cNvPr id="25" name="Straight Arrow Connector 24">
              <a:extLst>
                <a:ext uri="{FF2B5EF4-FFF2-40B4-BE49-F238E27FC236}">
                  <a16:creationId xmlns:a16="http://schemas.microsoft.com/office/drawing/2014/main" id="{6697D4B9-F023-DE20-9738-185E413FED3E}"/>
                </a:ext>
              </a:extLst>
            </p:cNvPr>
            <p:cNvCxnSpPr>
              <a:cxnSpLocks/>
            </p:cNvCxnSpPr>
            <p:nvPr/>
          </p:nvCxnSpPr>
          <p:spPr>
            <a:xfrm flipH="1">
              <a:off x="3996647" y="3098110"/>
              <a:ext cx="828352" cy="0"/>
            </a:xfrm>
            <a:prstGeom prst="straightConnector1">
              <a:avLst/>
            </a:prstGeom>
            <a:noFill/>
            <a:ln w="63500" cap="flat" cmpd="sng" algn="ctr">
              <a:solidFill>
                <a:srgbClr val="00B050">
                  <a:alpha val="50000"/>
                </a:srgbClr>
              </a:solidFill>
              <a:prstDash val="solid"/>
              <a:miter lim="800000"/>
              <a:tailEnd type="triangle"/>
            </a:ln>
            <a:effectLst/>
          </p:spPr>
        </p:cxnSp>
        <p:sp>
          <p:nvSpPr>
            <p:cNvPr id="47" name="Text Box 52">
              <a:extLst>
                <a:ext uri="{FF2B5EF4-FFF2-40B4-BE49-F238E27FC236}">
                  <a16:creationId xmlns:a16="http://schemas.microsoft.com/office/drawing/2014/main" id="{93FD70EF-8126-2D92-9691-09DE54D65DE9}"/>
                </a:ext>
              </a:extLst>
            </p:cNvPr>
            <p:cNvSpPr txBox="1">
              <a:spLocks noChangeArrowheads="1"/>
            </p:cNvSpPr>
            <p:nvPr/>
          </p:nvSpPr>
          <p:spPr bwMode="auto">
            <a:xfrm>
              <a:off x="4278010" y="2710159"/>
              <a:ext cx="4070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a:t>
              </a:r>
              <a:endParaRPr lang="en-US" altLang="ru-RU" sz="2200" dirty="0">
                <a:solidFill>
                  <a:prstClr val="black"/>
                </a:solidFill>
                <a:latin typeface="+mn-lt"/>
              </a:endParaRPr>
            </a:p>
          </p:txBody>
        </p:sp>
      </p:grpSp>
      <p:sp>
        <p:nvSpPr>
          <p:cNvPr id="50" name="TextBox 49">
            <a:extLst>
              <a:ext uri="{FF2B5EF4-FFF2-40B4-BE49-F238E27FC236}">
                <a16:creationId xmlns:a16="http://schemas.microsoft.com/office/drawing/2014/main" id="{5E623C0B-DD69-2689-D645-7B419FFBF0BB}"/>
              </a:ext>
            </a:extLst>
          </p:cNvPr>
          <p:cNvSpPr txBox="1"/>
          <p:nvPr/>
        </p:nvSpPr>
        <p:spPr>
          <a:xfrm>
            <a:off x="174043" y="4516300"/>
            <a:ext cx="6670101" cy="1231106"/>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import:</a:t>
            </a:r>
          </a:p>
          <a:p>
            <a:pPr marL="342900" indent="-342900" defTabSz="914377">
              <a:spcBef>
                <a:spcPts val="0"/>
              </a:spcBef>
              <a:buAutoNum type="arabicParenR"/>
            </a:pPr>
            <a:r>
              <a:rPr lang="en-US" altLang="ru-RU" sz="1400" dirty="0">
                <a:solidFill>
                  <a:prstClr val="black"/>
                </a:solidFill>
              </a:rPr>
              <a:t>Locate parent sample object.</a:t>
            </a:r>
          </a:p>
          <a:p>
            <a:pPr marL="342900" indent="-342900" defTabSz="914377">
              <a:spcBef>
                <a:spcPts val="0"/>
              </a:spcBef>
              <a:buAutoNum type="arabicParenR"/>
            </a:pPr>
            <a:r>
              <a:rPr lang="en-US" altLang="ru-RU" sz="1400" dirty="0">
                <a:solidFill>
                  <a:prstClr val="black"/>
                </a:solidFill>
              </a:rPr>
              <a:t>Find measurement area collection.</a:t>
            </a:r>
          </a:p>
          <a:p>
            <a:pPr marL="342900" indent="-342900" defTabSz="914377">
              <a:spcBef>
                <a:spcPts val="0"/>
              </a:spcBef>
              <a:buAutoNum type="arabicParenR"/>
            </a:pPr>
            <a:r>
              <a:rPr lang="en-US" altLang="ru-RU" sz="1400" dirty="0">
                <a:solidFill>
                  <a:prstClr val="black"/>
                </a:solidFill>
              </a:rPr>
              <a:t>Find a certain Measurement Area (corresponding to a predicate, e.g. MA index).</a:t>
            </a:r>
          </a:p>
          <a:p>
            <a:pPr marL="342900" indent="-342900" defTabSz="914377">
              <a:spcBef>
                <a:spcPts val="0"/>
              </a:spcBef>
              <a:buAutoNum type="arabicParenR"/>
            </a:pPr>
            <a:r>
              <a:rPr lang="en-US" altLang="ru-RU" sz="1400" dirty="0">
                <a:solidFill>
                  <a:prstClr val="black"/>
                </a:solidFill>
                <a:latin typeface="+mn-lt"/>
              </a:rPr>
              <a:t>Add properties values to a composition corresponding to a measurement area index.</a:t>
            </a:r>
          </a:p>
        </p:txBody>
      </p:sp>
      <p:grpSp>
        <p:nvGrpSpPr>
          <p:cNvPr id="8" name="Group 7">
            <a:extLst>
              <a:ext uri="{FF2B5EF4-FFF2-40B4-BE49-F238E27FC236}">
                <a16:creationId xmlns:a16="http://schemas.microsoft.com/office/drawing/2014/main" id="{C7AB045B-7930-D240-E8AE-A8FE7EFCE78F}"/>
              </a:ext>
            </a:extLst>
          </p:cNvPr>
          <p:cNvGrpSpPr/>
          <p:nvPr/>
        </p:nvGrpSpPr>
        <p:grpSpPr>
          <a:xfrm>
            <a:off x="6738395" y="705972"/>
            <a:ext cx="5293805" cy="5693866"/>
            <a:chOff x="6898195" y="705972"/>
            <a:chExt cx="5293805" cy="5693866"/>
          </a:xfrm>
        </p:grpSpPr>
        <p:sp>
          <p:nvSpPr>
            <p:cNvPr id="53" name="TextBox 52">
              <a:extLst>
                <a:ext uri="{FF2B5EF4-FFF2-40B4-BE49-F238E27FC236}">
                  <a16:creationId xmlns:a16="http://schemas.microsoft.com/office/drawing/2014/main" id="{9FF44AF5-906F-DB15-62A0-E413D83D381D}"/>
                </a:ext>
              </a:extLst>
            </p:cNvPr>
            <p:cNvSpPr txBox="1"/>
            <p:nvPr/>
          </p:nvSpPr>
          <p:spPr>
            <a:xfrm>
              <a:off x="6898195" y="705972"/>
              <a:ext cx="5189973" cy="5693866"/>
            </a:xfrm>
            <a:prstGeom prst="rect">
              <a:avLst/>
            </a:prstGeom>
            <a:noFill/>
            <a:ln>
              <a:solidFill>
                <a:srgbClr val="0432FF"/>
              </a:solidFill>
              <a:bevel/>
            </a:ln>
          </p:spPr>
          <p:txBody>
            <a:bodyPr wrap="square">
              <a:spAutoFit/>
            </a:bodyPr>
            <a:lstStyle/>
            <a:p>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CompositionsForSampleUpdate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"Predicate"</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"Measurement Area"</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false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"Resistance (Room Temperature) for Measurement Area 1"</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true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97692.43229,</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"Minimal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"Maximal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a:t>
              </a:r>
              <a:endParaRPr lang="en-US" sz="700" dirty="0"/>
            </a:p>
          </p:txBody>
        </p:sp>
        <p:sp>
          <p:nvSpPr>
            <p:cNvPr id="54" name="Rectangle: Rounded Corners 53">
              <a:extLst>
                <a:ext uri="{FF2B5EF4-FFF2-40B4-BE49-F238E27FC236}">
                  <a16:creationId xmlns:a16="http://schemas.microsoft.com/office/drawing/2014/main" id="{769314FB-D61A-D760-9EB8-CFD183239E71}"/>
                </a:ext>
              </a:extLst>
            </p:cNvPr>
            <p:cNvSpPr/>
            <p:nvPr/>
          </p:nvSpPr>
          <p:spPr>
            <a:xfrm>
              <a:off x="7053942" y="974688"/>
              <a:ext cx="4943790" cy="2672863"/>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52">
              <a:extLst>
                <a:ext uri="{FF2B5EF4-FFF2-40B4-BE49-F238E27FC236}">
                  <a16:creationId xmlns:a16="http://schemas.microsoft.com/office/drawing/2014/main" id="{221D8390-07C9-CA14-CCDF-640C4BE8BE3F}"/>
                </a:ext>
              </a:extLst>
            </p:cNvPr>
            <p:cNvSpPr txBox="1">
              <a:spLocks noChangeArrowheads="1"/>
            </p:cNvSpPr>
            <p:nvPr/>
          </p:nvSpPr>
          <p:spPr bwMode="auto">
            <a:xfrm>
              <a:off x="9490602" y="1155619"/>
              <a:ext cx="27013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for MA 1</a:t>
              </a:r>
              <a:endParaRPr lang="en-US" altLang="ru-RU" sz="2200" dirty="0">
                <a:solidFill>
                  <a:prstClr val="black"/>
                </a:solidFill>
                <a:latin typeface="+mn-lt"/>
              </a:endParaRPr>
            </a:p>
          </p:txBody>
        </p:sp>
        <p:sp>
          <p:nvSpPr>
            <p:cNvPr id="56" name="Rectangle: Rounded Corners 55">
              <a:extLst>
                <a:ext uri="{FF2B5EF4-FFF2-40B4-BE49-F238E27FC236}">
                  <a16:creationId xmlns:a16="http://schemas.microsoft.com/office/drawing/2014/main" id="{DAC471FB-A973-D584-4FDB-143EBA8A722D}"/>
                </a:ext>
              </a:extLst>
            </p:cNvPr>
            <p:cNvSpPr/>
            <p:nvPr/>
          </p:nvSpPr>
          <p:spPr>
            <a:xfrm>
              <a:off x="7093327" y="3924727"/>
              <a:ext cx="4943790" cy="2299925"/>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52">
              <a:extLst>
                <a:ext uri="{FF2B5EF4-FFF2-40B4-BE49-F238E27FC236}">
                  <a16:creationId xmlns:a16="http://schemas.microsoft.com/office/drawing/2014/main" id="{3324FBB4-7A2E-E0E6-D8F8-1741D92E2CAB}"/>
                </a:ext>
              </a:extLst>
            </p:cNvPr>
            <p:cNvSpPr txBox="1">
              <a:spLocks noChangeArrowheads="1"/>
            </p:cNvSpPr>
            <p:nvPr/>
          </p:nvSpPr>
          <p:spPr bwMode="auto">
            <a:xfrm>
              <a:off x="9042543" y="3958752"/>
              <a:ext cx="30193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range for the sample (whole ML)</a:t>
              </a:r>
              <a:endParaRPr lang="en-US" altLang="ru-RU" sz="2200" dirty="0">
                <a:solidFill>
                  <a:prstClr val="black"/>
                </a:solidFill>
                <a:latin typeface="+mn-lt"/>
              </a:endParaRPr>
            </a:p>
          </p:txBody>
        </p:sp>
      </p:grpSp>
    </p:spTree>
    <p:extLst>
      <p:ext uri="{BB962C8B-B14F-4D97-AF65-F5344CB8AC3E}">
        <p14:creationId xmlns:p14="http://schemas.microsoft.com/office/powerpoint/2010/main" val="17612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 grpId="0" animBg="1"/>
      <p:bldP spid="34"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u="sng" dirty="0"/>
              <a:t>Use Case</a:t>
            </a:r>
            <a:r>
              <a:rPr lang="en-US" dirty="0"/>
              <a:t>: Sample -&gt; EDX -&gt; Resistance &amp; Search</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195263" y="6372001"/>
            <a:ext cx="7017249" cy="485999"/>
          </a:xfrm>
        </p:spPr>
        <p:txBody>
          <a:bodyPr>
            <a:normAutofit/>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https://crc1625.mdi.ruhr-uni-bochum.de/search/?system=Ni-V&amp;typeid=8&amp;Nipctmin=15&amp;Nipctmax=20&amp;pr0name=R&amp;pr0type=Float&amp;pr0min=10000000&amp;pr0max=11111111&amp;prcnt=1</a:t>
            </a:r>
            <a:endParaRPr lang="en-US" b="0" dirty="0">
              <a:solidFill>
                <a:srgbClr val="0070C0"/>
              </a:solidFill>
            </a:endParaRP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685480" cy="1815882"/>
          </a:xfrm>
          <a:prstGeom prst="rect">
            <a:avLst/>
          </a:prstGeom>
          <a:noFill/>
        </p:spPr>
        <p:txBody>
          <a:bodyPr wrap="square">
            <a:spAutoFit/>
          </a:bodyPr>
          <a:lstStyle/>
          <a:p>
            <a:pPr marL="514350" indent="-514350" defTabSz="685800">
              <a:buAutoNum type="arabicParenR"/>
            </a:pPr>
            <a:r>
              <a:rPr lang="en-US" sz="2800" dirty="0">
                <a:solidFill>
                  <a:prstClr val="black"/>
                </a:solidFill>
              </a:rPr>
              <a:t>Create </a:t>
            </a:r>
            <a:r>
              <a:rPr lang="en-US" sz="2800" b="1" dirty="0">
                <a:solidFill>
                  <a:prstClr val="black"/>
                </a:solidFill>
              </a:rPr>
              <a:t>Project</a:t>
            </a:r>
          </a:p>
          <a:p>
            <a:pPr marL="514350" indent="-514350" defTabSz="685800">
              <a:buAutoNum type="arabicParenR"/>
            </a:pPr>
            <a:r>
              <a:rPr lang="en-US" sz="2800" dirty="0">
                <a:solidFill>
                  <a:prstClr val="black"/>
                </a:solidFill>
              </a:rPr>
              <a:t>Add </a:t>
            </a:r>
            <a:r>
              <a:rPr lang="en-US" sz="2800" b="1" dirty="0">
                <a:solidFill>
                  <a:prstClr val="black"/>
                </a:solidFill>
              </a:rPr>
              <a:t>Sample</a:t>
            </a:r>
            <a:r>
              <a:rPr lang="en-US" sz="2800" dirty="0">
                <a:solidFill>
                  <a:prstClr val="black"/>
                </a:solidFill>
              </a:rPr>
              <a:t> to Project</a:t>
            </a:r>
          </a:p>
          <a:p>
            <a:pPr marL="514350" indent="-514350" defTabSz="685800">
              <a:buAutoNum type="arabicParenR"/>
            </a:pPr>
            <a:r>
              <a:rPr lang="en-US" sz="2800" dirty="0">
                <a:solidFill>
                  <a:prstClr val="black"/>
                </a:solidFill>
              </a:rPr>
              <a:t>Add </a:t>
            </a:r>
            <a:r>
              <a:rPr lang="en-US" sz="2800" b="1" dirty="0">
                <a:solidFill>
                  <a:prstClr val="black"/>
                </a:solidFill>
              </a:rPr>
              <a:t>EDX</a:t>
            </a:r>
            <a:r>
              <a:rPr lang="en-US" sz="2800" dirty="0">
                <a:solidFill>
                  <a:prstClr val="black"/>
                </a:solidFill>
              </a:rPr>
              <a:t> document (342 Measurement Areas (MA), i.e. 342 Compositions)</a:t>
            </a:r>
          </a:p>
          <a:p>
            <a:pPr marL="514350" indent="-514350" defTabSz="685800">
              <a:buAutoNum type="arabicParenR"/>
            </a:pPr>
            <a:r>
              <a:rPr lang="en-US" sz="2800" dirty="0">
                <a:solidFill>
                  <a:prstClr val="black"/>
                </a:solidFill>
              </a:rPr>
              <a:t>Add </a:t>
            </a:r>
            <a:r>
              <a:rPr lang="en-US" sz="2800" b="1" dirty="0">
                <a:solidFill>
                  <a:prstClr val="black"/>
                </a:solidFill>
              </a:rPr>
              <a:t>Resistance</a:t>
            </a:r>
            <a:r>
              <a:rPr lang="en-US" sz="2800" dirty="0">
                <a:solidFill>
                  <a:prstClr val="black"/>
                </a:solidFill>
              </a:rPr>
              <a:t> document (associate property values to every MA)</a:t>
            </a:r>
          </a:p>
        </p:txBody>
      </p:sp>
      <p:pic>
        <p:nvPicPr>
          <p:cNvPr id="3" name="Picture 2">
            <a:extLst>
              <a:ext uri="{FF2B5EF4-FFF2-40B4-BE49-F238E27FC236}">
                <a16:creationId xmlns:a16="http://schemas.microsoft.com/office/drawing/2014/main" id="{39E704C7-673F-C81F-5F75-C98705D30490}"/>
              </a:ext>
            </a:extLst>
          </p:cNvPr>
          <p:cNvPicPr>
            <a:picLocks noChangeAspect="1"/>
          </p:cNvPicPr>
          <p:nvPr/>
        </p:nvPicPr>
        <p:blipFill>
          <a:blip r:embed="rId4"/>
          <a:stretch>
            <a:fillRect/>
          </a:stretch>
        </p:blipFill>
        <p:spPr>
          <a:xfrm>
            <a:off x="4380102" y="2797262"/>
            <a:ext cx="7673353" cy="3298742"/>
          </a:xfrm>
          <a:prstGeom prst="rect">
            <a:avLst/>
          </a:prstGeom>
          <a:ln>
            <a:solidFill>
              <a:schemeClr val="accent1"/>
            </a:solidFill>
          </a:ln>
        </p:spPr>
      </p:pic>
      <p:sp>
        <p:nvSpPr>
          <p:cNvPr id="7" name="TextBox 6">
            <a:extLst>
              <a:ext uri="{FF2B5EF4-FFF2-40B4-BE49-F238E27FC236}">
                <a16:creationId xmlns:a16="http://schemas.microsoft.com/office/drawing/2014/main" id="{42805A05-B750-F40B-C6CC-75C198F789D7}"/>
              </a:ext>
            </a:extLst>
          </p:cNvPr>
          <p:cNvSpPr txBox="1"/>
          <p:nvPr/>
        </p:nvSpPr>
        <p:spPr>
          <a:xfrm>
            <a:off x="188865" y="2959587"/>
            <a:ext cx="4194957" cy="2862322"/>
          </a:xfrm>
          <a:prstGeom prst="rect">
            <a:avLst/>
          </a:prstGeom>
          <a:noFill/>
        </p:spPr>
        <p:txBody>
          <a:bodyPr wrap="square">
            <a:spAutoFit/>
          </a:bodyPr>
          <a:lstStyle/>
          <a:p>
            <a:pPr defTabSz="685800"/>
            <a:r>
              <a:rPr lang="en-US" sz="2400" dirty="0">
                <a:solidFill>
                  <a:prstClr val="black"/>
                </a:solidFill>
              </a:rPr>
              <a:t>Search for </a:t>
            </a:r>
            <a:r>
              <a:rPr lang="en-US" sz="2400" b="1" u="sng" dirty="0">
                <a:solidFill>
                  <a:prstClr val="black"/>
                </a:solidFill>
              </a:rPr>
              <a:t>Composition</a:t>
            </a:r>
            <a:r>
              <a:rPr lang="en-US" sz="2400" u="sng" dirty="0">
                <a:solidFill>
                  <a:prstClr val="black"/>
                </a:solidFill>
              </a:rPr>
              <a:t> with a given </a:t>
            </a:r>
            <a:r>
              <a:rPr lang="en-US" sz="2400" b="1" u="sng" dirty="0">
                <a:solidFill>
                  <a:prstClr val="black"/>
                </a:solidFill>
              </a:rPr>
              <a:t>Resistance</a:t>
            </a:r>
          </a:p>
          <a:p>
            <a:pPr marL="457200" indent="-457200" defTabSz="685800">
              <a:buFont typeface="Arial" panose="020B0604020202020204" pitchFamily="34" charset="0"/>
              <a:buChar char="•"/>
            </a:pPr>
            <a:r>
              <a:rPr lang="en-US" sz="2200" dirty="0">
                <a:solidFill>
                  <a:prstClr val="black"/>
                </a:solidFill>
              </a:rPr>
              <a:t>Composition – an </a:t>
            </a:r>
            <a:r>
              <a:rPr lang="en-US" sz="2200" u="sng" dirty="0">
                <a:solidFill>
                  <a:prstClr val="black"/>
                </a:solidFill>
              </a:rPr>
              <a:t>object</a:t>
            </a:r>
            <a:r>
              <a:rPr lang="en-US" sz="2200" dirty="0">
                <a:solidFill>
                  <a:prstClr val="black"/>
                </a:solidFill>
              </a:rPr>
              <a:t> representing one of 342 measurement areas</a:t>
            </a:r>
          </a:p>
          <a:p>
            <a:pPr marL="457200" indent="-457200" defTabSz="685800">
              <a:buFont typeface="Arial" panose="020B0604020202020204" pitchFamily="34" charset="0"/>
              <a:buChar char="•"/>
            </a:pPr>
            <a:r>
              <a:rPr lang="en-US" sz="2200" u="sng" dirty="0">
                <a:solidFill>
                  <a:prstClr val="black"/>
                </a:solidFill>
              </a:rPr>
              <a:t>Container</a:t>
            </a:r>
            <a:r>
              <a:rPr lang="en-US" sz="2200" dirty="0">
                <a:solidFill>
                  <a:prstClr val="black"/>
                </a:solidFill>
              </a:rPr>
              <a:t> for other properties, associated with a certain measurement area</a:t>
            </a:r>
          </a:p>
        </p:txBody>
      </p:sp>
    </p:spTree>
    <p:extLst>
      <p:ext uri="{BB962C8B-B14F-4D97-AF65-F5344CB8AC3E}">
        <p14:creationId xmlns:p14="http://schemas.microsoft.com/office/powerpoint/2010/main" val="4246623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initialisation</a:t>
            </a:r>
          </a:p>
        </p:txBody>
      </p:sp>
      <p:pic>
        <p:nvPicPr>
          <p:cNvPr id="3" name="Picture 2">
            <a:extLst>
              <a:ext uri="{FF2B5EF4-FFF2-40B4-BE49-F238E27FC236}">
                <a16:creationId xmlns:a16="http://schemas.microsoft.com/office/drawing/2014/main" id="{D7C6AFA3-2867-101C-BB03-AD950662EB05}"/>
              </a:ext>
            </a:extLst>
          </p:cNvPr>
          <p:cNvPicPr>
            <a:picLocks noChangeAspect="1"/>
          </p:cNvPicPr>
          <p:nvPr/>
        </p:nvPicPr>
        <p:blipFill>
          <a:blip r:embed="rId3"/>
          <a:stretch>
            <a:fillRect/>
          </a:stretch>
        </p:blipFill>
        <p:spPr>
          <a:xfrm>
            <a:off x="476690" y="1342205"/>
            <a:ext cx="1933845" cy="1219370"/>
          </a:xfrm>
          <a:prstGeom prst="rect">
            <a:avLst/>
          </a:prstGeom>
        </p:spPr>
      </p:pic>
      <p:sp>
        <p:nvSpPr>
          <p:cNvPr id="4" name="TextBox 3">
            <a:extLst>
              <a:ext uri="{FF2B5EF4-FFF2-40B4-BE49-F238E27FC236}">
                <a16:creationId xmlns:a16="http://schemas.microsoft.com/office/drawing/2014/main" id="{2D0E2867-D0D9-2698-A529-DFCA6B777B20}"/>
              </a:ext>
            </a:extLst>
          </p:cNvPr>
          <p:cNvSpPr txBox="1"/>
          <p:nvPr/>
        </p:nvSpPr>
        <p:spPr>
          <a:xfrm>
            <a:off x="176866" y="979078"/>
            <a:ext cx="11861059" cy="1938992"/>
          </a:xfrm>
          <a:prstGeom prst="rect">
            <a:avLst/>
          </a:prstGeom>
          <a:noFill/>
        </p:spPr>
        <p:txBody>
          <a:bodyPr wrap="square">
            <a:spAutoFit/>
          </a:bodyPr>
          <a:lstStyle/>
          <a:p>
            <a:pPr marL="457200" indent="-457200">
              <a:buAutoNum type="arabicParenR"/>
            </a:pPr>
            <a:r>
              <a:rPr lang="en-US" sz="2200" dirty="0"/>
              <a:t>In “physically transferrable” objects (samples), find a green handover button</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3200" dirty="0"/>
          </a:p>
          <a:p>
            <a:pPr marL="457200" indent="-457200">
              <a:buAutoNum type="arabicParenR"/>
            </a:pPr>
            <a:r>
              <a:rPr lang="en-US" sz="2200" dirty="0"/>
              <a:t>Select the recipient and press a blue button. </a:t>
            </a:r>
          </a:p>
        </p:txBody>
      </p:sp>
      <p:pic>
        <p:nvPicPr>
          <p:cNvPr id="7" name="Picture 6">
            <a:extLst>
              <a:ext uri="{FF2B5EF4-FFF2-40B4-BE49-F238E27FC236}">
                <a16:creationId xmlns:a16="http://schemas.microsoft.com/office/drawing/2014/main" id="{DEA3C5C6-DB55-5369-4AF7-40FA292FF134}"/>
              </a:ext>
            </a:extLst>
          </p:cNvPr>
          <p:cNvPicPr>
            <a:picLocks noChangeAspect="1"/>
          </p:cNvPicPr>
          <p:nvPr/>
        </p:nvPicPr>
        <p:blipFill>
          <a:blip r:embed="rId4"/>
          <a:stretch>
            <a:fillRect/>
          </a:stretch>
        </p:blipFill>
        <p:spPr>
          <a:xfrm>
            <a:off x="314422" y="2881864"/>
            <a:ext cx="3333107" cy="3429123"/>
          </a:xfrm>
          <a:prstGeom prst="rect">
            <a:avLst/>
          </a:prstGeom>
          <a:ln>
            <a:solidFill>
              <a:srgbClr val="0070C0"/>
            </a:solidFill>
          </a:ln>
        </p:spPr>
      </p:pic>
      <p:pic>
        <p:nvPicPr>
          <p:cNvPr id="13" name="Picture 12">
            <a:extLst>
              <a:ext uri="{FF2B5EF4-FFF2-40B4-BE49-F238E27FC236}">
                <a16:creationId xmlns:a16="http://schemas.microsoft.com/office/drawing/2014/main" id="{166853BB-335E-12D4-5F67-94F02BD49609}"/>
              </a:ext>
            </a:extLst>
          </p:cNvPr>
          <p:cNvPicPr>
            <a:picLocks noChangeAspect="1"/>
          </p:cNvPicPr>
          <p:nvPr/>
        </p:nvPicPr>
        <p:blipFill>
          <a:blip r:embed="rId5"/>
          <a:stretch>
            <a:fillRect/>
          </a:stretch>
        </p:blipFill>
        <p:spPr>
          <a:xfrm>
            <a:off x="6876650" y="2169764"/>
            <a:ext cx="4266971" cy="3581713"/>
          </a:xfrm>
          <a:prstGeom prst="rect">
            <a:avLst/>
          </a:prstGeom>
          <a:ln>
            <a:solidFill>
              <a:srgbClr val="0070C0"/>
            </a:solidFill>
          </a:ln>
        </p:spPr>
      </p:pic>
      <p:sp>
        <p:nvSpPr>
          <p:cNvPr id="14" name="Line 36">
            <a:extLst>
              <a:ext uri="{FF2B5EF4-FFF2-40B4-BE49-F238E27FC236}">
                <a16:creationId xmlns:a16="http://schemas.microsoft.com/office/drawing/2014/main" id="{FDA1EEBA-1651-0686-FBB3-5D878A8A012B}"/>
              </a:ext>
            </a:extLst>
          </p:cNvPr>
          <p:cNvSpPr>
            <a:spLocks noChangeShapeType="1"/>
          </p:cNvSpPr>
          <p:nvPr/>
        </p:nvSpPr>
        <p:spPr bwMode="auto">
          <a:xfrm flipH="1">
            <a:off x="1708219" y="3193364"/>
            <a:ext cx="5154804" cy="5526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6" name="TextBox 15">
            <a:extLst>
              <a:ext uri="{FF2B5EF4-FFF2-40B4-BE49-F238E27FC236}">
                <a16:creationId xmlns:a16="http://schemas.microsoft.com/office/drawing/2014/main" id="{62EEC7C8-15FD-EDE2-ED79-F6BBDDFFD6E0}"/>
              </a:ext>
            </a:extLst>
          </p:cNvPr>
          <p:cNvSpPr txBox="1"/>
          <p:nvPr/>
        </p:nvSpPr>
        <p:spPr>
          <a:xfrm rot="21203749">
            <a:off x="3750547" y="3033819"/>
            <a:ext cx="1745901" cy="369332"/>
          </a:xfrm>
          <a:prstGeom prst="rect">
            <a:avLst/>
          </a:prstGeom>
          <a:noFill/>
        </p:spPr>
        <p:txBody>
          <a:bodyPr wrap="square">
            <a:spAutoFit/>
          </a:bodyPr>
          <a:lstStyle/>
          <a:p>
            <a:r>
              <a:rPr lang="en-US" sz="1800" dirty="0"/>
              <a:t>Select recipient</a:t>
            </a:r>
            <a:endParaRPr lang="en-US" dirty="0"/>
          </a:p>
        </p:txBody>
      </p:sp>
      <p:sp>
        <p:nvSpPr>
          <p:cNvPr id="17" name="Line 36">
            <a:extLst>
              <a:ext uri="{FF2B5EF4-FFF2-40B4-BE49-F238E27FC236}">
                <a16:creationId xmlns:a16="http://schemas.microsoft.com/office/drawing/2014/main" id="{4853E815-8544-F2EE-0127-E61E53D6F1F5}"/>
              </a:ext>
            </a:extLst>
          </p:cNvPr>
          <p:cNvSpPr>
            <a:spLocks noChangeShapeType="1"/>
          </p:cNvSpPr>
          <p:nvPr/>
        </p:nvSpPr>
        <p:spPr bwMode="auto">
          <a:xfrm flipH="1">
            <a:off x="1257718" y="4369022"/>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3A030D1A-E972-7368-3879-2B9F8D4EBA18}"/>
              </a:ext>
            </a:extLst>
          </p:cNvPr>
          <p:cNvSpPr txBox="1"/>
          <p:nvPr/>
        </p:nvSpPr>
        <p:spPr>
          <a:xfrm>
            <a:off x="3705699" y="4031119"/>
            <a:ext cx="3653488" cy="369332"/>
          </a:xfrm>
          <a:prstGeom prst="rect">
            <a:avLst/>
          </a:prstGeom>
          <a:noFill/>
        </p:spPr>
        <p:txBody>
          <a:bodyPr wrap="square">
            <a:spAutoFit/>
          </a:bodyPr>
          <a:lstStyle/>
          <a:p>
            <a:r>
              <a:rPr lang="en-US" sz="1800" dirty="0"/>
              <a:t>Specify Amount (optional)</a:t>
            </a:r>
            <a:endParaRPr lang="en-US" dirty="0"/>
          </a:p>
        </p:txBody>
      </p:sp>
      <p:sp>
        <p:nvSpPr>
          <p:cNvPr id="19" name="Line 36">
            <a:extLst>
              <a:ext uri="{FF2B5EF4-FFF2-40B4-BE49-F238E27FC236}">
                <a16:creationId xmlns:a16="http://schemas.microsoft.com/office/drawing/2014/main" id="{54FA15C2-93A1-623B-28D6-7002F487FC52}"/>
              </a:ext>
            </a:extLst>
          </p:cNvPr>
          <p:cNvSpPr>
            <a:spLocks noChangeShapeType="1"/>
          </p:cNvSpPr>
          <p:nvPr/>
        </p:nvSpPr>
        <p:spPr bwMode="auto">
          <a:xfrm flipH="1">
            <a:off x="1259393" y="5275047"/>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0" name="TextBox 19">
            <a:extLst>
              <a:ext uri="{FF2B5EF4-FFF2-40B4-BE49-F238E27FC236}">
                <a16:creationId xmlns:a16="http://schemas.microsoft.com/office/drawing/2014/main" id="{22AA3986-D636-EF8C-EFD5-B5CAA1949CC9}"/>
              </a:ext>
            </a:extLst>
          </p:cNvPr>
          <p:cNvSpPr txBox="1"/>
          <p:nvPr/>
        </p:nvSpPr>
        <p:spPr>
          <a:xfrm>
            <a:off x="3697325" y="4917049"/>
            <a:ext cx="3653488" cy="369332"/>
          </a:xfrm>
          <a:prstGeom prst="rect">
            <a:avLst/>
          </a:prstGeom>
          <a:noFill/>
        </p:spPr>
        <p:txBody>
          <a:bodyPr wrap="square">
            <a:spAutoFit/>
          </a:bodyPr>
          <a:lstStyle/>
          <a:p>
            <a:r>
              <a:rPr lang="en-US" sz="1800" dirty="0"/>
              <a:t>Specify Comments</a:t>
            </a:r>
            <a:endParaRPr lang="en-US" dirty="0"/>
          </a:p>
        </p:txBody>
      </p:sp>
      <p:sp>
        <p:nvSpPr>
          <p:cNvPr id="21" name="Line 36">
            <a:extLst>
              <a:ext uri="{FF2B5EF4-FFF2-40B4-BE49-F238E27FC236}">
                <a16:creationId xmlns:a16="http://schemas.microsoft.com/office/drawing/2014/main" id="{CD465F2B-6AAC-77EE-5E7D-8BDBE7D4587E}"/>
              </a:ext>
            </a:extLst>
          </p:cNvPr>
          <p:cNvSpPr>
            <a:spLocks noChangeShapeType="1"/>
          </p:cNvSpPr>
          <p:nvPr/>
        </p:nvSpPr>
        <p:spPr bwMode="auto">
          <a:xfrm flipH="1">
            <a:off x="3531995" y="6097337"/>
            <a:ext cx="2627645" cy="251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2" name="TextBox 21">
            <a:extLst>
              <a:ext uri="{FF2B5EF4-FFF2-40B4-BE49-F238E27FC236}">
                <a16:creationId xmlns:a16="http://schemas.microsoft.com/office/drawing/2014/main" id="{D6AAF461-DA99-F7E3-8C74-47A61C7880D1}"/>
              </a:ext>
            </a:extLst>
          </p:cNvPr>
          <p:cNvSpPr txBox="1"/>
          <p:nvPr/>
        </p:nvSpPr>
        <p:spPr>
          <a:xfrm>
            <a:off x="4613400" y="5732641"/>
            <a:ext cx="2289818" cy="369332"/>
          </a:xfrm>
          <a:prstGeom prst="rect">
            <a:avLst/>
          </a:prstGeom>
          <a:noFill/>
        </p:spPr>
        <p:txBody>
          <a:bodyPr wrap="square">
            <a:spAutoFit/>
          </a:bodyPr>
          <a:lstStyle/>
          <a:p>
            <a:r>
              <a:rPr lang="en-US" sz="1800" dirty="0"/>
              <a:t>click</a:t>
            </a:r>
            <a:endParaRPr lang="en-US" dirty="0"/>
          </a:p>
        </p:txBody>
      </p:sp>
      <p:sp>
        <p:nvSpPr>
          <p:cNvPr id="6" name="TextBox 5">
            <a:extLst>
              <a:ext uri="{FF2B5EF4-FFF2-40B4-BE49-F238E27FC236}">
                <a16:creationId xmlns:a16="http://schemas.microsoft.com/office/drawing/2014/main" id="{9314FA76-726E-B1D0-9406-3FCD0A4C2010}"/>
              </a:ext>
            </a:extLst>
          </p:cNvPr>
          <p:cNvSpPr txBox="1"/>
          <p:nvPr/>
        </p:nvSpPr>
        <p:spPr>
          <a:xfrm>
            <a:off x="163285" y="719017"/>
            <a:ext cx="11462657"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Motivation (C03): </a:t>
            </a:r>
            <a:r>
              <a:rPr lang="en-US" altLang="ru-RU" sz="1800" dirty="0">
                <a:solidFill>
                  <a:prstClr val="black"/>
                </a:solidFill>
                <a:latin typeface="+mn-lt"/>
              </a:rPr>
              <a:t>to track sample location / shipping</a:t>
            </a:r>
          </a:p>
        </p:txBody>
      </p:sp>
    </p:spTree>
    <p:extLst>
      <p:ext uri="{BB962C8B-B14F-4D97-AF65-F5344CB8AC3E}">
        <p14:creationId xmlns:p14="http://schemas.microsoft.com/office/powerpoint/2010/main" val="2089115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E2867-D0D9-2698-A529-DFCA6B777B20}"/>
              </a:ext>
            </a:extLst>
          </p:cNvPr>
          <p:cNvSpPr txBox="1"/>
          <p:nvPr/>
        </p:nvSpPr>
        <p:spPr>
          <a:xfrm>
            <a:off x="85753" y="724370"/>
            <a:ext cx="11861059" cy="2985433"/>
          </a:xfrm>
          <a:prstGeom prst="rect">
            <a:avLst/>
          </a:prstGeom>
          <a:noFill/>
          <a:ln>
            <a:noFill/>
          </a:ln>
        </p:spPr>
        <p:txBody>
          <a:bodyPr wrap="square">
            <a:spAutoFit/>
          </a:bodyPr>
          <a:lstStyle/>
          <a:p>
            <a:pPr marL="457200" indent="-457200">
              <a:buAutoNum type="arabicParenR"/>
            </a:pPr>
            <a:r>
              <a:rPr lang="en-US" sz="2200" dirty="0"/>
              <a:t>Handover event is created</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1200" dirty="0"/>
          </a:p>
          <a:p>
            <a:pPr marL="457200" indent="-457200">
              <a:buAutoNum type="arabicParenR"/>
            </a:pPr>
            <a:r>
              <a:rPr lang="en-US" sz="2200" dirty="0"/>
              <a:t>Recipient is notified by e-mail</a:t>
            </a:r>
          </a:p>
          <a:p>
            <a:endParaRPr lang="en-US" sz="2200" dirty="0"/>
          </a:p>
        </p:txBody>
      </p:sp>
      <p:pic>
        <p:nvPicPr>
          <p:cNvPr id="9" name="Picture 8">
            <a:extLst>
              <a:ext uri="{FF2B5EF4-FFF2-40B4-BE49-F238E27FC236}">
                <a16:creationId xmlns:a16="http://schemas.microsoft.com/office/drawing/2014/main" id="{B30741C3-EA2E-9DAC-A257-8811E0979B25}"/>
              </a:ext>
            </a:extLst>
          </p:cNvPr>
          <p:cNvPicPr>
            <a:picLocks noChangeAspect="1"/>
          </p:cNvPicPr>
          <p:nvPr/>
        </p:nvPicPr>
        <p:blipFill>
          <a:blip r:embed="rId3"/>
          <a:stretch>
            <a:fillRect/>
          </a:stretch>
        </p:blipFill>
        <p:spPr>
          <a:xfrm>
            <a:off x="557967" y="1121462"/>
            <a:ext cx="7021729" cy="1828949"/>
          </a:xfrm>
          <a:prstGeom prst="rect">
            <a:avLst/>
          </a:prstGeom>
          <a:ln>
            <a:solidFill>
              <a:srgbClr val="0070C0"/>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delivering / delivered</a:t>
            </a:r>
          </a:p>
        </p:txBody>
      </p:sp>
      <p:pic>
        <p:nvPicPr>
          <p:cNvPr id="6" name="Picture 5">
            <a:extLst>
              <a:ext uri="{FF2B5EF4-FFF2-40B4-BE49-F238E27FC236}">
                <a16:creationId xmlns:a16="http://schemas.microsoft.com/office/drawing/2014/main" id="{884D2AF3-C070-06A2-D581-01EAE85838C2}"/>
              </a:ext>
            </a:extLst>
          </p:cNvPr>
          <p:cNvPicPr>
            <a:picLocks noChangeAspect="1"/>
          </p:cNvPicPr>
          <p:nvPr/>
        </p:nvPicPr>
        <p:blipFill>
          <a:blip r:embed="rId4"/>
          <a:stretch>
            <a:fillRect/>
          </a:stretch>
        </p:blipFill>
        <p:spPr>
          <a:xfrm>
            <a:off x="562632" y="3346553"/>
            <a:ext cx="5948701" cy="2734484"/>
          </a:xfrm>
          <a:prstGeom prst="rect">
            <a:avLst/>
          </a:prstGeom>
          <a:ln>
            <a:solidFill>
              <a:srgbClr val="0070C0"/>
            </a:solidFill>
          </a:ln>
        </p:spPr>
      </p:pic>
      <p:sp>
        <p:nvSpPr>
          <p:cNvPr id="8" name="Line 36">
            <a:extLst>
              <a:ext uri="{FF2B5EF4-FFF2-40B4-BE49-F238E27FC236}">
                <a16:creationId xmlns:a16="http://schemas.microsoft.com/office/drawing/2014/main" id="{8D43A409-5E0F-BEB2-C359-E5BE78AD5C63}"/>
              </a:ext>
            </a:extLst>
          </p:cNvPr>
          <p:cNvSpPr>
            <a:spLocks noChangeShapeType="1"/>
          </p:cNvSpPr>
          <p:nvPr/>
        </p:nvSpPr>
        <p:spPr bwMode="auto">
          <a:xfrm flipH="1">
            <a:off x="7144377" y="1758462"/>
            <a:ext cx="1788607" cy="63304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Line 36">
            <a:extLst>
              <a:ext uri="{FF2B5EF4-FFF2-40B4-BE49-F238E27FC236}">
                <a16:creationId xmlns:a16="http://schemas.microsoft.com/office/drawing/2014/main" id="{7B7C88E7-5FEB-57C5-5206-B75AE52100D7}"/>
              </a:ext>
            </a:extLst>
          </p:cNvPr>
          <p:cNvSpPr>
            <a:spLocks noChangeShapeType="1"/>
          </p:cNvSpPr>
          <p:nvPr/>
        </p:nvSpPr>
        <p:spPr bwMode="auto">
          <a:xfrm flipV="1">
            <a:off x="3322320" y="2833635"/>
            <a:ext cx="2706690" cy="269340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3" name="TextBox 12">
            <a:extLst>
              <a:ext uri="{FF2B5EF4-FFF2-40B4-BE49-F238E27FC236}">
                <a16:creationId xmlns:a16="http://schemas.microsoft.com/office/drawing/2014/main" id="{B850580D-6E14-8E82-A627-533F6A6A73FC}"/>
              </a:ext>
            </a:extLst>
          </p:cNvPr>
          <p:cNvSpPr txBox="1"/>
          <p:nvPr/>
        </p:nvSpPr>
        <p:spPr>
          <a:xfrm>
            <a:off x="9056076" y="1207031"/>
            <a:ext cx="2881365" cy="1107996"/>
          </a:xfrm>
          <a:prstGeom prst="rect">
            <a:avLst/>
          </a:prstGeom>
          <a:noFill/>
        </p:spPr>
        <p:txBody>
          <a:bodyPr wrap="square">
            <a:spAutoFit/>
          </a:bodyPr>
          <a:lstStyle/>
          <a:p>
            <a:r>
              <a:rPr lang="en-US" sz="2200" dirty="0"/>
              <a:t>3) Recipient should add comments and confirm the handover.</a:t>
            </a:r>
          </a:p>
        </p:txBody>
      </p:sp>
      <p:pic>
        <p:nvPicPr>
          <p:cNvPr id="15" name="Picture 14">
            <a:extLst>
              <a:ext uri="{FF2B5EF4-FFF2-40B4-BE49-F238E27FC236}">
                <a16:creationId xmlns:a16="http://schemas.microsoft.com/office/drawing/2014/main" id="{62C4ED7E-004F-C327-715C-2D284BD2562B}"/>
              </a:ext>
            </a:extLst>
          </p:cNvPr>
          <p:cNvPicPr>
            <a:picLocks noChangeAspect="1"/>
          </p:cNvPicPr>
          <p:nvPr/>
        </p:nvPicPr>
        <p:blipFill>
          <a:blip r:embed="rId5"/>
          <a:stretch>
            <a:fillRect/>
          </a:stretch>
        </p:blipFill>
        <p:spPr>
          <a:xfrm>
            <a:off x="7030411" y="4330840"/>
            <a:ext cx="5077429" cy="934496"/>
          </a:xfrm>
          <a:prstGeom prst="rect">
            <a:avLst/>
          </a:prstGeom>
          <a:ln>
            <a:solidFill>
              <a:srgbClr val="0070C0"/>
            </a:solidFill>
          </a:ln>
        </p:spPr>
      </p:pic>
      <p:sp>
        <p:nvSpPr>
          <p:cNvPr id="16" name="TextBox 15">
            <a:extLst>
              <a:ext uri="{FF2B5EF4-FFF2-40B4-BE49-F238E27FC236}">
                <a16:creationId xmlns:a16="http://schemas.microsoft.com/office/drawing/2014/main" id="{61E4A87C-332A-2D55-B28C-C44D567DFB2D}"/>
              </a:ext>
            </a:extLst>
          </p:cNvPr>
          <p:cNvSpPr txBox="1"/>
          <p:nvPr/>
        </p:nvSpPr>
        <p:spPr>
          <a:xfrm>
            <a:off x="8641583" y="3881566"/>
            <a:ext cx="2813538" cy="430887"/>
          </a:xfrm>
          <a:prstGeom prst="rect">
            <a:avLst/>
          </a:prstGeom>
          <a:noFill/>
        </p:spPr>
        <p:txBody>
          <a:bodyPr wrap="square">
            <a:spAutoFit/>
          </a:bodyPr>
          <a:lstStyle/>
          <a:p>
            <a:r>
              <a:rPr lang="en-US" sz="2200" dirty="0"/>
              <a:t>4) Confirmed</a:t>
            </a:r>
          </a:p>
        </p:txBody>
      </p:sp>
      <p:sp>
        <p:nvSpPr>
          <p:cNvPr id="17" name="TextBox 16">
            <a:extLst>
              <a:ext uri="{FF2B5EF4-FFF2-40B4-BE49-F238E27FC236}">
                <a16:creationId xmlns:a16="http://schemas.microsoft.com/office/drawing/2014/main" id="{64D6D472-00C3-A5F7-7A94-6277F8EB87F2}"/>
              </a:ext>
            </a:extLst>
          </p:cNvPr>
          <p:cNvSpPr txBox="1"/>
          <p:nvPr/>
        </p:nvSpPr>
        <p:spPr>
          <a:xfrm>
            <a:off x="7023798" y="5259864"/>
            <a:ext cx="4250453" cy="430887"/>
          </a:xfrm>
          <a:prstGeom prst="rect">
            <a:avLst/>
          </a:prstGeom>
          <a:noFill/>
        </p:spPr>
        <p:txBody>
          <a:bodyPr wrap="square">
            <a:spAutoFit/>
          </a:bodyPr>
          <a:lstStyle/>
          <a:p>
            <a:r>
              <a:rPr lang="en-US" sz="2200" dirty="0"/>
              <a:t>+ e-mail notification for sender</a:t>
            </a:r>
          </a:p>
        </p:txBody>
      </p:sp>
    </p:spTree>
    <p:extLst>
      <p:ext uri="{BB962C8B-B14F-4D97-AF65-F5344CB8AC3E}">
        <p14:creationId xmlns:p14="http://schemas.microsoft.com/office/powerpoint/2010/main" val="755878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user overview</a:t>
            </a:r>
          </a:p>
        </p:txBody>
      </p:sp>
      <p:pic>
        <p:nvPicPr>
          <p:cNvPr id="3" name="Picture 2">
            <a:extLst>
              <a:ext uri="{FF2B5EF4-FFF2-40B4-BE49-F238E27FC236}">
                <a16:creationId xmlns:a16="http://schemas.microsoft.com/office/drawing/2014/main" id="{F95B4DC9-B2A6-EE7C-976A-62B2AE4801AD}"/>
              </a:ext>
            </a:extLst>
          </p:cNvPr>
          <p:cNvPicPr>
            <a:picLocks noChangeAspect="1"/>
          </p:cNvPicPr>
          <p:nvPr/>
        </p:nvPicPr>
        <p:blipFill>
          <a:blip r:embed="rId3"/>
          <a:stretch>
            <a:fillRect/>
          </a:stretch>
        </p:blipFill>
        <p:spPr>
          <a:xfrm>
            <a:off x="302347" y="773722"/>
            <a:ext cx="8364134" cy="5299627"/>
          </a:xfrm>
          <a:prstGeom prst="rect">
            <a:avLst/>
          </a:prstGeom>
          <a:ln>
            <a:solidFill>
              <a:srgbClr val="0070C0"/>
            </a:solidFill>
          </a:ln>
        </p:spPr>
      </p:pic>
      <p:sp>
        <p:nvSpPr>
          <p:cNvPr id="7" name="Text Placeholder 5">
            <a:extLst>
              <a:ext uri="{FF2B5EF4-FFF2-40B4-BE49-F238E27FC236}">
                <a16:creationId xmlns:a16="http://schemas.microsoft.com/office/drawing/2014/main" id="{B1FF549E-6348-D7F6-F6C4-36B4780828D5}"/>
              </a:ext>
            </a:extLst>
          </p:cNvPr>
          <p:cNvSpPr>
            <a:spLocks noGrp="1"/>
          </p:cNvSpPr>
          <p:nvPr>
            <p:ph type="body" sz="quarter" idx="13"/>
          </p:nvPr>
        </p:nvSpPr>
        <p:spPr>
          <a:xfrm>
            <a:off x="6354147" y="6362393"/>
            <a:ext cx="4577937" cy="485999"/>
          </a:xfrm>
        </p:spPr>
        <p:txBody>
          <a:bodyPr/>
          <a:lstStyle/>
          <a:p>
            <a:pPr indent="0">
              <a:buNone/>
            </a:pPr>
            <a:r>
              <a:rPr lang="en-US" b="0" dirty="0">
                <a:solidFill>
                  <a:srgbClr val="0070C0"/>
                </a:solidFill>
                <a:hlinkClick r:id="rId4">
                  <a:extLst>
                    <a:ext uri="{A12FA001-AC4F-418D-AE19-62706E023703}">
                      <ahyp:hlinkClr xmlns:ahyp="http://schemas.microsoft.com/office/drawing/2018/hyperlinkcolor" val="tx"/>
                    </a:ext>
                  </a:extLst>
                </a:hlinkClick>
              </a:rPr>
              <a:t>https://crc247.mdi.ruhr-uni-bochum.de/handover</a:t>
            </a:r>
            <a:endParaRPr lang="en-US" b="0" dirty="0">
              <a:solidFill>
                <a:srgbClr val="0070C0"/>
              </a:solidFill>
            </a:endParaRPr>
          </a:p>
        </p:txBody>
      </p:sp>
      <p:sp>
        <p:nvSpPr>
          <p:cNvPr id="11" name="Line 36">
            <a:extLst>
              <a:ext uri="{FF2B5EF4-FFF2-40B4-BE49-F238E27FC236}">
                <a16:creationId xmlns:a16="http://schemas.microsoft.com/office/drawing/2014/main" id="{E67A45B9-AB56-1435-68C2-B083240EEA58}"/>
              </a:ext>
            </a:extLst>
          </p:cNvPr>
          <p:cNvSpPr>
            <a:spLocks noChangeShapeType="1"/>
          </p:cNvSpPr>
          <p:nvPr/>
        </p:nvSpPr>
        <p:spPr bwMode="auto">
          <a:xfrm flipH="1">
            <a:off x="8680047" y="2568539"/>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2" name="TextBox 11">
            <a:extLst>
              <a:ext uri="{FF2B5EF4-FFF2-40B4-BE49-F238E27FC236}">
                <a16:creationId xmlns:a16="http://schemas.microsoft.com/office/drawing/2014/main" id="{10146EE3-6F99-09EC-4A7C-8B1469C1A726}"/>
              </a:ext>
            </a:extLst>
          </p:cNvPr>
          <p:cNvSpPr txBox="1"/>
          <p:nvPr/>
        </p:nvSpPr>
        <p:spPr>
          <a:xfrm>
            <a:off x="9782113" y="2218783"/>
            <a:ext cx="1149591" cy="369332"/>
          </a:xfrm>
          <a:prstGeom prst="rect">
            <a:avLst/>
          </a:prstGeom>
          <a:noFill/>
        </p:spPr>
        <p:txBody>
          <a:bodyPr wrap="square">
            <a:spAutoFit/>
          </a:bodyPr>
          <a:lstStyle/>
          <a:p>
            <a:r>
              <a:rPr lang="en-US" sz="1800" dirty="0"/>
              <a:t>Incoming</a:t>
            </a:r>
            <a:endParaRPr lang="en-US" dirty="0"/>
          </a:p>
        </p:txBody>
      </p:sp>
      <p:sp>
        <p:nvSpPr>
          <p:cNvPr id="14" name="Line 36">
            <a:extLst>
              <a:ext uri="{FF2B5EF4-FFF2-40B4-BE49-F238E27FC236}">
                <a16:creationId xmlns:a16="http://schemas.microsoft.com/office/drawing/2014/main" id="{EB89CA63-D310-885F-7F9B-8D0F1B5BBF63}"/>
              </a:ext>
            </a:extLst>
          </p:cNvPr>
          <p:cNvSpPr>
            <a:spLocks noChangeShapeType="1"/>
          </p:cNvSpPr>
          <p:nvPr/>
        </p:nvSpPr>
        <p:spPr bwMode="auto">
          <a:xfrm flipH="1">
            <a:off x="8719431" y="4816867"/>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ACD064A2-FD72-491B-E944-6142680A6399}"/>
              </a:ext>
            </a:extLst>
          </p:cNvPr>
          <p:cNvSpPr txBox="1"/>
          <p:nvPr/>
        </p:nvSpPr>
        <p:spPr>
          <a:xfrm>
            <a:off x="9821497" y="4467111"/>
            <a:ext cx="1418431" cy="369332"/>
          </a:xfrm>
          <a:prstGeom prst="rect">
            <a:avLst/>
          </a:prstGeom>
          <a:noFill/>
        </p:spPr>
        <p:txBody>
          <a:bodyPr wrap="square">
            <a:spAutoFit/>
          </a:bodyPr>
          <a:lstStyle/>
          <a:p>
            <a:r>
              <a:rPr lang="en-US" sz="1800" dirty="0"/>
              <a:t>Outgoing</a:t>
            </a:r>
            <a:endParaRPr lang="en-US" dirty="0"/>
          </a:p>
        </p:txBody>
      </p:sp>
    </p:spTree>
    <p:extLst>
      <p:ext uri="{BB962C8B-B14F-4D97-AF65-F5344CB8AC3E}">
        <p14:creationId xmlns:p14="http://schemas.microsoft.com/office/powerpoint/2010/main" val="398131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A4A6-9057-F1C2-19F3-0D5F94AE7BF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680A21-11A3-FD52-AC5D-8339B8279E73}"/>
              </a:ext>
            </a:extLst>
          </p:cNvPr>
          <p:cNvPicPr>
            <a:picLocks noChangeAspect="1"/>
          </p:cNvPicPr>
          <p:nvPr/>
        </p:nvPicPr>
        <p:blipFill>
          <a:blip r:embed="rId3"/>
          <a:stretch>
            <a:fillRect/>
          </a:stretch>
        </p:blipFill>
        <p:spPr>
          <a:xfrm>
            <a:off x="5961085" y="3155182"/>
            <a:ext cx="6123508" cy="2964090"/>
          </a:xfrm>
          <a:prstGeom prst="rect">
            <a:avLst/>
          </a:prstGeom>
          <a:solidFill>
            <a:schemeClr val="bg1"/>
          </a:solidFill>
          <a:ln>
            <a:solidFill>
              <a:schemeClr val="accent1"/>
            </a:solidFill>
          </a:ln>
        </p:spPr>
      </p:pic>
      <p:pic>
        <p:nvPicPr>
          <p:cNvPr id="3" name="Picture 2">
            <a:extLst>
              <a:ext uri="{FF2B5EF4-FFF2-40B4-BE49-F238E27FC236}">
                <a16:creationId xmlns:a16="http://schemas.microsoft.com/office/drawing/2014/main" id="{07D75842-A95D-73E2-4745-83ED2452E764}"/>
              </a:ext>
            </a:extLst>
          </p:cNvPr>
          <p:cNvPicPr>
            <a:picLocks noChangeAspect="1"/>
          </p:cNvPicPr>
          <p:nvPr/>
        </p:nvPicPr>
        <p:blipFill>
          <a:blip r:embed="rId4"/>
          <a:stretch>
            <a:fillRect/>
          </a:stretch>
        </p:blipFill>
        <p:spPr>
          <a:xfrm>
            <a:off x="110461" y="797950"/>
            <a:ext cx="5808018" cy="3919860"/>
          </a:xfrm>
          <a:prstGeom prst="rect">
            <a:avLst/>
          </a:prstGeom>
          <a:ln>
            <a:solidFill>
              <a:schemeClr val="accent1"/>
            </a:solidFill>
          </a:ln>
        </p:spPr>
      </p:pic>
      <p:sp>
        <p:nvSpPr>
          <p:cNvPr id="5" name="Titel 4">
            <a:extLst>
              <a:ext uri="{FF2B5EF4-FFF2-40B4-BE49-F238E27FC236}">
                <a16:creationId xmlns:a16="http://schemas.microsoft.com/office/drawing/2014/main" id="{2EFFA3FB-C13A-D4E5-67C1-0C9A867A6AD7}"/>
              </a:ext>
            </a:extLst>
          </p:cNvPr>
          <p:cNvSpPr>
            <a:spLocks noGrp="1"/>
          </p:cNvSpPr>
          <p:nvPr>
            <p:ph type="title"/>
          </p:nvPr>
        </p:nvSpPr>
        <p:spPr>
          <a:xfrm>
            <a:off x="215999" y="108000"/>
            <a:ext cx="8911959" cy="792000"/>
          </a:xfrm>
        </p:spPr>
        <p:txBody>
          <a:bodyPr/>
          <a:lstStyle/>
          <a:p>
            <a:r>
              <a:rPr lang="en-US" dirty="0"/>
              <a:t>RDMS: Data transfer between tenants</a:t>
            </a:r>
          </a:p>
        </p:txBody>
      </p:sp>
      <p:cxnSp>
        <p:nvCxnSpPr>
          <p:cNvPr id="14" name="Straight Arrow Connector 13">
            <a:extLst>
              <a:ext uri="{FF2B5EF4-FFF2-40B4-BE49-F238E27FC236}">
                <a16:creationId xmlns:a16="http://schemas.microsoft.com/office/drawing/2014/main" id="{675ED7AF-C4F6-3A25-9A5E-2D1B175FA464}"/>
              </a:ext>
            </a:extLst>
          </p:cNvPr>
          <p:cNvCxnSpPr>
            <a:cxnSpLocks/>
          </p:cNvCxnSpPr>
          <p:nvPr/>
        </p:nvCxnSpPr>
        <p:spPr>
          <a:xfrm>
            <a:off x="2059912" y="1979525"/>
            <a:ext cx="4431323" cy="316523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443C4B-1CB8-6351-8824-C0EDB71B796B}"/>
              </a:ext>
            </a:extLst>
          </p:cNvPr>
          <p:cNvSpPr txBox="1"/>
          <p:nvPr/>
        </p:nvSpPr>
        <p:spPr>
          <a:xfrm>
            <a:off x="544845" y="4728360"/>
            <a:ext cx="5695182" cy="430887"/>
          </a:xfrm>
          <a:prstGeom prst="rect">
            <a:avLst/>
          </a:prstGeom>
          <a:noFill/>
        </p:spPr>
        <p:txBody>
          <a:bodyPr wrap="square">
            <a:spAutoFit/>
          </a:bodyPr>
          <a:lstStyle/>
          <a:p>
            <a:pPr indent="0">
              <a:buNone/>
            </a:pPr>
            <a:r>
              <a:rPr lang="en-US" sz="2200" dirty="0">
                <a:solidFill>
                  <a:srgbClr val="1D1C1D"/>
                </a:solidFill>
                <a:latin typeface="Slack-Lato"/>
              </a:rPr>
              <a:t>Automatic Data Transfer (on a daily basis)</a:t>
            </a:r>
            <a:endParaRPr lang="en-US" sz="2200" dirty="0"/>
          </a:p>
        </p:txBody>
      </p:sp>
      <p:sp>
        <p:nvSpPr>
          <p:cNvPr id="18" name="TextBox 17">
            <a:extLst>
              <a:ext uri="{FF2B5EF4-FFF2-40B4-BE49-F238E27FC236}">
                <a16:creationId xmlns:a16="http://schemas.microsoft.com/office/drawing/2014/main" id="{8AB32235-849C-C6A1-36F9-889D6280B2EC}"/>
              </a:ext>
            </a:extLst>
          </p:cNvPr>
          <p:cNvSpPr txBox="1"/>
          <p:nvPr/>
        </p:nvSpPr>
        <p:spPr>
          <a:xfrm>
            <a:off x="6765636" y="1333285"/>
            <a:ext cx="4761346" cy="1446550"/>
          </a:xfrm>
          <a:prstGeom prst="rect">
            <a:avLst/>
          </a:prstGeom>
          <a:noFill/>
        </p:spPr>
        <p:txBody>
          <a:bodyPr wrap="square">
            <a:spAutoFit/>
          </a:bodyPr>
          <a:lstStyle/>
          <a:p>
            <a:pPr indent="0">
              <a:buNone/>
            </a:pPr>
            <a:r>
              <a:rPr lang="en-US" sz="2200" dirty="0"/>
              <a:t>Data from </a:t>
            </a:r>
            <a:r>
              <a:rPr lang="en-US" sz="2200" b="1" dirty="0"/>
              <a:t>MDI tenant </a:t>
            </a:r>
          </a:p>
          <a:p>
            <a:pPr indent="0">
              <a:buNone/>
            </a:pPr>
            <a:r>
              <a:rPr lang="en-US" sz="2200" dirty="0"/>
              <a:t>	(</a:t>
            </a:r>
            <a:r>
              <a:rPr lang="en-US" sz="2200" u="sng" dirty="0" err="1"/>
              <a:t>Scietific</a:t>
            </a:r>
            <a:r>
              <a:rPr lang="en-US" sz="2200" u="sng" dirty="0"/>
              <a:t> Projects / CRC 247</a:t>
            </a:r>
            <a:r>
              <a:rPr lang="en-US" sz="2200" dirty="0"/>
              <a:t> project) transferred to </a:t>
            </a:r>
            <a:r>
              <a:rPr lang="en-US" sz="2200" b="1" dirty="0"/>
              <a:t>CRC 247 tenant</a:t>
            </a:r>
          </a:p>
          <a:p>
            <a:pPr indent="0">
              <a:buNone/>
            </a:pPr>
            <a:r>
              <a:rPr lang="en-US" sz="2200" dirty="0"/>
              <a:t>	(</a:t>
            </a:r>
            <a:r>
              <a:rPr lang="en-US" sz="2200" u="sng" dirty="0"/>
              <a:t>Area C / C04</a:t>
            </a:r>
            <a:r>
              <a:rPr lang="en-US" sz="2200" dirty="0"/>
              <a:t>)</a:t>
            </a:r>
          </a:p>
        </p:txBody>
      </p:sp>
      <p:sp>
        <p:nvSpPr>
          <p:cNvPr id="20" name="Text Placeholder 19">
            <a:extLst>
              <a:ext uri="{FF2B5EF4-FFF2-40B4-BE49-F238E27FC236}">
                <a16:creationId xmlns:a16="http://schemas.microsoft.com/office/drawing/2014/main" id="{A61102FD-0495-22DA-1E88-BCFBB2403944}"/>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A9654640-0F05-D6AD-EE20-0203DE99C036}"/>
              </a:ext>
            </a:extLst>
          </p:cNvPr>
          <p:cNvSpPr txBox="1"/>
          <p:nvPr/>
        </p:nvSpPr>
        <p:spPr>
          <a:xfrm>
            <a:off x="82899" y="5598160"/>
            <a:ext cx="5815484" cy="646331"/>
          </a:xfrm>
          <a:prstGeom prst="rect">
            <a:avLst/>
          </a:prstGeom>
          <a:noFill/>
        </p:spPr>
        <p:txBody>
          <a:bodyPr wrap="square">
            <a:spAutoFit/>
          </a:bodyPr>
          <a:lstStyle/>
          <a:p>
            <a:pPr indent="0">
              <a:buNone/>
            </a:pPr>
            <a:r>
              <a:rPr lang="en-US" sz="1800" b="1" dirty="0">
                <a:solidFill>
                  <a:srgbClr val="1D1C1D"/>
                </a:solidFill>
                <a:latin typeface="Slack-Lato"/>
              </a:rPr>
              <a:t>Consequence</a:t>
            </a:r>
            <a:r>
              <a:rPr lang="en-US" sz="1800" dirty="0">
                <a:solidFill>
                  <a:srgbClr val="1D1C1D"/>
                </a:solidFill>
                <a:latin typeface="Slack-Lato"/>
              </a:rPr>
              <a:t>: data can be put into CRC247 RDMS from your data source (ELN</a:t>
            </a:r>
            <a:r>
              <a:rPr lang="en-US" dirty="0">
                <a:solidFill>
                  <a:srgbClr val="1D1C1D"/>
                </a:solidFill>
                <a:latin typeface="Slack-Lato"/>
              </a:rPr>
              <a:t>/RDMS, i.e. integration is possible)</a:t>
            </a:r>
            <a:r>
              <a:rPr lang="ru-RU" dirty="0">
                <a:solidFill>
                  <a:srgbClr val="1D1C1D"/>
                </a:solidFill>
                <a:latin typeface="Slack-Lato"/>
              </a:rPr>
              <a:t>!</a:t>
            </a:r>
            <a:endParaRPr lang="en-US" sz="1800" dirty="0"/>
          </a:p>
        </p:txBody>
      </p:sp>
    </p:spTree>
    <p:extLst>
      <p:ext uri="{BB962C8B-B14F-4D97-AF65-F5344CB8AC3E}">
        <p14:creationId xmlns:p14="http://schemas.microsoft.com/office/powerpoint/2010/main" val="523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project overview</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382139" y="6362393"/>
            <a:ext cx="4549945"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https://crc247.mdi.ruhr-uni-bochum.de/rubric/area-c_c03</a:t>
            </a:r>
            <a:endParaRPr lang="en-US" b="0" dirty="0">
              <a:solidFill>
                <a:srgbClr val="0070C0"/>
              </a:solidFill>
            </a:endParaRPr>
          </a:p>
        </p:txBody>
      </p:sp>
      <p:pic>
        <p:nvPicPr>
          <p:cNvPr id="6" name="Picture 5">
            <a:extLst>
              <a:ext uri="{FF2B5EF4-FFF2-40B4-BE49-F238E27FC236}">
                <a16:creationId xmlns:a16="http://schemas.microsoft.com/office/drawing/2014/main" id="{73654660-0670-C4AA-6459-683DFCE4B3E2}"/>
              </a:ext>
            </a:extLst>
          </p:cNvPr>
          <p:cNvPicPr>
            <a:picLocks noChangeAspect="1"/>
          </p:cNvPicPr>
          <p:nvPr/>
        </p:nvPicPr>
        <p:blipFill>
          <a:blip r:embed="rId4"/>
          <a:stretch>
            <a:fillRect/>
          </a:stretch>
        </p:blipFill>
        <p:spPr>
          <a:xfrm>
            <a:off x="368125" y="793820"/>
            <a:ext cx="6685818" cy="5457810"/>
          </a:xfrm>
          <a:prstGeom prst="rect">
            <a:avLst/>
          </a:prstGeom>
          <a:ln>
            <a:solidFill>
              <a:srgbClr val="0070C0"/>
            </a:solidFill>
          </a:ln>
        </p:spPr>
      </p:pic>
      <p:sp>
        <p:nvSpPr>
          <p:cNvPr id="7" name="Line 36">
            <a:extLst>
              <a:ext uri="{FF2B5EF4-FFF2-40B4-BE49-F238E27FC236}">
                <a16:creationId xmlns:a16="http://schemas.microsoft.com/office/drawing/2014/main" id="{0D86CA3A-04D8-CBA7-0982-4A70A1037E29}"/>
              </a:ext>
            </a:extLst>
          </p:cNvPr>
          <p:cNvSpPr>
            <a:spLocks noChangeShapeType="1"/>
          </p:cNvSpPr>
          <p:nvPr/>
        </p:nvSpPr>
        <p:spPr bwMode="auto">
          <a:xfrm flipH="1" flipV="1">
            <a:off x="6984809" y="4139224"/>
            <a:ext cx="4943838" cy="985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9AEBF2AF-F643-8D54-F44C-DE79875CC9FC}"/>
              </a:ext>
            </a:extLst>
          </p:cNvPr>
          <p:cNvSpPr txBox="1"/>
          <p:nvPr/>
        </p:nvSpPr>
        <p:spPr>
          <a:xfrm>
            <a:off x="7624540" y="3708536"/>
            <a:ext cx="3800324" cy="369332"/>
          </a:xfrm>
          <a:prstGeom prst="rect">
            <a:avLst/>
          </a:prstGeom>
          <a:noFill/>
        </p:spPr>
        <p:txBody>
          <a:bodyPr wrap="square">
            <a:spAutoFit/>
          </a:bodyPr>
          <a:lstStyle/>
          <a:p>
            <a:r>
              <a:rPr lang="en-US" sz="1800" dirty="0"/>
              <a:t>Pending handovers (unconfirmed)</a:t>
            </a:r>
          </a:p>
        </p:txBody>
      </p:sp>
      <p:sp>
        <p:nvSpPr>
          <p:cNvPr id="9" name="Line 36">
            <a:extLst>
              <a:ext uri="{FF2B5EF4-FFF2-40B4-BE49-F238E27FC236}">
                <a16:creationId xmlns:a16="http://schemas.microsoft.com/office/drawing/2014/main" id="{EA827596-4E82-46B1-B6FC-765A696AA615}"/>
              </a:ext>
            </a:extLst>
          </p:cNvPr>
          <p:cNvSpPr>
            <a:spLocks noChangeShapeType="1"/>
          </p:cNvSpPr>
          <p:nvPr/>
        </p:nvSpPr>
        <p:spPr bwMode="auto">
          <a:xfrm flipH="1">
            <a:off x="6993371" y="5517231"/>
            <a:ext cx="4935276" cy="1756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Box 9">
            <a:extLst>
              <a:ext uri="{FF2B5EF4-FFF2-40B4-BE49-F238E27FC236}">
                <a16:creationId xmlns:a16="http://schemas.microsoft.com/office/drawing/2014/main" id="{EB919ED6-4948-5A26-9999-7B8D1FB2F4DE}"/>
              </a:ext>
            </a:extLst>
          </p:cNvPr>
          <p:cNvSpPr txBox="1"/>
          <p:nvPr/>
        </p:nvSpPr>
        <p:spPr>
          <a:xfrm>
            <a:off x="8526954" y="5114382"/>
            <a:ext cx="3021200" cy="369332"/>
          </a:xfrm>
          <a:prstGeom prst="rect">
            <a:avLst/>
          </a:prstGeom>
          <a:noFill/>
        </p:spPr>
        <p:txBody>
          <a:bodyPr wrap="square">
            <a:spAutoFit/>
          </a:bodyPr>
          <a:lstStyle/>
          <a:p>
            <a:r>
              <a:rPr lang="en-US" sz="1800" dirty="0"/>
              <a:t>Successful handover</a:t>
            </a:r>
            <a:endParaRPr lang="en-US" dirty="0"/>
          </a:p>
        </p:txBody>
      </p:sp>
    </p:spTree>
    <p:extLst>
      <p:ext uri="{BB962C8B-B14F-4D97-AF65-F5344CB8AC3E}">
        <p14:creationId xmlns:p14="http://schemas.microsoft.com/office/powerpoint/2010/main" val="3874102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Advanced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a:xfrm>
            <a:off x="4561727" y="6362199"/>
            <a:ext cx="5753528" cy="485999"/>
          </a:xfrm>
        </p:spPr>
        <p:txBody>
          <a:bodyPr>
            <a:noAutofit/>
          </a:bodyPr>
          <a:lstStyle/>
          <a:p>
            <a:pPr indent="0" defTabSz="914377">
              <a:spcAft>
                <a:spcPts val="0"/>
              </a:spcAft>
              <a:buNone/>
            </a:pPr>
            <a:r>
              <a:rPr lang="en-US" altLang="ru-RU" sz="800" b="0" dirty="0">
                <a:solidFill>
                  <a:prstClr val="black"/>
                </a:solidFill>
                <a:latin typeface="Arial" panose="020B0604020202020204" pitchFamily="34" charset="0"/>
              </a:rPr>
              <a:t>User view: </a:t>
            </a:r>
            <a:r>
              <a:rPr lang="en-US" altLang="ru-RU" sz="8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prstClr val="black"/>
                </a:solidFill>
                <a:latin typeface="Arial" panose="020B0604020202020204" pitchFamily="34" charset="0"/>
              </a:rPr>
              <a:t>Admin view: </a:t>
            </a: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https://demo.mdi.ruhr-uni-bochum.de/adminobject/edititem/4870</a:t>
            </a:r>
            <a:endParaRPr lang="en-US" sz="800" b="0" dirty="0">
              <a:solidFill>
                <a:srgbClr val="0070C0"/>
              </a:solidFill>
              <a:latin typeface="Arial" panose="020B0604020202020204"/>
            </a:endParaRPr>
          </a:p>
          <a:p>
            <a:pPr indent="0">
              <a:spcAft>
                <a:spcPts val="0"/>
              </a:spcAft>
              <a:buNone/>
            </a:pPr>
            <a:endParaRPr lang="en-US" sz="800"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05031"/>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establishing graph above objects</a:t>
            </a:r>
            <a:endParaRPr lang="ru-RU" altLang="ru-RU" sz="1600" dirty="0">
              <a:solidFill>
                <a:prstClr val="black"/>
              </a:solidFill>
              <a:latin typeface="+mn-lt"/>
            </a:endParaRPr>
          </a:p>
        </p:txBody>
      </p:sp>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84361" y="3832045"/>
            <a:ext cx="5538583"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To add associated objects:</a:t>
            </a:r>
          </a:p>
          <a:p>
            <a:pPr defTabSz="914377">
              <a:spcBef>
                <a:spcPts val="300"/>
              </a:spcBef>
            </a:pPr>
            <a:r>
              <a:rPr lang="en-US" altLang="ru-RU" sz="1400" dirty="0">
                <a:solidFill>
                  <a:prstClr val="black"/>
                </a:solidFill>
                <a:latin typeface="+mn-lt"/>
              </a:rPr>
              <a:t>0) Go to “List edit” or select object to edit</a:t>
            </a:r>
          </a:p>
          <a:p>
            <a:pPr defTabSz="914377">
              <a:spcBef>
                <a:spcPts val="300"/>
              </a:spcBef>
            </a:pPr>
            <a:r>
              <a:rPr lang="en-US" altLang="ru-RU" sz="1400" dirty="0">
                <a:solidFill>
                  <a:prstClr val="black"/>
                </a:solidFill>
                <a:latin typeface="+mn-lt"/>
              </a:rPr>
              <a:t>1) Select associated object type (optional filter)</a:t>
            </a:r>
          </a:p>
          <a:p>
            <a:pPr defTabSz="914377">
              <a:spcBef>
                <a:spcPts val="300"/>
              </a:spcBef>
            </a:pPr>
            <a:r>
              <a:rPr lang="en-US" altLang="ru-RU" sz="1400" dirty="0">
                <a:solidFill>
                  <a:prstClr val="black"/>
                </a:solidFill>
                <a:latin typeface="+mn-lt"/>
              </a:rPr>
              <a:t>2) Input search phrase, contained in the </a:t>
            </a:r>
            <a:r>
              <a:rPr lang="en-US" altLang="ru-RU" sz="1400" u="sng" dirty="0">
                <a:solidFill>
                  <a:prstClr val="black"/>
                </a:solidFill>
                <a:latin typeface="+mn-lt"/>
              </a:rPr>
              <a:t>Name</a:t>
            </a:r>
            <a:r>
              <a:rPr lang="en-US" altLang="ru-RU" sz="1400" dirty="0">
                <a:solidFill>
                  <a:prstClr val="black"/>
                </a:solidFill>
                <a:latin typeface="+mn-lt"/>
              </a:rPr>
              <a:t> of the desired object to be associated</a:t>
            </a:r>
          </a:p>
          <a:p>
            <a:pPr defTabSz="914377">
              <a:spcBef>
                <a:spcPts val="300"/>
              </a:spcBef>
            </a:pPr>
            <a:r>
              <a:rPr lang="en-US" altLang="ru-RU" sz="1400" dirty="0">
                <a:solidFill>
                  <a:prstClr val="black"/>
                </a:solidFill>
                <a:latin typeface="+mn-lt"/>
              </a:rPr>
              <a:t>3) Select (if required) </a:t>
            </a:r>
            <a:r>
              <a:rPr lang="en-US" altLang="ru-RU" sz="1400" b="1" dirty="0">
                <a:solidFill>
                  <a:prstClr val="black"/>
                </a:solidFill>
                <a:latin typeface="+mn-lt"/>
              </a:rPr>
              <a:t>link/association type </a:t>
            </a:r>
            <a:r>
              <a:rPr lang="en-US" altLang="ru-RU" sz="1400" dirty="0">
                <a:solidFill>
                  <a:prstClr val="black"/>
                </a:solidFill>
                <a:latin typeface="+mn-lt"/>
              </a:rPr>
              <a:t>object.</a:t>
            </a:r>
          </a:p>
          <a:p>
            <a:pPr defTabSz="914377">
              <a:spcBef>
                <a:spcPts val="300"/>
              </a:spcBef>
            </a:pPr>
            <a:r>
              <a:rPr lang="en-US" altLang="ru-RU" sz="1400" dirty="0">
                <a:solidFill>
                  <a:prstClr val="black"/>
                </a:solidFill>
                <a:latin typeface="+mn-lt"/>
              </a:rPr>
              <a:t>4) Drag &amp; Drop desired object(s) from search result list to the area / adjust list</a:t>
            </a:r>
          </a:p>
          <a:p>
            <a:pPr defTabSz="914377">
              <a:spcBef>
                <a:spcPts val="300"/>
              </a:spcBef>
            </a:pPr>
            <a:r>
              <a:rPr lang="en-US" altLang="ru-RU" sz="1400" dirty="0">
                <a:solidFill>
                  <a:prstClr val="black"/>
                </a:solidFill>
                <a:latin typeface="+mn-lt"/>
              </a:rPr>
              <a:t>5) Save changes</a:t>
            </a:r>
          </a:p>
        </p:txBody>
      </p:sp>
      <p:pic>
        <p:nvPicPr>
          <p:cNvPr id="11" name="Picture 10">
            <a:extLst>
              <a:ext uri="{FF2B5EF4-FFF2-40B4-BE49-F238E27FC236}">
                <a16:creationId xmlns:a16="http://schemas.microsoft.com/office/drawing/2014/main" id="{C5527FAE-8765-6081-F8A7-21D6539593F8}"/>
              </a:ext>
            </a:extLst>
          </p:cNvPr>
          <p:cNvPicPr>
            <a:picLocks noChangeAspect="1"/>
          </p:cNvPicPr>
          <p:nvPr/>
        </p:nvPicPr>
        <p:blipFill>
          <a:blip r:embed="rId5"/>
          <a:stretch>
            <a:fillRect/>
          </a:stretch>
        </p:blipFill>
        <p:spPr>
          <a:xfrm>
            <a:off x="5764261" y="1971470"/>
            <a:ext cx="6398558" cy="4121105"/>
          </a:xfrm>
          <a:prstGeom prst="rect">
            <a:avLst/>
          </a:prstGeom>
          <a:ln>
            <a:solidFill>
              <a:srgbClr val="0070C0"/>
            </a:solidFill>
          </a:ln>
        </p:spPr>
      </p:pic>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0905" y="100485"/>
            <a:ext cx="2713687" cy="1797658"/>
          </a:xfrm>
          <a:custGeom>
            <a:avLst/>
            <a:gdLst>
              <a:gd name="connsiteX0" fmla="*/ 0 w 2713687"/>
              <a:gd name="connsiteY0" fmla="*/ 0 h 1797658"/>
              <a:gd name="connsiteX1" fmla="*/ 515601 w 2713687"/>
              <a:gd name="connsiteY1" fmla="*/ 0 h 1797658"/>
              <a:gd name="connsiteX2" fmla="*/ 976927 w 2713687"/>
              <a:gd name="connsiteY2" fmla="*/ 0 h 1797658"/>
              <a:gd name="connsiteX3" fmla="*/ 1573938 w 2713687"/>
              <a:gd name="connsiteY3" fmla="*/ 0 h 1797658"/>
              <a:gd name="connsiteX4" fmla="*/ 2089539 w 2713687"/>
              <a:gd name="connsiteY4" fmla="*/ 0 h 1797658"/>
              <a:gd name="connsiteX5" fmla="*/ 2713687 w 2713687"/>
              <a:gd name="connsiteY5" fmla="*/ 0 h 1797658"/>
              <a:gd name="connsiteX6" fmla="*/ 2713687 w 2713687"/>
              <a:gd name="connsiteY6" fmla="*/ 635172 h 1797658"/>
              <a:gd name="connsiteX7" fmla="*/ 2713687 w 2713687"/>
              <a:gd name="connsiteY7" fmla="*/ 1234392 h 1797658"/>
              <a:gd name="connsiteX8" fmla="*/ 2713687 w 2713687"/>
              <a:gd name="connsiteY8" fmla="*/ 1797658 h 1797658"/>
              <a:gd name="connsiteX9" fmla="*/ 2225223 w 2713687"/>
              <a:gd name="connsiteY9" fmla="*/ 1797658 h 1797658"/>
              <a:gd name="connsiteX10" fmla="*/ 1682486 w 2713687"/>
              <a:gd name="connsiteY10" fmla="*/ 1797658 h 1797658"/>
              <a:gd name="connsiteX11" fmla="*/ 1139749 w 2713687"/>
              <a:gd name="connsiteY11" fmla="*/ 1797658 h 1797658"/>
              <a:gd name="connsiteX12" fmla="*/ 624148 w 2713687"/>
              <a:gd name="connsiteY12" fmla="*/ 1797658 h 1797658"/>
              <a:gd name="connsiteX13" fmla="*/ 0 w 2713687"/>
              <a:gd name="connsiteY13" fmla="*/ 1797658 h 1797658"/>
              <a:gd name="connsiteX14" fmla="*/ 0 w 2713687"/>
              <a:gd name="connsiteY14" fmla="*/ 1162486 h 1797658"/>
              <a:gd name="connsiteX15" fmla="*/ 0 w 2713687"/>
              <a:gd name="connsiteY15" fmla="*/ 527313 h 1797658"/>
              <a:gd name="connsiteX16" fmla="*/ 0 w 2713687"/>
              <a:gd name="connsiteY16" fmla="*/ 0 h 17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87" h="1797658" extrusionOk="0">
                <a:moveTo>
                  <a:pt x="0" y="0"/>
                </a:moveTo>
                <a:cubicBezTo>
                  <a:pt x="192399" y="-60097"/>
                  <a:pt x="328052" y="61391"/>
                  <a:pt x="515601" y="0"/>
                </a:cubicBezTo>
                <a:cubicBezTo>
                  <a:pt x="703150" y="-61391"/>
                  <a:pt x="860759" y="43404"/>
                  <a:pt x="976927" y="0"/>
                </a:cubicBezTo>
                <a:cubicBezTo>
                  <a:pt x="1093095" y="-43404"/>
                  <a:pt x="1365485" y="21549"/>
                  <a:pt x="1573938" y="0"/>
                </a:cubicBezTo>
                <a:cubicBezTo>
                  <a:pt x="1782391" y="-21549"/>
                  <a:pt x="1917594" y="47808"/>
                  <a:pt x="2089539" y="0"/>
                </a:cubicBezTo>
                <a:cubicBezTo>
                  <a:pt x="2261484" y="-47808"/>
                  <a:pt x="2542721" y="34653"/>
                  <a:pt x="2713687" y="0"/>
                </a:cubicBezTo>
                <a:cubicBezTo>
                  <a:pt x="2717058" y="306250"/>
                  <a:pt x="2671670" y="482745"/>
                  <a:pt x="2713687" y="635172"/>
                </a:cubicBezTo>
                <a:cubicBezTo>
                  <a:pt x="2755704" y="787599"/>
                  <a:pt x="2672687" y="1005884"/>
                  <a:pt x="2713687" y="1234392"/>
                </a:cubicBezTo>
                <a:cubicBezTo>
                  <a:pt x="2754687" y="1462900"/>
                  <a:pt x="2709681" y="1597432"/>
                  <a:pt x="2713687" y="1797658"/>
                </a:cubicBezTo>
                <a:cubicBezTo>
                  <a:pt x="2529987" y="1828913"/>
                  <a:pt x="2432169" y="1785975"/>
                  <a:pt x="2225223" y="1797658"/>
                </a:cubicBezTo>
                <a:cubicBezTo>
                  <a:pt x="2018277" y="1809341"/>
                  <a:pt x="1810714" y="1790491"/>
                  <a:pt x="1682486" y="1797658"/>
                </a:cubicBezTo>
                <a:cubicBezTo>
                  <a:pt x="1554258" y="1804825"/>
                  <a:pt x="1257452" y="1762831"/>
                  <a:pt x="1139749" y="1797658"/>
                </a:cubicBezTo>
                <a:cubicBezTo>
                  <a:pt x="1022046" y="1832485"/>
                  <a:pt x="728088" y="1767945"/>
                  <a:pt x="624148" y="1797658"/>
                </a:cubicBezTo>
                <a:cubicBezTo>
                  <a:pt x="520208" y="1827371"/>
                  <a:pt x="309579" y="1786654"/>
                  <a:pt x="0" y="1797658"/>
                </a:cubicBezTo>
                <a:cubicBezTo>
                  <a:pt x="-26287" y="1481676"/>
                  <a:pt x="39600" y="1322144"/>
                  <a:pt x="0" y="1162486"/>
                </a:cubicBezTo>
                <a:cubicBezTo>
                  <a:pt x="-39600" y="1002828"/>
                  <a:pt x="61458" y="788660"/>
                  <a:pt x="0" y="527313"/>
                </a:cubicBezTo>
                <a:cubicBezTo>
                  <a:pt x="-61458" y="265966"/>
                  <a:pt x="45033" y="174442"/>
                  <a:pt x="0" y="0"/>
                </a:cubicBezTo>
                <a:close/>
              </a:path>
            </a:pathLst>
          </a:custGeom>
          <a:noFill/>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4" name="Text Box 52">
            <a:extLst>
              <a:ext uri="{FF2B5EF4-FFF2-40B4-BE49-F238E27FC236}">
                <a16:creationId xmlns:a16="http://schemas.microsoft.com/office/drawing/2014/main" id="{D6A41B01-5513-1E3E-100E-31618F4F6F5A}"/>
              </a:ext>
            </a:extLst>
          </p:cNvPr>
          <p:cNvSpPr txBox="1">
            <a:spLocks noChangeArrowheads="1"/>
          </p:cNvSpPr>
          <p:nvPr/>
        </p:nvSpPr>
        <p:spPr bwMode="auto">
          <a:xfrm>
            <a:off x="9488994" y="1507253"/>
            <a:ext cx="190918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i="1" dirty="0">
                <a:solidFill>
                  <a:prstClr val="black"/>
                </a:solidFill>
                <a:latin typeface="+mn-lt"/>
              </a:rPr>
              <a:t>directed graph</a:t>
            </a:r>
            <a:endParaRPr lang="ru-RU" altLang="ru-RU" sz="1600" i="1" dirty="0">
              <a:solidFill>
                <a:prstClr val="black"/>
              </a:solidFill>
              <a:latin typeface="+mn-lt"/>
            </a:endParaRPr>
          </a:p>
        </p:txBody>
      </p:sp>
      <p:sp>
        <p:nvSpPr>
          <p:cNvPr id="5" name="Text Box 52">
            <a:extLst>
              <a:ext uri="{FF2B5EF4-FFF2-40B4-BE49-F238E27FC236}">
                <a16:creationId xmlns:a16="http://schemas.microsoft.com/office/drawing/2014/main" id="{A6C922AC-B81E-195F-7D99-669BC9B00E4D}"/>
              </a:ext>
            </a:extLst>
          </p:cNvPr>
          <p:cNvSpPr txBox="1">
            <a:spLocks noChangeArrowheads="1"/>
          </p:cNvSpPr>
          <p:nvPr/>
        </p:nvSpPr>
        <p:spPr bwMode="auto">
          <a:xfrm>
            <a:off x="9219363" y="293078"/>
            <a:ext cx="286377"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a</a:t>
            </a:r>
            <a:endParaRPr lang="ru-RU" altLang="ru-RU" sz="1600" dirty="0">
              <a:solidFill>
                <a:prstClr val="black"/>
              </a:solidFill>
              <a:latin typeface="+mn-lt"/>
            </a:endParaRPr>
          </a:p>
        </p:txBody>
      </p:sp>
      <p:sp>
        <p:nvSpPr>
          <p:cNvPr id="6" name="Text Box 52">
            <a:extLst>
              <a:ext uri="{FF2B5EF4-FFF2-40B4-BE49-F238E27FC236}">
                <a16:creationId xmlns:a16="http://schemas.microsoft.com/office/drawing/2014/main" id="{E7428D42-1564-C93C-066A-78E5BA6903DB}"/>
              </a:ext>
            </a:extLst>
          </p:cNvPr>
          <p:cNvSpPr txBox="1">
            <a:spLocks noChangeArrowheads="1"/>
          </p:cNvSpPr>
          <p:nvPr/>
        </p:nvSpPr>
        <p:spPr bwMode="auto">
          <a:xfrm>
            <a:off x="9422005" y="1068476"/>
            <a:ext cx="286377"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b</a:t>
            </a:r>
            <a:endParaRPr lang="ru-RU" altLang="ru-RU" sz="1600" dirty="0">
              <a:solidFill>
                <a:prstClr val="black"/>
              </a:solidFill>
              <a:latin typeface="+mn-lt"/>
            </a:endParaRPr>
          </a:p>
        </p:txBody>
      </p:sp>
      <p:sp>
        <p:nvSpPr>
          <p:cNvPr id="9" name="Text Box 52">
            <a:extLst>
              <a:ext uri="{FF2B5EF4-FFF2-40B4-BE49-F238E27FC236}">
                <a16:creationId xmlns:a16="http://schemas.microsoft.com/office/drawing/2014/main" id="{F8D1EB32-55D9-AC2F-3ECE-DFC0632F487A}"/>
              </a:ext>
            </a:extLst>
          </p:cNvPr>
          <p:cNvSpPr txBox="1">
            <a:spLocks noChangeArrowheads="1"/>
          </p:cNvSpPr>
          <p:nvPr/>
        </p:nvSpPr>
        <p:spPr bwMode="auto">
          <a:xfrm flipH="1">
            <a:off x="10138788" y="145702"/>
            <a:ext cx="28972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a</a:t>
            </a:r>
            <a:endParaRPr lang="ru-RU" altLang="ru-RU" sz="1600" dirty="0">
              <a:solidFill>
                <a:prstClr val="black"/>
              </a:solidFill>
              <a:latin typeface="+mn-lt"/>
            </a:endParaRPr>
          </a:p>
        </p:txBody>
      </p:sp>
      <p:sp>
        <p:nvSpPr>
          <p:cNvPr id="10" name="Text Box 52">
            <a:extLst>
              <a:ext uri="{FF2B5EF4-FFF2-40B4-BE49-F238E27FC236}">
                <a16:creationId xmlns:a16="http://schemas.microsoft.com/office/drawing/2014/main" id="{DA02711E-986C-8C47-8714-3E673C6A0420}"/>
              </a:ext>
            </a:extLst>
          </p:cNvPr>
          <p:cNvSpPr txBox="1">
            <a:spLocks noChangeArrowheads="1"/>
          </p:cNvSpPr>
          <p:nvPr/>
        </p:nvSpPr>
        <p:spPr bwMode="auto">
          <a:xfrm flipH="1">
            <a:off x="10361527" y="589504"/>
            <a:ext cx="28972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a:t>
            </a:r>
            <a:endParaRPr lang="ru-RU" altLang="ru-RU" sz="1600" dirty="0">
              <a:solidFill>
                <a:prstClr val="black"/>
              </a:solidFill>
              <a:latin typeface="+mn-lt"/>
            </a:endParaRPr>
          </a:p>
        </p:txBody>
      </p:sp>
      <p:pic>
        <p:nvPicPr>
          <p:cNvPr id="16" name="Picture 15">
            <a:extLst>
              <a:ext uri="{FF2B5EF4-FFF2-40B4-BE49-F238E27FC236}">
                <a16:creationId xmlns:a16="http://schemas.microsoft.com/office/drawing/2014/main" id="{226604E2-8B68-7D0E-B2BA-59BCDD2E9292}"/>
              </a:ext>
            </a:extLst>
          </p:cNvPr>
          <p:cNvPicPr>
            <a:picLocks noChangeAspect="1"/>
          </p:cNvPicPr>
          <p:nvPr/>
        </p:nvPicPr>
        <p:blipFill>
          <a:blip r:embed="rId7"/>
          <a:stretch>
            <a:fillRect/>
          </a:stretch>
        </p:blipFill>
        <p:spPr>
          <a:xfrm>
            <a:off x="83220" y="1114069"/>
            <a:ext cx="5105229" cy="2711252"/>
          </a:xfrm>
          <a:prstGeom prst="rect">
            <a:avLst/>
          </a:prstGeom>
          <a:ln>
            <a:solidFill>
              <a:schemeClr val="accent1"/>
            </a:solidFill>
          </a:ln>
        </p:spPr>
      </p:pic>
      <p:sp>
        <p:nvSpPr>
          <p:cNvPr id="18" name="TextBox 17">
            <a:extLst>
              <a:ext uri="{FF2B5EF4-FFF2-40B4-BE49-F238E27FC236}">
                <a16:creationId xmlns:a16="http://schemas.microsoft.com/office/drawing/2014/main" id="{2B1F1627-1AD8-C751-E31A-7A99F77A120E}"/>
              </a:ext>
            </a:extLst>
          </p:cNvPr>
          <p:cNvSpPr txBox="1"/>
          <p:nvPr/>
        </p:nvSpPr>
        <p:spPr>
          <a:xfrm>
            <a:off x="82192" y="6067360"/>
            <a:ext cx="8643135" cy="307777"/>
          </a:xfrm>
          <a:prstGeom prst="rect">
            <a:avLst/>
          </a:prstGeom>
          <a:noFill/>
        </p:spPr>
        <p:txBody>
          <a:bodyPr wrap="square">
            <a:spAutoFit/>
          </a:bodyPr>
          <a:lstStyle/>
          <a:p>
            <a:pPr defTabSz="914377">
              <a:spcBef>
                <a:spcPts val="800"/>
              </a:spcBef>
            </a:pPr>
            <a:r>
              <a:rPr lang="en-US" altLang="ru-RU" sz="1400" b="1" dirty="0">
                <a:solidFill>
                  <a:srgbClr val="0070C0"/>
                </a:solidFill>
                <a:latin typeface="+mn-lt"/>
              </a:rPr>
              <a:t>Important</a:t>
            </a:r>
            <a:r>
              <a:rPr lang="en-US" altLang="ru-RU" sz="1400" dirty="0">
                <a:solidFill>
                  <a:prstClr val="black"/>
                </a:solidFill>
                <a:latin typeface="+mn-lt"/>
              </a:rPr>
              <a:t>: </a:t>
            </a:r>
            <a:r>
              <a:rPr lang="en-US" altLang="ru-RU" sz="1400" b="1" dirty="0">
                <a:solidFill>
                  <a:prstClr val="black"/>
                </a:solidFill>
                <a:latin typeface="+mn-lt"/>
              </a:rPr>
              <a:t>Reverse associations </a:t>
            </a:r>
            <a:r>
              <a:rPr lang="en-US" altLang="ru-RU" sz="1400" dirty="0">
                <a:solidFill>
                  <a:prstClr val="black"/>
                </a:solidFill>
                <a:latin typeface="+mn-lt"/>
              </a:rPr>
              <a:t>allow to browse reverse- directional associations.</a:t>
            </a:r>
            <a:endParaRPr lang="ru-RU" altLang="ru-RU" sz="1400" dirty="0">
              <a:solidFill>
                <a:prstClr val="black"/>
              </a:solidFill>
              <a:latin typeface="+mn-lt"/>
            </a:endParaRPr>
          </a:p>
        </p:txBody>
      </p:sp>
    </p:spTree>
    <p:extLst>
      <p:ext uri="{BB962C8B-B14F-4D97-AF65-F5344CB8AC3E}">
        <p14:creationId xmlns:p14="http://schemas.microsoft.com/office/powerpoint/2010/main" val="6722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E700B0-1E71-97E2-31EB-970AB0C0CF05}"/>
              </a:ext>
            </a:extLst>
          </p:cNvPr>
          <p:cNvPicPr>
            <a:picLocks noChangeAspect="1"/>
          </p:cNvPicPr>
          <p:nvPr/>
        </p:nvPicPr>
        <p:blipFill>
          <a:blip r:embed="rId3"/>
          <a:stretch>
            <a:fillRect/>
          </a:stretch>
        </p:blipFill>
        <p:spPr>
          <a:xfrm>
            <a:off x="236354" y="1500910"/>
            <a:ext cx="6773220" cy="2048161"/>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Graph: always think about object connections</a:t>
            </a:r>
            <a:endParaRPr lang="en-US" sz="1600" dirty="0"/>
          </a:p>
        </p:txBody>
      </p:sp>
      <p:sp>
        <p:nvSpPr>
          <p:cNvPr id="7" name="TextBox 6">
            <a:extLst>
              <a:ext uri="{FF2B5EF4-FFF2-40B4-BE49-F238E27FC236}">
                <a16:creationId xmlns:a16="http://schemas.microsoft.com/office/drawing/2014/main" id="{EFBC51FA-4FF5-066F-453A-72FC433875B4}"/>
              </a:ext>
            </a:extLst>
          </p:cNvPr>
          <p:cNvSpPr txBox="1"/>
          <p:nvPr/>
        </p:nvSpPr>
        <p:spPr>
          <a:xfrm>
            <a:off x="131428" y="791742"/>
            <a:ext cx="12060572" cy="646331"/>
          </a:xfrm>
          <a:prstGeom prst="rect">
            <a:avLst/>
          </a:prstGeom>
          <a:noFill/>
        </p:spPr>
        <p:txBody>
          <a:bodyPr wrap="square">
            <a:spAutoFit/>
          </a:bodyPr>
          <a:lstStyle/>
          <a:p>
            <a:pPr defTabSz="914377">
              <a:spcAft>
                <a:spcPts val="600"/>
              </a:spcAft>
            </a:pPr>
            <a:r>
              <a:rPr lang="en-US" sz="2200" b="1" u="sng" dirty="0">
                <a:solidFill>
                  <a:prstClr val="black"/>
                </a:solidFill>
              </a:rPr>
              <a:t>In Project:</a:t>
            </a:r>
            <a:r>
              <a:rPr lang="en-US" sz="2200" dirty="0">
                <a:solidFill>
                  <a:prstClr val="black"/>
                </a:solidFill>
              </a:rPr>
              <a:t> add unlinked objects.</a:t>
            </a:r>
            <a:br>
              <a:rPr lang="en-US" sz="2200" dirty="0">
                <a:solidFill>
                  <a:prstClr val="black"/>
                </a:solidFill>
              </a:rPr>
            </a:br>
            <a:r>
              <a:rPr lang="en-US" sz="1400" dirty="0">
                <a:solidFill>
                  <a:prstClr val="black"/>
                </a:solidFill>
                <a:hlinkClick r:id="rId4"/>
              </a:rPr>
              <a:t>https://mdi.matinf.pro/rubric/industry</a:t>
            </a:r>
            <a:endParaRPr lang="en-US" sz="1400" dirty="0">
              <a:solidFill>
                <a:prstClr val="black"/>
              </a:solidFill>
            </a:endParaRPr>
          </a:p>
        </p:txBody>
      </p:sp>
      <p:grpSp>
        <p:nvGrpSpPr>
          <p:cNvPr id="30" name="Group 29">
            <a:extLst>
              <a:ext uri="{FF2B5EF4-FFF2-40B4-BE49-F238E27FC236}">
                <a16:creationId xmlns:a16="http://schemas.microsoft.com/office/drawing/2014/main" id="{17421279-06EA-8C44-F5F7-60DB0D5E8FCF}"/>
              </a:ext>
            </a:extLst>
          </p:cNvPr>
          <p:cNvGrpSpPr/>
          <p:nvPr/>
        </p:nvGrpSpPr>
        <p:grpSpPr>
          <a:xfrm>
            <a:off x="127962" y="4092589"/>
            <a:ext cx="12064037" cy="2177187"/>
            <a:chOff x="127962" y="4092589"/>
            <a:chExt cx="12064037" cy="2177187"/>
          </a:xfrm>
        </p:grpSpPr>
        <p:pic>
          <p:nvPicPr>
            <p:cNvPr id="6" name="Picture 5">
              <a:extLst>
                <a:ext uri="{FF2B5EF4-FFF2-40B4-BE49-F238E27FC236}">
                  <a16:creationId xmlns:a16="http://schemas.microsoft.com/office/drawing/2014/main" id="{FACA07CE-45C6-32C2-F0B1-1435F37EF57E}"/>
                </a:ext>
              </a:extLst>
            </p:cNvPr>
            <p:cNvPicPr>
              <a:picLocks noChangeAspect="1"/>
            </p:cNvPicPr>
            <p:nvPr/>
          </p:nvPicPr>
          <p:blipFill>
            <a:blip r:embed="rId5"/>
            <a:stretch>
              <a:fillRect/>
            </a:stretch>
          </p:blipFill>
          <p:spPr>
            <a:xfrm>
              <a:off x="234623" y="4849424"/>
              <a:ext cx="6735115" cy="1419423"/>
            </a:xfrm>
            <a:prstGeom prst="rect">
              <a:avLst/>
            </a:prstGeom>
            <a:ln>
              <a:solidFill>
                <a:schemeClr val="accent1"/>
              </a:solidFill>
            </a:ln>
          </p:spPr>
        </p:pic>
        <p:sp>
          <p:nvSpPr>
            <p:cNvPr id="8" name="TextBox 7">
              <a:extLst>
                <a:ext uri="{FF2B5EF4-FFF2-40B4-BE49-F238E27FC236}">
                  <a16:creationId xmlns:a16="http://schemas.microsoft.com/office/drawing/2014/main" id="{475EE5D1-5CD8-0963-740A-49B6966FC310}"/>
                </a:ext>
              </a:extLst>
            </p:cNvPr>
            <p:cNvSpPr txBox="1"/>
            <p:nvPr/>
          </p:nvSpPr>
          <p:spPr>
            <a:xfrm>
              <a:off x="127962" y="4092589"/>
              <a:ext cx="12064037" cy="723275"/>
            </a:xfrm>
            <a:prstGeom prst="rect">
              <a:avLst/>
            </a:prstGeom>
            <a:noFill/>
          </p:spPr>
          <p:txBody>
            <a:bodyPr wrap="square">
              <a:spAutoFit/>
            </a:bodyPr>
            <a:lstStyle/>
            <a:p>
              <a:pPr defTabSz="914377">
                <a:spcAft>
                  <a:spcPts val="600"/>
                </a:spcAft>
              </a:pPr>
              <a:r>
                <a:rPr lang="en-US" sz="2200" b="1" u="sng" dirty="0">
                  <a:solidFill>
                    <a:prstClr val="black"/>
                  </a:solidFill>
                </a:rPr>
                <a:t>In Object (under associated objects):</a:t>
              </a:r>
              <a:r>
                <a:rPr lang="en-US" sz="2200" dirty="0">
                  <a:solidFill>
                    <a:prstClr val="black"/>
                  </a:solidFill>
                </a:rPr>
                <a:t> add </a:t>
              </a:r>
              <a:r>
                <a:rPr lang="en-US" sz="2200" u="sng" dirty="0">
                  <a:solidFill>
                    <a:prstClr val="black"/>
                  </a:solidFill>
                </a:rPr>
                <a:t>linked</a:t>
              </a:r>
              <a:r>
                <a:rPr lang="en-US" sz="2200" dirty="0">
                  <a:solidFill>
                    <a:prstClr val="black"/>
                  </a:solidFill>
                </a:rPr>
                <a:t> objects.</a:t>
              </a:r>
            </a:p>
            <a:p>
              <a:pPr defTabSz="914377">
                <a:spcAft>
                  <a:spcPts val="600"/>
                </a:spcAft>
              </a:pPr>
              <a:r>
                <a:rPr lang="en-US" sz="1400" dirty="0">
                  <a:hlinkClick r:id="rId6"/>
                </a:rPr>
                <a:t>https://mdi.matinf.pro/object/standard-screening-crc-aka-tobias-report-103066</a:t>
              </a:r>
              <a:endParaRPr lang="en-US" sz="1400" dirty="0"/>
            </a:p>
          </p:txBody>
        </p:sp>
        <p:pic>
          <p:nvPicPr>
            <p:cNvPr id="12" name="Picture 11">
              <a:extLst>
                <a:ext uri="{FF2B5EF4-FFF2-40B4-BE49-F238E27FC236}">
                  <a16:creationId xmlns:a16="http://schemas.microsoft.com/office/drawing/2014/main" id="{E74AF2F9-A430-B954-0F01-1D31353E983E}"/>
                </a:ext>
              </a:extLst>
            </p:cNvPr>
            <p:cNvPicPr>
              <a:picLocks noChangeAspect="1"/>
            </p:cNvPicPr>
            <p:nvPr/>
          </p:nvPicPr>
          <p:blipFill>
            <a:blip r:embed="rId7"/>
            <a:stretch>
              <a:fillRect/>
            </a:stretch>
          </p:blipFill>
          <p:spPr>
            <a:xfrm>
              <a:off x="8242736" y="4559629"/>
              <a:ext cx="3800327" cy="1710147"/>
            </a:xfrm>
            <a:prstGeom prst="rect">
              <a:avLst/>
            </a:prstGeom>
            <a:ln>
              <a:solidFill>
                <a:schemeClr val="accent1"/>
              </a:solidFill>
            </a:ln>
          </p:spPr>
        </p:pic>
      </p:grpSp>
      <p:pic>
        <p:nvPicPr>
          <p:cNvPr id="14" name="Picture 13">
            <a:extLst>
              <a:ext uri="{FF2B5EF4-FFF2-40B4-BE49-F238E27FC236}">
                <a16:creationId xmlns:a16="http://schemas.microsoft.com/office/drawing/2014/main" id="{BA3C9EA4-1234-FA02-2E5E-708137272008}"/>
              </a:ext>
            </a:extLst>
          </p:cNvPr>
          <p:cNvPicPr>
            <a:picLocks noChangeAspect="1"/>
          </p:cNvPicPr>
          <p:nvPr/>
        </p:nvPicPr>
        <p:blipFill>
          <a:blip r:embed="rId8"/>
          <a:stretch>
            <a:fillRect/>
          </a:stretch>
        </p:blipFill>
        <p:spPr>
          <a:xfrm>
            <a:off x="8291593" y="2029811"/>
            <a:ext cx="3761866" cy="1670380"/>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3081F999-F630-8B43-6244-806A91B47455}"/>
              </a:ext>
            </a:extLst>
          </p:cNvPr>
          <p:cNvCxnSpPr>
            <a:cxnSpLocks/>
          </p:cNvCxnSpPr>
          <p:nvPr/>
        </p:nvCxnSpPr>
        <p:spPr>
          <a:xfrm flipV="1">
            <a:off x="4551218" y="2223655"/>
            <a:ext cx="3751118" cy="862445"/>
          </a:xfrm>
          <a:prstGeom prst="straightConnector1">
            <a:avLst/>
          </a:prstGeom>
          <a:noFill/>
          <a:ln w="63500" cap="flat" cmpd="sng" algn="ctr">
            <a:solidFill>
              <a:srgbClr val="0070C0">
                <a:alpha val="60000"/>
              </a:srgbClr>
            </a:solidFill>
            <a:prstDash val="solid"/>
            <a:miter lim="800000"/>
            <a:tailEnd type="triangle"/>
          </a:ln>
          <a:effectLst/>
        </p:spPr>
      </p:cxnSp>
      <p:grpSp>
        <p:nvGrpSpPr>
          <p:cNvPr id="23" name="Group 22">
            <a:extLst>
              <a:ext uri="{FF2B5EF4-FFF2-40B4-BE49-F238E27FC236}">
                <a16:creationId xmlns:a16="http://schemas.microsoft.com/office/drawing/2014/main" id="{A04795D4-F9FB-78D1-8F53-33D971525E55}"/>
              </a:ext>
            </a:extLst>
          </p:cNvPr>
          <p:cNvGrpSpPr/>
          <p:nvPr/>
        </p:nvGrpSpPr>
        <p:grpSpPr>
          <a:xfrm>
            <a:off x="4086225" y="1051853"/>
            <a:ext cx="2688647" cy="1961511"/>
            <a:chOff x="4605771" y="1062244"/>
            <a:chExt cx="2688647" cy="1961511"/>
          </a:xfrm>
        </p:grpSpPr>
        <p:sp>
          <p:nvSpPr>
            <p:cNvPr id="19" name="TextBox 18">
              <a:extLst>
                <a:ext uri="{FF2B5EF4-FFF2-40B4-BE49-F238E27FC236}">
                  <a16:creationId xmlns:a16="http://schemas.microsoft.com/office/drawing/2014/main" id="{00B2153E-D06A-95F5-4964-FAA8E6F892CD}"/>
                </a:ext>
              </a:extLst>
            </p:cNvPr>
            <p:cNvSpPr txBox="1"/>
            <p:nvPr/>
          </p:nvSpPr>
          <p:spPr>
            <a:xfrm>
              <a:off x="4605771" y="1062244"/>
              <a:ext cx="2688647" cy="400110"/>
            </a:xfrm>
            <a:prstGeom prst="rect">
              <a:avLst/>
            </a:prstGeom>
            <a:noFill/>
          </p:spPr>
          <p:txBody>
            <a:bodyPr wrap="square">
              <a:spAutoFit/>
            </a:bodyPr>
            <a:lstStyle/>
            <a:p>
              <a:r>
                <a:rPr lang="en-US" sz="2000" b="1" u="sng" dirty="0">
                  <a:solidFill>
                    <a:srgbClr val="FF0000"/>
                  </a:solidFill>
                </a:rPr>
                <a:t>Add “top level” objects</a:t>
              </a:r>
              <a:endParaRPr lang="en-US" sz="2000" dirty="0">
                <a:solidFill>
                  <a:srgbClr val="FF0000"/>
                </a:solidFill>
              </a:endParaRPr>
            </a:p>
          </p:txBody>
        </p:sp>
        <p:cxnSp>
          <p:nvCxnSpPr>
            <p:cNvPr id="20" name="Straight Arrow Connector 19">
              <a:extLst>
                <a:ext uri="{FF2B5EF4-FFF2-40B4-BE49-F238E27FC236}">
                  <a16:creationId xmlns:a16="http://schemas.microsoft.com/office/drawing/2014/main" id="{0C52D182-1666-D626-15DE-09D98DC4FC4F}"/>
                </a:ext>
              </a:extLst>
            </p:cNvPr>
            <p:cNvCxnSpPr>
              <a:cxnSpLocks/>
            </p:cNvCxnSpPr>
            <p:nvPr/>
          </p:nvCxnSpPr>
          <p:spPr>
            <a:xfrm>
              <a:off x="4790209" y="1454727"/>
              <a:ext cx="0" cy="1569028"/>
            </a:xfrm>
            <a:prstGeom prst="straightConnector1">
              <a:avLst/>
            </a:prstGeom>
            <a:noFill/>
            <a:ln w="63500" cap="flat" cmpd="sng" algn="ctr">
              <a:solidFill>
                <a:srgbClr val="FFC000">
                  <a:alpha val="60000"/>
                </a:srgbClr>
              </a:solidFill>
              <a:prstDash val="solid"/>
              <a:miter lim="800000"/>
              <a:tailEnd type="triangle"/>
            </a:ln>
            <a:effectLst/>
          </p:spPr>
        </p:cxnSp>
      </p:grpSp>
      <p:grpSp>
        <p:nvGrpSpPr>
          <p:cNvPr id="31" name="Group 30">
            <a:extLst>
              <a:ext uri="{FF2B5EF4-FFF2-40B4-BE49-F238E27FC236}">
                <a16:creationId xmlns:a16="http://schemas.microsoft.com/office/drawing/2014/main" id="{F371B87B-40FE-86F5-2EBB-DD20B86D592C}"/>
              </a:ext>
            </a:extLst>
          </p:cNvPr>
          <p:cNvGrpSpPr/>
          <p:nvPr/>
        </p:nvGrpSpPr>
        <p:grpSpPr>
          <a:xfrm>
            <a:off x="6785264" y="3926671"/>
            <a:ext cx="4499263" cy="1746765"/>
            <a:chOff x="6785264" y="3926671"/>
            <a:chExt cx="4499263" cy="1746765"/>
          </a:xfrm>
        </p:grpSpPr>
        <p:sp>
          <p:nvSpPr>
            <p:cNvPr id="25" name="TextBox 24">
              <a:extLst>
                <a:ext uri="{FF2B5EF4-FFF2-40B4-BE49-F238E27FC236}">
                  <a16:creationId xmlns:a16="http://schemas.microsoft.com/office/drawing/2014/main" id="{AEFD62F1-599F-6431-8A9C-0847E065FF4D}"/>
                </a:ext>
              </a:extLst>
            </p:cNvPr>
            <p:cNvSpPr txBox="1"/>
            <p:nvPr/>
          </p:nvSpPr>
          <p:spPr>
            <a:xfrm>
              <a:off x="7262379" y="3926671"/>
              <a:ext cx="4022148" cy="400110"/>
            </a:xfrm>
            <a:prstGeom prst="rect">
              <a:avLst/>
            </a:prstGeom>
            <a:noFill/>
          </p:spPr>
          <p:txBody>
            <a:bodyPr wrap="square">
              <a:spAutoFit/>
            </a:bodyPr>
            <a:lstStyle/>
            <a:p>
              <a:r>
                <a:rPr lang="en-US" sz="2000" b="1" u="sng" dirty="0">
                  <a:solidFill>
                    <a:srgbClr val="FF0000"/>
                  </a:solidFill>
                </a:rPr>
                <a:t>Add “children/dependent” objects</a:t>
              </a:r>
              <a:endParaRPr lang="en-US" sz="2000" dirty="0">
                <a:solidFill>
                  <a:srgbClr val="FF0000"/>
                </a:solidFill>
              </a:endParaRPr>
            </a:p>
          </p:txBody>
        </p:sp>
        <p:cxnSp>
          <p:nvCxnSpPr>
            <p:cNvPr id="26" name="Straight Arrow Connector 25">
              <a:extLst>
                <a:ext uri="{FF2B5EF4-FFF2-40B4-BE49-F238E27FC236}">
                  <a16:creationId xmlns:a16="http://schemas.microsoft.com/office/drawing/2014/main" id="{40B9FF5E-9869-DD90-4DC3-953450DBD000}"/>
                </a:ext>
              </a:extLst>
            </p:cNvPr>
            <p:cNvCxnSpPr>
              <a:cxnSpLocks/>
            </p:cNvCxnSpPr>
            <p:nvPr/>
          </p:nvCxnSpPr>
          <p:spPr>
            <a:xfrm flipH="1">
              <a:off x="6785264" y="4298374"/>
              <a:ext cx="900545" cy="1375062"/>
            </a:xfrm>
            <a:prstGeom prst="straightConnector1">
              <a:avLst/>
            </a:prstGeom>
            <a:noFill/>
            <a:ln w="63500" cap="flat" cmpd="sng" algn="ctr">
              <a:solidFill>
                <a:srgbClr val="FFC000">
                  <a:alpha val="60000"/>
                </a:srgbClr>
              </a:solidFill>
              <a:prstDash val="solid"/>
              <a:miter lim="800000"/>
              <a:tailEnd type="triangle"/>
            </a:ln>
            <a:effectLst/>
          </p:spPr>
        </p:cxnSp>
      </p:grpSp>
      <p:sp>
        <p:nvSpPr>
          <p:cNvPr id="3" name="Text Placeholder 2">
            <a:extLst>
              <a:ext uri="{FF2B5EF4-FFF2-40B4-BE49-F238E27FC236}">
                <a16:creationId xmlns:a16="http://schemas.microsoft.com/office/drawing/2014/main" id="{42533B76-5826-3C54-64AA-00D6E970C57C}"/>
              </a:ext>
            </a:extLst>
          </p:cNvPr>
          <p:cNvSpPr>
            <a:spLocks noGrp="1"/>
          </p:cNvSpPr>
          <p:nvPr>
            <p:ph type="body" sz="quarter" idx="13"/>
          </p:nvPr>
        </p:nvSpPr>
        <p:spPr>
          <a:xfrm>
            <a:off x="3801439" y="6362393"/>
            <a:ext cx="6648848" cy="485999"/>
          </a:xfrm>
        </p:spPr>
        <p:txBody>
          <a:bodyPr>
            <a:normAutofit/>
          </a:bodyPr>
          <a:lstStyle/>
          <a:p>
            <a:pPr indent="0" defTabSz="914377">
              <a:buNone/>
            </a:pPr>
            <a:r>
              <a:rPr lang="en-US" sz="1200" dirty="0">
                <a:solidFill>
                  <a:prstClr val="black"/>
                </a:solidFill>
                <a:hlinkClick r:id="rId4"/>
              </a:rPr>
              <a:t>https://mdi.matinf.pro/rubric/industry </a:t>
            </a:r>
            <a:endParaRPr lang="en-US" sz="1200" dirty="0">
              <a:solidFill>
                <a:prstClr val="black"/>
              </a:solidFill>
            </a:endParaRPr>
          </a:p>
          <a:p>
            <a:pPr indent="0" defTabSz="914377">
              <a:buNone/>
            </a:pPr>
            <a:r>
              <a:rPr lang="en-US" sz="1200" dirty="0">
                <a:hlinkClick r:id="rId6"/>
              </a:rPr>
              <a:t>https://mdi.matinf.pro/object/standard-screening-crc-aka-tobias-report-103066</a:t>
            </a:r>
            <a:endParaRPr lang="en-US" sz="1200" dirty="0"/>
          </a:p>
        </p:txBody>
      </p:sp>
      <p:sp>
        <p:nvSpPr>
          <p:cNvPr id="10" name="Cloud 9">
            <a:extLst>
              <a:ext uri="{FF2B5EF4-FFF2-40B4-BE49-F238E27FC236}">
                <a16:creationId xmlns:a16="http://schemas.microsoft.com/office/drawing/2014/main" id="{2809E9C8-A8F7-E60B-AED4-A3FDA7EDA57D}"/>
              </a:ext>
            </a:extLst>
          </p:cNvPr>
          <p:cNvSpPr/>
          <p:nvPr/>
        </p:nvSpPr>
        <p:spPr>
          <a:xfrm>
            <a:off x="8480809" y="90436"/>
            <a:ext cx="3125038" cy="187904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How many </a:t>
            </a:r>
            <a:r>
              <a:rPr lang="en-US" dirty="0"/>
              <a:t>options are there to add object</a:t>
            </a:r>
            <a:r>
              <a:rPr lang="ru-RU" dirty="0"/>
              <a:t> </a:t>
            </a:r>
            <a:r>
              <a:rPr lang="en-US" dirty="0"/>
              <a:t>to DB</a:t>
            </a:r>
            <a:r>
              <a:rPr lang="ru-RU" dirty="0"/>
              <a:t>?</a:t>
            </a:r>
            <a:endParaRPr lang="en-US" dirty="0"/>
          </a:p>
        </p:txBody>
      </p:sp>
    </p:spTree>
    <p:extLst>
      <p:ext uri="{BB962C8B-B14F-4D97-AF65-F5344CB8AC3E}">
        <p14:creationId xmlns:p14="http://schemas.microsoft.com/office/powerpoint/2010/main" val="348270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Unclassified samples: these should not exist anymore…</a:t>
            </a:r>
            <a:endParaRPr lang="en-US" sz="1600" dirty="0"/>
          </a:p>
        </p:txBody>
      </p:sp>
      <p:sp>
        <p:nvSpPr>
          <p:cNvPr id="6" name="TextBox 5">
            <a:extLst>
              <a:ext uri="{FF2B5EF4-FFF2-40B4-BE49-F238E27FC236}">
                <a16:creationId xmlns:a16="http://schemas.microsoft.com/office/drawing/2014/main" id="{A057F275-26B9-E692-7CD4-C19783366B50}"/>
              </a:ext>
            </a:extLst>
          </p:cNvPr>
          <p:cNvSpPr txBox="1"/>
          <p:nvPr/>
        </p:nvSpPr>
        <p:spPr>
          <a:xfrm>
            <a:off x="200026" y="999897"/>
            <a:ext cx="11991974" cy="477054"/>
          </a:xfrm>
          <a:prstGeom prst="rect">
            <a:avLst/>
          </a:prstGeom>
          <a:noFill/>
        </p:spPr>
        <p:txBody>
          <a:bodyPr wrap="square">
            <a:spAutoFit/>
          </a:bodyPr>
          <a:lstStyle/>
          <a:p>
            <a:r>
              <a:rPr lang="en-US" sz="2500" b="1" dirty="0"/>
              <a:t>Goal: </a:t>
            </a:r>
            <a:r>
              <a:rPr lang="en-US" sz="2500" dirty="0"/>
              <a:t>all samples should have a parent “Idea or Experiment Plan” / “Request for synthesis”</a:t>
            </a:r>
          </a:p>
        </p:txBody>
      </p:sp>
      <p:sp>
        <p:nvSpPr>
          <p:cNvPr id="9" name="Text Placeholder 8">
            <a:extLst>
              <a:ext uri="{FF2B5EF4-FFF2-40B4-BE49-F238E27FC236}">
                <a16:creationId xmlns:a16="http://schemas.microsoft.com/office/drawing/2014/main" id="{CB55C28B-43E0-2201-D315-E8B48DD7E9C0}"/>
              </a:ext>
            </a:extLst>
          </p:cNvPr>
          <p:cNvSpPr>
            <a:spLocks noGrp="1"/>
          </p:cNvSpPr>
          <p:nvPr>
            <p:ph type="body" sz="quarter" idx="13"/>
          </p:nvPr>
        </p:nvSpPr>
        <p:spPr/>
        <p:txBody>
          <a:bodyPr/>
          <a:lstStyle/>
          <a:p>
            <a:pPr indent="0">
              <a:buNone/>
            </a:pPr>
            <a:r>
              <a:rPr lang="en-US" dirty="0">
                <a:hlinkClick r:id="rId3"/>
              </a:rPr>
              <a:t>https://mdi.matinf.pro/report/unclassifiedsamples</a:t>
            </a:r>
            <a:endParaRPr lang="en-US" dirty="0"/>
          </a:p>
        </p:txBody>
      </p:sp>
      <p:pic>
        <p:nvPicPr>
          <p:cNvPr id="4" name="Picture 3">
            <a:extLst>
              <a:ext uri="{FF2B5EF4-FFF2-40B4-BE49-F238E27FC236}">
                <a16:creationId xmlns:a16="http://schemas.microsoft.com/office/drawing/2014/main" id="{E3CD4D25-8E84-BE3B-75B5-0F001409D8A9}"/>
              </a:ext>
            </a:extLst>
          </p:cNvPr>
          <p:cNvPicPr>
            <a:picLocks noChangeAspect="1"/>
          </p:cNvPicPr>
          <p:nvPr/>
        </p:nvPicPr>
        <p:blipFill>
          <a:blip r:embed="rId4"/>
          <a:stretch>
            <a:fillRect/>
          </a:stretch>
        </p:blipFill>
        <p:spPr>
          <a:xfrm>
            <a:off x="509294" y="1503737"/>
            <a:ext cx="10983052" cy="4785604"/>
          </a:xfrm>
          <a:prstGeom prst="rect">
            <a:avLst/>
          </a:prstGeom>
          <a:ln>
            <a:solidFill>
              <a:schemeClr val="accent1"/>
            </a:solidFill>
          </a:ln>
        </p:spPr>
      </p:pic>
    </p:spTree>
    <p:extLst>
      <p:ext uri="{BB962C8B-B14F-4D97-AF65-F5344CB8AC3E}">
        <p14:creationId xmlns:p14="http://schemas.microsoft.com/office/powerpoint/2010/main" val="3331699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2FA53C-E86D-EF00-BE13-3EE0C13BD065}"/>
              </a:ext>
            </a:extLst>
          </p:cNvPr>
          <p:cNvPicPr>
            <a:picLocks noChangeAspect="1"/>
          </p:cNvPicPr>
          <p:nvPr/>
        </p:nvPicPr>
        <p:blipFill>
          <a:blip r:embed="rId3"/>
          <a:stretch>
            <a:fillRect/>
          </a:stretch>
        </p:blipFill>
        <p:spPr>
          <a:xfrm>
            <a:off x="110797" y="1180080"/>
            <a:ext cx="6754168" cy="2191056"/>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u="sng" dirty="0"/>
              <a:t>Oriented</a:t>
            </a:r>
            <a:r>
              <a:rPr lang="en-US" dirty="0"/>
              <a:t> Graph: </a:t>
            </a:r>
            <a:r>
              <a:rPr lang="en-US" u="sng" dirty="0"/>
              <a:t>interlink</a:t>
            </a:r>
            <a:r>
              <a:rPr lang="en-US" dirty="0"/>
              <a:t> &amp; </a:t>
            </a:r>
            <a:r>
              <a:rPr lang="en-US" u="sng" dirty="0"/>
              <a:t>don’t mess up</a:t>
            </a:r>
            <a:r>
              <a:rPr lang="en-US" dirty="0"/>
              <a:t> with directions</a:t>
            </a:r>
            <a:endParaRPr lang="en-US" sz="1600" dirty="0"/>
          </a:p>
        </p:txBody>
      </p:sp>
      <p:sp>
        <p:nvSpPr>
          <p:cNvPr id="7" name="TextBox 6">
            <a:extLst>
              <a:ext uri="{FF2B5EF4-FFF2-40B4-BE49-F238E27FC236}">
                <a16:creationId xmlns:a16="http://schemas.microsoft.com/office/drawing/2014/main" id="{53F9490B-867E-1521-91D0-1B974C1BDC00}"/>
              </a:ext>
            </a:extLst>
          </p:cNvPr>
          <p:cNvSpPr txBox="1"/>
          <p:nvPr/>
        </p:nvSpPr>
        <p:spPr>
          <a:xfrm>
            <a:off x="148818" y="717096"/>
            <a:ext cx="4263926" cy="430887"/>
          </a:xfrm>
          <a:prstGeom prst="rect">
            <a:avLst/>
          </a:prstGeom>
          <a:noFill/>
        </p:spPr>
        <p:txBody>
          <a:bodyPr wrap="square">
            <a:spAutoFit/>
          </a:bodyPr>
          <a:lstStyle/>
          <a:p>
            <a:pPr defTabSz="914377">
              <a:spcAft>
                <a:spcPts val="600"/>
              </a:spcAft>
            </a:pPr>
            <a:r>
              <a:rPr lang="en-US" sz="2200" dirty="0">
                <a:solidFill>
                  <a:prstClr val="black"/>
                </a:solidFill>
              </a:rPr>
              <a:t>In all objects:</a:t>
            </a:r>
            <a:endParaRPr lang="en-US" sz="2200" b="1" dirty="0">
              <a:solidFill>
                <a:prstClr val="black"/>
              </a:solidFill>
            </a:endParaRPr>
          </a:p>
        </p:txBody>
      </p:sp>
      <p:grpSp>
        <p:nvGrpSpPr>
          <p:cNvPr id="54" name="Group 53">
            <a:extLst>
              <a:ext uri="{FF2B5EF4-FFF2-40B4-BE49-F238E27FC236}">
                <a16:creationId xmlns:a16="http://schemas.microsoft.com/office/drawing/2014/main" id="{24D785B1-26E2-3286-AFEA-81308B70D10A}"/>
              </a:ext>
            </a:extLst>
          </p:cNvPr>
          <p:cNvGrpSpPr/>
          <p:nvPr/>
        </p:nvGrpSpPr>
        <p:grpSpPr>
          <a:xfrm>
            <a:off x="6781797" y="2090940"/>
            <a:ext cx="5614555" cy="430887"/>
            <a:chOff x="6937662" y="2090940"/>
            <a:chExt cx="5614555" cy="430887"/>
          </a:xfrm>
        </p:grpSpPr>
        <p:sp>
          <p:nvSpPr>
            <p:cNvPr id="9" name="Line 36">
              <a:extLst>
                <a:ext uri="{FF2B5EF4-FFF2-40B4-BE49-F238E27FC236}">
                  <a16:creationId xmlns:a16="http://schemas.microsoft.com/office/drawing/2014/main" id="{F2B34EA1-D72D-DDC6-356E-3A1299C7DDA6}"/>
                </a:ext>
              </a:extLst>
            </p:cNvPr>
            <p:cNvSpPr>
              <a:spLocks noChangeShapeType="1"/>
            </p:cNvSpPr>
            <p:nvPr/>
          </p:nvSpPr>
          <p:spPr bwMode="auto">
            <a:xfrm flipH="1">
              <a:off x="6937662" y="2344884"/>
              <a:ext cx="883228" cy="10391"/>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52" name="TextBox 51">
              <a:extLst>
                <a:ext uri="{FF2B5EF4-FFF2-40B4-BE49-F238E27FC236}">
                  <a16:creationId xmlns:a16="http://schemas.microsoft.com/office/drawing/2014/main" id="{8A032558-6C92-1D62-A798-DF3FEC311E87}"/>
                </a:ext>
              </a:extLst>
            </p:cNvPr>
            <p:cNvSpPr txBox="1"/>
            <p:nvPr/>
          </p:nvSpPr>
          <p:spPr>
            <a:xfrm>
              <a:off x="7837340" y="2090940"/>
              <a:ext cx="4714877" cy="430887"/>
            </a:xfrm>
            <a:prstGeom prst="rect">
              <a:avLst/>
            </a:prstGeom>
            <a:noFill/>
          </p:spPr>
          <p:txBody>
            <a:bodyPr wrap="square">
              <a:spAutoFit/>
            </a:bodyPr>
            <a:lstStyle/>
            <a:p>
              <a:pPr defTabSz="914377">
                <a:spcAft>
                  <a:spcPts val="600"/>
                </a:spcAft>
              </a:pPr>
              <a:r>
                <a:rPr lang="en-US" sz="2200" b="1" dirty="0">
                  <a:solidFill>
                    <a:prstClr val="black"/>
                  </a:solidFill>
                </a:rPr>
                <a:t>Add a new (child) object + association</a:t>
              </a:r>
            </a:p>
          </p:txBody>
        </p:sp>
      </p:grpSp>
      <p:sp>
        <p:nvSpPr>
          <p:cNvPr id="50" name="TextBox 49">
            <a:extLst>
              <a:ext uri="{FF2B5EF4-FFF2-40B4-BE49-F238E27FC236}">
                <a16:creationId xmlns:a16="http://schemas.microsoft.com/office/drawing/2014/main" id="{3B3F9612-FF08-00E7-2FFE-D80FEBF1B5CA}"/>
              </a:ext>
            </a:extLst>
          </p:cNvPr>
          <p:cNvSpPr txBox="1"/>
          <p:nvPr/>
        </p:nvSpPr>
        <p:spPr>
          <a:xfrm>
            <a:off x="7671087" y="1218107"/>
            <a:ext cx="4475884" cy="430887"/>
          </a:xfrm>
          <a:prstGeom prst="rect">
            <a:avLst/>
          </a:prstGeom>
          <a:noFill/>
        </p:spPr>
        <p:txBody>
          <a:bodyPr wrap="square">
            <a:spAutoFit/>
          </a:bodyPr>
          <a:lstStyle/>
          <a:p>
            <a:pPr defTabSz="914377">
              <a:spcAft>
                <a:spcPts val="600"/>
              </a:spcAft>
            </a:pPr>
            <a:r>
              <a:rPr lang="en-US" sz="2200" b="1" dirty="0">
                <a:solidFill>
                  <a:prstClr val="black"/>
                </a:solidFill>
              </a:rPr>
              <a:t>Control associated objects</a:t>
            </a:r>
            <a:r>
              <a:rPr lang="ru-RU" sz="2200" b="1" dirty="0">
                <a:solidFill>
                  <a:prstClr val="black"/>
                </a:solidFill>
              </a:rPr>
              <a:t> (</a:t>
            </a:r>
            <a:r>
              <a:rPr lang="en-US" sz="2200" b="1" dirty="0">
                <a:solidFill>
                  <a:prstClr val="black"/>
                </a:solidFill>
              </a:rPr>
              <a:t>children</a:t>
            </a:r>
            <a:r>
              <a:rPr lang="ru-RU" sz="2200" b="1" dirty="0">
                <a:solidFill>
                  <a:prstClr val="black"/>
                </a:solidFill>
              </a:rPr>
              <a:t>)</a:t>
            </a:r>
            <a:endParaRPr lang="en-US" sz="2200" b="1" dirty="0">
              <a:solidFill>
                <a:prstClr val="black"/>
              </a:solidFill>
            </a:endParaRPr>
          </a:p>
        </p:txBody>
      </p:sp>
      <p:sp>
        <p:nvSpPr>
          <p:cNvPr id="53" name="Line 36">
            <a:extLst>
              <a:ext uri="{FF2B5EF4-FFF2-40B4-BE49-F238E27FC236}">
                <a16:creationId xmlns:a16="http://schemas.microsoft.com/office/drawing/2014/main" id="{158F1BE9-624F-080B-BF8C-E6358859F245}"/>
              </a:ext>
            </a:extLst>
          </p:cNvPr>
          <p:cNvSpPr>
            <a:spLocks noChangeShapeType="1"/>
          </p:cNvSpPr>
          <p:nvPr/>
        </p:nvSpPr>
        <p:spPr bwMode="auto">
          <a:xfrm flipH="1">
            <a:off x="6778332" y="1447802"/>
            <a:ext cx="883228" cy="10391"/>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6" name="Flowchart: Multidocument 15">
            <a:extLst>
              <a:ext uri="{FF2B5EF4-FFF2-40B4-BE49-F238E27FC236}">
                <a16:creationId xmlns:a16="http://schemas.microsoft.com/office/drawing/2014/main" id="{56188E4F-3240-EFC4-5CAE-63B65B64F5CE}"/>
              </a:ext>
            </a:extLst>
          </p:cNvPr>
          <p:cNvSpPr/>
          <p:nvPr/>
        </p:nvSpPr>
        <p:spPr>
          <a:xfrm>
            <a:off x="5445116" y="5032782"/>
            <a:ext cx="1683047"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u="sng" dirty="0" err="1">
                <a:solidFill>
                  <a:schemeClr val="tx1"/>
                </a:solidFill>
              </a:rPr>
              <a:t>Characterisations</a:t>
            </a:r>
            <a:r>
              <a:rPr lang="en-US" sz="1300" dirty="0">
                <a:solidFill>
                  <a:schemeClr val="tx1"/>
                </a:solidFill>
              </a:rPr>
              <a:t>:</a:t>
            </a:r>
            <a:br>
              <a:rPr lang="en-US" sz="1300" dirty="0">
                <a:solidFill>
                  <a:schemeClr val="tx1"/>
                </a:solidFill>
              </a:rPr>
            </a:br>
            <a:r>
              <a:rPr lang="en-US" sz="1300" dirty="0">
                <a:solidFill>
                  <a:schemeClr val="tx1"/>
                </a:solidFill>
              </a:rPr>
              <a:t>EDX, XRD, Resistance, Bandgap, …</a:t>
            </a:r>
          </a:p>
        </p:txBody>
      </p:sp>
      <p:cxnSp>
        <p:nvCxnSpPr>
          <p:cNvPr id="17" name="Straight Arrow Connector 16">
            <a:extLst>
              <a:ext uri="{FF2B5EF4-FFF2-40B4-BE49-F238E27FC236}">
                <a16:creationId xmlns:a16="http://schemas.microsoft.com/office/drawing/2014/main" id="{A6153032-ECC2-047C-C99A-CBC91329EF56}"/>
              </a:ext>
            </a:extLst>
          </p:cNvPr>
          <p:cNvCxnSpPr>
            <a:cxnSpLocks/>
            <a:endCxn id="16" idx="0"/>
          </p:cNvCxnSpPr>
          <p:nvPr/>
        </p:nvCxnSpPr>
        <p:spPr>
          <a:xfrm>
            <a:off x="6398522" y="4493200"/>
            <a:ext cx="3905"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22" name="Straight Arrow Connector 21">
            <a:extLst>
              <a:ext uri="{FF2B5EF4-FFF2-40B4-BE49-F238E27FC236}">
                <a16:creationId xmlns:a16="http://schemas.microsoft.com/office/drawing/2014/main" id="{624BD8AA-149E-58FE-4679-FC0ADCEBCC20}"/>
              </a:ext>
            </a:extLst>
          </p:cNvPr>
          <p:cNvCxnSpPr>
            <a:cxnSpLocks/>
            <a:stCxn id="33" idx="3"/>
          </p:cNvCxnSpPr>
          <p:nvPr/>
        </p:nvCxnSpPr>
        <p:spPr>
          <a:xfrm flipV="1">
            <a:off x="4265890" y="4506914"/>
            <a:ext cx="1005044" cy="401411"/>
          </a:xfrm>
          <a:prstGeom prst="straightConnector1">
            <a:avLst/>
          </a:prstGeom>
          <a:noFill/>
          <a:ln w="63500" cap="flat" cmpd="sng" algn="ctr">
            <a:solidFill>
              <a:srgbClr val="0070C0">
                <a:alpha val="50000"/>
              </a:srgbClr>
            </a:solidFill>
            <a:prstDash val="solid"/>
            <a:miter lim="800000"/>
            <a:tailEnd type="triangle"/>
          </a:ln>
          <a:effectLst/>
        </p:spPr>
      </p:cxnSp>
      <p:sp>
        <p:nvSpPr>
          <p:cNvPr id="23" name="Text Box 10">
            <a:extLst>
              <a:ext uri="{FF2B5EF4-FFF2-40B4-BE49-F238E27FC236}">
                <a16:creationId xmlns:a16="http://schemas.microsoft.com/office/drawing/2014/main" id="{D21C99D8-90B3-159A-278A-BFEDF67CB931}"/>
              </a:ext>
            </a:extLst>
          </p:cNvPr>
          <p:cNvSpPr txBox="1">
            <a:spLocks noChangeArrowheads="1"/>
          </p:cNvSpPr>
          <p:nvPr/>
        </p:nvSpPr>
        <p:spPr bwMode="auto">
          <a:xfrm>
            <a:off x="5252814" y="4031658"/>
            <a:ext cx="2160588" cy="461665"/>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sz="1200" dirty="0">
              <a:solidFill>
                <a:schemeClr val="tx1"/>
              </a:solidFill>
              <a:latin typeface="Arial" panose="020B0604020202020204" pitchFamily="34" charset="0"/>
            </a:endParaRPr>
          </a:p>
        </p:txBody>
      </p:sp>
      <p:cxnSp>
        <p:nvCxnSpPr>
          <p:cNvPr id="24" name="Straight Arrow Connector 23">
            <a:extLst>
              <a:ext uri="{FF2B5EF4-FFF2-40B4-BE49-F238E27FC236}">
                <a16:creationId xmlns:a16="http://schemas.microsoft.com/office/drawing/2014/main" id="{4ABDC884-2E79-D49F-8981-99CF6CFBBA3E}"/>
              </a:ext>
            </a:extLst>
          </p:cNvPr>
          <p:cNvCxnSpPr>
            <a:cxnSpLocks/>
          </p:cNvCxnSpPr>
          <p:nvPr/>
        </p:nvCxnSpPr>
        <p:spPr>
          <a:xfrm>
            <a:off x="4258254" y="3787261"/>
            <a:ext cx="1020327" cy="265194"/>
          </a:xfrm>
          <a:prstGeom prst="straightConnector1">
            <a:avLst/>
          </a:prstGeom>
          <a:noFill/>
          <a:ln w="63500" cap="flat" cmpd="sng" algn="ctr">
            <a:solidFill>
              <a:srgbClr val="0070C0">
                <a:alpha val="50000"/>
              </a:srgbClr>
            </a:solidFill>
            <a:prstDash val="solid"/>
            <a:miter lim="800000"/>
            <a:tailEnd type="triangle"/>
          </a:ln>
          <a:effectLst/>
        </p:spPr>
      </p:cxnSp>
      <p:sp>
        <p:nvSpPr>
          <p:cNvPr id="33" name="Text Box 10">
            <a:extLst>
              <a:ext uri="{FF2B5EF4-FFF2-40B4-BE49-F238E27FC236}">
                <a16:creationId xmlns:a16="http://schemas.microsoft.com/office/drawing/2014/main" id="{0D67CD13-2DC2-54F2-D954-319B9645F69E}"/>
              </a:ext>
            </a:extLst>
          </p:cNvPr>
          <p:cNvSpPr txBox="1">
            <a:spLocks noChangeArrowheads="1"/>
          </p:cNvSpPr>
          <p:nvPr/>
        </p:nvSpPr>
        <p:spPr bwMode="auto">
          <a:xfrm>
            <a:off x="2105302" y="4523604"/>
            <a:ext cx="2160588" cy="769441"/>
          </a:xfrm>
          <a:prstGeom prst="rect">
            <a:avLst/>
          </a:prstGeom>
          <a:solidFill>
            <a:srgbClr val="FFC000">
              <a:alpha val="4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200" b="1" dirty="0">
                <a:solidFill>
                  <a:schemeClr val="tx1"/>
                </a:solidFill>
                <a:latin typeface="Arial" panose="020B0604020202020204" pitchFamily="34" charset="0"/>
              </a:rPr>
              <a:t>Request for Synthesis</a:t>
            </a:r>
            <a:endParaRPr lang="ru-RU" altLang="ru-RU" sz="2200" b="1" dirty="0">
              <a:solidFill>
                <a:schemeClr val="tx1"/>
              </a:solidFill>
              <a:latin typeface="Arial" panose="020B0604020202020204" pitchFamily="34" charset="0"/>
            </a:endParaRPr>
          </a:p>
        </p:txBody>
      </p:sp>
      <p:sp>
        <p:nvSpPr>
          <p:cNvPr id="37" name="Text Box 10">
            <a:extLst>
              <a:ext uri="{FF2B5EF4-FFF2-40B4-BE49-F238E27FC236}">
                <a16:creationId xmlns:a16="http://schemas.microsoft.com/office/drawing/2014/main" id="{ED4F5684-6BAE-3B31-0B16-E4FBE12B474A}"/>
              </a:ext>
            </a:extLst>
          </p:cNvPr>
          <p:cNvSpPr txBox="1">
            <a:spLocks noChangeArrowheads="1"/>
          </p:cNvSpPr>
          <p:nvPr/>
        </p:nvSpPr>
        <p:spPr bwMode="auto">
          <a:xfrm>
            <a:off x="2111963" y="3545065"/>
            <a:ext cx="2160588" cy="461665"/>
          </a:xfrm>
          <a:prstGeom prst="rect">
            <a:avLst/>
          </a:prstGeom>
          <a:solidFill>
            <a:srgbClr val="FFFF00">
              <a:alpha val="4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Idea or Plan</a:t>
            </a:r>
            <a:endParaRPr lang="ru-RU" altLang="ru-RU" b="1" dirty="0">
              <a:solidFill>
                <a:schemeClr val="tx1"/>
              </a:solidFill>
              <a:latin typeface="Arial" panose="020B0604020202020204" pitchFamily="34" charset="0"/>
            </a:endParaRPr>
          </a:p>
        </p:txBody>
      </p:sp>
      <p:sp>
        <p:nvSpPr>
          <p:cNvPr id="60" name="Text Box 10">
            <a:extLst>
              <a:ext uri="{FF2B5EF4-FFF2-40B4-BE49-F238E27FC236}">
                <a16:creationId xmlns:a16="http://schemas.microsoft.com/office/drawing/2014/main" id="{3EFEF510-A75C-D744-958A-3B122F329BDD}"/>
              </a:ext>
            </a:extLst>
          </p:cNvPr>
          <p:cNvSpPr txBox="1">
            <a:spLocks noChangeArrowheads="1"/>
          </p:cNvSpPr>
          <p:nvPr/>
        </p:nvSpPr>
        <p:spPr bwMode="auto">
          <a:xfrm>
            <a:off x="8457350" y="4029974"/>
            <a:ext cx="2160588" cy="461665"/>
          </a:xfrm>
          <a:prstGeom prst="rect">
            <a:avLst/>
          </a:prstGeom>
          <a:solidFill>
            <a:srgbClr val="FF0000">
              <a:alpha val="2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Synthesis</a:t>
            </a:r>
            <a:endParaRPr lang="ru-RU" altLang="ru-RU" b="1" dirty="0">
              <a:solidFill>
                <a:schemeClr val="tx1"/>
              </a:solidFill>
              <a:latin typeface="Arial" panose="020B0604020202020204" pitchFamily="34" charset="0"/>
            </a:endParaRPr>
          </a:p>
        </p:txBody>
      </p:sp>
      <p:cxnSp>
        <p:nvCxnSpPr>
          <p:cNvPr id="61" name="Straight Arrow Connector 60">
            <a:extLst>
              <a:ext uri="{FF2B5EF4-FFF2-40B4-BE49-F238E27FC236}">
                <a16:creationId xmlns:a16="http://schemas.microsoft.com/office/drawing/2014/main" id="{729F21B5-005D-A526-4756-14665052C807}"/>
              </a:ext>
            </a:extLst>
          </p:cNvPr>
          <p:cNvCxnSpPr>
            <a:cxnSpLocks/>
            <a:endCxn id="60" idx="1"/>
          </p:cNvCxnSpPr>
          <p:nvPr/>
        </p:nvCxnSpPr>
        <p:spPr>
          <a:xfrm flipV="1">
            <a:off x="7424018" y="4260807"/>
            <a:ext cx="1033332" cy="972"/>
          </a:xfrm>
          <a:prstGeom prst="straightConnector1">
            <a:avLst/>
          </a:prstGeom>
          <a:noFill/>
          <a:ln w="63500" cap="flat" cmpd="sng" algn="ctr">
            <a:solidFill>
              <a:srgbClr val="FF0000">
                <a:alpha val="50000"/>
              </a:srgbClr>
            </a:solidFill>
            <a:prstDash val="solid"/>
            <a:miter lim="800000"/>
            <a:tailEnd type="triangle"/>
          </a:ln>
          <a:effectLst/>
        </p:spPr>
      </p:cxnSp>
      <p:sp>
        <p:nvSpPr>
          <p:cNvPr id="64" name="Flowchart: Multidocument 63">
            <a:extLst>
              <a:ext uri="{FF2B5EF4-FFF2-40B4-BE49-F238E27FC236}">
                <a16:creationId xmlns:a16="http://schemas.microsoft.com/office/drawing/2014/main" id="{1F311FC5-FCA9-3AF4-147C-F276179D338B}"/>
              </a:ext>
            </a:extLst>
          </p:cNvPr>
          <p:cNvSpPr/>
          <p:nvPr/>
        </p:nvSpPr>
        <p:spPr>
          <a:xfrm>
            <a:off x="7810777" y="5029318"/>
            <a:ext cx="1683047" cy="1266093"/>
          </a:xfrm>
          <a:prstGeom prst="flowChartMultidocument">
            <a:avLst/>
          </a:prstGeom>
          <a:solidFill>
            <a:srgbClr val="92D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u="sng" dirty="0">
                <a:solidFill>
                  <a:schemeClr val="tx1"/>
                </a:solidFill>
              </a:rPr>
              <a:t>342</a:t>
            </a:r>
            <a:br>
              <a:rPr lang="en-US" sz="1300" u="sng" dirty="0">
                <a:solidFill>
                  <a:schemeClr val="tx1"/>
                </a:solidFill>
              </a:rPr>
            </a:br>
            <a:r>
              <a:rPr lang="en-US" sz="1300" u="sng" dirty="0">
                <a:solidFill>
                  <a:schemeClr val="tx1"/>
                </a:solidFill>
              </a:rPr>
              <a:t>x </a:t>
            </a:r>
            <a:br>
              <a:rPr lang="en-US" sz="1300" u="sng" dirty="0">
                <a:solidFill>
                  <a:schemeClr val="tx1"/>
                </a:solidFill>
              </a:rPr>
            </a:br>
            <a:r>
              <a:rPr lang="en-US" sz="1300" u="sng" dirty="0">
                <a:solidFill>
                  <a:schemeClr val="tx1"/>
                </a:solidFill>
              </a:rPr>
              <a:t>Compositions</a:t>
            </a:r>
            <a:endParaRPr lang="en-US" sz="1300" dirty="0">
              <a:solidFill>
                <a:schemeClr val="tx1"/>
              </a:solidFill>
            </a:endParaRPr>
          </a:p>
        </p:txBody>
      </p:sp>
      <p:cxnSp>
        <p:nvCxnSpPr>
          <p:cNvPr id="65" name="Straight Arrow Connector 64">
            <a:extLst>
              <a:ext uri="{FF2B5EF4-FFF2-40B4-BE49-F238E27FC236}">
                <a16:creationId xmlns:a16="http://schemas.microsoft.com/office/drawing/2014/main" id="{5F905747-41B4-D566-2B89-861917A66AB3}"/>
              </a:ext>
            </a:extLst>
          </p:cNvPr>
          <p:cNvCxnSpPr>
            <a:cxnSpLocks/>
          </p:cNvCxnSpPr>
          <p:nvPr/>
        </p:nvCxnSpPr>
        <p:spPr>
          <a:xfrm>
            <a:off x="7398326" y="4499264"/>
            <a:ext cx="665019" cy="540327"/>
          </a:xfrm>
          <a:prstGeom prst="straightConnector1">
            <a:avLst/>
          </a:prstGeom>
          <a:noFill/>
          <a:ln w="63500" cap="flat" cmpd="sng" algn="ctr">
            <a:solidFill>
              <a:srgbClr val="92D050">
                <a:alpha val="50000"/>
              </a:srgbClr>
            </a:solidFill>
            <a:prstDash val="solid"/>
            <a:miter lim="800000"/>
            <a:tailEnd type="triangle"/>
          </a:ln>
          <a:effectLst/>
        </p:spPr>
      </p:cxnSp>
      <p:sp>
        <p:nvSpPr>
          <p:cNvPr id="4" name="TextBox 3">
            <a:extLst>
              <a:ext uri="{FF2B5EF4-FFF2-40B4-BE49-F238E27FC236}">
                <a16:creationId xmlns:a16="http://schemas.microsoft.com/office/drawing/2014/main" id="{B7EE0A2A-9576-5003-70FF-FAEA7E8D3E53}"/>
              </a:ext>
            </a:extLst>
          </p:cNvPr>
          <p:cNvSpPr txBox="1"/>
          <p:nvPr/>
        </p:nvSpPr>
        <p:spPr>
          <a:xfrm>
            <a:off x="92251" y="1479812"/>
            <a:ext cx="2693480" cy="369332"/>
          </a:xfrm>
          <a:prstGeom prst="rect">
            <a:avLst/>
          </a:prstGeom>
          <a:noFill/>
        </p:spPr>
        <p:txBody>
          <a:bodyPr wrap="square">
            <a:spAutoFit/>
          </a:bodyPr>
          <a:lstStyle/>
          <a:p>
            <a:r>
              <a:rPr lang="en-US" sz="1800" b="1" u="sng" dirty="0">
                <a:solidFill>
                  <a:srgbClr val="FF0000"/>
                </a:solidFill>
              </a:rPr>
              <a:t>Child</a:t>
            </a:r>
            <a:r>
              <a:rPr lang="en-US" sz="1800" b="1" dirty="0">
                <a:solidFill>
                  <a:srgbClr val="FF0000"/>
                </a:solidFill>
              </a:rPr>
              <a:t> objects</a:t>
            </a:r>
            <a:endParaRPr lang="en-US" sz="1800" dirty="0">
              <a:solidFill>
                <a:srgbClr val="FF0000"/>
              </a:solidFill>
            </a:endParaRPr>
          </a:p>
        </p:txBody>
      </p:sp>
      <p:sp>
        <p:nvSpPr>
          <p:cNvPr id="5" name="TextBox 4">
            <a:extLst>
              <a:ext uri="{FF2B5EF4-FFF2-40B4-BE49-F238E27FC236}">
                <a16:creationId xmlns:a16="http://schemas.microsoft.com/office/drawing/2014/main" id="{9C2C3EF3-9991-CF01-1F9B-19EB39F2C49D}"/>
              </a:ext>
            </a:extLst>
          </p:cNvPr>
          <p:cNvSpPr txBox="1"/>
          <p:nvPr/>
        </p:nvSpPr>
        <p:spPr>
          <a:xfrm>
            <a:off x="74529" y="2589142"/>
            <a:ext cx="2693480" cy="369332"/>
          </a:xfrm>
          <a:prstGeom prst="rect">
            <a:avLst/>
          </a:prstGeom>
          <a:noFill/>
        </p:spPr>
        <p:txBody>
          <a:bodyPr wrap="square">
            <a:spAutoFit/>
          </a:bodyPr>
          <a:lstStyle/>
          <a:p>
            <a:r>
              <a:rPr lang="en-US" sz="1800" b="1" u="sng" dirty="0">
                <a:solidFill>
                  <a:srgbClr val="FF0000"/>
                </a:solidFill>
              </a:rPr>
              <a:t>Parent</a:t>
            </a:r>
            <a:r>
              <a:rPr lang="en-US" sz="1800" b="1" dirty="0">
                <a:solidFill>
                  <a:srgbClr val="FF0000"/>
                </a:solidFill>
              </a:rPr>
              <a:t> objects</a:t>
            </a:r>
            <a:endParaRPr lang="en-US" sz="1800" dirty="0">
              <a:solidFill>
                <a:srgbClr val="FF0000"/>
              </a:solidFill>
            </a:endParaRPr>
          </a:p>
        </p:txBody>
      </p:sp>
    </p:spTree>
    <p:extLst>
      <p:ext uri="{BB962C8B-B14F-4D97-AF65-F5344CB8AC3E}">
        <p14:creationId xmlns:p14="http://schemas.microsoft.com/office/powerpoint/2010/main" val="9435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10"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animBg="1"/>
      <p:bldP spid="16" grpId="0" animBg="1"/>
      <p:bldP spid="23" grpId="0" animBg="1"/>
      <p:bldP spid="33" grpId="0" animBg="1"/>
      <p:bldP spid="37" grpId="0" animBg="1"/>
      <p:bldP spid="60" grpId="0" animBg="1"/>
      <p:bldP spid="6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C185-50E1-6004-BD11-244C571D29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E4C3E4-4232-C260-C8A1-9165E5B5F741}"/>
              </a:ext>
            </a:extLst>
          </p:cNvPr>
          <p:cNvSpPr>
            <a:spLocks noGrp="1"/>
          </p:cNvSpPr>
          <p:nvPr>
            <p:ph type="title"/>
          </p:nvPr>
        </p:nvSpPr>
        <p:spPr/>
        <p:txBody>
          <a:bodyPr/>
          <a:lstStyle/>
          <a:p>
            <a:r>
              <a:rPr lang="en-US" dirty="0"/>
              <a:t>Graph </a:t>
            </a:r>
            <a:r>
              <a:rPr lang="en-US" dirty="0" err="1"/>
              <a:t>visualisation</a:t>
            </a:r>
            <a:endParaRPr lang="en-US" sz="1600" dirty="0"/>
          </a:p>
        </p:txBody>
      </p:sp>
      <p:sp>
        <p:nvSpPr>
          <p:cNvPr id="13" name="Text Placeholder 8">
            <a:extLst>
              <a:ext uri="{FF2B5EF4-FFF2-40B4-BE49-F238E27FC236}">
                <a16:creationId xmlns:a16="http://schemas.microsoft.com/office/drawing/2014/main" id="{9A7A674F-3F5E-4286-5D6A-F670D2A3C5BF}"/>
              </a:ext>
            </a:extLst>
          </p:cNvPr>
          <p:cNvSpPr>
            <a:spLocks noGrp="1"/>
          </p:cNvSpPr>
          <p:nvPr>
            <p:ph type="body" sz="quarter" idx="13"/>
          </p:nvPr>
        </p:nvSpPr>
        <p:spPr>
          <a:xfrm>
            <a:off x="5669023" y="6362393"/>
            <a:ext cx="5313301" cy="485999"/>
          </a:xfrm>
        </p:spPr>
        <p:txBody>
          <a:bodyPr/>
          <a:lstStyle/>
          <a:p>
            <a:pPr indent="0">
              <a:buNone/>
            </a:pPr>
            <a:r>
              <a:rPr lang="en-US" dirty="0">
                <a:hlinkClick r:id="rId3"/>
              </a:rPr>
              <a:t>https://mdi.matinf.pro/object/co-cu-mo-ni-equiatomic-library-117099</a:t>
            </a:r>
            <a:endParaRPr lang="en-US" dirty="0"/>
          </a:p>
          <a:p>
            <a:pPr indent="0">
              <a:buNone/>
            </a:pPr>
            <a:r>
              <a:rPr lang="en-US" dirty="0">
                <a:hlinkClick r:id="rId4"/>
              </a:rPr>
              <a:t>https://mdi.matinf.pro/object/graph/co-cu-mo-ni-equiatomic-library-117099</a:t>
            </a:r>
            <a:endParaRPr lang="en-US" dirty="0"/>
          </a:p>
        </p:txBody>
      </p:sp>
      <p:pic>
        <p:nvPicPr>
          <p:cNvPr id="15" name="Picture 14">
            <a:extLst>
              <a:ext uri="{FF2B5EF4-FFF2-40B4-BE49-F238E27FC236}">
                <a16:creationId xmlns:a16="http://schemas.microsoft.com/office/drawing/2014/main" id="{D74752F0-6DCE-1AC0-F5A7-46037AE691ED}"/>
              </a:ext>
            </a:extLst>
          </p:cNvPr>
          <p:cNvPicPr>
            <a:picLocks noChangeAspect="1"/>
          </p:cNvPicPr>
          <p:nvPr/>
        </p:nvPicPr>
        <p:blipFill>
          <a:blip r:embed="rId5"/>
          <a:stretch>
            <a:fillRect/>
          </a:stretch>
        </p:blipFill>
        <p:spPr>
          <a:xfrm>
            <a:off x="272273" y="1278485"/>
            <a:ext cx="7042928" cy="1418566"/>
          </a:xfrm>
          <a:prstGeom prst="rect">
            <a:avLst/>
          </a:prstGeom>
          <a:ln>
            <a:solidFill>
              <a:schemeClr val="accent1"/>
            </a:solidFill>
          </a:ln>
        </p:spPr>
      </p:pic>
      <p:sp>
        <p:nvSpPr>
          <p:cNvPr id="20" name="TextBox 19">
            <a:extLst>
              <a:ext uri="{FF2B5EF4-FFF2-40B4-BE49-F238E27FC236}">
                <a16:creationId xmlns:a16="http://schemas.microsoft.com/office/drawing/2014/main" id="{975A8782-EE56-88A0-758B-9DF0E83D81D0}"/>
              </a:ext>
            </a:extLst>
          </p:cNvPr>
          <p:cNvSpPr txBox="1"/>
          <p:nvPr/>
        </p:nvSpPr>
        <p:spPr>
          <a:xfrm>
            <a:off x="131428" y="791742"/>
            <a:ext cx="12060572" cy="430887"/>
          </a:xfrm>
          <a:prstGeom prst="rect">
            <a:avLst/>
          </a:prstGeom>
          <a:noFill/>
        </p:spPr>
        <p:txBody>
          <a:bodyPr wrap="square">
            <a:spAutoFit/>
          </a:bodyPr>
          <a:lstStyle/>
          <a:p>
            <a:pPr defTabSz="914377">
              <a:spcAft>
                <a:spcPts val="600"/>
              </a:spcAft>
            </a:pPr>
            <a:r>
              <a:rPr lang="en-US" sz="2200" b="1" u="sng" dirty="0">
                <a:solidFill>
                  <a:prstClr val="black"/>
                </a:solidFill>
              </a:rPr>
              <a:t>Motivation:</a:t>
            </a:r>
            <a:r>
              <a:rPr lang="ru-RU" sz="2200" b="1" dirty="0">
                <a:solidFill>
                  <a:prstClr val="black"/>
                </a:solidFill>
              </a:rPr>
              <a:t> </a:t>
            </a:r>
            <a:r>
              <a:rPr lang="en-US" sz="2200" dirty="0">
                <a:solidFill>
                  <a:prstClr val="black"/>
                </a:solidFill>
              </a:rPr>
              <a:t>understand</a:t>
            </a:r>
            <a:r>
              <a:rPr lang="ru-RU" sz="2200" dirty="0">
                <a:solidFill>
                  <a:prstClr val="black"/>
                </a:solidFill>
              </a:rPr>
              <a:t> </a:t>
            </a:r>
            <a:r>
              <a:rPr lang="en-US" sz="2200" dirty="0">
                <a:solidFill>
                  <a:prstClr val="black"/>
                </a:solidFill>
              </a:rPr>
              <a:t>relationship between objects</a:t>
            </a:r>
          </a:p>
        </p:txBody>
      </p:sp>
      <p:cxnSp>
        <p:nvCxnSpPr>
          <p:cNvPr id="21" name="Straight Arrow Connector 20">
            <a:extLst>
              <a:ext uri="{FF2B5EF4-FFF2-40B4-BE49-F238E27FC236}">
                <a16:creationId xmlns:a16="http://schemas.microsoft.com/office/drawing/2014/main" id="{7664AB5E-9A7F-C7CC-DA37-073D1589DB8A}"/>
              </a:ext>
            </a:extLst>
          </p:cNvPr>
          <p:cNvCxnSpPr>
            <a:cxnSpLocks/>
          </p:cNvCxnSpPr>
          <p:nvPr/>
        </p:nvCxnSpPr>
        <p:spPr>
          <a:xfrm flipH="1">
            <a:off x="5074418" y="1658319"/>
            <a:ext cx="1372877" cy="1587299"/>
          </a:xfrm>
          <a:prstGeom prst="straightConnector1">
            <a:avLst/>
          </a:prstGeom>
          <a:noFill/>
          <a:ln w="63500" cap="flat" cmpd="sng" algn="ctr">
            <a:solidFill>
              <a:srgbClr val="0070C0">
                <a:alpha val="50000"/>
              </a:srgbClr>
            </a:solidFill>
            <a:prstDash val="solid"/>
            <a:miter lim="800000"/>
            <a:tailEnd type="triangle"/>
          </a:ln>
          <a:effectLst/>
        </p:spPr>
      </p:cxnSp>
      <p:grpSp>
        <p:nvGrpSpPr>
          <p:cNvPr id="28" name="Group 27">
            <a:extLst>
              <a:ext uri="{FF2B5EF4-FFF2-40B4-BE49-F238E27FC236}">
                <a16:creationId xmlns:a16="http://schemas.microsoft.com/office/drawing/2014/main" id="{71647706-6CBD-ACB1-A5BB-ABE93EC1DB4A}"/>
              </a:ext>
            </a:extLst>
          </p:cNvPr>
          <p:cNvGrpSpPr/>
          <p:nvPr/>
        </p:nvGrpSpPr>
        <p:grpSpPr>
          <a:xfrm>
            <a:off x="131428" y="2819437"/>
            <a:ext cx="4987776" cy="3469650"/>
            <a:chOff x="131428" y="2819437"/>
            <a:chExt cx="4987776" cy="3469650"/>
          </a:xfrm>
        </p:grpSpPr>
        <p:pic>
          <p:nvPicPr>
            <p:cNvPr id="6" name="Picture 5">
              <a:extLst>
                <a:ext uri="{FF2B5EF4-FFF2-40B4-BE49-F238E27FC236}">
                  <a16:creationId xmlns:a16="http://schemas.microsoft.com/office/drawing/2014/main" id="{06B82926-A97A-AF87-F2DA-322E5821293E}"/>
                </a:ext>
              </a:extLst>
            </p:cNvPr>
            <p:cNvPicPr>
              <a:picLocks noChangeAspect="1"/>
            </p:cNvPicPr>
            <p:nvPr/>
          </p:nvPicPr>
          <p:blipFill>
            <a:blip r:embed="rId6"/>
            <a:stretch>
              <a:fillRect/>
            </a:stretch>
          </p:blipFill>
          <p:spPr>
            <a:xfrm>
              <a:off x="193832" y="3239145"/>
              <a:ext cx="4925372" cy="3049942"/>
            </a:xfrm>
            <a:prstGeom prst="rect">
              <a:avLst/>
            </a:prstGeom>
            <a:ln>
              <a:solidFill>
                <a:schemeClr val="accent1"/>
              </a:solidFill>
            </a:ln>
          </p:spPr>
        </p:pic>
        <p:sp>
          <p:nvSpPr>
            <p:cNvPr id="27" name="TextBox 26">
              <a:extLst>
                <a:ext uri="{FF2B5EF4-FFF2-40B4-BE49-F238E27FC236}">
                  <a16:creationId xmlns:a16="http://schemas.microsoft.com/office/drawing/2014/main" id="{76D44838-8515-8A1E-7C04-B8D96D287C79}"/>
                </a:ext>
              </a:extLst>
            </p:cNvPr>
            <p:cNvSpPr txBox="1"/>
            <p:nvPr/>
          </p:nvSpPr>
          <p:spPr>
            <a:xfrm>
              <a:off x="131428" y="2819437"/>
              <a:ext cx="2255311" cy="430887"/>
            </a:xfrm>
            <a:prstGeom prst="rect">
              <a:avLst/>
            </a:prstGeom>
            <a:noFill/>
          </p:spPr>
          <p:txBody>
            <a:bodyPr wrap="square">
              <a:spAutoFit/>
            </a:bodyPr>
            <a:lstStyle/>
            <a:p>
              <a:pPr defTabSz="914377">
                <a:spcAft>
                  <a:spcPts val="600"/>
                </a:spcAft>
              </a:pPr>
              <a:r>
                <a:rPr lang="en-US" sz="2200" b="1" dirty="0">
                  <a:solidFill>
                    <a:prstClr val="black"/>
                  </a:solidFill>
                </a:rPr>
                <a:t>Interactive graph</a:t>
              </a:r>
            </a:p>
          </p:txBody>
        </p:sp>
      </p:grpSp>
      <p:cxnSp>
        <p:nvCxnSpPr>
          <p:cNvPr id="29" name="Straight Arrow Connector 28">
            <a:extLst>
              <a:ext uri="{FF2B5EF4-FFF2-40B4-BE49-F238E27FC236}">
                <a16:creationId xmlns:a16="http://schemas.microsoft.com/office/drawing/2014/main" id="{853E6221-6933-9555-675D-FAE5CE3BA9D2}"/>
              </a:ext>
            </a:extLst>
          </p:cNvPr>
          <p:cNvCxnSpPr>
            <a:cxnSpLocks/>
          </p:cNvCxnSpPr>
          <p:nvPr/>
        </p:nvCxnSpPr>
        <p:spPr>
          <a:xfrm>
            <a:off x="3004457" y="4903596"/>
            <a:ext cx="4421275" cy="231112"/>
          </a:xfrm>
          <a:prstGeom prst="straightConnector1">
            <a:avLst/>
          </a:prstGeom>
          <a:noFill/>
          <a:ln w="63500" cap="flat" cmpd="sng" algn="ctr">
            <a:solidFill>
              <a:srgbClr val="0070C0">
                <a:alpha val="50000"/>
              </a:srgbClr>
            </a:solidFill>
            <a:prstDash val="solid"/>
            <a:miter lim="800000"/>
            <a:tailEnd type="triangle"/>
          </a:ln>
          <a:effectLst/>
        </p:spPr>
      </p:cxnSp>
      <p:grpSp>
        <p:nvGrpSpPr>
          <p:cNvPr id="35" name="Group 34">
            <a:extLst>
              <a:ext uri="{FF2B5EF4-FFF2-40B4-BE49-F238E27FC236}">
                <a16:creationId xmlns:a16="http://schemas.microsoft.com/office/drawing/2014/main" id="{CE03DBF8-065E-08C1-01F2-1CCD53F85C3A}"/>
              </a:ext>
            </a:extLst>
          </p:cNvPr>
          <p:cNvGrpSpPr/>
          <p:nvPr/>
        </p:nvGrpSpPr>
        <p:grpSpPr>
          <a:xfrm>
            <a:off x="7337770" y="2821112"/>
            <a:ext cx="4087206" cy="3469156"/>
            <a:chOff x="7337770" y="2821112"/>
            <a:chExt cx="4087206" cy="3469156"/>
          </a:xfrm>
        </p:grpSpPr>
        <p:grpSp>
          <p:nvGrpSpPr>
            <p:cNvPr id="19" name="Group 18">
              <a:extLst>
                <a:ext uri="{FF2B5EF4-FFF2-40B4-BE49-F238E27FC236}">
                  <a16:creationId xmlns:a16="http://schemas.microsoft.com/office/drawing/2014/main" id="{F445268B-2343-CCBB-61AA-80AF5101C096}"/>
                </a:ext>
              </a:extLst>
            </p:cNvPr>
            <p:cNvGrpSpPr/>
            <p:nvPr/>
          </p:nvGrpSpPr>
          <p:grpSpPr>
            <a:xfrm>
              <a:off x="7427734" y="3235812"/>
              <a:ext cx="3022552" cy="3054456"/>
              <a:chOff x="7416568" y="3255909"/>
              <a:chExt cx="2854484" cy="2930833"/>
            </a:xfrm>
          </p:grpSpPr>
          <p:pic>
            <p:nvPicPr>
              <p:cNvPr id="10" name="Picture 9">
                <a:extLst>
                  <a:ext uri="{FF2B5EF4-FFF2-40B4-BE49-F238E27FC236}">
                    <a16:creationId xmlns:a16="http://schemas.microsoft.com/office/drawing/2014/main" id="{C6E8F714-0038-7F30-4591-2A92FA19932D}"/>
                  </a:ext>
                </a:extLst>
              </p:cNvPr>
              <p:cNvPicPr>
                <a:picLocks noChangeAspect="1"/>
              </p:cNvPicPr>
              <p:nvPr/>
            </p:nvPicPr>
            <p:blipFill>
              <a:blip r:embed="rId7"/>
              <a:stretch>
                <a:fillRect/>
              </a:stretch>
            </p:blipFill>
            <p:spPr>
              <a:xfrm>
                <a:off x="7416568" y="3255909"/>
                <a:ext cx="2773371" cy="2930833"/>
              </a:xfrm>
              <a:prstGeom prst="rect">
                <a:avLst/>
              </a:prstGeom>
              <a:solidFill>
                <a:schemeClr val="bg1"/>
              </a:solidFill>
              <a:ln>
                <a:solidFill>
                  <a:schemeClr val="accent1"/>
                </a:solidFill>
              </a:ln>
            </p:spPr>
          </p:pic>
          <p:sp>
            <p:nvSpPr>
              <p:cNvPr id="18" name="TextBox 17">
                <a:extLst>
                  <a:ext uri="{FF2B5EF4-FFF2-40B4-BE49-F238E27FC236}">
                    <a16:creationId xmlns:a16="http://schemas.microsoft.com/office/drawing/2014/main" id="{0A10258B-7983-8FB7-2D3D-5F785CD728DF}"/>
                  </a:ext>
                </a:extLst>
              </p:cNvPr>
              <p:cNvSpPr txBox="1"/>
              <p:nvPr/>
            </p:nvSpPr>
            <p:spPr>
              <a:xfrm>
                <a:off x="9233829" y="4408838"/>
                <a:ext cx="1037223" cy="492443"/>
              </a:xfrm>
              <a:prstGeom prst="rect">
                <a:avLst/>
              </a:prstGeom>
              <a:noFill/>
            </p:spPr>
            <p:txBody>
              <a:bodyPr wrap="square">
                <a:spAutoFit/>
              </a:bodyPr>
              <a:lstStyle/>
              <a:p>
                <a:pPr defTabSz="914377">
                  <a:spcAft>
                    <a:spcPts val="600"/>
                  </a:spcAft>
                </a:pPr>
                <a:r>
                  <a:rPr lang="en-US" sz="2600" b="1" dirty="0">
                    <a:solidFill>
                      <a:prstClr val="black"/>
                    </a:solidFill>
                  </a:rPr>
                  <a:t>JSON</a:t>
                </a:r>
              </a:p>
            </p:txBody>
          </p:sp>
        </p:grpSp>
        <p:sp>
          <p:nvSpPr>
            <p:cNvPr id="34" name="TextBox 33">
              <a:extLst>
                <a:ext uri="{FF2B5EF4-FFF2-40B4-BE49-F238E27FC236}">
                  <a16:creationId xmlns:a16="http://schemas.microsoft.com/office/drawing/2014/main" id="{DFD51951-A3E3-45ED-42B6-7C2D40EB2311}"/>
                </a:ext>
              </a:extLst>
            </p:cNvPr>
            <p:cNvSpPr txBox="1"/>
            <p:nvPr/>
          </p:nvSpPr>
          <p:spPr>
            <a:xfrm>
              <a:off x="7337770" y="2821112"/>
              <a:ext cx="4087206" cy="430887"/>
            </a:xfrm>
            <a:prstGeom prst="rect">
              <a:avLst/>
            </a:prstGeom>
            <a:noFill/>
          </p:spPr>
          <p:txBody>
            <a:bodyPr wrap="square">
              <a:spAutoFit/>
            </a:bodyPr>
            <a:lstStyle/>
            <a:p>
              <a:pPr defTabSz="914377">
                <a:spcAft>
                  <a:spcPts val="600"/>
                </a:spcAft>
              </a:pPr>
              <a:r>
                <a:rPr lang="en-US" sz="2200" dirty="0">
                  <a:solidFill>
                    <a:prstClr val="black"/>
                  </a:solidFill>
                </a:rPr>
                <a:t>on Click: object description</a:t>
              </a:r>
            </a:p>
          </p:txBody>
        </p:sp>
      </p:grpSp>
      <p:sp>
        <p:nvSpPr>
          <p:cNvPr id="4" name="TextBox 3">
            <a:extLst>
              <a:ext uri="{FF2B5EF4-FFF2-40B4-BE49-F238E27FC236}">
                <a16:creationId xmlns:a16="http://schemas.microsoft.com/office/drawing/2014/main" id="{435FE07E-C1FF-3CD5-0346-D008E2817F79}"/>
              </a:ext>
            </a:extLst>
          </p:cNvPr>
          <p:cNvSpPr txBox="1"/>
          <p:nvPr/>
        </p:nvSpPr>
        <p:spPr>
          <a:xfrm>
            <a:off x="8259745" y="1066353"/>
            <a:ext cx="3717891" cy="1184940"/>
          </a:xfrm>
          <a:prstGeom prst="rect">
            <a:avLst/>
          </a:prstGeom>
          <a:noFill/>
        </p:spPr>
        <p:txBody>
          <a:bodyPr wrap="square">
            <a:spAutoFit/>
          </a:bodyPr>
          <a:lstStyle/>
          <a:p>
            <a:pPr defTabSz="914377">
              <a:spcAft>
                <a:spcPts val="600"/>
              </a:spcAft>
            </a:pPr>
            <a:r>
              <a:rPr lang="en-US" sz="2200" dirty="0">
                <a:solidFill>
                  <a:prstClr val="black"/>
                </a:solidFill>
              </a:rPr>
              <a:t>on double Click on the node:</a:t>
            </a:r>
          </a:p>
          <a:p>
            <a:pPr defTabSz="914377">
              <a:spcAft>
                <a:spcPts val="600"/>
              </a:spcAft>
            </a:pPr>
            <a:r>
              <a:rPr lang="en-US" sz="2200" dirty="0">
                <a:solidFill>
                  <a:prstClr val="black"/>
                </a:solidFill>
              </a:rPr>
              <a:t>incremental graph expansion</a:t>
            </a:r>
            <a:r>
              <a:rPr lang="ru-RU" sz="2200" dirty="0">
                <a:solidFill>
                  <a:prstClr val="black"/>
                </a:solidFill>
              </a:rPr>
              <a:t> (</a:t>
            </a:r>
            <a:r>
              <a:rPr lang="en-US" sz="2200" dirty="0">
                <a:solidFill>
                  <a:prstClr val="black"/>
                </a:solidFill>
              </a:rPr>
              <a:t>add parents/children</a:t>
            </a:r>
            <a:r>
              <a:rPr lang="ru-RU" sz="2200" dirty="0">
                <a:solidFill>
                  <a:prstClr val="black"/>
                </a:solidFill>
              </a:rPr>
              <a:t>)</a:t>
            </a:r>
            <a:endParaRPr lang="en-US" sz="2200" dirty="0">
              <a:solidFill>
                <a:prstClr val="black"/>
              </a:solidFill>
            </a:endParaRPr>
          </a:p>
        </p:txBody>
      </p:sp>
    </p:spTree>
    <p:extLst>
      <p:ext uri="{BB962C8B-B14F-4D97-AF65-F5344CB8AC3E}">
        <p14:creationId xmlns:p14="http://schemas.microsoft.com/office/powerpoint/2010/main" val="36737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Objects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79502" y="6362393"/>
            <a:ext cx="4652582"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https://crc247.mdi.ruhr-uni-bochum.de/report/objectsstatistics</a:t>
            </a:r>
            <a:endParaRPr lang="en-US" b="0" dirty="0">
              <a:solidFill>
                <a:srgbClr val="0070C0"/>
              </a:solidFill>
            </a:endParaRPr>
          </a:p>
        </p:txBody>
      </p:sp>
      <p:pic>
        <p:nvPicPr>
          <p:cNvPr id="12" name="Picture 11">
            <a:extLst>
              <a:ext uri="{FF2B5EF4-FFF2-40B4-BE49-F238E27FC236}">
                <a16:creationId xmlns:a16="http://schemas.microsoft.com/office/drawing/2014/main" id="{1684BCD0-1938-3DDC-734F-C521F3A2A3AA}"/>
              </a:ext>
            </a:extLst>
          </p:cNvPr>
          <p:cNvPicPr>
            <a:picLocks noChangeAspect="1"/>
          </p:cNvPicPr>
          <p:nvPr/>
        </p:nvPicPr>
        <p:blipFill>
          <a:blip r:embed="rId4"/>
          <a:stretch>
            <a:fillRect/>
          </a:stretch>
        </p:blipFill>
        <p:spPr>
          <a:xfrm>
            <a:off x="9600862" y="249871"/>
            <a:ext cx="952633" cy="409632"/>
          </a:xfrm>
          <a:prstGeom prst="rect">
            <a:avLst/>
          </a:prstGeom>
        </p:spPr>
      </p:pic>
      <p:pic>
        <p:nvPicPr>
          <p:cNvPr id="4" name="Picture 3">
            <a:extLst>
              <a:ext uri="{FF2B5EF4-FFF2-40B4-BE49-F238E27FC236}">
                <a16:creationId xmlns:a16="http://schemas.microsoft.com/office/drawing/2014/main" id="{90AE4A3F-53AF-D327-E1D6-D4824EDB6DBA}"/>
              </a:ext>
            </a:extLst>
          </p:cNvPr>
          <p:cNvPicPr>
            <a:picLocks noChangeAspect="1"/>
          </p:cNvPicPr>
          <p:nvPr/>
        </p:nvPicPr>
        <p:blipFill>
          <a:blip r:embed="rId5"/>
          <a:stretch>
            <a:fillRect/>
          </a:stretch>
        </p:blipFill>
        <p:spPr>
          <a:xfrm>
            <a:off x="245855" y="969045"/>
            <a:ext cx="8667236" cy="5092451"/>
          </a:xfrm>
          <a:prstGeom prst="rect">
            <a:avLst/>
          </a:prstGeom>
          <a:ln>
            <a:solidFill>
              <a:srgbClr val="0070C0"/>
            </a:solidFill>
          </a:ln>
        </p:spPr>
      </p:pic>
      <p:sp>
        <p:nvSpPr>
          <p:cNvPr id="11" name="Rectangle: Rounded Corners 10">
            <a:extLst>
              <a:ext uri="{FF2B5EF4-FFF2-40B4-BE49-F238E27FC236}">
                <a16:creationId xmlns:a16="http://schemas.microsoft.com/office/drawing/2014/main" id="{F43FA843-A593-BC02-DD29-96E0DC6950CF}"/>
              </a:ext>
            </a:extLst>
          </p:cNvPr>
          <p:cNvSpPr/>
          <p:nvPr/>
        </p:nvSpPr>
        <p:spPr>
          <a:xfrm>
            <a:off x="644719" y="2990048"/>
            <a:ext cx="291402" cy="2331217"/>
          </a:xfrm>
          <a:prstGeom prst="roundRect">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B0DFC0-1A7E-CD9A-E07F-FA5C45FEF291}"/>
              </a:ext>
            </a:extLst>
          </p:cNvPr>
          <p:cNvSpPr txBox="1"/>
          <p:nvPr/>
        </p:nvSpPr>
        <p:spPr>
          <a:xfrm>
            <a:off x="9275818" y="1266786"/>
            <a:ext cx="2765456" cy="2031325"/>
          </a:xfrm>
          <a:prstGeom prst="rect">
            <a:avLst/>
          </a:prstGeom>
          <a:noFill/>
        </p:spPr>
        <p:txBody>
          <a:bodyPr wrap="square">
            <a:spAutoFit/>
          </a:bodyPr>
          <a:lstStyle/>
          <a:p>
            <a:r>
              <a:rPr lang="en-US" b="1" dirty="0"/>
              <a:t>Objects Statistics:</a:t>
            </a:r>
          </a:p>
          <a:p>
            <a:pPr marL="285750" indent="-285750">
              <a:buFont typeface="Arial" panose="020B0604020202020204" pitchFamily="34" charset="0"/>
              <a:buChar char="•"/>
            </a:pPr>
            <a:r>
              <a:rPr lang="en-US" dirty="0"/>
              <a:t>Objects (</a:t>
            </a:r>
            <a:r>
              <a:rPr lang="en-US" dirty="0" err="1"/>
              <a:t>w.r.t.</a:t>
            </a:r>
            <a:r>
              <a:rPr lang="en-US" dirty="0"/>
              <a:t> types)</a:t>
            </a:r>
          </a:p>
          <a:p>
            <a:pPr marL="285750" indent="-285750">
              <a:buFont typeface="Arial" panose="020B0604020202020204" pitchFamily="34" charset="0"/>
              <a:buChar char="•"/>
            </a:pPr>
            <a:r>
              <a:rPr lang="en-US" dirty="0"/>
              <a:t>Projects</a:t>
            </a:r>
          </a:p>
          <a:p>
            <a:pPr marL="285750" indent="-285750">
              <a:buFont typeface="Arial" panose="020B0604020202020204" pitchFamily="34" charset="0"/>
              <a:buChar char="•"/>
            </a:pPr>
            <a:r>
              <a:rPr lang="en-US" dirty="0"/>
              <a:t>Object Links</a:t>
            </a:r>
          </a:p>
          <a:p>
            <a:pPr marL="285750" indent="-285750">
              <a:buFont typeface="Arial" panose="020B0604020202020204" pitchFamily="34" charset="0"/>
              <a:buChar char="•"/>
            </a:pPr>
            <a:endParaRPr lang="en-US" dirty="0"/>
          </a:p>
          <a:p>
            <a:r>
              <a:rPr lang="en-US" b="1" dirty="0"/>
              <a:t>Feature:</a:t>
            </a:r>
          </a:p>
          <a:p>
            <a:pPr marL="285750" indent="-285750">
              <a:buFont typeface="Arial" panose="020B0604020202020204" pitchFamily="34" charset="0"/>
              <a:buChar char="•"/>
            </a:pPr>
            <a:r>
              <a:rPr lang="en-US" dirty="0"/>
              <a:t>Filter by person</a:t>
            </a:r>
          </a:p>
        </p:txBody>
      </p:sp>
    </p:spTree>
    <p:extLst>
      <p:ext uri="{BB962C8B-B14F-4D97-AF65-F5344CB8AC3E}">
        <p14:creationId xmlns:p14="http://schemas.microsoft.com/office/powerpoint/2010/main" val="68845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Users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43782" y="6362393"/>
            <a:ext cx="4688302" cy="485999"/>
          </a:xfrm>
        </p:spPr>
        <p:txBody>
          <a:bodyPr/>
          <a:lstStyle/>
          <a:p>
            <a:pPr indent="0">
              <a:buNone/>
            </a:pPr>
            <a:r>
              <a:rPr lang="en-US" b="0" dirty="0">
                <a:hlinkClick r:id="rId3"/>
              </a:rPr>
              <a:t>https://crc247.mdi.ruhr-uni-bochum.de/report/usersstatistics</a:t>
            </a:r>
            <a:endParaRPr lang="en-US" b="0" dirty="0"/>
          </a:p>
        </p:txBody>
      </p:sp>
      <p:sp>
        <p:nvSpPr>
          <p:cNvPr id="13" name="TextBox 12">
            <a:extLst>
              <a:ext uri="{FF2B5EF4-FFF2-40B4-BE49-F238E27FC236}">
                <a16:creationId xmlns:a16="http://schemas.microsoft.com/office/drawing/2014/main" id="{8DB0DFC0-1A7E-CD9A-E07F-FA5C45FEF291}"/>
              </a:ext>
            </a:extLst>
          </p:cNvPr>
          <p:cNvSpPr txBox="1"/>
          <p:nvPr/>
        </p:nvSpPr>
        <p:spPr>
          <a:xfrm>
            <a:off x="8592529" y="844753"/>
            <a:ext cx="2765456" cy="5539978"/>
          </a:xfrm>
          <a:prstGeom prst="rect">
            <a:avLst/>
          </a:prstGeom>
          <a:noFill/>
        </p:spPr>
        <p:txBody>
          <a:bodyPr wrap="square">
            <a:spAutoFit/>
          </a:bodyPr>
          <a:lstStyle/>
          <a:p>
            <a:r>
              <a:rPr lang="en-US" sz="2400" b="1" dirty="0"/>
              <a:t>Users Statistics:</a:t>
            </a:r>
          </a:p>
          <a:p>
            <a:pPr marL="285750" indent="-285750">
              <a:buFont typeface="Arial" panose="020B0604020202020204" pitchFamily="34" charset="0"/>
              <a:buChar char="•"/>
            </a:pPr>
            <a:r>
              <a:rPr lang="en-US" sz="2400" dirty="0"/>
              <a:t>Objects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Projects</a:t>
            </a:r>
          </a:p>
          <a:p>
            <a:pPr marL="285750" indent="-285750">
              <a:buFont typeface="Arial" panose="020B0604020202020204" pitchFamily="34" charset="0"/>
              <a:buChar char="•"/>
            </a:pPr>
            <a:r>
              <a:rPr lang="en-US" sz="2400" dirty="0"/>
              <a:t>Links</a:t>
            </a:r>
            <a:endParaRPr lang="en-US" dirty="0"/>
          </a:p>
          <a:p>
            <a:endParaRPr lang="en-US" b="1" dirty="0"/>
          </a:p>
        </p:txBody>
      </p:sp>
      <p:pic>
        <p:nvPicPr>
          <p:cNvPr id="6" name="Picture 5">
            <a:extLst>
              <a:ext uri="{FF2B5EF4-FFF2-40B4-BE49-F238E27FC236}">
                <a16:creationId xmlns:a16="http://schemas.microsoft.com/office/drawing/2014/main" id="{4F379DF1-64AC-02E3-8279-BCEECE44DEB2}"/>
              </a:ext>
            </a:extLst>
          </p:cNvPr>
          <p:cNvPicPr>
            <a:picLocks noChangeAspect="1"/>
          </p:cNvPicPr>
          <p:nvPr/>
        </p:nvPicPr>
        <p:blipFill>
          <a:blip r:embed="rId4"/>
          <a:stretch>
            <a:fillRect/>
          </a:stretch>
        </p:blipFill>
        <p:spPr>
          <a:xfrm>
            <a:off x="213614" y="813524"/>
            <a:ext cx="7449686" cy="5396884"/>
          </a:xfrm>
          <a:prstGeom prst="rect">
            <a:avLst/>
          </a:prstGeom>
          <a:ln>
            <a:solidFill>
              <a:schemeClr val="accent1">
                <a:shade val="15000"/>
              </a:schemeClr>
            </a:solidFill>
          </a:ln>
        </p:spPr>
      </p:pic>
      <p:sp>
        <p:nvSpPr>
          <p:cNvPr id="7" name="Line 36">
            <a:extLst>
              <a:ext uri="{FF2B5EF4-FFF2-40B4-BE49-F238E27FC236}">
                <a16:creationId xmlns:a16="http://schemas.microsoft.com/office/drawing/2014/main" id="{1DB363DD-DC7F-C563-897A-7D4D14837328}"/>
              </a:ext>
            </a:extLst>
          </p:cNvPr>
          <p:cNvSpPr>
            <a:spLocks noChangeShapeType="1"/>
          </p:cNvSpPr>
          <p:nvPr/>
        </p:nvSpPr>
        <p:spPr bwMode="auto">
          <a:xfrm flipH="1" flipV="1">
            <a:off x="7604449" y="1436913"/>
            <a:ext cx="1147664" cy="1004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Line 36">
            <a:extLst>
              <a:ext uri="{FF2B5EF4-FFF2-40B4-BE49-F238E27FC236}">
                <a16:creationId xmlns:a16="http://schemas.microsoft.com/office/drawing/2014/main" id="{C3BA03D5-A345-400C-8ABB-E60F309F5978}"/>
              </a:ext>
            </a:extLst>
          </p:cNvPr>
          <p:cNvSpPr>
            <a:spLocks noChangeShapeType="1"/>
          </p:cNvSpPr>
          <p:nvPr/>
        </p:nvSpPr>
        <p:spPr bwMode="auto">
          <a:xfrm flipH="1">
            <a:off x="7636745" y="5456254"/>
            <a:ext cx="1085223" cy="1909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7E1DDA87-F6FA-F5BF-4CD9-5A90AB94F787}"/>
              </a:ext>
            </a:extLst>
          </p:cNvPr>
          <p:cNvSpPr>
            <a:spLocks noChangeShapeType="1"/>
          </p:cNvSpPr>
          <p:nvPr/>
        </p:nvSpPr>
        <p:spPr bwMode="auto">
          <a:xfrm flipH="1">
            <a:off x="7638419" y="5817995"/>
            <a:ext cx="1073501" cy="192593"/>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pic>
        <p:nvPicPr>
          <p:cNvPr id="1026" name="Picture 2" descr="1st prize Stock Photos, Royalty Free 1st prize Images | Depositphotos">
            <a:extLst>
              <a:ext uri="{FF2B5EF4-FFF2-40B4-BE49-F238E27FC236}">
                <a16:creationId xmlns:a16="http://schemas.microsoft.com/office/drawing/2014/main" id="{A052982E-01EB-2E6D-864B-6F9D01AA0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279" y="1861561"/>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BAFDCD-54EF-8BA4-BD57-853B120D6472}"/>
              </a:ext>
            </a:extLst>
          </p:cNvPr>
          <p:cNvPicPr>
            <a:picLocks noChangeAspect="1"/>
          </p:cNvPicPr>
          <p:nvPr/>
        </p:nvPicPr>
        <p:blipFill>
          <a:blip r:embed="rId6"/>
          <a:stretch>
            <a:fillRect/>
          </a:stretch>
        </p:blipFill>
        <p:spPr>
          <a:xfrm>
            <a:off x="9600862" y="249871"/>
            <a:ext cx="952633" cy="409632"/>
          </a:xfrm>
          <a:prstGeom prst="rect">
            <a:avLst/>
          </a:prstGeom>
        </p:spPr>
      </p:pic>
    </p:spTree>
    <p:extLst>
      <p:ext uri="{BB962C8B-B14F-4D97-AF65-F5344CB8AC3E}">
        <p14:creationId xmlns:p14="http://schemas.microsoft.com/office/powerpoint/2010/main" val="375602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Source Control</a:t>
            </a:r>
            <a:r>
              <a:rPr lang="ru-RU" dirty="0"/>
              <a:t> (</a:t>
            </a:r>
            <a:r>
              <a:rPr lang="en-US" dirty="0"/>
              <a:t>GitLab</a:t>
            </a:r>
            <a:r>
              <a:rPr lang="ru-RU" dirty="0"/>
              <a:t>)</a:t>
            </a:r>
            <a:endParaRPr lang="de-DE" sz="2667" dirty="0"/>
          </a:p>
        </p:txBody>
      </p:sp>
      <p:sp>
        <p:nvSpPr>
          <p:cNvPr id="3" name="Text Placeholder 2">
            <a:extLst>
              <a:ext uri="{FF2B5EF4-FFF2-40B4-BE49-F238E27FC236}">
                <a16:creationId xmlns:a16="http://schemas.microsoft.com/office/drawing/2014/main" id="{13961AFA-5CC2-C46E-FF70-E558B9ABDEA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10ECBB7-B299-F195-475E-7CAE80883F17}"/>
              </a:ext>
            </a:extLst>
          </p:cNvPr>
          <p:cNvSpPr txBox="1"/>
          <p:nvPr/>
        </p:nvSpPr>
        <p:spPr>
          <a:xfrm>
            <a:off x="124253" y="5830481"/>
            <a:ext cx="4631904" cy="256545"/>
          </a:xfrm>
          <a:prstGeom prst="rect">
            <a:avLst/>
          </a:prstGeom>
          <a:noFill/>
        </p:spPr>
        <p:txBody>
          <a:bodyPr wrap="square">
            <a:spAutoFit/>
          </a:bodyPr>
          <a:lstStyle/>
          <a:p>
            <a:pPr defTabSz="914377"/>
            <a:r>
              <a:rPr lang="en-US" sz="1067"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https://gitlab.ruhr-uni-bochum.de</a:t>
            </a:r>
            <a:endParaRPr lang="en-US" sz="1067" dirty="0">
              <a:solidFill>
                <a:srgbClr val="0070C0"/>
              </a:solidFill>
              <a:latin typeface="Arial" panose="020B0604020202020204"/>
            </a:endParaRPr>
          </a:p>
        </p:txBody>
      </p:sp>
      <p:sp>
        <p:nvSpPr>
          <p:cNvPr id="15" name="TextBox 14">
            <a:extLst>
              <a:ext uri="{FF2B5EF4-FFF2-40B4-BE49-F238E27FC236}">
                <a16:creationId xmlns:a16="http://schemas.microsoft.com/office/drawing/2014/main" id="{2588F61D-5814-5AA3-B7C0-9AC235D449EB}"/>
              </a:ext>
            </a:extLst>
          </p:cNvPr>
          <p:cNvSpPr txBox="1"/>
          <p:nvPr/>
        </p:nvSpPr>
        <p:spPr>
          <a:xfrm>
            <a:off x="143339" y="1112342"/>
            <a:ext cx="5856651" cy="3418949"/>
          </a:xfrm>
          <a:prstGeom prst="rect">
            <a:avLst/>
          </a:prstGeom>
          <a:noFill/>
        </p:spPr>
        <p:txBody>
          <a:bodyPr wrap="square">
            <a:spAutoFit/>
          </a:bodyPr>
          <a:lstStyle/>
          <a:p>
            <a:pPr defTabSz="914377"/>
            <a:r>
              <a:rPr lang="en-US" sz="2667" b="1" dirty="0">
                <a:solidFill>
                  <a:prstClr val="black"/>
                </a:solidFill>
              </a:rPr>
              <a:t>Everybody’s welcome!</a:t>
            </a:r>
          </a:p>
          <a:p>
            <a:pPr defTabSz="914377"/>
            <a:r>
              <a:rPr lang="en-US" sz="1600" dirty="0">
                <a:solidFill>
                  <a:prstClr val="black"/>
                </a:solidFill>
              </a:rPr>
              <a:t>Feel free to contribute to open source!</a:t>
            </a:r>
          </a:p>
          <a:p>
            <a:pPr defTabSz="914377"/>
            <a:endParaRPr lang="en-US" sz="1600" b="1" dirty="0">
              <a:solidFill>
                <a:prstClr val="black"/>
              </a:solidFill>
            </a:endParaRPr>
          </a:p>
          <a:p>
            <a:pPr defTabSz="914377"/>
            <a:r>
              <a:rPr lang="en-US" sz="1600" b="1" dirty="0">
                <a:solidFill>
                  <a:prstClr val="black"/>
                </a:solidFill>
              </a:rPr>
              <a:t>Core INF project:</a:t>
            </a:r>
          </a:p>
          <a:p>
            <a:pPr defTabSz="914377"/>
            <a:r>
              <a:rPr lang="en-US" sz="1600" dirty="0">
                <a:solidFill>
                  <a:srgbClr val="0070C0"/>
                </a:solidFill>
                <a:hlinkClick r:id="rId4">
                  <a:extLst>
                    <a:ext uri="{A12FA001-AC4F-418D-AE19-62706E023703}">
                      <ahyp:hlinkClr xmlns:ahyp="http://schemas.microsoft.com/office/drawing/2018/hyperlinkcolor" val="tx"/>
                    </a:ext>
                  </a:extLst>
                </a:hlinkClick>
              </a:rPr>
              <a:t>https://gitlab.ruhr-uni-bochum.de/vic/infproject</a:t>
            </a:r>
            <a:endParaRPr lang="en-US" sz="1600" dirty="0">
              <a:solidFill>
                <a:srgbClr val="0070C0"/>
              </a:solidFill>
            </a:endParaRPr>
          </a:p>
          <a:p>
            <a:pPr defTabSz="914377"/>
            <a:endParaRPr lang="en-US" sz="1600" dirty="0">
              <a:solidFill>
                <a:prstClr val="black"/>
              </a:solidFill>
            </a:endParaRPr>
          </a:p>
          <a:p>
            <a:pPr defTabSz="914377"/>
            <a:endParaRPr lang="en-US" sz="1600" dirty="0">
              <a:solidFill>
                <a:prstClr val="black"/>
              </a:solidFill>
            </a:endParaRPr>
          </a:p>
          <a:p>
            <a:pPr defTabSz="914377"/>
            <a:r>
              <a:rPr lang="en-US" sz="1600" b="1" dirty="0">
                <a:solidFill>
                  <a:prstClr val="black"/>
                </a:solidFill>
              </a:rPr>
              <a:t>Shared projects (</a:t>
            </a:r>
            <a:r>
              <a:rPr lang="en-US" sz="1600" b="1" dirty="0" err="1">
                <a:solidFill>
                  <a:prstClr val="black"/>
                </a:solidFill>
              </a:rPr>
              <a:t>WebCompact</a:t>
            </a:r>
            <a:r>
              <a:rPr lang="en-US" sz="1600" b="1" dirty="0">
                <a:solidFill>
                  <a:prstClr val="black"/>
                </a:solidFill>
              </a:rPr>
              <a:t>):</a:t>
            </a:r>
            <a:br>
              <a:rPr lang="en-US" sz="1600" b="1" dirty="0">
                <a:solidFill>
                  <a:prstClr val="black"/>
                </a:solidFill>
              </a:rPr>
            </a:br>
            <a:r>
              <a:rPr lang="en-US" sz="1600" b="1" dirty="0">
                <a:solidFill>
                  <a:prstClr val="black"/>
                </a:solidFill>
              </a:rPr>
              <a:t>1) </a:t>
            </a:r>
            <a:r>
              <a:rPr lang="en-US" sz="1600" dirty="0">
                <a:solidFill>
                  <a:prstClr val="black"/>
                </a:solidFill>
              </a:rPr>
              <a:t>Administration User Interface (Identity Manager UI):</a:t>
            </a:r>
          </a:p>
          <a:p>
            <a:pPr defTabSz="914377"/>
            <a:r>
              <a:rPr lang="en-US" sz="1600" dirty="0">
                <a:solidFill>
                  <a:srgbClr val="0070C0"/>
                </a:solidFill>
                <a:hlinkClick r:id="rId5">
                  <a:extLst>
                    <a:ext uri="{A12FA001-AC4F-418D-AE19-62706E023703}">
                      <ahyp:hlinkClr xmlns:ahyp="http://schemas.microsoft.com/office/drawing/2018/hyperlinkcolor" val="tx"/>
                    </a:ext>
                  </a:extLst>
                </a:hlinkClick>
              </a:rPr>
              <a:t>https://gitlab.ruhr-uni-bochum.de/vic/identitymanagerui</a:t>
            </a:r>
            <a:endParaRPr lang="en-US" sz="1600" dirty="0">
              <a:solidFill>
                <a:srgbClr val="0070C0"/>
              </a:solidFill>
            </a:endParaRPr>
          </a:p>
          <a:p>
            <a:pPr defTabSz="914377"/>
            <a:r>
              <a:rPr lang="en-US" sz="1600" b="1" dirty="0">
                <a:solidFill>
                  <a:prstClr val="black"/>
                </a:solidFill>
              </a:rPr>
              <a:t>2) </a:t>
            </a:r>
            <a:r>
              <a:rPr lang="en-US" sz="1600" dirty="0">
                <a:solidFill>
                  <a:srgbClr val="333238"/>
                </a:solidFill>
              </a:rPr>
              <a:t>Web Application General Library (</a:t>
            </a:r>
            <a:r>
              <a:rPr lang="en-US" sz="1600" dirty="0" err="1">
                <a:solidFill>
                  <a:srgbClr val="333238"/>
                </a:solidFill>
              </a:rPr>
              <a:t>WebUtilsLib</a:t>
            </a:r>
            <a:r>
              <a:rPr lang="en-US" sz="1600" dirty="0">
                <a:solidFill>
                  <a:srgbClr val="333238"/>
                </a:solidFill>
              </a:rPr>
              <a:t>):</a:t>
            </a:r>
            <a:br>
              <a:rPr lang="en-US" sz="1600" dirty="0">
                <a:solidFill>
                  <a:srgbClr val="333238"/>
                </a:solidFill>
              </a:rPr>
            </a:br>
            <a:r>
              <a:rPr lang="en-US" sz="1600" dirty="0">
                <a:solidFill>
                  <a:srgbClr val="0070C0"/>
                </a:solidFill>
                <a:hlinkClick r:id="rId6">
                  <a:extLst>
                    <a:ext uri="{A12FA001-AC4F-418D-AE19-62706E023703}">
                      <ahyp:hlinkClr xmlns:ahyp="http://schemas.microsoft.com/office/drawing/2018/hyperlinkcolor" val="tx"/>
                    </a:ext>
                  </a:extLst>
                </a:hlinkClick>
              </a:rPr>
              <a:t>https://gitlab.ruhr-uni-bochum.de/vic/webutilslib</a:t>
            </a:r>
            <a:endParaRPr lang="en-US" sz="1600" dirty="0">
              <a:solidFill>
                <a:srgbClr val="0070C0"/>
              </a:solidFill>
            </a:endParaRPr>
          </a:p>
          <a:p>
            <a:pPr defTabSz="914377"/>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7"/>
          <a:stretch>
            <a:fillRect/>
          </a:stretch>
        </p:blipFill>
        <p:spPr>
          <a:xfrm>
            <a:off x="5778552" y="0"/>
            <a:ext cx="6413448" cy="3805179"/>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8"/>
          <a:stretch>
            <a:fillRect/>
          </a:stretch>
        </p:blipFill>
        <p:spPr>
          <a:xfrm>
            <a:off x="5754115" y="3786775"/>
            <a:ext cx="6416665" cy="3071225"/>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A0B9424D-2B27-0F45-8439-825AF6CC1FA6}"/>
              </a:ext>
            </a:extLst>
          </p:cNvPr>
          <p:cNvPicPr>
            <a:picLocks noChangeAspect="1"/>
          </p:cNvPicPr>
          <p:nvPr/>
        </p:nvPicPr>
        <p:blipFill>
          <a:blip r:embed="rId9"/>
          <a:stretch>
            <a:fillRect/>
          </a:stretch>
        </p:blipFill>
        <p:spPr>
          <a:xfrm>
            <a:off x="4511846" y="1088149"/>
            <a:ext cx="828700" cy="758339"/>
          </a:xfrm>
          <a:prstGeom prst="rect">
            <a:avLst/>
          </a:prstGeom>
        </p:spPr>
      </p:pic>
      <p:pic>
        <p:nvPicPr>
          <p:cNvPr id="7" name="Picture 6" descr="Microsoft SQL Server-Verschlüsselung | Thales">
            <a:extLst>
              <a:ext uri="{FF2B5EF4-FFF2-40B4-BE49-F238E27FC236}">
                <a16:creationId xmlns:a16="http://schemas.microsoft.com/office/drawing/2014/main" id="{D24BB2B8-4691-B65D-2FC8-DF4773C389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2038" y="4745447"/>
            <a:ext cx="1417405" cy="1158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pen Source Logo png transparent">
            <a:extLst>
              <a:ext uri="{FF2B5EF4-FFF2-40B4-BE49-F238E27FC236}">
                <a16:creationId xmlns:a16="http://schemas.microsoft.com/office/drawing/2014/main" id="{0CDAFFCD-0D42-008F-A4A2-8715926A23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47" y="4833903"/>
            <a:ext cx="990709" cy="959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SP nach ASP.NET - Ispirer">
            <a:extLst>
              <a:ext uri="{FF2B5EF4-FFF2-40B4-BE49-F238E27FC236}">
                <a16:creationId xmlns:a16="http://schemas.microsoft.com/office/drawing/2014/main" id="{3EB45404-E651-F572-94A1-EA1E29D623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9580" y="4645990"/>
            <a:ext cx="1966623" cy="14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77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145D-1C76-8AF8-5E19-14FC95D251BC}"/>
              </a:ext>
            </a:extLst>
          </p:cNvPr>
          <p:cNvSpPr>
            <a:spLocks noGrp="1"/>
          </p:cNvSpPr>
          <p:nvPr>
            <p:ph type="title"/>
          </p:nvPr>
        </p:nvSpPr>
        <p:spPr/>
        <p:txBody>
          <a:bodyPr/>
          <a:lstStyle/>
          <a:p>
            <a:r>
              <a:rPr lang="en-US" dirty="0"/>
              <a:t>Documentation</a:t>
            </a:r>
          </a:p>
        </p:txBody>
      </p:sp>
      <p:sp>
        <p:nvSpPr>
          <p:cNvPr id="3" name="Text Placeholder 2">
            <a:extLst>
              <a:ext uri="{FF2B5EF4-FFF2-40B4-BE49-F238E27FC236}">
                <a16:creationId xmlns:a16="http://schemas.microsoft.com/office/drawing/2014/main" id="{2C809B4C-C25E-E2CA-F037-02A7C5AE1740}"/>
              </a:ext>
            </a:extLst>
          </p:cNvPr>
          <p:cNvSpPr>
            <a:spLocks noGrp="1"/>
          </p:cNvSpPr>
          <p:nvPr>
            <p:ph type="body" sz="quarter" idx="13"/>
          </p:nvPr>
        </p:nvSpPr>
        <p:spPr/>
        <p:txBody>
          <a:bodyPr/>
          <a:lstStyle/>
          <a:p>
            <a:pPr indent="0">
              <a:buNone/>
            </a:pPr>
            <a:r>
              <a:rPr lang="en-US" dirty="0">
                <a:hlinkClick r:id="rId2"/>
              </a:rPr>
              <a:t>https://crc247.mdi.ruhr-uni-bochum.de/home/doc</a:t>
            </a:r>
            <a:endParaRPr lang="en-US" dirty="0"/>
          </a:p>
        </p:txBody>
      </p:sp>
      <p:pic>
        <p:nvPicPr>
          <p:cNvPr id="5" name="Picture 4">
            <a:extLst>
              <a:ext uri="{FF2B5EF4-FFF2-40B4-BE49-F238E27FC236}">
                <a16:creationId xmlns:a16="http://schemas.microsoft.com/office/drawing/2014/main" id="{14D86755-5D05-7B95-2101-501A40C9B0D0}"/>
              </a:ext>
            </a:extLst>
          </p:cNvPr>
          <p:cNvPicPr>
            <a:picLocks noChangeAspect="1"/>
          </p:cNvPicPr>
          <p:nvPr/>
        </p:nvPicPr>
        <p:blipFill>
          <a:blip r:embed="rId3"/>
          <a:stretch>
            <a:fillRect/>
          </a:stretch>
        </p:blipFill>
        <p:spPr>
          <a:xfrm>
            <a:off x="5424042" y="254004"/>
            <a:ext cx="5582429" cy="476316"/>
          </a:xfrm>
          <a:prstGeom prst="rect">
            <a:avLst/>
          </a:prstGeom>
        </p:spPr>
      </p:pic>
      <p:sp>
        <p:nvSpPr>
          <p:cNvPr id="7" name="TextBox 6">
            <a:extLst>
              <a:ext uri="{FF2B5EF4-FFF2-40B4-BE49-F238E27FC236}">
                <a16:creationId xmlns:a16="http://schemas.microsoft.com/office/drawing/2014/main" id="{C2FD4E89-D5A1-5735-649D-31ECC5507C69}"/>
              </a:ext>
            </a:extLst>
          </p:cNvPr>
          <p:cNvSpPr txBox="1"/>
          <p:nvPr/>
        </p:nvSpPr>
        <p:spPr>
          <a:xfrm>
            <a:off x="5137161" y="0"/>
            <a:ext cx="3986742" cy="369332"/>
          </a:xfrm>
          <a:prstGeom prst="rect">
            <a:avLst/>
          </a:prstGeom>
          <a:noFill/>
        </p:spPr>
        <p:txBody>
          <a:bodyPr wrap="square">
            <a:spAutoFit/>
          </a:bodyPr>
          <a:lstStyle/>
          <a:p>
            <a:r>
              <a:rPr lang="en-US" sz="1800" dirty="0">
                <a:solidFill>
                  <a:prstClr val="black"/>
                </a:solidFill>
              </a:rPr>
              <a:t>The link is in the footer on every page: </a:t>
            </a:r>
            <a:endParaRPr lang="en-US" dirty="0"/>
          </a:p>
        </p:txBody>
      </p:sp>
      <p:sp>
        <p:nvSpPr>
          <p:cNvPr id="8" name="TextBox 7">
            <a:extLst>
              <a:ext uri="{FF2B5EF4-FFF2-40B4-BE49-F238E27FC236}">
                <a16:creationId xmlns:a16="http://schemas.microsoft.com/office/drawing/2014/main" id="{568FD725-A46E-4CA8-F14C-7931B189022F}"/>
              </a:ext>
            </a:extLst>
          </p:cNvPr>
          <p:cNvSpPr txBox="1"/>
          <p:nvPr/>
        </p:nvSpPr>
        <p:spPr>
          <a:xfrm>
            <a:off x="231111" y="1032193"/>
            <a:ext cx="11867104" cy="5324535"/>
          </a:xfrm>
          <a:prstGeom prst="rect">
            <a:avLst/>
          </a:prstGeom>
          <a:noFill/>
        </p:spPr>
        <p:txBody>
          <a:bodyPr wrap="square">
            <a:spAutoFit/>
          </a:bodyPr>
          <a:lstStyle/>
          <a:p>
            <a:pPr>
              <a:spcAft>
                <a:spcPts val="600"/>
              </a:spcAft>
            </a:pPr>
            <a:r>
              <a:rPr lang="en-US" sz="2400" dirty="0"/>
              <a:t>Documentation content</a:t>
            </a:r>
            <a:r>
              <a:rPr lang="en-US" sz="2400" b="1" dirty="0"/>
              <a:t>:</a:t>
            </a:r>
          </a:p>
          <a:p>
            <a:pPr marL="285750" indent="-285750">
              <a:spcAft>
                <a:spcPts val="600"/>
              </a:spcAft>
              <a:buFont typeface="Arial" panose="020B0604020202020204" pitchFamily="34" charset="0"/>
              <a:buChar char="•"/>
            </a:pPr>
            <a:r>
              <a:rPr lang="en-US" sz="2000" dirty="0"/>
              <a:t>User manual</a:t>
            </a:r>
          </a:p>
          <a:p>
            <a:pPr lvl="1">
              <a:spcAft>
                <a:spcPts val="600"/>
              </a:spcAft>
            </a:pPr>
            <a:r>
              <a:rPr lang="en-US" dirty="0">
                <a:solidFill>
                  <a:srgbClr val="000000"/>
                </a:solidFill>
                <a:latin typeface="Calibri" panose="020F0502020204030204" pitchFamily="34" charset="0"/>
              </a:rPr>
              <a:t>Many thanks to: </a:t>
            </a:r>
            <a:r>
              <a:rPr lang="en-US" sz="1800" b="0" i="0" u="none" strike="noStrike" dirty="0">
                <a:solidFill>
                  <a:srgbClr val="000000"/>
                </a:solidFill>
                <a:effectLst/>
                <a:latin typeface="Calibri" panose="020F0502020204030204" pitchFamily="34" charset="0"/>
              </a:rPr>
              <a:t>Irina </a:t>
            </a:r>
            <a:r>
              <a:rPr lang="en-US" sz="1800" b="0" i="0" u="none" strike="noStrike" dirty="0" err="1">
                <a:solidFill>
                  <a:srgbClr val="000000"/>
                </a:solidFill>
                <a:effectLst/>
                <a:latin typeface="Calibri" panose="020F0502020204030204" pitchFamily="34" charset="0"/>
              </a:rPr>
              <a:t>Roslyakova</a:t>
            </a:r>
            <a:r>
              <a:rPr lang="en-US" sz="1800" b="0" i="0" u="none" strike="noStrike" dirty="0">
                <a:solidFill>
                  <a:srgbClr val="000000"/>
                </a:solidFill>
                <a:effectLst/>
                <a:latin typeface="Calibri" panose="020F0502020204030204" pitchFamily="34" charset="0"/>
              </a:rPr>
              <a:t>, Felix Thelen, Alan Savan, Tobias </a:t>
            </a:r>
            <a:r>
              <a:rPr lang="en-US" sz="1800" b="0" i="0" u="none" strike="noStrike" dirty="0" err="1">
                <a:solidFill>
                  <a:srgbClr val="000000"/>
                </a:solidFill>
                <a:effectLst/>
                <a:latin typeface="Calibri" panose="020F0502020204030204" pitchFamily="34" charset="0"/>
              </a:rPr>
              <a:t>Piotrowiak</a:t>
            </a:r>
            <a:r>
              <a:rPr lang="en-US" sz="1800" b="0" i="0" u="none" strike="noStrike" dirty="0">
                <a:solidFill>
                  <a:srgbClr val="000000"/>
                </a:solidFill>
                <a:effectLst/>
                <a:latin typeface="Calibri" panose="020F0502020204030204" pitchFamily="34" charset="0"/>
              </a:rPr>
              <a:t>, Jill Fortmann, Ellen Suhr, Sabrina Baha, Florian Lourens, Valerie </a:t>
            </a:r>
            <a:r>
              <a:rPr lang="en-US" sz="1800" b="0" i="0" u="none" strike="noStrike" dirty="0" err="1">
                <a:solidFill>
                  <a:srgbClr val="000000"/>
                </a:solidFill>
                <a:effectLst/>
                <a:latin typeface="Calibri" panose="020F0502020204030204" pitchFamily="34" charset="0"/>
              </a:rPr>
              <a:t>Strotkötter</a:t>
            </a:r>
            <a:r>
              <a:rPr lang="en-US" sz="1800" b="0" i="0" u="none" strike="noStrike" dirty="0">
                <a:solidFill>
                  <a:srgbClr val="000000"/>
                </a:solidFill>
                <a:effectLst/>
                <a:latin typeface="Calibri" panose="020F0502020204030204" pitchFamily="34" charset="0"/>
              </a:rPr>
              <a:t>, Rico </a:t>
            </a:r>
            <a:r>
              <a:rPr lang="en-US" sz="1800" b="0" i="0" u="none" strike="noStrike" dirty="0" err="1">
                <a:solidFill>
                  <a:srgbClr val="000000"/>
                </a:solidFill>
                <a:effectLst/>
                <a:latin typeface="Calibri" panose="020F0502020204030204" pitchFamily="34" charset="0"/>
              </a:rPr>
              <a:t>Zehl</a:t>
            </a:r>
            <a:r>
              <a:rPr lang="en-US" sz="1800" b="0" i="0" u="none" strike="noStrike" dirty="0">
                <a:solidFill>
                  <a:srgbClr val="000000"/>
                </a:solidFill>
                <a:effectLst/>
                <a:latin typeface="Calibri" panose="020F0502020204030204" pitchFamily="34" charset="0"/>
              </a:rPr>
              <a:t>, Patrick Marx, Aurelija </a:t>
            </a:r>
            <a:r>
              <a:rPr lang="en-US" sz="1800" b="0" i="0" u="none" strike="noStrike" dirty="0" err="1">
                <a:solidFill>
                  <a:srgbClr val="000000"/>
                </a:solidFill>
                <a:effectLst/>
                <a:latin typeface="Calibri" panose="020F0502020204030204" pitchFamily="34" charset="0"/>
              </a:rPr>
              <a:t>Mockute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Elaheh</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Akbarnejad</a:t>
            </a:r>
            <a:r>
              <a:rPr lang="en-US" sz="1800" b="0" i="0" u="none" strike="noStrike" dirty="0">
                <a:solidFill>
                  <a:srgbClr val="000000"/>
                </a:solidFill>
                <a:effectLst/>
                <a:latin typeface="Calibri" panose="020F0502020204030204" pitchFamily="34" charset="0"/>
              </a:rPr>
              <a:t>, Sigurd </a:t>
            </a:r>
            <a:r>
              <a:rPr lang="en-US" sz="1800" b="0" i="0" u="none" strike="noStrike" dirty="0" err="1">
                <a:solidFill>
                  <a:srgbClr val="000000"/>
                </a:solidFill>
                <a:effectLst/>
                <a:latin typeface="Calibri" panose="020F0502020204030204" pitchFamily="34" charset="0"/>
              </a:rPr>
              <a:t>Thienhaus</a:t>
            </a:r>
            <a:endParaRPr lang="en-US" sz="2000" dirty="0"/>
          </a:p>
          <a:p>
            <a:pPr marL="285750" indent="-285750">
              <a:spcAft>
                <a:spcPts val="600"/>
              </a:spcAft>
              <a:buFont typeface="Arial" panose="020B0604020202020204" pitchFamily="34" charset="0"/>
              <a:buChar char="•"/>
            </a:pPr>
            <a:r>
              <a:rPr lang="en-US" sz="2000" dirty="0"/>
              <a:t>Presentations, videos</a:t>
            </a:r>
          </a:p>
          <a:p>
            <a:pPr marL="285750" indent="-285750">
              <a:spcAft>
                <a:spcPts val="600"/>
              </a:spcAft>
              <a:buFont typeface="Arial" panose="020B0604020202020204" pitchFamily="34" charset="0"/>
              <a:buChar char="•"/>
            </a:pPr>
            <a:r>
              <a:rPr lang="en-US" sz="2000" b="0" i="0" dirty="0">
                <a:solidFill>
                  <a:srgbClr val="212529"/>
                </a:solidFill>
                <a:effectLst/>
                <a:latin typeface="system-ui"/>
              </a:rPr>
              <a:t>Database structure description (</a:t>
            </a:r>
            <a:r>
              <a:rPr lang="en-US" sz="2000" dirty="0"/>
              <a:t>tables and views)</a:t>
            </a:r>
          </a:p>
          <a:p>
            <a:pPr marL="285750" indent="-285750">
              <a:spcAft>
                <a:spcPts val="600"/>
              </a:spcAft>
              <a:buFont typeface="Arial" panose="020B0604020202020204" pitchFamily="34" charset="0"/>
              <a:buChar char="•"/>
            </a:pPr>
            <a:r>
              <a:rPr lang="en-US" sz="2000" dirty="0"/>
              <a:t>User-defined type (UDT) system:</a:t>
            </a:r>
          </a:p>
          <a:p>
            <a:pPr marL="742950" lvl="1" indent="-285750">
              <a:spcAft>
                <a:spcPts val="600"/>
              </a:spcAft>
              <a:buFont typeface="Arial" panose="020B0604020202020204" pitchFamily="34" charset="0"/>
              <a:buChar char="•"/>
            </a:pPr>
            <a:r>
              <a:rPr lang="en-US" sz="2000" dirty="0"/>
              <a:t>Object type configuration</a:t>
            </a:r>
          </a:p>
          <a:p>
            <a:pPr marL="742950" lvl="1" indent="-285750">
              <a:spcAft>
                <a:spcPts val="600"/>
              </a:spcAft>
              <a:buFont typeface="Arial" panose="020B0604020202020204" pitchFamily="34" charset="0"/>
              <a:buChar char="•"/>
            </a:pPr>
            <a:r>
              <a:rPr lang="de-DE" sz="2000" dirty="0"/>
              <a:t>UDT support API </a:t>
            </a:r>
            <a:r>
              <a:rPr lang="en-US" sz="2000" dirty="0"/>
              <a:t>(validation, data extraction, visualization; templates is C#/Python are </a:t>
            </a:r>
            <a:r>
              <a:rPr lang="en-US" sz="2000" dirty="0" err="1"/>
              <a:t>availbale</a:t>
            </a:r>
            <a:r>
              <a:rPr lang="en-US" sz="2000" dirty="0"/>
              <a:t>)</a:t>
            </a:r>
          </a:p>
          <a:p>
            <a:pPr marL="742950" lvl="1" indent="-285750">
              <a:spcAft>
                <a:spcPts val="600"/>
              </a:spcAft>
              <a:buFont typeface="Arial" panose="020B0604020202020204" pitchFamily="34" charset="0"/>
              <a:buChar char="•"/>
            </a:pPr>
            <a:r>
              <a:rPr lang="de-DE" sz="2000" dirty="0"/>
              <a:t>UDT: </a:t>
            </a:r>
            <a:r>
              <a:rPr lang="en-US" sz="2000" dirty="0"/>
              <a:t>supported formats (EDX, Resistance, Thickness</a:t>
            </a:r>
            <a:r>
              <a:rPr lang="en-US" sz="2000" dirty="0">
                <a:solidFill>
                  <a:schemeClr val="tx1">
                    <a:lumMod val="50000"/>
                    <a:lumOff val="50000"/>
                  </a:schemeClr>
                </a:solidFill>
              </a:rPr>
              <a:t>, XRD is coming soon, …</a:t>
            </a:r>
            <a:r>
              <a:rPr lang="en-US" sz="2000" dirty="0"/>
              <a:t>)</a:t>
            </a:r>
          </a:p>
          <a:p>
            <a:pPr marL="285750" indent="-285750">
              <a:spcAft>
                <a:spcPts val="600"/>
              </a:spcAft>
              <a:buFont typeface="Arial" panose="020B0604020202020204" pitchFamily="34" charset="0"/>
              <a:buChar char="•"/>
            </a:pPr>
            <a:r>
              <a:rPr lang="en-US" sz="2000" dirty="0"/>
              <a:t>System settings</a:t>
            </a:r>
          </a:p>
          <a:p>
            <a:pPr marL="285750" indent="-285750">
              <a:spcAft>
                <a:spcPts val="600"/>
              </a:spcAft>
              <a:buFont typeface="Arial" panose="020B0604020202020204" pitchFamily="34" charset="0"/>
              <a:buChar char="•"/>
            </a:pPr>
            <a:r>
              <a:rPr lang="en-US" sz="2000" dirty="0"/>
              <a:t>Tenant settings</a:t>
            </a:r>
          </a:p>
          <a:p>
            <a:pPr marL="285750" indent="-285750">
              <a:spcAft>
                <a:spcPts val="600"/>
              </a:spcAft>
              <a:buFont typeface="Arial" panose="020B0604020202020204" pitchFamily="34" charset="0"/>
              <a:buChar char="•"/>
            </a:pPr>
            <a:r>
              <a:rPr lang="en-US" sz="2000" dirty="0"/>
              <a:t>API</a:t>
            </a:r>
          </a:p>
          <a:p>
            <a:pPr marL="285750" indent="-285750">
              <a:spcAft>
                <a:spcPts val="600"/>
              </a:spcAft>
              <a:buFont typeface="Arial" panose="020B0604020202020204" pitchFamily="34" charset="0"/>
              <a:buChar char="•"/>
            </a:pPr>
            <a:r>
              <a:rPr lang="de-DE" sz="2000" dirty="0"/>
              <a:t>Source code</a:t>
            </a:r>
          </a:p>
        </p:txBody>
      </p:sp>
    </p:spTree>
    <p:extLst>
      <p:ext uri="{BB962C8B-B14F-4D97-AF65-F5344CB8AC3E}">
        <p14:creationId xmlns:p14="http://schemas.microsoft.com/office/powerpoint/2010/main" val="409993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5DD3FD-0423-680F-CBF3-34026D4AC2F7}"/>
              </a:ext>
            </a:extLst>
          </p:cNvPr>
          <p:cNvGrpSpPr/>
          <p:nvPr/>
        </p:nvGrpSpPr>
        <p:grpSpPr>
          <a:xfrm>
            <a:off x="131386" y="3336758"/>
            <a:ext cx="4776520" cy="2314900"/>
            <a:chOff x="131386" y="3336758"/>
            <a:chExt cx="4776520" cy="2314900"/>
          </a:xfrm>
        </p:grpSpPr>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3"/>
            <a:stretch>
              <a:fillRect/>
            </a:stretch>
          </p:blipFill>
          <p:spPr>
            <a:xfrm>
              <a:off x="131386" y="3989278"/>
              <a:ext cx="4776520" cy="1662380"/>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gr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43782" y="6362393"/>
            <a:ext cx="4738542" cy="485999"/>
          </a:xfrm>
        </p:spPr>
        <p:txBody>
          <a:bodyPr>
            <a:noAutofit/>
          </a:bodyPr>
          <a:lstStyle/>
          <a:p>
            <a:pPr>
              <a:spcAft>
                <a:spcPts val="0"/>
              </a:spcAft>
            </a:pPr>
            <a:r>
              <a:rPr lang="en-US" sz="700" dirty="0">
                <a:hlinkClick r:id="rId4"/>
              </a:rPr>
              <a:t>https://openid.net</a:t>
            </a:r>
            <a:endParaRPr lang="en-US" sz="700" dirty="0"/>
          </a:p>
          <a:p>
            <a:pPr>
              <a:spcAft>
                <a:spcPts val="0"/>
              </a:spcAft>
            </a:pPr>
            <a:r>
              <a:rPr lang="en-US" sz="700" dirty="0">
                <a:hlinkClick r:id="rId5"/>
              </a:rPr>
              <a:t>https://en.wikipedia.org/wiki/Authentication</a:t>
            </a:r>
            <a:endParaRPr lang="en-US" sz="700" dirty="0"/>
          </a:p>
          <a:p>
            <a:pPr>
              <a:spcAft>
                <a:spcPts val="0"/>
              </a:spcAft>
            </a:pPr>
            <a:r>
              <a:rPr lang="en-US" sz="700" dirty="0">
                <a:hlinkClick r:id="rId6"/>
              </a:rPr>
              <a:t>https://en.wikipedia.org/wiki/Authorization</a:t>
            </a:r>
            <a:endParaRPr lang="en-US" sz="7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7"/>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grpSp>
        <p:nvGrpSpPr>
          <p:cNvPr id="2" name="Group 1">
            <a:extLst>
              <a:ext uri="{FF2B5EF4-FFF2-40B4-BE49-F238E27FC236}">
                <a16:creationId xmlns:a16="http://schemas.microsoft.com/office/drawing/2014/main" id="{05D22E8D-3AF5-A50A-5689-605E1B43414A}"/>
              </a:ext>
            </a:extLst>
          </p:cNvPr>
          <p:cNvGrpSpPr/>
          <p:nvPr/>
        </p:nvGrpSpPr>
        <p:grpSpPr>
          <a:xfrm>
            <a:off x="1940990" y="691239"/>
            <a:ext cx="10129530" cy="4542348"/>
            <a:chOff x="1940990" y="691239"/>
            <a:chExt cx="10129530" cy="4542348"/>
          </a:xfrm>
        </p:grpSpPr>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8"/>
            <a:stretch>
              <a:fillRect/>
            </a:stretch>
          </p:blipFill>
          <p:spPr>
            <a:xfrm>
              <a:off x="5609395" y="1018422"/>
              <a:ext cx="6461125" cy="4215165"/>
            </a:xfrm>
            <a:prstGeom prst="rect">
              <a:avLst/>
            </a:prstGeom>
            <a:ln>
              <a:solidFill>
                <a:srgbClr val="0070C0"/>
              </a:solidFill>
            </a:ln>
          </p:spPr>
        </p:pic>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sp>
          <p:nvSpPr>
            <p:cNvPr id="14" name="TextBox 13">
              <a:extLst>
                <a:ext uri="{FF2B5EF4-FFF2-40B4-BE49-F238E27FC236}">
                  <a16:creationId xmlns:a16="http://schemas.microsoft.com/office/drawing/2014/main" id="{E606DF98-5BB3-7953-9C66-4AE74B0B0A1B}"/>
                </a:ext>
              </a:extLst>
            </p:cNvPr>
            <p:cNvSpPr txBox="1"/>
            <p:nvPr/>
          </p:nvSpPr>
          <p:spPr>
            <a:xfrm>
              <a:off x="7315199" y="691239"/>
              <a:ext cx="3362037" cy="307777"/>
            </a:xfrm>
            <a:prstGeom prst="rect">
              <a:avLst/>
            </a:prstGeom>
            <a:noFill/>
          </p:spPr>
          <p:txBody>
            <a:bodyPr wrap="square">
              <a:spAutoFit/>
            </a:bodyPr>
            <a:lstStyle/>
            <a:p>
              <a:r>
                <a:rPr lang="en-US" sz="1400" b="0" i="0" dirty="0">
                  <a:solidFill>
                    <a:srgbClr val="0070C0"/>
                  </a:solidFill>
                  <a:effectLst/>
                  <a:latin typeface="Slack-Lato"/>
                  <a:hlinkClick r:id="rId9"/>
                </a:rPr>
                <a:t>https://</a:t>
              </a:r>
              <a:r>
                <a:rPr lang="en-US" sz="1400" b="1" i="0" dirty="0">
                  <a:solidFill>
                    <a:srgbClr val="0070C0"/>
                  </a:solidFill>
                  <a:effectLst/>
                  <a:latin typeface="Slack-Lato"/>
                  <a:hlinkClick r:id="rId9"/>
                </a:rPr>
                <a:t>crc247</a:t>
              </a:r>
              <a:r>
                <a:rPr lang="en-US" sz="1400" b="0" i="0" dirty="0">
                  <a:solidFill>
                    <a:srgbClr val="0070C0"/>
                  </a:solidFill>
                  <a:effectLst/>
                  <a:latin typeface="Slack-Lato"/>
                  <a:hlinkClick r:id="rId9"/>
                </a:rPr>
                <a:t>.mdi.ruhr-uni-bochum.de</a:t>
              </a:r>
              <a:endParaRPr lang="en-US" dirty="0"/>
            </a:p>
          </p:txBody>
        </p:sp>
      </p:grpSp>
    </p:spTree>
    <p:extLst>
      <p:ext uri="{BB962C8B-B14F-4D97-AF65-F5344CB8AC3E}">
        <p14:creationId xmlns:p14="http://schemas.microsoft.com/office/powerpoint/2010/main" val="159757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Free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211016" y="4215843"/>
            <a:ext cx="8199453" cy="1754326"/>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a:xfrm>
            <a:off x="6382139" y="6362393"/>
            <a:ext cx="4600185" cy="485999"/>
          </a:xfrm>
        </p:spPr>
        <p:txBody>
          <a:bodyPr>
            <a:normAutofit/>
          </a:bodyPr>
          <a:lstStyle/>
          <a:p>
            <a:pPr indent="0">
              <a:spcAft>
                <a:spcPts val="0"/>
              </a:spcAft>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a:spcAft>
                <a:spcPts val="0"/>
              </a:spcAft>
            </a:pPr>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729885"/>
            <a:ext cx="11726428" cy="646331"/>
          </a:xfrm>
          <a:prstGeom prst="rect">
            <a:avLst/>
          </a:prstGeom>
          <a:noFill/>
        </p:spPr>
        <p:txBody>
          <a:bodyPr wrap="square">
            <a:spAutoFit/>
          </a:bodyPr>
          <a:lstStyle/>
          <a:p>
            <a:pPr lvl="1"/>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p:txBody>
      </p:sp>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4"/>
          <a:stretch>
            <a:fillRect/>
          </a:stretch>
        </p:blipFill>
        <p:spPr>
          <a:xfrm>
            <a:off x="1251975" y="1148877"/>
            <a:ext cx="2591162" cy="2572109"/>
          </a:xfrm>
          <a:prstGeom prst="rect">
            <a:avLst/>
          </a:prstGeom>
        </p:spPr>
      </p:pic>
    </p:spTree>
    <p:extLst>
      <p:ext uri="{BB962C8B-B14F-4D97-AF65-F5344CB8AC3E}">
        <p14:creationId xmlns:p14="http://schemas.microsoft.com/office/powerpoint/2010/main" val="2637406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Research Workflow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2958957" y="6362393"/>
            <a:ext cx="7921375" cy="485999"/>
          </a:xfrm>
        </p:spPr>
        <p:txBody>
          <a:bodyPr>
            <a:normAutofit fontScale="92500"/>
          </a:bodyPr>
          <a:lstStyle/>
          <a:p>
            <a:pPr indent="0">
              <a:buNone/>
            </a:pPr>
            <a:r>
              <a:rPr lang="en-US" sz="1200" b="1" dirty="0"/>
              <a:t>EDX</a:t>
            </a:r>
            <a:r>
              <a:rPr lang="en-US" sz="1200" dirty="0"/>
              <a:t> – Energy-Dispersive X-ray spectroscopy (to determine composition)</a:t>
            </a:r>
            <a:br>
              <a:rPr lang="en-US" sz="1200" dirty="0"/>
            </a:br>
            <a:r>
              <a:rPr lang="en-US" sz="1200" b="1" dirty="0"/>
              <a:t>XRD</a:t>
            </a:r>
            <a:r>
              <a:rPr lang="en-US" sz="1200" dirty="0"/>
              <a:t> – X-Ray Diffraction (to determine crystallographic structure)</a:t>
            </a:r>
            <a:br>
              <a:rPr lang="en-US" dirty="0"/>
            </a:br>
            <a:r>
              <a:rPr lang="en-US" sz="900" i="1" dirty="0"/>
              <a:t>RDM Image source</a:t>
            </a:r>
            <a:r>
              <a:rPr lang="en-US" sz="900" dirty="0"/>
              <a:t>: Yazdi, M., </a:t>
            </a:r>
            <a:r>
              <a:rPr lang="en-US" sz="900" dirty="0" err="1"/>
              <a:t>Politze</a:t>
            </a:r>
            <a:r>
              <a:rPr lang="en-US" sz="900" dirty="0"/>
              <a:t>, M. and Müller, M. (2024) ‘A Novel Approach to Outlining Research Data Management Life Cycle: A Case Study’, Research gate, accessed 15.05.2024</a:t>
            </a:r>
          </a:p>
          <a:p>
            <a:pPr indent="0">
              <a:buNone/>
            </a:pPr>
            <a:endParaRPr lang="en-US" sz="900" dirty="0">
              <a:solidFill>
                <a:srgbClr val="0070C0"/>
              </a:solidFill>
            </a:endParaRPr>
          </a:p>
        </p:txBody>
      </p:sp>
      <p:grpSp>
        <p:nvGrpSpPr>
          <p:cNvPr id="19" name="Group 18">
            <a:extLst>
              <a:ext uri="{FF2B5EF4-FFF2-40B4-BE49-F238E27FC236}">
                <a16:creationId xmlns:a16="http://schemas.microsoft.com/office/drawing/2014/main" id="{93D4107F-AEFD-34BB-D040-2AB6EFB2944F}"/>
              </a:ext>
            </a:extLst>
          </p:cNvPr>
          <p:cNvGrpSpPr/>
          <p:nvPr/>
        </p:nvGrpSpPr>
        <p:grpSpPr>
          <a:xfrm>
            <a:off x="3751399" y="3724272"/>
            <a:ext cx="1567543" cy="1805675"/>
            <a:chOff x="3751399" y="3724272"/>
            <a:chExt cx="1567543" cy="1805675"/>
          </a:xfrm>
        </p:grpSpPr>
        <p:sp>
          <p:nvSpPr>
            <p:cNvPr id="53" name="Flowchart: Multidocument 52">
              <a:extLst>
                <a:ext uri="{FF2B5EF4-FFF2-40B4-BE49-F238E27FC236}">
                  <a16:creationId xmlns:a16="http://schemas.microsoft.com/office/drawing/2014/main" id="{C34E2817-B967-6D26-CD01-1D6DAAE15650}"/>
                </a:ext>
              </a:extLst>
            </p:cNvPr>
            <p:cNvSpPr/>
            <p:nvPr/>
          </p:nvSpPr>
          <p:spPr>
            <a:xfrm>
              <a:off x="3751399" y="4263854"/>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u="sng" dirty="0" err="1">
                  <a:solidFill>
                    <a:schemeClr val="tx1"/>
                  </a:solidFill>
                </a:rPr>
                <a:t>Characterisation</a:t>
              </a:r>
              <a:r>
                <a:rPr lang="en-US" sz="1300" dirty="0">
                  <a:solidFill>
                    <a:schemeClr val="tx1"/>
                  </a:solidFill>
                </a:rPr>
                <a:t>:</a:t>
              </a:r>
              <a:br>
                <a:rPr lang="en-US" sz="1300" dirty="0">
                  <a:solidFill>
                    <a:schemeClr val="tx1"/>
                  </a:solidFill>
                </a:rPr>
              </a:br>
              <a:r>
                <a:rPr lang="en-US" sz="1300" dirty="0">
                  <a:solidFill>
                    <a:schemeClr val="tx1"/>
                  </a:solidFill>
                </a:rPr>
                <a:t>EDX, XRD, Resistance, Bandgap, …</a:t>
              </a:r>
            </a:p>
          </p:txBody>
        </p:sp>
        <p:cxnSp>
          <p:nvCxnSpPr>
            <p:cNvPr id="54" name="Straight Arrow Connector 53">
              <a:extLst>
                <a:ext uri="{FF2B5EF4-FFF2-40B4-BE49-F238E27FC236}">
                  <a16:creationId xmlns:a16="http://schemas.microsoft.com/office/drawing/2014/main" id="{DC949F08-3575-0DC7-83C4-E2241457AFC9}"/>
                </a:ext>
              </a:extLst>
            </p:cNvPr>
            <p:cNvCxnSpPr>
              <a:cxnSpLocks/>
              <a:endCxn id="53" idx="0"/>
            </p:cNvCxnSpPr>
            <p:nvPr/>
          </p:nvCxnSpPr>
          <p:spPr>
            <a:xfrm>
              <a:off x="4639375" y="3724272"/>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grpSp>
      <p:grpSp>
        <p:nvGrpSpPr>
          <p:cNvPr id="11" name="Group 10">
            <a:extLst>
              <a:ext uri="{FF2B5EF4-FFF2-40B4-BE49-F238E27FC236}">
                <a16:creationId xmlns:a16="http://schemas.microsoft.com/office/drawing/2014/main" id="{3D69E55C-0812-919B-A12B-9D868C863A07}"/>
              </a:ext>
            </a:extLst>
          </p:cNvPr>
          <p:cNvGrpSpPr/>
          <p:nvPr/>
        </p:nvGrpSpPr>
        <p:grpSpPr>
          <a:xfrm>
            <a:off x="452480" y="2662813"/>
            <a:ext cx="2220385" cy="1132770"/>
            <a:chOff x="452480" y="2662813"/>
            <a:chExt cx="2220385" cy="1132770"/>
          </a:xfrm>
        </p:grpSpPr>
        <p:sp>
          <p:nvSpPr>
            <p:cNvPr id="4" name="Text Box 10">
              <a:extLst>
                <a:ext uri="{FF2B5EF4-FFF2-40B4-BE49-F238E27FC236}">
                  <a16:creationId xmlns:a16="http://schemas.microsoft.com/office/drawing/2014/main" id="{99C727D9-1DA9-5856-583C-4F3C23D24056}"/>
                </a:ext>
              </a:extLst>
            </p:cNvPr>
            <p:cNvSpPr txBox="1">
              <a:spLocks noChangeArrowheads="1"/>
            </p:cNvSpPr>
            <p:nvPr/>
          </p:nvSpPr>
          <p:spPr bwMode="auto">
            <a:xfrm>
              <a:off x="452480" y="3210808"/>
              <a:ext cx="2220385" cy="584775"/>
            </a:xfrm>
            <a:prstGeom prst="rect">
              <a:avLst/>
            </a:prstGeom>
            <a:solidFill>
              <a:srgbClr val="FF0000">
                <a:alpha val="2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600" b="1" dirty="0">
                  <a:solidFill>
                    <a:schemeClr val="tx1"/>
                  </a:solidFill>
                  <a:latin typeface="Arial" panose="020B0604020202020204" pitchFamily="34" charset="0"/>
                </a:rPr>
                <a:t>Calculation / Compu-</a:t>
              </a:r>
              <a:r>
                <a:rPr lang="en-US" altLang="ru-RU" sz="1600" b="1" dirty="0" err="1">
                  <a:solidFill>
                    <a:schemeClr val="tx1"/>
                  </a:solidFill>
                  <a:latin typeface="Arial" panose="020B0604020202020204" pitchFamily="34" charset="0"/>
                </a:rPr>
                <a:t>tational</a:t>
              </a:r>
              <a:r>
                <a:rPr lang="en-US" altLang="ru-RU" sz="1600" b="1" dirty="0">
                  <a:solidFill>
                    <a:schemeClr val="tx1"/>
                  </a:solidFill>
                  <a:latin typeface="Arial" panose="020B0604020202020204" pitchFamily="34" charset="0"/>
                </a:rPr>
                <a:t> Composition</a:t>
              </a:r>
              <a:endParaRPr lang="ru-RU" altLang="ru-RU" sz="1600" dirty="0">
                <a:solidFill>
                  <a:schemeClr val="tx1"/>
                </a:solidFill>
                <a:latin typeface="Arial" panose="020B0604020202020204" pitchFamily="34" charset="0"/>
              </a:endParaRPr>
            </a:p>
          </p:txBody>
        </p:sp>
        <p:cxnSp>
          <p:nvCxnSpPr>
            <p:cNvPr id="14" name="Straight Arrow Connector 13">
              <a:extLst>
                <a:ext uri="{FF2B5EF4-FFF2-40B4-BE49-F238E27FC236}">
                  <a16:creationId xmlns:a16="http://schemas.microsoft.com/office/drawing/2014/main" id="{4E2B606D-7076-C3B1-70FF-3D56DD8D3EF8}"/>
                </a:ext>
              </a:extLst>
            </p:cNvPr>
            <p:cNvCxnSpPr>
              <a:cxnSpLocks/>
            </p:cNvCxnSpPr>
            <p:nvPr/>
          </p:nvCxnSpPr>
          <p:spPr>
            <a:xfrm flipH="1">
              <a:off x="1562673" y="2662813"/>
              <a:ext cx="1" cy="537947"/>
            </a:xfrm>
            <a:prstGeom prst="straightConnector1">
              <a:avLst/>
            </a:prstGeom>
            <a:noFill/>
            <a:ln w="63500" cap="flat" cmpd="sng" algn="ctr">
              <a:solidFill>
                <a:srgbClr val="FF0000">
                  <a:alpha val="50000"/>
                </a:srgbClr>
              </a:solidFill>
              <a:prstDash val="solid"/>
              <a:miter lim="800000"/>
              <a:tailEnd type="triangle"/>
            </a:ln>
            <a:effectLst/>
          </p:spPr>
        </p:cxnSp>
      </p:grpSp>
      <p:grpSp>
        <p:nvGrpSpPr>
          <p:cNvPr id="18" name="Group 17">
            <a:extLst>
              <a:ext uri="{FF2B5EF4-FFF2-40B4-BE49-F238E27FC236}">
                <a16:creationId xmlns:a16="http://schemas.microsoft.com/office/drawing/2014/main" id="{A0BE3683-83AE-A939-B142-8311B441B438}"/>
              </a:ext>
            </a:extLst>
          </p:cNvPr>
          <p:cNvGrpSpPr/>
          <p:nvPr/>
        </p:nvGrpSpPr>
        <p:grpSpPr>
          <a:xfrm>
            <a:off x="2606138" y="2415660"/>
            <a:ext cx="3113547" cy="2299398"/>
            <a:chOff x="2606138" y="2415660"/>
            <a:chExt cx="3113547" cy="2299398"/>
          </a:xfrm>
        </p:grpSpPr>
        <p:cxnSp>
          <p:nvCxnSpPr>
            <p:cNvPr id="8" name="Straight Arrow Connector 7">
              <a:extLst>
                <a:ext uri="{FF2B5EF4-FFF2-40B4-BE49-F238E27FC236}">
                  <a16:creationId xmlns:a16="http://schemas.microsoft.com/office/drawing/2014/main" id="{E989F477-9A98-7B4A-F6FA-1756407C0C04}"/>
                </a:ext>
              </a:extLst>
            </p:cNvPr>
            <p:cNvCxnSpPr>
              <a:cxnSpLocks/>
            </p:cNvCxnSpPr>
            <p:nvPr/>
          </p:nvCxnSpPr>
          <p:spPr>
            <a:xfrm flipV="1">
              <a:off x="2606138" y="3737986"/>
              <a:ext cx="971079" cy="977072"/>
            </a:xfrm>
            <a:prstGeom prst="straightConnector1">
              <a:avLst/>
            </a:prstGeom>
            <a:noFill/>
            <a:ln w="63500" cap="flat" cmpd="sng" algn="ctr">
              <a:solidFill>
                <a:srgbClr val="0070C0">
                  <a:alpha val="50000"/>
                </a:srgbClr>
              </a:solidFill>
              <a:prstDash val="solid"/>
              <a:miter lim="800000"/>
              <a:tailEnd type="triangle"/>
            </a:ln>
            <a:effectLst/>
          </p:spPr>
        </p:cxnSp>
        <p:sp>
          <p:nvSpPr>
            <p:cNvPr id="16" name="Text Box 10">
              <a:extLst>
                <a:ext uri="{FF2B5EF4-FFF2-40B4-BE49-F238E27FC236}">
                  <a16:creationId xmlns:a16="http://schemas.microsoft.com/office/drawing/2014/main" id="{99448755-4E5C-17E1-9E5D-74A835440C11}"/>
                </a:ext>
              </a:extLst>
            </p:cNvPr>
            <p:cNvSpPr txBox="1">
              <a:spLocks noChangeArrowheads="1"/>
            </p:cNvSpPr>
            <p:nvPr/>
          </p:nvSpPr>
          <p:spPr bwMode="auto">
            <a:xfrm>
              <a:off x="3559097" y="3262730"/>
              <a:ext cx="2160588" cy="461665"/>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sz="1200" dirty="0">
                <a:solidFill>
                  <a:schemeClr val="tx1"/>
                </a:solidFill>
                <a:latin typeface="Arial" panose="020B0604020202020204" pitchFamily="34" charset="0"/>
              </a:endParaRPr>
            </a:p>
          </p:txBody>
        </p:sp>
        <p:cxnSp>
          <p:nvCxnSpPr>
            <p:cNvPr id="30" name="Straight Arrow Connector 29">
              <a:extLst>
                <a:ext uri="{FF2B5EF4-FFF2-40B4-BE49-F238E27FC236}">
                  <a16:creationId xmlns:a16="http://schemas.microsoft.com/office/drawing/2014/main" id="{24DFCDEE-BE65-8405-36EA-9C0726137A44}"/>
                </a:ext>
              </a:extLst>
            </p:cNvPr>
            <p:cNvCxnSpPr>
              <a:cxnSpLocks/>
            </p:cNvCxnSpPr>
            <p:nvPr/>
          </p:nvCxnSpPr>
          <p:spPr>
            <a:xfrm>
              <a:off x="2658055" y="2415660"/>
              <a:ext cx="919162" cy="870150"/>
            </a:xfrm>
            <a:prstGeom prst="straightConnector1">
              <a:avLst/>
            </a:prstGeom>
            <a:noFill/>
            <a:ln w="63500" cap="flat" cmpd="sng" algn="ctr">
              <a:solidFill>
                <a:srgbClr val="0070C0">
                  <a:alpha val="50000"/>
                </a:srgbClr>
              </a:solidFill>
              <a:prstDash val="solid"/>
              <a:miter lim="800000"/>
              <a:tailEnd type="triangle"/>
            </a:ln>
            <a:effectLst/>
          </p:spPr>
        </p:cxnSp>
      </p:grpSp>
      <p:grpSp>
        <p:nvGrpSpPr>
          <p:cNvPr id="20" name="Group 19">
            <a:extLst>
              <a:ext uri="{FF2B5EF4-FFF2-40B4-BE49-F238E27FC236}">
                <a16:creationId xmlns:a16="http://schemas.microsoft.com/office/drawing/2014/main" id="{701923C3-6BD7-3050-F9B1-101D9026BE2D}"/>
              </a:ext>
            </a:extLst>
          </p:cNvPr>
          <p:cNvGrpSpPr/>
          <p:nvPr/>
        </p:nvGrpSpPr>
        <p:grpSpPr>
          <a:xfrm>
            <a:off x="5729240" y="3187723"/>
            <a:ext cx="3438705" cy="1200329"/>
            <a:chOff x="5729240" y="3187723"/>
            <a:chExt cx="3438705" cy="1200329"/>
          </a:xfrm>
        </p:grpSpPr>
        <p:sp>
          <p:nvSpPr>
            <p:cNvPr id="61" name="TextBox 60">
              <a:extLst>
                <a:ext uri="{FF2B5EF4-FFF2-40B4-BE49-F238E27FC236}">
                  <a16:creationId xmlns:a16="http://schemas.microsoft.com/office/drawing/2014/main" id="{E0F2A870-E5CF-0F50-3540-2633688DC36F}"/>
                </a:ext>
              </a:extLst>
            </p:cNvPr>
            <p:cNvSpPr txBox="1"/>
            <p:nvPr/>
          </p:nvSpPr>
          <p:spPr>
            <a:xfrm>
              <a:off x="5787854" y="3187723"/>
              <a:ext cx="1215850" cy="1200329"/>
            </a:xfrm>
            <a:prstGeom prst="rect">
              <a:avLst/>
            </a:prstGeom>
            <a:noFill/>
          </p:spPr>
          <p:txBody>
            <a:bodyPr wrap="square">
              <a:spAutoFit/>
            </a:bodyPr>
            <a:lstStyle/>
            <a:p>
              <a:pPr defTabSz="685800"/>
              <a:r>
                <a:rPr lang="en-US" sz="1600" b="1" dirty="0">
                  <a:solidFill>
                    <a:prstClr val="black"/>
                  </a:solidFill>
                </a:rPr>
                <a:t>Treatment</a:t>
              </a:r>
              <a:r>
                <a:rPr lang="en-US" sz="1600" dirty="0">
                  <a:solidFill>
                    <a:prstClr val="black"/>
                  </a:solidFill>
                </a:rPr>
                <a:t>:</a:t>
              </a:r>
            </a:p>
            <a:p>
              <a:pPr defTabSz="685800"/>
              <a:endParaRPr lang="en-US" sz="800" dirty="0">
                <a:solidFill>
                  <a:prstClr val="black"/>
                </a:solidFill>
              </a:endParaRPr>
            </a:p>
            <a:p>
              <a:pPr defTabSz="685800"/>
              <a:r>
                <a:rPr lang="en-US" sz="1600" dirty="0">
                  <a:solidFill>
                    <a:prstClr val="black"/>
                  </a:solidFill>
                </a:rPr>
                <a:t>annealing,</a:t>
              </a:r>
            </a:p>
            <a:p>
              <a:pPr defTabSz="685800"/>
              <a:r>
                <a:rPr lang="en-US" sz="1600" dirty="0">
                  <a:solidFill>
                    <a:prstClr val="black"/>
                  </a:solidFill>
                </a:rPr>
                <a:t>oxidation,</a:t>
              </a:r>
            </a:p>
            <a:p>
              <a:pPr defTabSz="685800"/>
              <a:r>
                <a:rPr lang="en-US" sz="1600" dirty="0">
                  <a:solidFill>
                    <a:prstClr val="black"/>
                  </a:solidFill>
                </a:rPr>
                <a:t>polishing, …</a:t>
              </a:r>
            </a:p>
          </p:txBody>
        </p:sp>
        <p:cxnSp>
          <p:nvCxnSpPr>
            <p:cNvPr id="15" name="Straight Arrow Connector 14">
              <a:extLst>
                <a:ext uri="{FF2B5EF4-FFF2-40B4-BE49-F238E27FC236}">
                  <a16:creationId xmlns:a16="http://schemas.microsoft.com/office/drawing/2014/main" id="{AF06ED51-FFA6-05B7-9AEA-B368F7EB65F9}"/>
                </a:ext>
              </a:extLst>
            </p:cNvPr>
            <p:cNvCxnSpPr>
              <a:cxnSpLocks/>
            </p:cNvCxnSpPr>
            <p:nvPr/>
          </p:nvCxnSpPr>
          <p:spPr>
            <a:xfrm>
              <a:off x="5729240" y="3528643"/>
              <a:ext cx="1274466" cy="0"/>
            </a:xfrm>
            <a:prstGeom prst="straightConnector1">
              <a:avLst/>
            </a:prstGeom>
            <a:noFill/>
            <a:ln w="63500" cap="flat" cmpd="sng" algn="ctr">
              <a:solidFill>
                <a:schemeClr val="accent6">
                  <a:alpha val="60000"/>
                </a:schemeClr>
              </a:solidFill>
              <a:prstDash val="solid"/>
              <a:miter lim="800000"/>
              <a:tailEnd type="triangle"/>
            </a:ln>
            <a:effectLst/>
          </p:spPr>
        </p:cxnSp>
        <p:sp>
          <p:nvSpPr>
            <p:cNvPr id="36" name="Text Box 10">
              <a:extLst>
                <a:ext uri="{FF2B5EF4-FFF2-40B4-BE49-F238E27FC236}">
                  <a16:creationId xmlns:a16="http://schemas.microsoft.com/office/drawing/2014/main" id="{62468020-2B72-B7D1-2F4D-6C64B40FF9C7}"/>
                </a:ext>
              </a:extLst>
            </p:cNvPr>
            <p:cNvSpPr txBox="1">
              <a:spLocks noChangeArrowheads="1"/>
            </p:cNvSpPr>
            <p:nvPr/>
          </p:nvSpPr>
          <p:spPr bwMode="auto">
            <a:xfrm>
              <a:off x="7007357" y="3264405"/>
              <a:ext cx="2160588" cy="461665"/>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t>
              </a:r>
              <a:endParaRPr lang="ru-RU" altLang="ru-RU" sz="1200" dirty="0">
                <a:solidFill>
                  <a:schemeClr val="tx1"/>
                </a:solidFill>
                <a:latin typeface="Arial" panose="020B0604020202020204" pitchFamily="34" charset="0"/>
              </a:endParaRPr>
            </a:p>
          </p:txBody>
        </p:sp>
      </p:grpSp>
      <p:grpSp>
        <p:nvGrpSpPr>
          <p:cNvPr id="21" name="Group 20">
            <a:extLst>
              <a:ext uri="{FF2B5EF4-FFF2-40B4-BE49-F238E27FC236}">
                <a16:creationId xmlns:a16="http://schemas.microsoft.com/office/drawing/2014/main" id="{8F85A91A-A5DC-6430-50BB-4323E8510286}"/>
              </a:ext>
            </a:extLst>
          </p:cNvPr>
          <p:cNvGrpSpPr/>
          <p:nvPr/>
        </p:nvGrpSpPr>
        <p:grpSpPr>
          <a:xfrm>
            <a:off x="7159471" y="3725952"/>
            <a:ext cx="1567543" cy="1805675"/>
            <a:chOff x="7159471" y="3725952"/>
            <a:chExt cx="1567543" cy="1805675"/>
          </a:xfrm>
        </p:grpSpPr>
        <p:sp>
          <p:nvSpPr>
            <p:cNvPr id="39" name="Flowchart: Multidocument 38">
              <a:extLst>
                <a:ext uri="{FF2B5EF4-FFF2-40B4-BE49-F238E27FC236}">
                  <a16:creationId xmlns:a16="http://schemas.microsoft.com/office/drawing/2014/main" id="{A49D7880-4085-87E2-333C-085D6BC51AD9}"/>
                </a:ext>
              </a:extLst>
            </p:cNvPr>
            <p:cNvSpPr/>
            <p:nvPr/>
          </p:nvSpPr>
          <p:spPr>
            <a:xfrm>
              <a:off x="7159471" y="4265534"/>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u="sng" dirty="0" err="1">
                  <a:solidFill>
                    <a:schemeClr val="tx1"/>
                  </a:solidFill>
                </a:rPr>
                <a:t>Characterisation</a:t>
              </a:r>
              <a:r>
                <a:rPr lang="en-US" sz="1300" dirty="0">
                  <a:solidFill>
                    <a:schemeClr val="tx1"/>
                  </a:solidFill>
                </a:rPr>
                <a:t>:</a:t>
              </a:r>
              <a:br>
                <a:rPr lang="en-US" sz="1300" dirty="0">
                  <a:solidFill>
                    <a:schemeClr val="tx1"/>
                  </a:solidFill>
                </a:rPr>
              </a:br>
              <a:r>
                <a:rPr lang="en-US" sz="1300" dirty="0">
                  <a:solidFill>
                    <a:schemeClr val="tx1"/>
                  </a:solidFill>
                </a:rPr>
                <a:t>EDX, XRD, Resistance, Bandgap, …</a:t>
              </a:r>
            </a:p>
          </p:txBody>
        </p:sp>
        <p:cxnSp>
          <p:nvCxnSpPr>
            <p:cNvPr id="40" name="Straight Arrow Connector 39">
              <a:extLst>
                <a:ext uri="{FF2B5EF4-FFF2-40B4-BE49-F238E27FC236}">
                  <a16:creationId xmlns:a16="http://schemas.microsoft.com/office/drawing/2014/main" id="{A8DC7752-BB29-DF39-79EF-3632CB9C3707}"/>
                </a:ext>
              </a:extLst>
            </p:cNvPr>
            <p:cNvCxnSpPr>
              <a:cxnSpLocks/>
              <a:endCxn id="39" idx="0"/>
            </p:cNvCxnSpPr>
            <p:nvPr/>
          </p:nvCxnSpPr>
          <p:spPr>
            <a:xfrm>
              <a:off x="8047447" y="3725952"/>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grpSp>
      <p:grpSp>
        <p:nvGrpSpPr>
          <p:cNvPr id="17" name="Group 16">
            <a:extLst>
              <a:ext uri="{FF2B5EF4-FFF2-40B4-BE49-F238E27FC236}">
                <a16:creationId xmlns:a16="http://schemas.microsoft.com/office/drawing/2014/main" id="{BE5211D4-F516-E066-D4C0-09455A822294}"/>
              </a:ext>
            </a:extLst>
          </p:cNvPr>
          <p:cNvGrpSpPr/>
          <p:nvPr/>
        </p:nvGrpSpPr>
        <p:grpSpPr>
          <a:xfrm>
            <a:off x="72017" y="3799952"/>
            <a:ext cx="2520938" cy="1295663"/>
            <a:chOff x="72017" y="3799952"/>
            <a:chExt cx="2520938" cy="1295663"/>
          </a:xfrm>
        </p:grpSpPr>
        <p:sp>
          <p:nvSpPr>
            <p:cNvPr id="27" name="Text Box 10">
              <a:extLst>
                <a:ext uri="{FF2B5EF4-FFF2-40B4-BE49-F238E27FC236}">
                  <a16:creationId xmlns:a16="http://schemas.microsoft.com/office/drawing/2014/main" id="{C3C051E9-09AF-1744-672B-F151D381D461}"/>
                </a:ext>
              </a:extLst>
            </p:cNvPr>
            <p:cNvSpPr txBox="1">
              <a:spLocks noChangeArrowheads="1"/>
            </p:cNvSpPr>
            <p:nvPr/>
          </p:nvSpPr>
          <p:spPr bwMode="auto">
            <a:xfrm>
              <a:off x="432367" y="4326174"/>
              <a:ext cx="2160588" cy="769441"/>
            </a:xfrm>
            <a:prstGeom prst="rect">
              <a:avLst/>
            </a:prstGeom>
            <a:solidFill>
              <a:srgbClr val="FFC000">
                <a:alpha val="4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200" b="1" dirty="0">
                  <a:solidFill>
                    <a:schemeClr val="tx1"/>
                  </a:solidFill>
                  <a:latin typeface="Arial" panose="020B0604020202020204" pitchFamily="34" charset="0"/>
                </a:rPr>
                <a:t>Request for Synthesis</a:t>
              </a:r>
              <a:endParaRPr lang="ru-RU" altLang="ru-RU" sz="2200" b="1" dirty="0">
                <a:solidFill>
                  <a:schemeClr val="tx1"/>
                </a:solidFill>
                <a:latin typeface="Arial" panose="020B0604020202020204" pitchFamily="34" charset="0"/>
              </a:endParaRPr>
            </a:p>
          </p:txBody>
        </p:sp>
        <p:cxnSp>
          <p:nvCxnSpPr>
            <p:cNvPr id="26" name="Straight Arrow Connector 25">
              <a:extLst>
                <a:ext uri="{FF2B5EF4-FFF2-40B4-BE49-F238E27FC236}">
                  <a16:creationId xmlns:a16="http://schemas.microsoft.com/office/drawing/2014/main" id="{BA3D8817-09BE-B089-0E6C-E70A93DD7C3E}"/>
                </a:ext>
              </a:extLst>
            </p:cNvPr>
            <p:cNvCxnSpPr>
              <a:cxnSpLocks/>
            </p:cNvCxnSpPr>
            <p:nvPr/>
          </p:nvCxnSpPr>
          <p:spPr>
            <a:xfrm flipH="1">
              <a:off x="1554299" y="3799952"/>
              <a:ext cx="1" cy="537947"/>
            </a:xfrm>
            <a:prstGeom prst="straightConnector1">
              <a:avLst/>
            </a:prstGeom>
            <a:noFill/>
            <a:ln w="63500" cap="flat" cmpd="sng" algn="ctr">
              <a:solidFill>
                <a:srgbClr val="FF0000">
                  <a:alpha val="50000"/>
                </a:srgbClr>
              </a:solidFill>
              <a:prstDash val="solid"/>
              <a:miter lim="800000"/>
              <a:tailEnd type="triangle"/>
            </a:ln>
            <a:effectLst/>
          </p:spPr>
        </p:cxnSp>
        <p:cxnSp>
          <p:nvCxnSpPr>
            <p:cNvPr id="48" name="Straight Arrow Connector 47">
              <a:extLst>
                <a:ext uri="{FF2B5EF4-FFF2-40B4-BE49-F238E27FC236}">
                  <a16:creationId xmlns:a16="http://schemas.microsoft.com/office/drawing/2014/main" id="{1FD193F0-0CE9-6EE5-994A-8C1F7B354DE3}"/>
                </a:ext>
              </a:extLst>
            </p:cNvPr>
            <p:cNvCxnSpPr>
              <a:cxnSpLocks/>
            </p:cNvCxnSpPr>
            <p:nvPr/>
          </p:nvCxnSpPr>
          <p:spPr>
            <a:xfrm>
              <a:off x="72017" y="4721411"/>
              <a:ext cx="378639" cy="0"/>
            </a:xfrm>
            <a:prstGeom prst="straightConnector1">
              <a:avLst/>
            </a:prstGeom>
            <a:noFill/>
            <a:ln w="63500" cap="flat" cmpd="sng" algn="ctr">
              <a:solidFill>
                <a:srgbClr val="4C0B07">
                  <a:alpha val="50000"/>
                </a:srgbClr>
              </a:solidFill>
              <a:prstDash val="solid"/>
              <a:miter lim="800000"/>
              <a:tailEnd type="triangle"/>
            </a:ln>
            <a:effectLst/>
          </p:spPr>
        </p:cxnSp>
      </p:grpSp>
      <p:grpSp>
        <p:nvGrpSpPr>
          <p:cNvPr id="3" name="Group 2">
            <a:extLst>
              <a:ext uri="{FF2B5EF4-FFF2-40B4-BE49-F238E27FC236}">
                <a16:creationId xmlns:a16="http://schemas.microsoft.com/office/drawing/2014/main" id="{902CE27E-1939-E0D3-CFBB-D4613FE954B5}"/>
              </a:ext>
            </a:extLst>
          </p:cNvPr>
          <p:cNvGrpSpPr/>
          <p:nvPr/>
        </p:nvGrpSpPr>
        <p:grpSpPr>
          <a:xfrm>
            <a:off x="100484" y="2194248"/>
            <a:ext cx="2551087" cy="461665"/>
            <a:chOff x="100484" y="2194248"/>
            <a:chExt cx="2551087" cy="461665"/>
          </a:xfrm>
        </p:grpSpPr>
        <p:sp>
          <p:nvSpPr>
            <p:cNvPr id="2" name="Text Box 10">
              <a:extLst>
                <a:ext uri="{FF2B5EF4-FFF2-40B4-BE49-F238E27FC236}">
                  <a16:creationId xmlns:a16="http://schemas.microsoft.com/office/drawing/2014/main" id="{B11A2F9E-5C88-5224-E5C4-59716E325572}"/>
                </a:ext>
              </a:extLst>
            </p:cNvPr>
            <p:cNvSpPr txBox="1">
              <a:spLocks noChangeArrowheads="1"/>
            </p:cNvSpPr>
            <p:nvPr/>
          </p:nvSpPr>
          <p:spPr bwMode="auto">
            <a:xfrm>
              <a:off x="490983" y="2194248"/>
              <a:ext cx="2160588" cy="461665"/>
            </a:xfrm>
            <a:prstGeom prst="rect">
              <a:avLst/>
            </a:prstGeom>
            <a:solidFill>
              <a:srgbClr val="FFFF00">
                <a:alpha val="4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Idea or Plan</a:t>
              </a:r>
              <a:endParaRPr lang="ru-RU" altLang="ru-RU" b="1" dirty="0">
                <a:solidFill>
                  <a:schemeClr val="tx1"/>
                </a:solidFill>
                <a:latin typeface="Arial" panose="020B0604020202020204" pitchFamily="34" charset="0"/>
              </a:endParaRPr>
            </a:p>
          </p:txBody>
        </p:sp>
        <p:cxnSp>
          <p:nvCxnSpPr>
            <p:cNvPr id="50" name="Straight Arrow Connector 49">
              <a:extLst>
                <a:ext uri="{FF2B5EF4-FFF2-40B4-BE49-F238E27FC236}">
                  <a16:creationId xmlns:a16="http://schemas.microsoft.com/office/drawing/2014/main" id="{048E80F5-F43A-8D0D-1D12-B308ECB50956}"/>
                </a:ext>
              </a:extLst>
            </p:cNvPr>
            <p:cNvCxnSpPr>
              <a:cxnSpLocks/>
            </p:cNvCxnSpPr>
            <p:nvPr/>
          </p:nvCxnSpPr>
          <p:spPr>
            <a:xfrm>
              <a:off x="100484" y="2422014"/>
              <a:ext cx="412137" cy="0"/>
            </a:xfrm>
            <a:prstGeom prst="straightConnector1">
              <a:avLst/>
            </a:prstGeom>
            <a:noFill/>
            <a:ln w="63500" cap="flat" cmpd="sng" algn="ctr">
              <a:solidFill>
                <a:srgbClr val="4C0B07">
                  <a:alpha val="50000"/>
                </a:srgbClr>
              </a:solidFill>
              <a:prstDash val="solid"/>
              <a:miter lim="800000"/>
              <a:tailEnd type="triangle"/>
            </a:ln>
            <a:effectLst/>
          </p:spPr>
        </p:cxnSp>
      </p:grpSp>
      <p:grpSp>
        <p:nvGrpSpPr>
          <p:cNvPr id="22" name="Group 21">
            <a:extLst>
              <a:ext uri="{FF2B5EF4-FFF2-40B4-BE49-F238E27FC236}">
                <a16:creationId xmlns:a16="http://schemas.microsoft.com/office/drawing/2014/main" id="{815915E2-9ECB-61BD-6116-9D0EA8C65307}"/>
              </a:ext>
            </a:extLst>
          </p:cNvPr>
          <p:cNvGrpSpPr/>
          <p:nvPr/>
        </p:nvGrpSpPr>
        <p:grpSpPr>
          <a:xfrm>
            <a:off x="9177499" y="3261048"/>
            <a:ext cx="2921194" cy="461665"/>
            <a:chOff x="9177499" y="3261048"/>
            <a:chExt cx="2921194" cy="461665"/>
          </a:xfrm>
        </p:grpSpPr>
        <p:sp>
          <p:nvSpPr>
            <p:cNvPr id="51" name="Text Box 10">
              <a:extLst>
                <a:ext uri="{FF2B5EF4-FFF2-40B4-BE49-F238E27FC236}">
                  <a16:creationId xmlns:a16="http://schemas.microsoft.com/office/drawing/2014/main" id="{97FC09D8-7C9D-A82C-F1E4-A627798E085A}"/>
                </a:ext>
              </a:extLst>
            </p:cNvPr>
            <p:cNvSpPr txBox="1">
              <a:spLocks noChangeArrowheads="1"/>
            </p:cNvSpPr>
            <p:nvPr/>
          </p:nvSpPr>
          <p:spPr bwMode="auto">
            <a:xfrm>
              <a:off x="9938105" y="3261048"/>
              <a:ext cx="2160588" cy="461665"/>
            </a:xfrm>
            <a:prstGeom prst="rect">
              <a:avLst/>
            </a:prstGeom>
            <a:solidFill>
              <a:srgbClr val="92D050">
                <a:alpha val="50000"/>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Report</a:t>
              </a:r>
              <a:endParaRPr lang="ru-RU" altLang="ru-RU" b="1" dirty="0">
                <a:solidFill>
                  <a:schemeClr val="tx1"/>
                </a:solidFill>
                <a:latin typeface="Arial" panose="020B0604020202020204" pitchFamily="34" charset="0"/>
              </a:endParaRPr>
            </a:p>
          </p:txBody>
        </p:sp>
        <p:cxnSp>
          <p:nvCxnSpPr>
            <p:cNvPr id="52" name="Straight Arrow Connector 51">
              <a:extLst>
                <a:ext uri="{FF2B5EF4-FFF2-40B4-BE49-F238E27FC236}">
                  <a16:creationId xmlns:a16="http://schemas.microsoft.com/office/drawing/2014/main" id="{0EB6456E-0E92-5764-D492-677045C335DF}"/>
                </a:ext>
              </a:extLst>
            </p:cNvPr>
            <p:cNvCxnSpPr>
              <a:cxnSpLocks/>
            </p:cNvCxnSpPr>
            <p:nvPr/>
          </p:nvCxnSpPr>
          <p:spPr>
            <a:xfrm>
              <a:off x="9177499" y="3490124"/>
              <a:ext cx="780702" cy="1757"/>
            </a:xfrm>
            <a:prstGeom prst="straightConnector1">
              <a:avLst/>
            </a:prstGeom>
            <a:noFill/>
            <a:ln w="63500" cap="flat" cmpd="sng" algn="ctr">
              <a:solidFill>
                <a:srgbClr val="0070C0">
                  <a:alpha val="60000"/>
                </a:srgbClr>
              </a:solidFill>
              <a:prstDash val="solid"/>
              <a:miter lim="800000"/>
              <a:tailEnd type="triangle"/>
            </a:ln>
            <a:effectLst/>
          </p:spPr>
        </p:cxnSp>
      </p:grpSp>
      <p:grpSp>
        <p:nvGrpSpPr>
          <p:cNvPr id="10" name="Group 9">
            <a:extLst>
              <a:ext uri="{FF2B5EF4-FFF2-40B4-BE49-F238E27FC236}">
                <a16:creationId xmlns:a16="http://schemas.microsoft.com/office/drawing/2014/main" id="{C07A0124-4309-CAE6-EA5F-D96F0780AF93}"/>
              </a:ext>
            </a:extLst>
          </p:cNvPr>
          <p:cNvGrpSpPr/>
          <p:nvPr/>
        </p:nvGrpSpPr>
        <p:grpSpPr>
          <a:xfrm>
            <a:off x="80387" y="2404905"/>
            <a:ext cx="10929412" cy="3804975"/>
            <a:chOff x="80387" y="2404905"/>
            <a:chExt cx="10929412" cy="3804975"/>
          </a:xfrm>
        </p:grpSpPr>
        <p:cxnSp>
          <p:nvCxnSpPr>
            <p:cNvPr id="60" name="Straight Arrow Connector 59">
              <a:extLst>
                <a:ext uri="{FF2B5EF4-FFF2-40B4-BE49-F238E27FC236}">
                  <a16:creationId xmlns:a16="http://schemas.microsoft.com/office/drawing/2014/main" id="{1939115D-3370-C060-D803-A73ED60E252B}"/>
                </a:ext>
              </a:extLst>
            </p:cNvPr>
            <p:cNvCxnSpPr>
              <a:cxnSpLocks/>
            </p:cNvCxnSpPr>
            <p:nvPr/>
          </p:nvCxnSpPr>
          <p:spPr>
            <a:xfrm>
              <a:off x="11009799" y="3729613"/>
              <a:ext cx="0" cy="2480267"/>
            </a:xfrm>
            <a:prstGeom prst="straightConnector1">
              <a:avLst/>
            </a:prstGeom>
            <a:noFill/>
            <a:ln w="63500" cap="flat" cmpd="sng" algn="ctr">
              <a:solidFill>
                <a:schemeClr val="bg1">
                  <a:lumMod val="50000"/>
                  <a:alpha val="50000"/>
                </a:schemeClr>
              </a:solidFill>
              <a:prstDash val="sysDash"/>
              <a:miter lim="800000"/>
              <a:tailEnd type="none"/>
            </a:ln>
            <a:effectLst/>
          </p:spPr>
        </p:cxnSp>
        <p:cxnSp>
          <p:nvCxnSpPr>
            <p:cNvPr id="65" name="Straight Arrow Connector 64">
              <a:extLst>
                <a:ext uri="{FF2B5EF4-FFF2-40B4-BE49-F238E27FC236}">
                  <a16:creationId xmlns:a16="http://schemas.microsoft.com/office/drawing/2014/main" id="{B38C1C4B-A193-84C8-D7F9-B38E40639DA4}"/>
                </a:ext>
              </a:extLst>
            </p:cNvPr>
            <p:cNvCxnSpPr>
              <a:cxnSpLocks/>
            </p:cNvCxnSpPr>
            <p:nvPr/>
          </p:nvCxnSpPr>
          <p:spPr>
            <a:xfrm flipH="1">
              <a:off x="80387" y="6179735"/>
              <a:ext cx="10902461" cy="0"/>
            </a:xfrm>
            <a:prstGeom prst="straightConnector1">
              <a:avLst/>
            </a:prstGeom>
            <a:noFill/>
            <a:ln w="63500" cap="flat" cmpd="sng" algn="ctr">
              <a:solidFill>
                <a:schemeClr val="bg1">
                  <a:lumMod val="50000"/>
                  <a:alpha val="50000"/>
                </a:schemeClr>
              </a:solidFill>
              <a:prstDash val="dash"/>
              <a:miter lim="800000"/>
              <a:tailEnd type="none"/>
            </a:ln>
            <a:effectLst/>
          </p:spPr>
        </p:cxnSp>
        <p:cxnSp>
          <p:nvCxnSpPr>
            <p:cNvPr id="66" name="Straight Arrow Connector 65">
              <a:extLst>
                <a:ext uri="{FF2B5EF4-FFF2-40B4-BE49-F238E27FC236}">
                  <a16:creationId xmlns:a16="http://schemas.microsoft.com/office/drawing/2014/main" id="{E34E8AA0-4283-F9A3-CB6B-300E0E0D296F}"/>
                </a:ext>
              </a:extLst>
            </p:cNvPr>
            <p:cNvCxnSpPr>
              <a:cxnSpLocks/>
            </p:cNvCxnSpPr>
            <p:nvPr/>
          </p:nvCxnSpPr>
          <p:spPr>
            <a:xfrm>
              <a:off x="109011" y="2404905"/>
              <a:ext cx="0" cy="3774830"/>
            </a:xfrm>
            <a:prstGeom prst="straightConnector1">
              <a:avLst/>
            </a:prstGeom>
            <a:noFill/>
            <a:ln w="63500" cap="flat" cmpd="sng" algn="ctr">
              <a:solidFill>
                <a:schemeClr val="bg1">
                  <a:lumMod val="50000"/>
                  <a:alpha val="50000"/>
                </a:schemeClr>
              </a:solidFill>
              <a:prstDash val="sysDash"/>
              <a:miter lim="800000"/>
              <a:tailEnd type="none"/>
            </a:ln>
            <a:effectLst/>
          </p:spPr>
        </p:cxnSp>
      </p:grpSp>
      <p:sp>
        <p:nvSpPr>
          <p:cNvPr id="9" name="TextBox 8">
            <a:extLst>
              <a:ext uri="{FF2B5EF4-FFF2-40B4-BE49-F238E27FC236}">
                <a16:creationId xmlns:a16="http://schemas.microsoft.com/office/drawing/2014/main" id="{CC43621C-7D90-28AB-5B28-1CB8F7AB4865}"/>
              </a:ext>
            </a:extLst>
          </p:cNvPr>
          <p:cNvSpPr txBox="1"/>
          <p:nvPr/>
        </p:nvSpPr>
        <p:spPr>
          <a:xfrm>
            <a:off x="273818" y="795048"/>
            <a:ext cx="6094324" cy="369332"/>
          </a:xfrm>
          <a:prstGeom prst="rect">
            <a:avLst/>
          </a:prstGeom>
          <a:noFill/>
        </p:spPr>
        <p:txBody>
          <a:bodyPr wrap="square">
            <a:spAutoFit/>
          </a:bodyPr>
          <a:lstStyle/>
          <a:p>
            <a:r>
              <a:rPr lang="en-US" dirty="0"/>
              <a:t>and RDMS Object Types Interconnection</a:t>
            </a:r>
          </a:p>
        </p:txBody>
      </p:sp>
      <p:grpSp>
        <p:nvGrpSpPr>
          <p:cNvPr id="24" name="Group 23">
            <a:extLst>
              <a:ext uri="{FF2B5EF4-FFF2-40B4-BE49-F238E27FC236}">
                <a16:creationId xmlns:a16="http://schemas.microsoft.com/office/drawing/2014/main" id="{B416C6A2-C669-69FD-80C1-7397A3A37D0C}"/>
              </a:ext>
            </a:extLst>
          </p:cNvPr>
          <p:cNvGrpSpPr/>
          <p:nvPr/>
        </p:nvGrpSpPr>
        <p:grpSpPr>
          <a:xfrm>
            <a:off x="7143463" y="95421"/>
            <a:ext cx="4934186" cy="3019568"/>
            <a:chOff x="7084088" y="95421"/>
            <a:chExt cx="4934186" cy="3019568"/>
          </a:xfrm>
        </p:grpSpPr>
        <p:pic>
          <p:nvPicPr>
            <p:cNvPr id="7" name="Grafik 6">
              <a:extLst>
                <a:ext uri="{FF2B5EF4-FFF2-40B4-BE49-F238E27FC236}">
                  <a16:creationId xmlns:a16="http://schemas.microsoft.com/office/drawing/2014/main" id="{4BE1B8AE-9957-CCBB-4A0E-DFEBAEFAF0D8}"/>
                </a:ext>
              </a:extLst>
            </p:cNvPr>
            <p:cNvPicPr>
              <a:picLocks noChangeAspect="1"/>
            </p:cNvPicPr>
            <p:nvPr/>
          </p:nvPicPr>
          <p:blipFill>
            <a:blip r:embed="rId3"/>
            <a:stretch>
              <a:fillRect/>
            </a:stretch>
          </p:blipFill>
          <p:spPr>
            <a:xfrm>
              <a:off x="9175934" y="95421"/>
              <a:ext cx="2842340" cy="3019568"/>
            </a:xfrm>
            <a:prstGeom prst="rect">
              <a:avLst/>
            </a:prstGeom>
          </p:spPr>
        </p:pic>
        <p:sp>
          <p:nvSpPr>
            <p:cNvPr id="23" name="TextBox 22">
              <a:extLst>
                <a:ext uri="{FF2B5EF4-FFF2-40B4-BE49-F238E27FC236}">
                  <a16:creationId xmlns:a16="http://schemas.microsoft.com/office/drawing/2014/main" id="{86C00BAD-EE3C-CA2F-70F6-A234DBE20520}"/>
                </a:ext>
              </a:extLst>
            </p:cNvPr>
            <p:cNvSpPr txBox="1"/>
            <p:nvPr/>
          </p:nvSpPr>
          <p:spPr>
            <a:xfrm>
              <a:off x="7084088" y="1228802"/>
              <a:ext cx="2542232" cy="646331"/>
            </a:xfrm>
            <a:prstGeom prst="rect">
              <a:avLst/>
            </a:prstGeom>
            <a:noFill/>
          </p:spPr>
          <p:txBody>
            <a:bodyPr wrap="square">
              <a:spAutoFit/>
            </a:bodyPr>
            <a:lstStyle/>
            <a:p>
              <a:r>
                <a:rPr lang="en-US" b="1" dirty="0"/>
                <a:t>Research workflow support in RDMS</a:t>
              </a:r>
            </a:p>
          </p:txBody>
        </p:sp>
      </p:grpSp>
      <p:grpSp>
        <p:nvGrpSpPr>
          <p:cNvPr id="33" name="Group 32">
            <a:extLst>
              <a:ext uri="{FF2B5EF4-FFF2-40B4-BE49-F238E27FC236}">
                <a16:creationId xmlns:a16="http://schemas.microsoft.com/office/drawing/2014/main" id="{CDC3F917-11A3-6F78-B6C2-D6BE53D13BC5}"/>
              </a:ext>
            </a:extLst>
          </p:cNvPr>
          <p:cNvGrpSpPr/>
          <p:nvPr/>
        </p:nvGrpSpPr>
        <p:grpSpPr>
          <a:xfrm>
            <a:off x="2647745" y="1930513"/>
            <a:ext cx="5338183" cy="523220"/>
            <a:chOff x="2647745" y="1930513"/>
            <a:chExt cx="5338183" cy="523220"/>
          </a:xfrm>
        </p:grpSpPr>
        <p:cxnSp>
          <p:nvCxnSpPr>
            <p:cNvPr id="12" name="Straight Arrow Connector 11">
              <a:extLst>
                <a:ext uri="{FF2B5EF4-FFF2-40B4-BE49-F238E27FC236}">
                  <a16:creationId xmlns:a16="http://schemas.microsoft.com/office/drawing/2014/main" id="{5FD105E9-F178-8989-7DFE-999039C076A1}"/>
                </a:ext>
              </a:extLst>
            </p:cNvPr>
            <p:cNvCxnSpPr>
              <a:cxnSpLocks/>
            </p:cNvCxnSpPr>
            <p:nvPr/>
          </p:nvCxnSpPr>
          <p:spPr>
            <a:xfrm>
              <a:off x="2647745" y="2195561"/>
              <a:ext cx="849081" cy="0"/>
            </a:xfrm>
            <a:prstGeom prst="straightConnector1">
              <a:avLst/>
            </a:prstGeom>
            <a:noFill/>
            <a:ln w="63500" cap="flat" cmpd="dbl" algn="ctr">
              <a:solidFill>
                <a:schemeClr val="bg1">
                  <a:lumMod val="50000"/>
                  <a:alpha val="60000"/>
                </a:schemeClr>
              </a:solidFill>
              <a:prstDash val="sysDot"/>
              <a:miter lim="800000"/>
              <a:tailEnd type="triangle"/>
            </a:ln>
            <a:effectLst/>
          </p:spPr>
        </p:cxnSp>
        <p:sp>
          <p:nvSpPr>
            <p:cNvPr id="31" name="TextBox 30">
              <a:extLst>
                <a:ext uri="{FF2B5EF4-FFF2-40B4-BE49-F238E27FC236}">
                  <a16:creationId xmlns:a16="http://schemas.microsoft.com/office/drawing/2014/main" id="{81291A6D-D135-A13C-088D-AA3B443FFC92}"/>
                </a:ext>
              </a:extLst>
            </p:cNvPr>
            <p:cNvSpPr txBox="1"/>
            <p:nvPr/>
          </p:nvSpPr>
          <p:spPr>
            <a:xfrm>
              <a:off x="3506876" y="1930513"/>
              <a:ext cx="4479052" cy="523220"/>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en-US" altLang="ru-RU" sz="1400" b="1" dirty="0">
                  <a:solidFill>
                    <a:schemeClr val="tx1"/>
                  </a:solidFill>
                  <a:latin typeface="Arial" panose="020B0604020202020204" pitchFamily="34" charset="0"/>
                </a:rPr>
                <a:t>Defines characterizations</a:t>
              </a:r>
            </a:p>
            <a:p>
              <a:pPr marL="285750" indent="-285750" eaLnBrk="1" hangingPunct="1">
                <a:spcBef>
                  <a:spcPct val="0"/>
                </a:spcBef>
                <a:buFont typeface="Arial" panose="020B0604020202020204" pitchFamily="34" charset="0"/>
                <a:buChar char="•"/>
              </a:pPr>
              <a:r>
                <a:rPr lang="en-US" altLang="ru-RU" sz="1400" b="1" dirty="0">
                  <a:latin typeface="Arial" panose="020B0604020202020204" pitchFamily="34" charset="0"/>
                </a:rPr>
                <a:t>Provides report on samples &amp; measurements</a:t>
              </a:r>
              <a:endParaRPr lang="ru-RU" altLang="ru-RU" sz="1400"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06871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heel(1)">
                                      <p:cBhvr>
                                        <p:cTn id="5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Live Demo</a:t>
            </a:r>
            <a:endParaRPr lang="en-GB" dirty="0"/>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6714309" y="6362393"/>
            <a:ext cx="4268015"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solidFill>
                  <a:srgbClr val="0070C0"/>
                </a:solidFill>
                <a:hlinkClick r:id="rId3">
                  <a:extLst>
                    <a:ext uri="{A12FA001-AC4F-418D-AE19-62706E023703}">
                      <ahyp:hlinkClr xmlns:ahyp="http://schemas.microsoft.com/office/drawing/2018/hyperlinkcolor" val="tx"/>
                    </a:ext>
                  </a:extLst>
                </a:hlinkClick>
              </a:rPr>
              <a:t>https://vdudarev.ru</a:t>
            </a:r>
            <a:endParaRPr lang="en-US" dirty="0">
              <a:solidFill>
                <a:srgbClr val="0070C0"/>
              </a:solidFill>
            </a:endParaRPr>
          </a:p>
          <a:p>
            <a:pPr indent="0">
              <a:buFont typeface="+mj-lt"/>
              <a:buNone/>
            </a:pPr>
            <a:endParaRPr lang="en-US" dirty="0"/>
          </a:p>
        </p:txBody>
      </p:sp>
      <p:sp>
        <p:nvSpPr>
          <p:cNvPr id="4" name="TextBox 3">
            <a:extLst>
              <a:ext uri="{FF2B5EF4-FFF2-40B4-BE49-F238E27FC236}">
                <a16:creationId xmlns:a16="http://schemas.microsoft.com/office/drawing/2014/main" id="{8F08FBE4-296C-7C00-4881-9A945DEC5921}"/>
              </a:ext>
            </a:extLst>
          </p:cNvPr>
          <p:cNvSpPr txBox="1"/>
          <p:nvPr/>
        </p:nvSpPr>
        <p:spPr>
          <a:xfrm>
            <a:off x="231111" y="1032193"/>
            <a:ext cx="11867104" cy="3154710"/>
          </a:xfrm>
          <a:prstGeom prst="rect">
            <a:avLst/>
          </a:prstGeom>
          <a:noFill/>
        </p:spPr>
        <p:txBody>
          <a:bodyPr wrap="square">
            <a:spAutoFit/>
          </a:bodyPr>
          <a:lstStyle/>
          <a:p>
            <a:pPr>
              <a:spcAft>
                <a:spcPts val="600"/>
              </a:spcAft>
            </a:pPr>
            <a:r>
              <a:rPr lang="en-US" sz="2400" b="1" dirty="0"/>
              <a:t>Goal: create interconnected objects (FAIR)</a:t>
            </a:r>
          </a:p>
          <a:p>
            <a:pPr marL="285750" indent="-285750">
              <a:spcAft>
                <a:spcPts val="600"/>
              </a:spcAft>
              <a:buFont typeface="Arial" panose="020B0604020202020204" pitchFamily="34" charset="0"/>
              <a:buChar char="•"/>
            </a:pPr>
            <a:r>
              <a:rPr lang="en-US" sz="2000" dirty="0"/>
              <a:t>Idea or Experiment Plan</a:t>
            </a:r>
          </a:p>
          <a:p>
            <a:pPr marL="285750" indent="-285750">
              <a:spcAft>
                <a:spcPts val="600"/>
              </a:spcAft>
              <a:buFont typeface="Arial" panose="020B0604020202020204" pitchFamily="34" charset="0"/>
              <a:buChar char="•"/>
            </a:pPr>
            <a:r>
              <a:rPr lang="en-US" sz="2000" dirty="0"/>
              <a:t>Sample (342-grid materials library)</a:t>
            </a:r>
          </a:p>
          <a:p>
            <a:pPr marL="285750" indent="-285750">
              <a:spcAft>
                <a:spcPts val="600"/>
              </a:spcAft>
              <a:buFont typeface="Arial" panose="020B0604020202020204" pitchFamily="34" charset="0"/>
              <a:buChar char="•"/>
            </a:pPr>
            <a:r>
              <a:rPr lang="en-US" sz="2000" dirty="0"/>
              <a:t>Synthesis</a:t>
            </a:r>
          </a:p>
          <a:p>
            <a:pPr marL="285750" indent="-285750">
              <a:spcAft>
                <a:spcPts val="600"/>
              </a:spcAft>
              <a:buFont typeface="Arial" panose="020B0604020202020204" pitchFamily="34" charset="0"/>
              <a:buChar char="•"/>
            </a:pPr>
            <a:r>
              <a:rPr lang="en-US" sz="2000" dirty="0"/>
              <a:t>EDX (composition data)</a:t>
            </a:r>
          </a:p>
          <a:p>
            <a:pPr marL="285750" indent="-285750">
              <a:spcAft>
                <a:spcPts val="600"/>
              </a:spcAft>
              <a:buFont typeface="Arial" panose="020B0604020202020204" pitchFamily="34" charset="0"/>
              <a:buChar char="•"/>
            </a:pPr>
            <a:r>
              <a:rPr lang="en-US" sz="2000" dirty="0"/>
              <a:t>Resistance data</a:t>
            </a:r>
          </a:p>
          <a:p>
            <a:pPr marL="285750" indent="-285750">
              <a:spcAft>
                <a:spcPts val="600"/>
              </a:spcAft>
              <a:buFont typeface="Arial" panose="020B0604020202020204" pitchFamily="34" charset="0"/>
              <a:buChar char="•"/>
            </a:pPr>
            <a:r>
              <a:rPr lang="en-US" sz="2000" b="1" dirty="0"/>
              <a:t>Search for data </a:t>
            </a:r>
            <a:r>
              <a:rPr lang="en-US" sz="2000" b="1" dirty="0" err="1"/>
              <a:t>w.r.t.</a:t>
            </a:r>
            <a:r>
              <a:rPr lang="en-US" sz="2000" b="1" dirty="0"/>
              <a:t> composition &amp; resistance</a:t>
            </a:r>
          </a:p>
          <a:p>
            <a:pPr marL="285750" indent="-285750">
              <a:spcAft>
                <a:spcPts val="600"/>
              </a:spcAft>
              <a:buFont typeface="Arial" panose="020B0604020202020204" pitchFamily="34" charset="0"/>
              <a:buChar char="•"/>
            </a:pPr>
            <a:r>
              <a:rPr lang="en-US" sz="2000" b="1" dirty="0"/>
              <a:t>Get Integrated Dataset for a sample</a:t>
            </a:r>
          </a:p>
        </p:txBody>
      </p:sp>
    </p:spTree>
    <p:extLst>
      <p:ext uri="{BB962C8B-B14F-4D97-AF65-F5344CB8AC3E}">
        <p14:creationId xmlns:p14="http://schemas.microsoft.com/office/powerpoint/2010/main" val="1275985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6228-C8FD-F4BE-17A9-41E832237770}"/>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93E0C3AE-301A-706C-AA29-3AF4A1E9D431}"/>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20153BA4-ACC6-B955-5C19-CCF99DFE5966}"/>
              </a:ext>
            </a:extLst>
          </p:cNvPr>
          <p:cNvSpPr txBox="1"/>
          <p:nvPr/>
        </p:nvSpPr>
        <p:spPr>
          <a:xfrm>
            <a:off x="285007" y="1152580"/>
            <a:ext cx="11625943" cy="2923877"/>
          </a:xfrm>
          <a:prstGeom prst="rect">
            <a:avLst/>
          </a:prstGeom>
          <a:noFill/>
        </p:spPr>
        <p:txBody>
          <a:bodyPr wrap="square">
            <a:spAutoFit/>
          </a:bodyPr>
          <a:lstStyle/>
          <a:p>
            <a:pPr algn="ctr"/>
            <a:endParaRPr lang="de-DE" sz="8000" dirty="0"/>
          </a:p>
          <a:p>
            <a:pPr algn="ctr"/>
            <a:r>
              <a:rPr lang="de-DE" sz="8000" dirty="0"/>
              <a:t>Questions &amp; </a:t>
            </a:r>
            <a:r>
              <a:rPr lang="de-DE" sz="8000" dirty="0" err="1"/>
              <a:t>Answers</a:t>
            </a:r>
            <a:endParaRPr lang="de-DE" sz="8000" dirty="0"/>
          </a:p>
          <a:p>
            <a:endParaRPr lang="de-DE" sz="2400" dirty="0"/>
          </a:p>
        </p:txBody>
      </p:sp>
      <p:sp>
        <p:nvSpPr>
          <p:cNvPr id="2" name="Text Placeholder 7">
            <a:extLst>
              <a:ext uri="{FF2B5EF4-FFF2-40B4-BE49-F238E27FC236}">
                <a16:creationId xmlns:a16="http://schemas.microsoft.com/office/drawing/2014/main" id="{6D7B89DC-6562-77B2-648B-3D0F31694DCB}"/>
              </a:ext>
            </a:extLst>
          </p:cNvPr>
          <p:cNvSpPr txBox="1">
            <a:spLocks/>
          </p:cNvSpPr>
          <p:nvPr/>
        </p:nvSpPr>
        <p:spPr>
          <a:xfrm>
            <a:off x="6714309" y="6362393"/>
            <a:ext cx="4268015"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solidFill>
                  <a:srgbClr val="0070C0"/>
                </a:solidFill>
                <a:hlinkClick r:id="rId3">
                  <a:extLst>
                    <a:ext uri="{A12FA001-AC4F-418D-AE19-62706E023703}">
                      <ahyp:hlinkClr xmlns:ahyp="http://schemas.microsoft.com/office/drawing/2018/hyperlinkcolor" val="tx"/>
                    </a:ext>
                  </a:extLst>
                </a:hlinkClick>
              </a:rPr>
              <a:t>https://vdudarev.ru</a:t>
            </a:r>
            <a:endParaRPr lang="en-US" dirty="0">
              <a:solidFill>
                <a:srgbClr val="0070C0"/>
              </a:solidFill>
            </a:endParaRPr>
          </a:p>
          <a:p>
            <a:pPr indent="0">
              <a:buFont typeface="+mj-lt"/>
              <a:buNone/>
            </a:pPr>
            <a:endParaRPr lang="en-US" dirty="0"/>
          </a:p>
        </p:txBody>
      </p:sp>
      <p:sp>
        <p:nvSpPr>
          <p:cNvPr id="6" name="TextBox 5">
            <a:extLst>
              <a:ext uri="{FF2B5EF4-FFF2-40B4-BE49-F238E27FC236}">
                <a16:creationId xmlns:a16="http://schemas.microsoft.com/office/drawing/2014/main" id="{4BF3301C-CAEE-D5E6-C2EB-6507313CD12B}"/>
              </a:ext>
            </a:extLst>
          </p:cNvPr>
          <p:cNvSpPr txBox="1"/>
          <p:nvPr/>
        </p:nvSpPr>
        <p:spPr>
          <a:xfrm>
            <a:off x="344156" y="4065118"/>
            <a:ext cx="11362173" cy="369332"/>
          </a:xfrm>
          <a:prstGeom prst="rect">
            <a:avLst/>
          </a:prstGeom>
          <a:noFill/>
        </p:spPr>
        <p:txBody>
          <a:bodyPr wrap="square">
            <a:spAutoFit/>
          </a:bodyPr>
          <a:lstStyle/>
          <a:p>
            <a:r>
              <a:rPr lang="en-US" dirty="0"/>
              <a:t>Use Google Doc: </a:t>
            </a:r>
            <a:r>
              <a:rPr lang="en-US" dirty="0">
                <a:hlinkClick r:id="rId4"/>
              </a:rPr>
              <a:t>https://docs.google.com/document/d/1XqDlaSxRxqnigCT2mpn5jptllRlWgObB/edit</a:t>
            </a:r>
            <a:endParaRPr lang="en-US" dirty="0"/>
          </a:p>
        </p:txBody>
      </p:sp>
    </p:spTree>
    <p:extLst>
      <p:ext uri="{BB962C8B-B14F-4D97-AF65-F5344CB8AC3E}">
        <p14:creationId xmlns:p14="http://schemas.microsoft.com/office/powerpoint/2010/main" val="73182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how to register</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170822" y="950128"/>
            <a:ext cx="4955359" cy="4016484"/>
          </a:xfrm>
          <a:prstGeom prst="rect">
            <a:avLst/>
          </a:prstGeom>
          <a:noFill/>
        </p:spPr>
        <p:txBody>
          <a:bodyPr wrap="square">
            <a:spAutoFit/>
          </a:bodyPr>
          <a:lstStyle/>
          <a:p>
            <a:r>
              <a:rPr lang="en-US" sz="1500" b="1" i="0" dirty="0">
                <a:solidFill>
                  <a:srgbClr val="1D1C1D"/>
                </a:solidFill>
                <a:effectLst/>
                <a:latin typeface="Slack-Lato"/>
              </a:rPr>
              <a:t>Production </a:t>
            </a:r>
            <a:r>
              <a:rPr lang="en-US" sz="1500" b="0" i="0" dirty="0">
                <a:solidFill>
                  <a:srgbClr val="1D1C1D"/>
                </a:solidFill>
                <a:effectLst/>
                <a:latin typeface="Slack-Lato"/>
              </a:rPr>
              <a:t>(</a:t>
            </a:r>
            <a:r>
              <a:rPr lang="en-US" sz="1500" b="0" i="0" dirty="0">
                <a:solidFill>
                  <a:srgbClr val="0070C0"/>
                </a:solidFill>
                <a:effectLst/>
                <a:latin typeface="Slack-Lato"/>
                <a:hlinkClick r:id="rId3"/>
              </a:rPr>
              <a:t>https://</a:t>
            </a:r>
            <a:r>
              <a:rPr lang="en-US" sz="1500" b="1" i="0" dirty="0">
                <a:solidFill>
                  <a:srgbClr val="0070C0"/>
                </a:solidFill>
                <a:effectLst/>
                <a:latin typeface="Slack-Lato"/>
                <a:hlinkClick r:id="rId3"/>
              </a:rPr>
              <a:t>crc247</a:t>
            </a:r>
            <a:r>
              <a:rPr lang="en-US" sz="1500" b="0" i="0" dirty="0">
                <a:solidFill>
                  <a:srgbClr val="0070C0"/>
                </a:solidFill>
                <a:effectLst/>
                <a:latin typeface="Slack-Lato"/>
                <a:hlinkClick r:id="rId3"/>
              </a:rPr>
              <a:t>.mdi.ruhr-uni-bochum.de</a:t>
            </a:r>
            <a:r>
              <a:rPr lang="en-US" sz="1500" b="0" i="0" dirty="0">
                <a:solidFill>
                  <a:srgbClr val="1D1C1D"/>
                </a:solidFill>
                <a:effectLst/>
                <a:latin typeface="Slack-Lato"/>
              </a:rPr>
              <a:t>):</a:t>
            </a:r>
          </a:p>
          <a:p>
            <a:pPr marL="342900" indent="-342900">
              <a:buAutoNum type="arabicParenR"/>
            </a:pPr>
            <a:r>
              <a:rPr lang="en-US" sz="1500" b="0" i="0" dirty="0">
                <a:solidFill>
                  <a:srgbClr val="1D1C1D"/>
                </a:solidFill>
                <a:effectLst/>
                <a:latin typeface="Slack-Lato"/>
              </a:rPr>
              <a:t>You need to </a:t>
            </a:r>
            <a:r>
              <a:rPr lang="en-US" sz="1500" b="1" i="0" dirty="0">
                <a:solidFill>
                  <a:srgbClr val="1D1C1D"/>
                </a:solidFill>
                <a:effectLst/>
                <a:latin typeface="Slack-Lato"/>
              </a:rPr>
              <a:t>register</a:t>
            </a:r>
            <a:r>
              <a:rPr lang="en-US" sz="1500" b="0" i="0" dirty="0">
                <a:solidFill>
                  <a:srgbClr val="1D1C1D"/>
                </a:solidFill>
                <a:effectLst/>
                <a:latin typeface="Slack-Lato"/>
              </a:rPr>
              <a:t> with Google account or create your own account (email/password) </a:t>
            </a:r>
            <a:r>
              <a:rPr lang="en-US" sz="1500" b="1" i="0" dirty="0">
                <a:solidFill>
                  <a:srgbClr val="1D1C1D"/>
                </a:solidFill>
                <a:effectLst/>
                <a:latin typeface="Slack-Lato"/>
              </a:rPr>
              <a:t>and confirm e-mail </a:t>
            </a:r>
            <a:r>
              <a:rPr lang="en-US" sz="1500" b="0" i="0" dirty="0">
                <a:solidFill>
                  <a:srgbClr val="1D1C1D"/>
                </a:solidFill>
                <a:effectLst/>
                <a:latin typeface="Slack-Lato"/>
              </a:rPr>
              <a:t>(warning: user created with no role assigned).</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dirty="0">
                <a:solidFill>
                  <a:srgbClr val="1D1C1D"/>
                </a:solidFill>
                <a:latin typeface="Slack-Lato"/>
              </a:rPr>
              <a:t>Fill the </a:t>
            </a:r>
            <a:r>
              <a:rPr lang="en-US" sz="1500" b="1" dirty="0">
                <a:solidFill>
                  <a:srgbClr val="1D1C1D"/>
                </a:solidFill>
                <a:latin typeface="Slack-Lato"/>
              </a:rPr>
              <a:t>access request form </a:t>
            </a:r>
            <a:r>
              <a:rPr lang="en-US" sz="1500" dirty="0">
                <a:solidFill>
                  <a:srgbClr val="1D1C1D"/>
                </a:solidFill>
                <a:latin typeface="Slack-Lato"/>
                <a:hlinkClick r:id="rId4"/>
              </a:rPr>
              <a:t>https://forms.gle/tkZeweU6kStRCoKp7</a:t>
            </a:r>
            <a:r>
              <a:rPr lang="en-US" sz="1500" dirty="0">
                <a:solidFill>
                  <a:srgbClr val="1D1C1D"/>
                </a:solidFill>
                <a:latin typeface="Slack-Lato"/>
              </a:rPr>
              <a:t>, specifying your </a:t>
            </a:r>
            <a:r>
              <a:rPr lang="en-US" sz="1500" u="sng" dirty="0">
                <a:solidFill>
                  <a:srgbClr val="1D1C1D"/>
                </a:solidFill>
                <a:latin typeface="Slack-Lato"/>
              </a:rPr>
              <a:t>e-mail</a:t>
            </a:r>
            <a:r>
              <a:rPr lang="en-US" sz="1500" dirty="0">
                <a:solidFill>
                  <a:srgbClr val="1D1C1D"/>
                </a:solidFill>
                <a:latin typeface="Slack-Lato"/>
              </a:rPr>
              <a:t>, used in registration, your </a:t>
            </a:r>
            <a:r>
              <a:rPr lang="en-US" sz="1500" u="sng" dirty="0">
                <a:solidFill>
                  <a:srgbClr val="1D1C1D"/>
                </a:solidFill>
                <a:latin typeface="Slack-Lato"/>
              </a:rPr>
              <a:t>name</a:t>
            </a:r>
            <a:r>
              <a:rPr lang="en-US" sz="1500" dirty="0">
                <a:solidFill>
                  <a:srgbClr val="1D1C1D"/>
                </a:solidFill>
                <a:latin typeface="Slack-Lato"/>
              </a:rPr>
              <a:t>, </a:t>
            </a:r>
            <a:r>
              <a:rPr lang="en-US" sz="1500" u="sng" dirty="0">
                <a:solidFill>
                  <a:srgbClr val="1D1C1D"/>
                </a:solidFill>
                <a:latin typeface="Slack-Lato"/>
              </a:rPr>
              <a:t>project</a:t>
            </a:r>
            <a:r>
              <a:rPr lang="en-US" sz="1500" dirty="0">
                <a:solidFill>
                  <a:srgbClr val="1D1C1D"/>
                </a:solidFill>
                <a:latin typeface="Slack-Lato"/>
              </a:rPr>
              <a:t> (e.g. A02) and optional comments.</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b="1" dirty="0">
                <a:solidFill>
                  <a:srgbClr val="1D1C1D"/>
                </a:solidFill>
                <a:latin typeface="Slack-Lato"/>
              </a:rPr>
              <a:t>Wait</a:t>
            </a:r>
            <a:r>
              <a:rPr lang="en-US" sz="1500" dirty="0">
                <a:solidFill>
                  <a:srgbClr val="1D1C1D"/>
                </a:solidFill>
                <a:latin typeface="Slack-Lato"/>
              </a:rPr>
              <a:t>… After manual processing you will be assigned by default a </a:t>
            </a:r>
            <a:r>
              <a:rPr lang="en-US" sz="1500" u="sng" dirty="0" err="1">
                <a:solidFill>
                  <a:srgbClr val="1D1C1D"/>
                </a:solidFill>
                <a:latin typeface="Slack-Lato"/>
              </a:rPr>
              <a:t>PowerUser</a:t>
            </a:r>
            <a:r>
              <a:rPr lang="en-US" sz="1500" dirty="0">
                <a:solidFill>
                  <a:srgbClr val="1D1C1D"/>
                </a:solidFill>
                <a:latin typeface="Slack-Lato"/>
              </a:rPr>
              <a:t> role and you are in power of adding data ))</a:t>
            </a:r>
          </a:p>
          <a:p>
            <a:pPr marL="342900" indent="-342900">
              <a:buAutoNum type="arabicParenR"/>
            </a:pPr>
            <a:endParaRPr lang="en-US" sz="1500" dirty="0">
              <a:solidFill>
                <a:srgbClr val="1D1C1D"/>
              </a:solidFill>
              <a:latin typeface="Slack-Lato"/>
            </a:endParaRPr>
          </a:p>
          <a:p>
            <a:endParaRPr lang="en-US" sz="1500" dirty="0">
              <a:solidFill>
                <a:srgbClr val="1D1C1D"/>
              </a:solidFill>
              <a:latin typeface="Slack-Lato"/>
            </a:endParaRPr>
          </a:p>
        </p:txBody>
      </p:sp>
      <p:sp>
        <p:nvSpPr>
          <p:cNvPr id="5" name="Text Placeholder 4">
            <a:extLst>
              <a:ext uri="{FF2B5EF4-FFF2-40B4-BE49-F238E27FC236}">
                <a16:creationId xmlns:a16="http://schemas.microsoft.com/office/drawing/2014/main" id="{F75E8088-5A68-A58B-5978-0E05201BA01C}"/>
              </a:ext>
            </a:extLst>
          </p:cNvPr>
          <p:cNvSpPr>
            <a:spLocks noGrp="1"/>
          </p:cNvSpPr>
          <p:nvPr>
            <p:ph type="body" sz="quarter" idx="13"/>
          </p:nvPr>
        </p:nvSpPr>
        <p:spPr/>
        <p:txBody>
          <a:bodyPr/>
          <a:lstStyle/>
          <a:p>
            <a:endParaRPr lang="en-US"/>
          </a:p>
        </p:txBody>
      </p:sp>
      <p:grpSp>
        <p:nvGrpSpPr>
          <p:cNvPr id="16" name="Group 15">
            <a:extLst>
              <a:ext uri="{FF2B5EF4-FFF2-40B4-BE49-F238E27FC236}">
                <a16:creationId xmlns:a16="http://schemas.microsoft.com/office/drawing/2014/main" id="{D2A33E4E-2835-C235-61F7-4CC372C05379}"/>
              </a:ext>
            </a:extLst>
          </p:cNvPr>
          <p:cNvGrpSpPr/>
          <p:nvPr/>
        </p:nvGrpSpPr>
        <p:grpSpPr>
          <a:xfrm>
            <a:off x="2785678" y="0"/>
            <a:ext cx="6015815" cy="6235002"/>
            <a:chOff x="2785678" y="0"/>
            <a:chExt cx="6015815" cy="6235002"/>
          </a:xfrm>
        </p:grpSpPr>
        <p:cxnSp>
          <p:nvCxnSpPr>
            <p:cNvPr id="11" name="Straight Arrow Connector 10">
              <a:extLst>
                <a:ext uri="{FF2B5EF4-FFF2-40B4-BE49-F238E27FC236}">
                  <a16:creationId xmlns:a16="http://schemas.microsoft.com/office/drawing/2014/main" id="{75430711-6531-612A-0D71-6FCD7EC9ABA5}"/>
                </a:ext>
              </a:extLst>
            </p:cNvPr>
            <p:cNvCxnSpPr>
              <a:cxnSpLocks/>
            </p:cNvCxnSpPr>
            <p:nvPr/>
          </p:nvCxnSpPr>
          <p:spPr>
            <a:xfrm>
              <a:off x="2785678" y="2488906"/>
              <a:ext cx="3084945" cy="0"/>
            </a:xfrm>
            <a:prstGeom prst="straightConnector1">
              <a:avLst/>
            </a:prstGeom>
            <a:noFill/>
            <a:ln w="63500" cap="flat" cmpd="sng" algn="ctr">
              <a:solidFill>
                <a:srgbClr val="0070C0">
                  <a:alpha val="50000"/>
                </a:srgbClr>
              </a:solidFill>
              <a:prstDash val="solid"/>
              <a:miter lim="800000"/>
              <a:tailEnd type="triangle"/>
            </a:ln>
            <a:effectLst/>
          </p:spPr>
        </p:cxnSp>
        <p:pic>
          <p:nvPicPr>
            <p:cNvPr id="15" name="Picture 14">
              <a:extLst>
                <a:ext uri="{FF2B5EF4-FFF2-40B4-BE49-F238E27FC236}">
                  <a16:creationId xmlns:a16="http://schemas.microsoft.com/office/drawing/2014/main" id="{A66E4789-8AE2-EF92-05EE-F52BF59EBCEC}"/>
                </a:ext>
              </a:extLst>
            </p:cNvPr>
            <p:cNvPicPr>
              <a:picLocks noChangeAspect="1"/>
            </p:cNvPicPr>
            <p:nvPr/>
          </p:nvPicPr>
          <p:blipFill>
            <a:blip r:embed="rId5"/>
            <a:stretch>
              <a:fillRect/>
            </a:stretch>
          </p:blipFill>
          <p:spPr>
            <a:xfrm>
              <a:off x="5871042" y="0"/>
              <a:ext cx="2930451" cy="6235002"/>
            </a:xfrm>
            <a:prstGeom prst="rect">
              <a:avLst/>
            </a:prstGeom>
          </p:spPr>
        </p:pic>
      </p:grpSp>
      <p:grpSp>
        <p:nvGrpSpPr>
          <p:cNvPr id="20" name="Group 19">
            <a:extLst>
              <a:ext uri="{FF2B5EF4-FFF2-40B4-BE49-F238E27FC236}">
                <a16:creationId xmlns:a16="http://schemas.microsoft.com/office/drawing/2014/main" id="{936B513F-470B-5F22-7E70-C23744F18883}"/>
              </a:ext>
            </a:extLst>
          </p:cNvPr>
          <p:cNvGrpSpPr/>
          <p:nvPr/>
        </p:nvGrpSpPr>
        <p:grpSpPr>
          <a:xfrm>
            <a:off x="8894114" y="1938104"/>
            <a:ext cx="3206549" cy="2516301"/>
            <a:chOff x="8944355" y="3254438"/>
            <a:chExt cx="3206549" cy="2516301"/>
          </a:xfrm>
        </p:grpSpPr>
        <p:sp>
          <p:nvSpPr>
            <p:cNvPr id="23" name="TextBox 22">
              <a:extLst>
                <a:ext uri="{FF2B5EF4-FFF2-40B4-BE49-F238E27FC236}">
                  <a16:creationId xmlns:a16="http://schemas.microsoft.com/office/drawing/2014/main" id="{93DD9189-C923-A328-C2F9-6045D9F49DCD}"/>
                </a:ext>
              </a:extLst>
            </p:cNvPr>
            <p:cNvSpPr txBox="1"/>
            <p:nvPr/>
          </p:nvSpPr>
          <p:spPr>
            <a:xfrm>
              <a:off x="9236363" y="3254438"/>
              <a:ext cx="2872510" cy="954107"/>
            </a:xfrm>
            <a:prstGeom prst="rect">
              <a:avLst/>
            </a:prstGeom>
            <a:noFill/>
          </p:spPr>
          <p:txBody>
            <a:bodyPr wrap="square">
              <a:spAutoFit/>
            </a:bodyPr>
            <a:lstStyle/>
            <a:p>
              <a:r>
                <a:rPr lang="en-US" sz="1400" b="1" dirty="0">
                  <a:solidFill>
                    <a:srgbClr val="FF0000"/>
                  </a:solidFill>
                  <a:latin typeface="Slack-Lato"/>
                </a:rPr>
                <a:t>Important for Administrators!</a:t>
              </a:r>
            </a:p>
            <a:p>
              <a:r>
                <a:rPr lang="en-US" sz="1400" dirty="0">
                  <a:latin typeface="Slack-Lato"/>
                </a:rPr>
                <a:t>Please, assign the following claims:</a:t>
              </a:r>
            </a:p>
            <a:p>
              <a:pPr marL="171450" indent="-171450">
                <a:buFont typeface="Arial" panose="020B0604020202020204" pitchFamily="34" charset="0"/>
                <a:buChar char="•"/>
              </a:pPr>
              <a:r>
                <a:rPr lang="en-US" sz="1400" b="1" dirty="0">
                  <a:latin typeface="Slack-Lato"/>
                </a:rPr>
                <a:t>Name</a:t>
              </a:r>
            </a:p>
            <a:p>
              <a:pPr marL="171450" indent="-171450">
                <a:buFont typeface="Arial" panose="020B0604020202020204" pitchFamily="34" charset="0"/>
                <a:buChar char="•"/>
              </a:pPr>
              <a:r>
                <a:rPr lang="en-US" sz="1400" b="1" dirty="0">
                  <a:latin typeface="Slack-Lato"/>
                </a:rPr>
                <a:t>Project</a:t>
              </a:r>
              <a:endParaRPr lang="en-US" sz="1400" b="1" dirty="0">
                <a:latin typeface="+mn-lt"/>
              </a:endParaRPr>
            </a:p>
          </p:txBody>
        </p:sp>
        <p:pic>
          <p:nvPicPr>
            <p:cNvPr id="19" name="Picture 18">
              <a:extLst>
                <a:ext uri="{FF2B5EF4-FFF2-40B4-BE49-F238E27FC236}">
                  <a16:creationId xmlns:a16="http://schemas.microsoft.com/office/drawing/2014/main" id="{A094593E-1340-C7A0-E8D2-2FB20CE5B4D1}"/>
                </a:ext>
              </a:extLst>
            </p:cNvPr>
            <p:cNvPicPr>
              <a:picLocks noChangeAspect="1"/>
            </p:cNvPicPr>
            <p:nvPr/>
          </p:nvPicPr>
          <p:blipFill>
            <a:blip r:embed="rId6"/>
            <a:stretch>
              <a:fillRect/>
            </a:stretch>
          </p:blipFill>
          <p:spPr>
            <a:xfrm>
              <a:off x="8944355" y="4243226"/>
              <a:ext cx="3206549" cy="1527513"/>
            </a:xfrm>
            <a:prstGeom prst="rect">
              <a:avLst/>
            </a:prstGeom>
            <a:solidFill>
              <a:schemeClr val="bg1"/>
            </a:solidFill>
            <a:ln>
              <a:solidFill>
                <a:srgbClr val="0070C0"/>
              </a:solidFill>
            </a:ln>
          </p:spPr>
        </p:pic>
      </p:grpSp>
      <p:sp>
        <p:nvSpPr>
          <p:cNvPr id="24" name="TextBox 23">
            <a:extLst>
              <a:ext uri="{FF2B5EF4-FFF2-40B4-BE49-F238E27FC236}">
                <a16:creationId xmlns:a16="http://schemas.microsoft.com/office/drawing/2014/main" id="{2C9862D6-EBF4-08E8-C318-8E68B449CC8C}"/>
              </a:ext>
            </a:extLst>
          </p:cNvPr>
          <p:cNvSpPr txBox="1"/>
          <p:nvPr/>
        </p:nvSpPr>
        <p:spPr>
          <a:xfrm>
            <a:off x="9402745" y="4522987"/>
            <a:ext cx="2303585" cy="1477328"/>
          </a:xfrm>
          <a:prstGeom prst="rect">
            <a:avLst/>
          </a:prstGeom>
          <a:noFill/>
        </p:spPr>
        <p:txBody>
          <a:bodyPr wrap="square">
            <a:spAutoFit/>
          </a:bodyPr>
          <a:lstStyle/>
          <a:p>
            <a:r>
              <a:rPr lang="en-US" sz="1800" b="1" dirty="0">
                <a:solidFill>
                  <a:srgbClr val="1D1C1D"/>
                </a:solidFill>
                <a:latin typeface="Slack-Lato"/>
              </a:rPr>
              <a:t>Administrators:</a:t>
            </a:r>
          </a:p>
          <a:p>
            <a:pPr marL="285750" indent="-285750">
              <a:buFont typeface="Arial" panose="020B0604020202020204" pitchFamily="34" charset="0"/>
              <a:buChar char="•"/>
            </a:pPr>
            <a:r>
              <a:rPr lang="en-US" dirty="0">
                <a:solidFill>
                  <a:srgbClr val="1D1C1D"/>
                </a:solidFill>
                <a:latin typeface="Slack-Lato"/>
              </a:rPr>
              <a:t>Victor </a:t>
            </a:r>
            <a:r>
              <a:rPr lang="en-US" dirty="0" err="1">
                <a:solidFill>
                  <a:srgbClr val="1D1C1D"/>
                </a:solidFill>
                <a:latin typeface="Slack-Lato"/>
              </a:rPr>
              <a:t>Dudarev</a:t>
            </a:r>
            <a:r>
              <a:rPr lang="en-US" dirty="0">
                <a:solidFill>
                  <a:srgbClr val="1D1C1D"/>
                </a:solidFill>
                <a:latin typeface="Slack-Lato"/>
              </a:rPr>
              <a:t>,</a:t>
            </a:r>
          </a:p>
          <a:p>
            <a:pPr marL="285750" indent="-285750">
              <a:buFont typeface="Arial" panose="020B0604020202020204" pitchFamily="34" charset="0"/>
              <a:buChar char="•"/>
            </a:pPr>
            <a:r>
              <a:rPr lang="en-US" dirty="0">
                <a:solidFill>
                  <a:srgbClr val="1D1C1D"/>
                </a:solidFill>
                <a:latin typeface="Slack-Lato"/>
              </a:rPr>
              <a:t>Carina Marek,</a:t>
            </a:r>
          </a:p>
          <a:p>
            <a:pPr marL="285750" indent="-285750">
              <a:buFont typeface="Arial" panose="020B0604020202020204" pitchFamily="34" charset="0"/>
              <a:buChar char="•"/>
            </a:pPr>
            <a:r>
              <a:rPr lang="en-US" dirty="0">
                <a:solidFill>
                  <a:srgbClr val="1D1C1D"/>
                </a:solidFill>
                <a:latin typeface="Slack-Lato"/>
              </a:rPr>
              <a:t>Lars Banko,</a:t>
            </a:r>
          </a:p>
          <a:p>
            <a:pPr marL="285750" indent="-285750">
              <a:buFont typeface="Arial" panose="020B0604020202020204" pitchFamily="34" charset="0"/>
              <a:buChar char="•"/>
            </a:pPr>
            <a:r>
              <a:rPr lang="en-US" dirty="0">
                <a:solidFill>
                  <a:srgbClr val="1D1C1D"/>
                </a:solidFill>
                <a:latin typeface="Slack-Lato"/>
              </a:rPr>
              <a:t>Alfred Ludwig</a:t>
            </a:r>
            <a:endParaRPr lang="en-US" dirty="0"/>
          </a:p>
        </p:txBody>
      </p:sp>
    </p:spTree>
    <p:extLst>
      <p:ext uri="{BB962C8B-B14F-4D97-AF65-F5344CB8AC3E}">
        <p14:creationId xmlns:p14="http://schemas.microsoft.com/office/powerpoint/2010/main" val="1364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8522661" y="3439850"/>
            <a:ext cx="3517903" cy="2115103"/>
          </a:xfrm>
          <a:prstGeom prst="rect">
            <a:avLst/>
          </a:prstGeom>
          <a:ln>
            <a:solidFill>
              <a:srgbClr val="0070C0"/>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959385" y="3439849"/>
            <a:ext cx="5472611" cy="2819504"/>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Identity User Control Interface</a:t>
            </a:r>
            <a:endParaRPr lang="de-DE" dirty="0"/>
          </a:p>
        </p:txBody>
      </p:sp>
      <p:sp>
        <p:nvSpPr>
          <p:cNvPr id="3" name="Text Placeholder 2">
            <a:extLst>
              <a:ext uri="{FF2B5EF4-FFF2-40B4-BE49-F238E27FC236}">
                <a16:creationId xmlns:a16="http://schemas.microsoft.com/office/drawing/2014/main" id="{4EB9E21F-7C26-F5AE-094D-BA2C8678DF03}"/>
              </a:ext>
            </a:extLst>
          </p:cNvPr>
          <p:cNvSpPr>
            <a:spLocks noGrp="1"/>
          </p:cNvSpPr>
          <p:nvPr>
            <p:ph type="body" sz="quarter" idx="13"/>
          </p:nvPr>
        </p:nvSpPr>
        <p:spPr>
          <a:xfrm>
            <a:off x="6289964" y="6362393"/>
            <a:ext cx="4692360" cy="485999"/>
          </a:xfrm>
        </p:spPr>
        <p:txBody>
          <a:bodyPr>
            <a:normAutofit/>
          </a:bodyPr>
          <a:lstStyle/>
          <a:p>
            <a:pPr indent="0">
              <a:buNone/>
            </a:pPr>
            <a:r>
              <a:rPr lang="en-US" sz="800" b="0" dirty="0">
                <a:solidFill>
                  <a:prstClr val="black"/>
                </a:solidFill>
                <a:latin typeface="Arial" panose="020B0604020202020204"/>
                <a:hlinkClick r:id="rId5"/>
              </a:rPr>
              <a:t>https://learn.microsoft.com/en-us/aspnet/core/security/authentication/identity</a:t>
            </a:r>
            <a:endParaRPr lang="en-US" sz="800" b="0" dirty="0">
              <a:solidFill>
                <a:prstClr val="black"/>
              </a:solidFill>
              <a:latin typeface="Arial" panose="020B0604020202020204"/>
            </a:endParaRPr>
          </a:p>
          <a:p>
            <a:endParaRPr lang="en-US" sz="800" b="0"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51437" y="1093071"/>
            <a:ext cx="3448287" cy="2821413"/>
          </a:xfrm>
          <a:prstGeom prst="rect">
            <a:avLst/>
          </a:prstGeom>
          <a:noFill/>
        </p:spPr>
        <p:txBody>
          <a:bodyPr wrap="square">
            <a:spAutoFit/>
          </a:bodyPr>
          <a:lstStyle/>
          <a:p>
            <a:pPr defTabSz="914377">
              <a:spcAft>
                <a:spcPts val="600"/>
              </a:spcAft>
            </a:pPr>
            <a:r>
              <a:rPr lang="en-US" sz="2400" b="1" dirty="0">
                <a:solidFill>
                  <a:prstClr val="black"/>
                </a:solidFill>
              </a:rPr>
              <a:t>Features:</a:t>
            </a:r>
          </a:p>
          <a:p>
            <a:pPr marL="380990" indent="-380990" defTabSz="914377">
              <a:spcAft>
                <a:spcPts val="600"/>
              </a:spcAft>
              <a:buFont typeface="Arial" panose="020B0604020202020204" pitchFamily="34" charset="0"/>
              <a:buChar char="•"/>
            </a:pPr>
            <a:r>
              <a:rPr lang="en-US" sz="2400" dirty="0">
                <a:solidFill>
                  <a:prstClr val="black"/>
                </a:solidFill>
              </a:rPr>
              <a:t>Registered </a:t>
            </a:r>
            <a:r>
              <a:rPr lang="en-US" sz="2400" u="sng" dirty="0">
                <a:solidFill>
                  <a:prstClr val="black"/>
                </a:solidFill>
              </a:rPr>
              <a:t>users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Roles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Claims</a:t>
            </a:r>
            <a:r>
              <a:rPr lang="en-US" sz="2400" dirty="0">
                <a:solidFill>
                  <a:prstClr val="black"/>
                </a:solidFill>
              </a:rPr>
              <a:t> management</a:t>
            </a:r>
            <a:endParaRPr lang="en-US" sz="2000" dirty="0">
              <a:solidFill>
                <a:prstClr val="black"/>
              </a:solidFill>
            </a:endParaRPr>
          </a:p>
          <a:p>
            <a:pPr marL="380990" indent="-380990" defTabSz="914377">
              <a:buFont typeface="Arial" panose="020B0604020202020204" pitchFamily="34" charset="0"/>
              <a:buChar char="•"/>
            </a:pPr>
            <a:endParaRPr lang="en-US" sz="1867" dirty="0">
              <a:solidFill>
                <a:prstClr val="black"/>
              </a:solidFill>
            </a:endParaRPr>
          </a:p>
          <a:p>
            <a:pPr defTabSz="914377"/>
            <a:endParaRPr lang="en-US" sz="1867" dirty="0">
              <a:solidFill>
                <a:prstClr val="black"/>
              </a:solidFill>
            </a:endParaRPr>
          </a:p>
        </p:txBody>
      </p:sp>
      <p:grpSp>
        <p:nvGrpSpPr>
          <p:cNvPr id="6" name="Group 5">
            <a:extLst>
              <a:ext uri="{FF2B5EF4-FFF2-40B4-BE49-F238E27FC236}">
                <a16:creationId xmlns:a16="http://schemas.microsoft.com/office/drawing/2014/main" id="{F1567E0E-56A0-3C8B-480F-05F0DA0E1AA4}"/>
              </a:ext>
            </a:extLst>
          </p:cNvPr>
          <p:cNvGrpSpPr/>
          <p:nvPr/>
        </p:nvGrpSpPr>
        <p:grpSpPr>
          <a:xfrm>
            <a:off x="2281183" y="943129"/>
            <a:ext cx="9759381" cy="2400708"/>
            <a:chOff x="2281183" y="943129"/>
            <a:chExt cx="9759381" cy="2400708"/>
          </a:xfrm>
        </p:grpSpPr>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3736319" y="943129"/>
              <a:ext cx="8304245" cy="2400708"/>
            </a:xfrm>
            <a:prstGeom prst="rect">
              <a:avLst/>
            </a:prstGeom>
            <a:ln>
              <a:solidFill>
                <a:srgbClr val="0070C0"/>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2281183" y="2002559"/>
              <a:ext cx="1632181"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4557916" y="1522505"/>
            <a:ext cx="0" cy="37988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3223260" y="2606040"/>
            <a:ext cx="5941611" cy="14536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3291840" y="3154680"/>
            <a:ext cx="903153" cy="82332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220016" y="3846670"/>
            <a:ext cx="2662931" cy="2308324"/>
          </a:xfrm>
          <a:prstGeom prst="rect">
            <a:avLst/>
          </a:prstGeom>
          <a:noFill/>
        </p:spPr>
        <p:txBody>
          <a:bodyPr wrap="square">
            <a:spAutoFit/>
          </a:bodyPr>
          <a:lstStyle/>
          <a:p>
            <a:pPr defTabSz="914377"/>
            <a:r>
              <a:rPr lang="en-US" sz="1600" dirty="0">
                <a:solidFill>
                  <a:prstClr val="black"/>
                </a:solidFill>
              </a:rPr>
              <a:t>Claim is a piece of information (key-value pair) that describes a user. Claims are stored in a user's identity and can be used to determine what actions a user is authorized to perform, such as accessing certain pages or resources.</a:t>
            </a:r>
          </a:p>
        </p:txBody>
      </p:sp>
      <p:pic>
        <p:nvPicPr>
          <p:cNvPr id="5" name="Picture 4">
            <a:extLst>
              <a:ext uri="{FF2B5EF4-FFF2-40B4-BE49-F238E27FC236}">
                <a16:creationId xmlns:a16="http://schemas.microsoft.com/office/drawing/2014/main" id="{987E31B4-7860-785A-CDC5-8BEA41739A72}"/>
              </a:ext>
            </a:extLst>
          </p:cNvPr>
          <p:cNvPicPr>
            <a:picLocks noChangeAspect="1"/>
          </p:cNvPicPr>
          <p:nvPr/>
        </p:nvPicPr>
        <p:blipFill>
          <a:blip r:embed="rId7"/>
          <a:stretch>
            <a:fillRect/>
          </a:stretch>
        </p:blipFill>
        <p:spPr>
          <a:xfrm>
            <a:off x="168790" y="673533"/>
            <a:ext cx="8116433" cy="285790"/>
          </a:xfrm>
          <a:prstGeom prst="rect">
            <a:avLst/>
          </a:prstGeom>
        </p:spPr>
      </p:pic>
    </p:spTree>
    <p:extLst>
      <p:ext uri="{BB962C8B-B14F-4D97-AF65-F5344CB8AC3E}">
        <p14:creationId xmlns:p14="http://schemas.microsoft.com/office/powerpoint/2010/main" val="32315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500"/>
                                        <p:tgtEl>
                                          <p:spTgt spid="13">
                                            <p:txEl>
                                              <p:pRg st="2" end="2"/>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fade">
                                      <p:cBhvr>
                                        <p:cTn id="36" dur="500"/>
                                        <p:tgtEl>
                                          <p:spTgt spid="13">
                                            <p:txEl>
                                              <p:pRg st="3" end="3"/>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64ACCF-B89E-1071-341D-D874D6CDDCC5}"/>
              </a:ext>
            </a:extLst>
          </p:cNvPr>
          <p:cNvSpPr/>
          <p:nvPr/>
        </p:nvSpPr>
        <p:spPr>
          <a:xfrm>
            <a:off x="196400" y="2481943"/>
            <a:ext cx="10693273" cy="1231075"/>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Predefined Roles</a:t>
            </a:r>
            <a:endParaRPr lang="de-DE" dirty="0"/>
          </a:p>
        </p:txBody>
      </p:sp>
      <p:sp>
        <p:nvSpPr>
          <p:cNvPr id="4" name="Text Placeholder 3">
            <a:extLst>
              <a:ext uri="{FF2B5EF4-FFF2-40B4-BE49-F238E27FC236}">
                <a16:creationId xmlns:a16="http://schemas.microsoft.com/office/drawing/2014/main" id="{5B05105B-A265-3C1F-1B24-AAE832464F4A}"/>
              </a:ext>
            </a:extLst>
          </p:cNvPr>
          <p:cNvSpPr>
            <a:spLocks noGrp="1"/>
          </p:cNvSpPr>
          <p:nvPr>
            <p:ph type="body" sz="quarter" idx="13"/>
          </p:nvPr>
        </p:nvSpPr>
        <p:spPr>
          <a:xfrm>
            <a:off x="6299200" y="6362393"/>
            <a:ext cx="4683124" cy="485999"/>
          </a:xfrm>
        </p:spPr>
        <p:txBody>
          <a:bodyPr/>
          <a:lstStyle/>
          <a:p>
            <a:pPr indent="0">
              <a:buNone/>
            </a:pPr>
            <a:r>
              <a:rPr lang="en-US" sz="1000" b="0" dirty="0">
                <a:solidFill>
                  <a:prstClr val="black"/>
                </a:solidFill>
                <a:latin typeface="Arial" panose="020B0604020202020204"/>
                <a:hlinkClick r:id="rId3"/>
              </a:rPr>
              <a:t>https://en.wikipedia.org/wiki/Role-based_access_control</a:t>
            </a:r>
            <a:endParaRPr lang="en-US" sz="1000" b="0" dirty="0">
              <a:solidFill>
                <a:prstClr val="black"/>
              </a:solidFill>
              <a:latin typeface="Arial" panose="020B0604020202020204"/>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282032" y="845125"/>
            <a:ext cx="11609193" cy="5201424"/>
          </a:xfrm>
          <a:prstGeom prst="rect">
            <a:avLst/>
          </a:prstGeom>
          <a:noFill/>
        </p:spPr>
        <p:txBody>
          <a:bodyPr wrap="square">
            <a:spAutoFit/>
          </a:bodyPr>
          <a:lstStyle/>
          <a:p>
            <a:pPr defTabSz="914377"/>
            <a:r>
              <a:rPr lang="en-US" sz="3200" b="1" dirty="0">
                <a:solidFill>
                  <a:prstClr val="black"/>
                </a:solidFill>
              </a:rPr>
              <a:t>Roles:</a:t>
            </a:r>
          </a:p>
          <a:p>
            <a:pPr defTabSz="914377"/>
            <a:endParaRPr lang="en-US" sz="1200" b="1"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User:</a:t>
            </a:r>
          </a:p>
          <a:p>
            <a:pPr marL="914377" lvl="2" defTabSz="914377"/>
            <a:r>
              <a:rPr lang="en-US" sz="2000" dirty="0">
                <a:solidFill>
                  <a:prstClr val="black"/>
                </a:solidFill>
              </a:rPr>
              <a:t>- </a:t>
            </a:r>
            <a:r>
              <a:rPr lang="en-US" sz="2000" u="sng" dirty="0">
                <a:solidFill>
                  <a:prstClr val="black"/>
                </a:solidFill>
              </a:rPr>
              <a:t>read-only</a:t>
            </a:r>
            <a:r>
              <a:rPr lang="en-US" sz="2000" dirty="0">
                <a:solidFill>
                  <a:prstClr val="black"/>
                </a:solidFill>
              </a:rPr>
              <a:t> access to public and protected data</a:t>
            </a:r>
          </a:p>
          <a:p>
            <a:pPr marL="1295368" lvl="2" indent="-380990" defTabSz="914377">
              <a:buFontTx/>
              <a:buChar char="-"/>
            </a:pPr>
            <a:endParaRPr lang="en-US" sz="2000" dirty="0">
              <a:solidFill>
                <a:prstClr val="black"/>
              </a:solidFill>
            </a:endParaRPr>
          </a:p>
          <a:p>
            <a:pPr marL="380990" indent="-380990" defTabSz="914377">
              <a:buFont typeface="Arial" panose="020B0604020202020204" pitchFamily="34" charset="0"/>
              <a:buChar char="•"/>
            </a:pPr>
            <a:r>
              <a:rPr lang="en-US" sz="2200" b="1" dirty="0" err="1">
                <a:solidFill>
                  <a:prstClr val="black"/>
                </a:solidFill>
              </a:rPr>
              <a:t>PowerUser</a:t>
            </a:r>
            <a:r>
              <a:rPr lang="en-US" sz="2200" b="1" dirty="0">
                <a:solidFill>
                  <a:prstClr val="black"/>
                </a:solidFill>
              </a:rPr>
              <a:t>:</a:t>
            </a:r>
          </a:p>
          <a:p>
            <a:pPr defTabSz="914377"/>
            <a:r>
              <a:rPr lang="en-US" sz="2000" dirty="0">
                <a:solidFill>
                  <a:prstClr val="black"/>
                </a:solidFill>
              </a:rPr>
              <a:t>	- read-only access to public and protected data (+ private data, created by the current user)</a:t>
            </a:r>
          </a:p>
          <a:p>
            <a:pPr defTabSz="914377"/>
            <a:r>
              <a:rPr lang="en-US" sz="2000" dirty="0">
                <a:solidFill>
                  <a:prstClr val="black"/>
                </a:solidFill>
              </a:rPr>
              <a:t>	- add data (+ write access to data, created by the current user)</a:t>
            </a: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Administrator</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full access</a:t>
            </a:r>
            <a:r>
              <a:rPr lang="en-US" sz="2000" dirty="0">
                <a:solidFill>
                  <a:prstClr val="black"/>
                </a:solidFill>
              </a:rPr>
              <a:t> to all data (CRUD)</a:t>
            </a:r>
          </a:p>
          <a:p>
            <a:pPr defTabSz="914377"/>
            <a:r>
              <a:rPr lang="en-US" sz="2000" dirty="0">
                <a:solidFill>
                  <a:prstClr val="black"/>
                </a:solidFill>
              </a:rPr>
              <a:t>	- user management</a:t>
            </a:r>
          </a:p>
          <a:p>
            <a:pPr defTabSz="914377"/>
            <a:endParaRPr lang="en-US" sz="2000" dirty="0">
              <a:solidFill>
                <a:prstClr val="black"/>
              </a:solidFill>
            </a:endParaRP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Anonymous (== registered user with no roles assigned)</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read-only access to public data </a:t>
            </a:r>
            <a:r>
              <a:rPr lang="en-US" sz="2000" dirty="0">
                <a:solidFill>
                  <a:prstClr val="black"/>
                </a:solidFill>
              </a:rPr>
              <a:t>only (be</a:t>
            </a:r>
            <a:r>
              <a:rPr lang="ru-RU" sz="2000" dirty="0">
                <a:solidFill>
                  <a:prstClr val="black"/>
                </a:solidFill>
              </a:rPr>
              <a:t> </a:t>
            </a:r>
            <a:r>
              <a:rPr lang="en-US" sz="2000" dirty="0">
                <a:solidFill>
                  <a:prstClr val="black"/>
                </a:solidFill>
              </a:rPr>
              <a:t>aware: internet search engines will index public data)</a:t>
            </a:r>
            <a:endParaRPr lang="ru-RU" sz="2000" b="1" dirty="0">
              <a:solidFill>
                <a:prstClr val="black"/>
              </a:solidFill>
            </a:endParaRPr>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8722966" y="3805382"/>
            <a:ext cx="3353038" cy="1678716"/>
          </a:xfrm>
          <a:prstGeom prst="rect">
            <a:avLst/>
          </a:prstGeom>
          <a:ln>
            <a:solidFill>
              <a:srgbClr val="0070C0"/>
            </a:solidFill>
          </a:ln>
        </p:spPr>
      </p:pic>
    </p:spTree>
    <p:extLst>
      <p:ext uri="{BB962C8B-B14F-4D97-AF65-F5344CB8AC3E}">
        <p14:creationId xmlns:p14="http://schemas.microsoft.com/office/powerpoint/2010/main" val="18864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fade">
                                      <p:cBhvr>
                                        <p:cTn id="20" dur="500"/>
                                        <p:tgtEl>
                                          <p:spTgt spid="13">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animEffect transition="in" filter="fade">
                                      <p:cBhvr>
                                        <p:cTn id="24" dur="500"/>
                                        <p:tgtEl>
                                          <p:spTgt spid="13">
                                            <p:txEl>
                                              <p:pRg st="6" end="6"/>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Effect transition="in" filter="fade">
                                      <p:cBhvr>
                                        <p:cTn id="28" dur="500"/>
                                        <p:tgtEl>
                                          <p:spTgt spid="13">
                                            <p:txEl>
                                              <p:pRg st="7" end="7"/>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animEffect transition="in" filter="fade">
                                      <p:cBhvr>
                                        <p:cTn id="37" dur="500"/>
                                        <p:tgtEl>
                                          <p:spTgt spid="13">
                                            <p:txEl>
                                              <p:pRg st="9" end="9"/>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3">
                                            <p:txEl>
                                              <p:pRg st="10" end="10"/>
                                            </p:txEl>
                                          </p:spTgt>
                                        </p:tgtEl>
                                        <p:attrNameLst>
                                          <p:attrName>style.visibility</p:attrName>
                                        </p:attrNameLst>
                                      </p:cBhvr>
                                      <p:to>
                                        <p:strVal val="visible"/>
                                      </p:to>
                                    </p:set>
                                    <p:animEffect transition="in" filter="fade">
                                      <p:cBhvr>
                                        <p:cTn id="41" dur="500"/>
                                        <p:tgtEl>
                                          <p:spTgt spid="13">
                                            <p:txEl>
                                              <p:pRg st="10" end="10"/>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3">
                                            <p:txEl>
                                              <p:pRg st="11" end="11"/>
                                            </p:txEl>
                                          </p:spTgt>
                                        </p:tgtEl>
                                        <p:attrNameLst>
                                          <p:attrName>style.visibility</p:attrName>
                                        </p:attrNameLst>
                                      </p:cBhvr>
                                      <p:to>
                                        <p:strVal val="visible"/>
                                      </p:to>
                                    </p:set>
                                    <p:animEffect transition="in" filter="fade">
                                      <p:cBhvr>
                                        <p:cTn id="45" dur="500"/>
                                        <p:tgtEl>
                                          <p:spTgt spid="1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xEl>
                                              <p:pRg st="14" end="14"/>
                                            </p:txEl>
                                          </p:spTgt>
                                        </p:tgtEl>
                                        <p:attrNameLst>
                                          <p:attrName>style.visibility</p:attrName>
                                        </p:attrNameLst>
                                      </p:cBhvr>
                                      <p:to>
                                        <p:strVal val="visible"/>
                                      </p:to>
                                    </p:set>
                                    <p:animEffect transition="in" filter="fade">
                                      <p:cBhvr>
                                        <p:cTn id="50" dur="500"/>
                                        <p:tgtEl>
                                          <p:spTgt spid="13">
                                            <p:txEl>
                                              <p:pRg st="14" end="14"/>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3">
                                            <p:txEl>
                                              <p:pRg st="15" end="15"/>
                                            </p:txEl>
                                          </p:spTgt>
                                        </p:tgtEl>
                                        <p:attrNameLst>
                                          <p:attrName>style.visibility</p:attrName>
                                        </p:attrNameLst>
                                      </p:cBhvr>
                                      <p:to>
                                        <p:strVal val="visible"/>
                                      </p:to>
                                    </p:set>
                                    <p:animEffect transition="in" filter="fade">
                                      <p:cBhvr>
                                        <p:cTn id="54" dur="500"/>
                                        <p:tgtEl>
                                          <p:spTgt spid="1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F777E-71E6-913B-4C5B-62AF6663B7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BD1390-FB92-5305-CFCC-A997FF06348A}"/>
              </a:ext>
            </a:extLst>
          </p:cNvPr>
          <p:cNvSpPr>
            <a:spLocks noGrp="1"/>
          </p:cNvSpPr>
          <p:nvPr>
            <p:ph type="title"/>
          </p:nvPr>
        </p:nvSpPr>
        <p:spPr/>
        <p:txBody>
          <a:bodyPr/>
          <a:lstStyle/>
          <a:p>
            <a:r>
              <a:rPr lang="de-DE" dirty="0"/>
              <a:t>Popular Question: </a:t>
            </a:r>
            <a:r>
              <a:rPr lang="de-DE" dirty="0" err="1"/>
              <a:t>how</a:t>
            </a:r>
            <a:r>
              <a:rPr lang="de-DE" dirty="0"/>
              <a:t> </a:t>
            </a:r>
            <a:r>
              <a:rPr lang="de-DE" dirty="0" err="1"/>
              <a:t>to</a:t>
            </a:r>
            <a:r>
              <a:rPr lang="de-DE" dirty="0"/>
              <a:t> </a:t>
            </a:r>
            <a:r>
              <a:rPr lang="de-DE" dirty="0" err="1"/>
              <a:t>delete</a:t>
            </a:r>
            <a:r>
              <a:rPr lang="de-DE" dirty="0"/>
              <a:t> an </a:t>
            </a:r>
            <a:r>
              <a:rPr lang="de-DE" dirty="0" err="1"/>
              <a:t>object</a:t>
            </a:r>
            <a:r>
              <a:rPr lang="de-DE" dirty="0"/>
              <a:t> / </a:t>
            </a:r>
            <a:r>
              <a:rPr lang="de-DE" dirty="0" err="1"/>
              <a:t>objects</a:t>
            </a:r>
            <a:endParaRPr lang="de-DE" dirty="0"/>
          </a:p>
        </p:txBody>
      </p:sp>
      <p:sp>
        <p:nvSpPr>
          <p:cNvPr id="4" name="Text Placeholder 3">
            <a:extLst>
              <a:ext uri="{FF2B5EF4-FFF2-40B4-BE49-F238E27FC236}">
                <a16:creationId xmlns:a16="http://schemas.microsoft.com/office/drawing/2014/main" id="{2E5755EA-5AB8-90B6-3D76-A97F46B81E25}"/>
              </a:ext>
            </a:extLst>
          </p:cNvPr>
          <p:cNvSpPr>
            <a:spLocks noGrp="1"/>
          </p:cNvSpPr>
          <p:nvPr>
            <p:ph type="body" sz="quarter" idx="13"/>
          </p:nvPr>
        </p:nvSpPr>
        <p:spPr>
          <a:xfrm>
            <a:off x="6299200" y="6362393"/>
            <a:ext cx="4683124" cy="485999"/>
          </a:xfrm>
        </p:spPr>
        <p:txBody>
          <a:bodyPr/>
          <a:lstStyle/>
          <a:p>
            <a:pPr indent="0">
              <a:buNone/>
            </a:pPr>
            <a:r>
              <a:rPr lang="en-US" dirty="0">
                <a:solidFill>
                  <a:prstClr val="black"/>
                </a:solidFill>
                <a:latin typeface="Arial" panose="020B0604020202020204"/>
                <a:hlinkClick r:id="rId3"/>
              </a:rPr>
              <a:t>https://crc247.mdi.ruhr-uni-bochum.de/object/1</a:t>
            </a:r>
          </a:p>
          <a:p>
            <a:pPr indent="0">
              <a:buNone/>
            </a:pPr>
            <a:endParaRPr lang="en-US" sz="1000" b="0" dirty="0">
              <a:solidFill>
                <a:prstClr val="black"/>
              </a:solidFill>
              <a:latin typeface="Arial" panose="020B0604020202020204"/>
              <a:hlinkClick r:id="rId3"/>
            </a:endParaRPr>
          </a:p>
        </p:txBody>
      </p:sp>
      <p:sp>
        <p:nvSpPr>
          <p:cNvPr id="13" name="TextBox 12">
            <a:extLst>
              <a:ext uri="{FF2B5EF4-FFF2-40B4-BE49-F238E27FC236}">
                <a16:creationId xmlns:a16="http://schemas.microsoft.com/office/drawing/2014/main" id="{B67B114B-4807-7B7A-E5E5-7D41863E04D4}"/>
              </a:ext>
            </a:extLst>
          </p:cNvPr>
          <p:cNvSpPr txBox="1"/>
          <p:nvPr/>
        </p:nvSpPr>
        <p:spPr>
          <a:xfrm>
            <a:off x="282032" y="845125"/>
            <a:ext cx="11609193" cy="1261884"/>
          </a:xfrm>
          <a:prstGeom prst="rect">
            <a:avLst/>
          </a:prstGeom>
          <a:noFill/>
        </p:spPr>
        <p:txBody>
          <a:bodyPr wrap="square">
            <a:spAutoFit/>
          </a:bodyPr>
          <a:lstStyle/>
          <a:p>
            <a:pPr defTabSz="914377"/>
            <a:r>
              <a:rPr lang="en-US" sz="3200" b="1" dirty="0">
                <a:solidFill>
                  <a:prstClr val="black"/>
                </a:solidFill>
              </a:rPr>
              <a:t>Q: Who can delete objects? </a:t>
            </a:r>
          </a:p>
          <a:p>
            <a:pPr defTabSz="914377"/>
            <a:r>
              <a:rPr lang="en-US" sz="2200" b="1" dirty="0">
                <a:solidFill>
                  <a:prstClr val="black"/>
                </a:solidFill>
              </a:rPr>
              <a:t>        A: Administrator</a:t>
            </a:r>
          </a:p>
          <a:p>
            <a:pPr defTabSz="914377"/>
            <a:r>
              <a:rPr lang="en-US" sz="2200" dirty="0">
                <a:solidFill>
                  <a:prstClr val="black"/>
                </a:solidFill>
              </a:rPr>
              <a:t>It was decided that </a:t>
            </a:r>
            <a:r>
              <a:rPr lang="en-US" sz="2200" dirty="0" err="1">
                <a:solidFill>
                  <a:prstClr val="black"/>
                </a:solidFill>
              </a:rPr>
              <a:t>PowerUsers</a:t>
            </a:r>
            <a:r>
              <a:rPr lang="en-US" sz="2200" dirty="0">
                <a:solidFill>
                  <a:prstClr val="black"/>
                </a:solidFill>
              </a:rPr>
              <a:t> can only add and update their own data (no deletion is possible).</a:t>
            </a:r>
            <a:endParaRPr lang="ru-RU" sz="2000" dirty="0">
              <a:solidFill>
                <a:prstClr val="black"/>
              </a:solidFill>
            </a:endParaRPr>
          </a:p>
        </p:txBody>
      </p:sp>
      <p:pic>
        <p:nvPicPr>
          <p:cNvPr id="11" name="Picture 10">
            <a:extLst>
              <a:ext uri="{FF2B5EF4-FFF2-40B4-BE49-F238E27FC236}">
                <a16:creationId xmlns:a16="http://schemas.microsoft.com/office/drawing/2014/main" id="{6BC7C6C4-B157-8208-C57B-96DA46746B5F}"/>
              </a:ext>
            </a:extLst>
          </p:cNvPr>
          <p:cNvPicPr>
            <a:picLocks noChangeAspect="1"/>
          </p:cNvPicPr>
          <p:nvPr/>
        </p:nvPicPr>
        <p:blipFill>
          <a:blip r:embed="rId4"/>
          <a:stretch>
            <a:fillRect/>
          </a:stretch>
        </p:blipFill>
        <p:spPr>
          <a:xfrm>
            <a:off x="263005" y="2220192"/>
            <a:ext cx="6343976" cy="2355971"/>
          </a:xfrm>
          <a:prstGeom prst="rect">
            <a:avLst/>
          </a:prstGeom>
          <a:ln>
            <a:solidFill>
              <a:schemeClr val="accent1"/>
            </a:solidFill>
          </a:ln>
        </p:spPr>
      </p:pic>
      <p:sp>
        <p:nvSpPr>
          <p:cNvPr id="14" name="TextBox 13">
            <a:extLst>
              <a:ext uri="{FF2B5EF4-FFF2-40B4-BE49-F238E27FC236}">
                <a16:creationId xmlns:a16="http://schemas.microsoft.com/office/drawing/2014/main" id="{D5448659-9CEE-32B7-637C-0D53B117C552}"/>
              </a:ext>
            </a:extLst>
          </p:cNvPr>
          <p:cNvSpPr txBox="1"/>
          <p:nvPr/>
        </p:nvSpPr>
        <p:spPr>
          <a:xfrm>
            <a:off x="7017251" y="2794839"/>
            <a:ext cx="4962416" cy="1200329"/>
          </a:xfrm>
          <a:prstGeom prst="rect">
            <a:avLst/>
          </a:prstGeom>
          <a:noFill/>
        </p:spPr>
        <p:txBody>
          <a:bodyPr wrap="square">
            <a:spAutoFit/>
          </a:bodyPr>
          <a:lstStyle/>
          <a:p>
            <a:r>
              <a:rPr lang="en-US" sz="1800" dirty="0">
                <a:solidFill>
                  <a:prstClr val="black"/>
                </a:solidFill>
              </a:rPr>
              <a:t>If you want to delete the objects, but can not (because of permissions), please do the following</a:t>
            </a:r>
            <a:r>
              <a:rPr lang="en-US" dirty="0">
                <a:solidFill>
                  <a:prstClr val="black"/>
                </a:solidFill>
              </a:rPr>
              <a:t>:</a:t>
            </a:r>
          </a:p>
          <a:p>
            <a:r>
              <a:rPr lang="en-US" b="1" dirty="0">
                <a:solidFill>
                  <a:prstClr val="black"/>
                </a:solidFill>
              </a:rPr>
              <a:t>Change the name </a:t>
            </a:r>
            <a:r>
              <a:rPr lang="en-US" dirty="0">
                <a:solidFill>
                  <a:prstClr val="black"/>
                </a:solidFill>
              </a:rPr>
              <a:t>of the object by inserting </a:t>
            </a:r>
            <a:r>
              <a:rPr lang="en-US" b="1" dirty="0">
                <a:solidFill>
                  <a:prstClr val="black"/>
                </a:solidFill>
              </a:rPr>
              <a:t>“_delete_” prefix </a:t>
            </a:r>
            <a:r>
              <a:rPr lang="en-US" dirty="0">
                <a:solidFill>
                  <a:prstClr val="black"/>
                </a:solidFill>
              </a:rPr>
              <a:t>(for example: “_delete_1”)</a:t>
            </a:r>
            <a:endParaRPr lang="en-US" dirty="0"/>
          </a:p>
        </p:txBody>
      </p:sp>
      <p:sp>
        <p:nvSpPr>
          <p:cNvPr id="15" name="TextBox 14">
            <a:extLst>
              <a:ext uri="{FF2B5EF4-FFF2-40B4-BE49-F238E27FC236}">
                <a16:creationId xmlns:a16="http://schemas.microsoft.com/office/drawing/2014/main" id="{FBB5CBEE-A8A3-9118-5FC8-5B8FE8897855}"/>
              </a:ext>
            </a:extLst>
          </p:cNvPr>
          <p:cNvSpPr txBox="1"/>
          <p:nvPr/>
        </p:nvSpPr>
        <p:spPr>
          <a:xfrm>
            <a:off x="6955248" y="4549105"/>
            <a:ext cx="5102773" cy="923330"/>
          </a:xfrm>
          <a:prstGeom prst="rect">
            <a:avLst/>
          </a:prstGeom>
          <a:noFill/>
        </p:spPr>
        <p:txBody>
          <a:bodyPr wrap="square">
            <a:spAutoFit/>
          </a:bodyPr>
          <a:lstStyle/>
          <a:p>
            <a:r>
              <a:rPr lang="en-US" sz="1800" b="1" dirty="0">
                <a:solidFill>
                  <a:prstClr val="black"/>
                </a:solidFill>
              </a:rPr>
              <a:t>Another alternative</a:t>
            </a:r>
            <a:r>
              <a:rPr lang="en-US" dirty="0">
                <a:solidFill>
                  <a:prstClr val="black"/>
                </a:solidFill>
              </a:rPr>
              <a:t>: if not exist, create a </a:t>
            </a:r>
            <a:r>
              <a:rPr lang="en-US" sz="1800" dirty="0">
                <a:solidFill>
                  <a:prstClr val="black"/>
                </a:solidFill>
              </a:rPr>
              <a:t>“</a:t>
            </a:r>
            <a:r>
              <a:rPr lang="en-US" sz="1800" b="1" dirty="0">
                <a:solidFill>
                  <a:prstClr val="black"/>
                </a:solidFill>
              </a:rPr>
              <a:t>Trash Bin</a:t>
            </a:r>
            <a:r>
              <a:rPr lang="en-US" sz="1800" dirty="0">
                <a:solidFill>
                  <a:prstClr val="black"/>
                </a:solidFill>
              </a:rPr>
              <a:t>” project at the top level and put/move the objects to be deleted there.</a:t>
            </a:r>
            <a:endParaRPr lang="en-US" dirty="0"/>
          </a:p>
        </p:txBody>
      </p:sp>
    </p:spTree>
    <p:extLst>
      <p:ext uri="{BB962C8B-B14F-4D97-AF65-F5344CB8AC3E}">
        <p14:creationId xmlns:p14="http://schemas.microsoft.com/office/powerpoint/2010/main" val="8422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2296</TotalTime>
  <Words>5406</Words>
  <Application>Microsoft Office PowerPoint</Application>
  <PresentationFormat>Widescreen</PresentationFormat>
  <Paragraphs>818</Paragraphs>
  <Slides>53</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Cascadia Mono</vt:lpstr>
      <vt:lpstr>Courier New</vt:lpstr>
      <vt:lpstr>Slack-Lato</vt:lpstr>
      <vt:lpstr>system-ui</vt:lpstr>
      <vt:lpstr>Office</vt:lpstr>
      <vt:lpstr>CRC247 INF Workshop  Research Data Management System </vt:lpstr>
      <vt:lpstr>RDMS Overview</vt:lpstr>
      <vt:lpstr>RDMS: Multiple Tenant Support</vt:lpstr>
      <vt:lpstr>RDMS: Data transfer between tenants</vt:lpstr>
      <vt:lpstr>RDMS: Registration and Authorization</vt:lpstr>
      <vt:lpstr>RDMS: how to register</vt:lpstr>
      <vt:lpstr>RDMS: Identity User Control Interface</vt:lpstr>
      <vt:lpstr>RDMS: Predefined Roles</vt:lpstr>
      <vt:lpstr>Popular Question: how to delete an object / objects</vt:lpstr>
      <vt:lpstr>RDMS: Setting the Object Access Level</vt:lpstr>
      <vt:lpstr>RDMS: Adjust Functionality According to User Permissions</vt:lpstr>
      <vt:lpstr>RDMS Project Tree: control and display</vt:lpstr>
      <vt:lpstr>RDMS List Types: control</vt:lpstr>
      <vt:lpstr>RDMS DropZone Tasks: Batch Data Validation &amp; Import</vt:lpstr>
      <vt:lpstr>RDMS DropZone: Staged Files (before import)</vt:lpstr>
      <vt:lpstr>RDMS: Created Objects</vt:lpstr>
      <vt:lpstr>RDMS Extended Properties: the basics </vt:lpstr>
      <vt:lpstr>RDMS Extended Properties: Representing Table Data </vt:lpstr>
      <vt:lpstr>RDMS Extended Properties: Control </vt:lpstr>
      <vt:lpstr>RDMS Extended Properties: Export and Import </vt:lpstr>
      <vt:lpstr>RDMS: Search</vt:lpstr>
      <vt:lpstr>User-Defined Type Support</vt:lpstr>
      <vt:lpstr>UI to create a new user-defined type</vt:lpstr>
      <vt:lpstr>Ways of customization</vt:lpstr>
      <vt:lpstr>RDMS no-code customisation: Templates for object type </vt:lpstr>
      <vt:lpstr>Customisation via External Services</vt:lpstr>
      <vt:lpstr>Validation from RDMS perspective: API makes it flexible</vt:lpstr>
      <vt:lpstr>Type configuration: Data Extraction (external Web Service)</vt:lpstr>
      <vt:lpstr>RDMS: Data Visualization</vt:lpstr>
      <vt:lpstr>Sample: Customised Form vs Standard Template</vt:lpstr>
      <vt:lpstr>Sample Customised Form (programming)</vt:lpstr>
      <vt:lpstr>Sample Templated Form (no-code)</vt:lpstr>
      <vt:lpstr>Use Case: Sample Transformation Workflow</vt:lpstr>
      <vt:lpstr>Materials Library: integrating heterogeneous data</vt:lpstr>
      <vt:lpstr>Data extraction: adding data to Compositions (MAs)</vt:lpstr>
      <vt:lpstr>Use Case: Sample -&gt; EDX -&gt; Resistance &amp; Search</vt:lpstr>
      <vt:lpstr>Tracking Samples or Handover event: initialisation</vt:lpstr>
      <vt:lpstr>Tracking Samples or Handover event: delivering / delivered</vt:lpstr>
      <vt:lpstr>Tracking Samples or Handover event: user overview</vt:lpstr>
      <vt:lpstr>Tracking Samples or Handover event: project overview</vt:lpstr>
      <vt:lpstr>RDMS: Advanced Interlink Objects</vt:lpstr>
      <vt:lpstr>Graph: always think about object connections</vt:lpstr>
      <vt:lpstr>Unclassified samples: these should not exist anymore…</vt:lpstr>
      <vt:lpstr>Oriented Graph: interlink &amp; don’t mess up with directions</vt:lpstr>
      <vt:lpstr>Graph visualisation</vt:lpstr>
      <vt:lpstr>Reports &amp; Statistics: Objects</vt:lpstr>
      <vt:lpstr>Reports &amp; Statistics: Users</vt:lpstr>
      <vt:lpstr>Source Control (GitLab)</vt:lpstr>
      <vt:lpstr>Documentation</vt:lpstr>
      <vt:lpstr>RDMS Free Playground</vt:lpstr>
      <vt:lpstr>Research Workflow</vt:lpstr>
      <vt:lpstr>Live Demo</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372</cp:revision>
  <cp:lastPrinted>2021-07-01T07:54:40Z</cp:lastPrinted>
  <dcterms:created xsi:type="dcterms:W3CDTF">2018-11-13T11:45:51Z</dcterms:created>
  <dcterms:modified xsi:type="dcterms:W3CDTF">2025-03-13T12:41:53Z</dcterms:modified>
</cp:coreProperties>
</file>