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5" r:id="rId1"/>
  </p:sldMasterIdLst>
  <p:notesMasterIdLst>
    <p:notesMasterId r:id="rId55"/>
  </p:notesMasterIdLst>
  <p:sldIdLst>
    <p:sldId id="256" r:id="rId2"/>
    <p:sldId id="342" r:id="rId3"/>
    <p:sldId id="276" r:id="rId4"/>
    <p:sldId id="410" r:id="rId5"/>
    <p:sldId id="278" r:id="rId6"/>
    <p:sldId id="411" r:id="rId7"/>
    <p:sldId id="301" r:id="rId8"/>
    <p:sldId id="302" r:id="rId9"/>
    <p:sldId id="9482" r:id="rId10"/>
    <p:sldId id="384" r:id="rId11"/>
    <p:sldId id="317" r:id="rId12"/>
    <p:sldId id="306" r:id="rId13"/>
    <p:sldId id="307" r:id="rId14"/>
    <p:sldId id="314" r:id="rId15"/>
    <p:sldId id="323" r:id="rId16"/>
    <p:sldId id="324" r:id="rId17"/>
    <p:sldId id="310" r:id="rId18"/>
    <p:sldId id="9480" r:id="rId19"/>
    <p:sldId id="311" r:id="rId20"/>
    <p:sldId id="312" r:id="rId21"/>
    <p:sldId id="335" r:id="rId22"/>
    <p:sldId id="393" r:id="rId23"/>
    <p:sldId id="394" r:id="rId24"/>
    <p:sldId id="395" r:id="rId25"/>
    <p:sldId id="396" r:id="rId26"/>
    <p:sldId id="392" r:id="rId27"/>
    <p:sldId id="341" r:id="rId28"/>
    <p:sldId id="418" r:id="rId29"/>
    <p:sldId id="326" r:id="rId30"/>
    <p:sldId id="346" r:id="rId31"/>
    <p:sldId id="9485" r:id="rId32"/>
    <p:sldId id="9484" r:id="rId33"/>
    <p:sldId id="9483" r:id="rId34"/>
    <p:sldId id="9481" r:id="rId35"/>
    <p:sldId id="402" r:id="rId36"/>
    <p:sldId id="380" r:id="rId37"/>
    <p:sldId id="270" r:id="rId38"/>
    <p:sldId id="372" r:id="rId39"/>
    <p:sldId id="373" r:id="rId40"/>
    <p:sldId id="374" r:id="rId41"/>
    <p:sldId id="398" r:id="rId42"/>
    <p:sldId id="9465" r:id="rId43"/>
    <p:sldId id="9466" r:id="rId44"/>
    <p:sldId id="9461" r:id="rId45"/>
    <p:sldId id="9473" r:id="rId46"/>
    <p:sldId id="375" r:id="rId47"/>
    <p:sldId id="376" r:id="rId48"/>
    <p:sldId id="297" r:id="rId49"/>
    <p:sldId id="9468" r:id="rId50"/>
    <p:sldId id="407" r:id="rId51"/>
    <p:sldId id="403" r:id="rId52"/>
    <p:sldId id="406" r:id="rId53"/>
    <p:sldId id="9486" r:id="rId54"/>
  </p:sldIdLst>
  <p:sldSz cx="12192000" cy="6858000"/>
  <p:notesSz cx="6797675" cy="99282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67B4B92-D104-437F-9D7F-7A9711107DF6}">
          <p14:sldIdLst>
            <p14:sldId id="256"/>
          </p14:sldIdLst>
        </p14:section>
        <p14:section name="Tenants" id="{3E6A33F8-B183-4AB5-B35E-48326A8164DE}">
          <p14:sldIdLst>
            <p14:sldId id="342"/>
            <p14:sldId id="276"/>
            <p14:sldId id="410"/>
            <p14:sldId id="278"/>
            <p14:sldId id="411"/>
            <p14:sldId id="301"/>
            <p14:sldId id="302"/>
            <p14:sldId id="9482"/>
            <p14:sldId id="384"/>
            <p14:sldId id="317"/>
            <p14:sldId id="306"/>
            <p14:sldId id="307"/>
            <p14:sldId id="314"/>
            <p14:sldId id="323"/>
            <p14:sldId id="324"/>
            <p14:sldId id="310"/>
            <p14:sldId id="9480"/>
            <p14:sldId id="311"/>
            <p14:sldId id="312"/>
            <p14:sldId id="335"/>
            <p14:sldId id="393"/>
            <p14:sldId id="394"/>
            <p14:sldId id="395"/>
            <p14:sldId id="396"/>
            <p14:sldId id="392"/>
            <p14:sldId id="341"/>
            <p14:sldId id="418"/>
            <p14:sldId id="326"/>
            <p14:sldId id="346"/>
            <p14:sldId id="9485"/>
            <p14:sldId id="9484"/>
            <p14:sldId id="9483"/>
            <p14:sldId id="9481"/>
            <p14:sldId id="402"/>
            <p14:sldId id="380"/>
            <p14:sldId id="270"/>
            <p14:sldId id="372"/>
            <p14:sldId id="373"/>
            <p14:sldId id="374"/>
          </p14:sldIdLst>
        </p14:section>
        <p14:section name="Graph" id="{CB0020E6-23DD-425F-B114-A44D520DAF85}">
          <p14:sldIdLst>
            <p14:sldId id="398"/>
            <p14:sldId id="9465"/>
            <p14:sldId id="9466"/>
            <p14:sldId id="9461"/>
            <p14:sldId id="9473"/>
          </p14:sldIdLst>
        </p14:section>
        <p14:section name="Reports" id="{E17F0645-5622-4C81-B94A-43FDFAC635F1}">
          <p14:sldIdLst>
            <p14:sldId id="375"/>
            <p14:sldId id="376"/>
          </p14:sldIdLst>
        </p14:section>
        <p14:section name="Conclusion" id="{3E7958DB-7915-448F-837F-2180189F50FA}">
          <p14:sldIdLst>
            <p14:sldId id="297"/>
            <p14:sldId id="9468"/>
            <p14:sldId id="407"/>
            <p14:sldId id="403"/>
          </p14:sldIdLst>
        </p14:section>
        <p14:section name="Demo" id="{F4DC39D2-F35E-4184-A153-C21B112A55E4}">
          <p14:sldIdLst>
            <p14:sldId id="406"/>
            <p14:sldId id="9486"/>
          </p14:sldIdLst>
        </p14:section>
        <p14:section name="Workflows" id="{D44A1396-C668-4AF8-A429-A94454585C95}">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7FD401A-9AFC-CEB2-2E40-A6115EBD7297}" name="Carsten Placke-Yan" initials="CPY" userId="Carsten Placke-Yan" providerId="None"/>
  <p188:author id="{639AA42E-AEF7-5BC6-A619-3DB851885769}" name="Timo  Fockenberg" initials="TF" userId="S::timo.fockenberg@uni-due.de::ca5b5eaa-ed32-423f-b93f-7fe16104f67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C93"/>
    <a:srgbClr val="0432FF"/>
    <a:srgbClr val="2E316C"/>
    <a:srgbClr val="E9EBF5"/>
    <a:srgbClr val="4C0B0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Designformatvorlage 1 - Akz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DF18680-E054-41AD-8BC1-D1AEF772440D}" styleName="Mittlere Formatvorlage 2 - Akz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307" autoAdjust="0"/>
    <p:restoredTop sz="86404" autoAdjust="0"/>
  </p:normalViewPr>
  <p:slideViewPr>
    <p:cSldViewPr snapToGrid="0">
      <p:cViewPr varScale="1">
        <p:scale>
          <a:sx n="95" d="100"/>
          <a:sy n="95" d="100"/>
        </p:scale>
        <p:origin x="774" y="9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p:cViewPr varScale="1">
        <p:scale>
          <a:sx n="60" d="100"/>
          <a:sy n="60" d="100"/>
        </p:scale>
        <p:origin x="2525" y="4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A41ABD12-B764-4614-BC86-391BAE625E29}" type="datetimeFigureOut">
              <a:rPr lang="de-DE" smtClean="0"/>
              <a:t>13.03.2025</a:t>
            </a:fld>
            <a:endParaRPr lang="de-DE"/>
          </a:p>
        </p:txBody>
      </p:sp>
      <p:sp>
        <p:nvSpPr>
          <p:cNvPr id="4" name="Folienbildplatzhalt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E4D428B1-2554-491D-B226-BCE32FA91880}" type="slidenum">
              <a:rPr lang="de-DE" smtClean="0"/>
              <a:t>‹#›</a:t>
            </a:fld>
            <a:endParaRPr lang="de-DE"/>
          </a:p>
        </p:txBody>
      </p:sp>
    </p:spTree>
    <p:extLst>
      <p:ext uri="{BB962C8B-B14F-4D97-AF65-F5344CB8AC3E}">
        <p14:creationId xmlns:p14="http://schemas.microsoft.com/office/powerpoint/2010/main" val="25447536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2</a:t>
            </a:fld>
            <a:endParaRPr lang="de-DE"/>
          </a:p>
        </p:txBody>
      </p:sp>
    </p:spTree>
    <p:extLst>
      <p:ext uri="{BB962C8B-B14F-4D97-AF65-F5344CB8AC3E}">
        <p14:creationId xmlns:p14="http://schemas.microsoft.com/office/powerpoint/2010/main" val="8644365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3</a:t>
            </a:fld>
            <a:endParaRPr lang="de-DE"/>
          </a:p>
        </p:txBody>
      </p:sp>
    </p:spTree>
    <p:extLst>
      <p:ext uri="{BB962C8B-B14F-4D97-AF65-F5344CB8AC3E}">
        <p14:creationId xmlns:p14="http://schemas.microsoft.com/office/powerpoint/2010/main" val="42676086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2FC799-891F-F0A8-E108-0466CF6D29F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0856438-1801-F9C4-C984-630183522CD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0263FC7-7131-287A-C490-A62B4303629D}"/>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D1B0E2FD-7225-7ADE-CAA3-DBA606952216}"/>
              </a:ext>
            </a:extLst>
          </p:cNvPr>
          <p:cNvSpPr>
            <a:spLocks noGrp="1"/>
          </p:cNvSpPr>
          <p:nvPr>
            <p:ph type="sldNum" sz="quarter" idx="5"/>
          </p:nvPr>
        </p:nvSpPr>
        <p:spPr/>
        <p:txBody>
          <a:bodyPr/>
          <a:lstStyle/>
          <a:p>
            <a:fld id="{E4D428B1-2554-491D-B226-BCE32FA91880}" type="slidenum">
              <a:rPr lang="de-DE" smtClean="0"/>
              <a:t>4</a:t>
            </a:fld>
            <a:endParaRPr lang="de-DE"/>
          </a:p>
        </p:txBody>
      </p:sp>
    </p:spTree>
    <p:extLst>
      <p:ext uri="{BB962C8B-B14F-4D97-AF65-F5344CB8AC3E}">
        <p14:creationId xmlns:p14="http://schemas.microsoft.com/office/powerpoint/2010/main" val="23092557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5</a:t>
            </a:fld>
            <a:endParaRPr lang="de-DE"/>
          </a:p>
        </p:txBody>
      </p:sp>
    </p:spTree>
    <p:extLst>
      <p:ext uri="{BB962C8B-B14F-4D97-AF65-F5344CB8AC3E}">
        <p14:creationId xmlns:p14="http://schemas.microsoft.com/office/powerpoint/2010/main" val="5204557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https://qr.io/</a:t>
            </a:r>
          </a:p>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6</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58111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7</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61086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8</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07188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B6999D-5473-C871-BAB7-D110CFB944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9995EB-06EA-E786-D411-8B3EBE12D4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3716DB-0A9E-DCA9-195A-5EB645355CA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69D2D48-FD82-DEDA-8274-E3CA929F7B17}"/>
              </a:ext>
            </a:extLst>
          </p:cNvPr>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9</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83415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10</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81697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11</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46945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12</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16805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13</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86906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14</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52693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15</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57076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16</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23416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17</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2581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18</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2581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19</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75349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20</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23402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21</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00855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22</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83329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23</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92749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24</a:t>
            </a:fld>
            <a:endParaRPr lang="de-DE"/>
          </a:p>
        </p:txBody>
      </p:sp>
    </p:spTree>
    <p:extLst>
      <p:ext uri="{BB962C8B-B14F-4D97-AF65-F5344CB8AC3E}">
        <p14:creationId xmlns:p14="http://schemas.microsoft.com/office/powerpoint/2010/main" val="3324527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25</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82324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26</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49328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27</a:t>
            </a:fld>
            <a:endParaRPr lang="de-DE"/>
          </a:p>
        </p:txBody>
      </p:sp>
    </p:spTree>
    <p:extLst>
      <p:ext uri="{BB962C8B-B14F-4D97-AF65-F5344CB8AC3E}">
        <p14:creationId xmlns:p14="http://schemas.microsoft.com/office/powerpoint/2010/main" val="34090455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8DB73B-AF3A-1835-FA9D-B689553047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B07339-63C9-430A-AF89-0FCBF3E4E5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4A8014-9926-9364-F30D-C09E8F0A948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938ADE9-DD05-B88E-1517-FAD15D438E83}"/>
              </a:ext>
            </a:extLst>
          </p:cNvPr>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28</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32577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29</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94273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30</a:t>
            </a:fld>
            <a:endParaRPr lang="de-DE"/>
          </a:p>
        </p:txBody>
      </p:sp>
    </p:spTree>
    <p:extLst>
      <p:ext uri="{BB962C8B-B14F-4D97-AF65-F5344CB8AC3E}">
        <p14:creationId xmlns:p14="http://schemas.microsoft.com/office/powerpoint/2010/main" val="41070596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ACE4C-5056-E775-AE4C-395BE114B7C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ACFFEFE-18F8-179A-1BDC-92AF3B60BA40}"/>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1213DF06-4F1C-AFC9-DDB0-EE3E6A97B54E}"/>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62D86CB6-76A8-2CA9-B4EA-76CEEDC647AF}"/>
              </a:ext>
            </a:extLst>
          </p:cNvPr>
          <p:cNvSpPr>
            <a:spLocks noGrp="1"/>
          </p:cNvSpPr>
          <p:nvPr>
            <p:ph type="sldNum" sz="quarter" idx="5"/>
          </p:nvPr>
        </p:nvSpPr>
        <p:spPr/>
        <p:txBody>
          <a:bodyPr/>
          <a:lstStyle/>
          <a:p>
            <a:fld id="{E4D428B1-2554-491D-B226-BCE32FA91880}" type="slidenum">
              <a:rPr lang="de-DE" smtClean="0"/>
              <a:t>31</a:t>
            </a:fld>
            <a:endParaRPr lang="de-DE"/>
          </a:p>
        </p:txBody>
      </p:sp>
    </p:spTree>
    <p:extLst>
      <p:ext uri="{BB962C8B-B14F-4D97-AF65-F5344CB8AC3E}">
        <p14:creationId xmlns:p14="http://schemas.microsoft.com/office/powerpoint/2010/main" val="29744358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44154D-1A53-A4BD-AC2E-989A801B63C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C862DE9-D8EA-CBEB-7907-3FA9C796E67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0E10A84C-D7A5-2890-B594-0F899A5E1B68}"/>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6BA4D382-15C9-BF43-B31E-17D9F00B8924}"/>
              </a:ext>
            </a:extLst>
          </p:cNvPr>
          <p:cNvSpPr>
            <a:spLocks noGrp="1"/>
          </p:cNvSpPr>
          <p:nvPr>
            <p:ph type="sldNum" sz="quarter" idx="5"/>
          </p:nvPr>
        </p:nvSpPr>
        <p:spPr/>
        <p:txBody>
          <a:bodyPr/>
          <a:lstStyle/>
          <a:p>
            <a:fld id="{E4D428B1-2554-491D-B226-BCE32FA91880}" type="slidenum">
              <a:rPr lang="de-DE" smtClean="0"/>
              <a:t>32</a:t>
            </a:fld>
            <a:endParaRPr lang="de-DE"/>
          </a:p>
        </p:txBody>
      </p:sp>
    </p:spTree>
    <p:extLst>
      <p:ext uri="{BB962C8B-B14F-4D97-AF65-F5344CB8AC3E}">
        <p14:creationId xmlns:p14="http://schemas.microsoft.com/office/powerpoint/2010/main" val="37621835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33</a:t>
            </a:fld>
            <a:endParaRPr lang="de-DE"/>
          </a:p>
        </p:txBody>
      </p:sp>
    </p:spTree>
    <p:extLst>
      <p:ext uri="{BB962C8B-B14F-4D97-AF65-F5344CB8AC3E}">
        <p14:creationId xmlns:p14="http://schemas.microsoft.com/office/powerpoint/2010/main" val="30395442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34</a:t>
            </a:fld>
            <a:endParaRPr lang="de-DE"/>
          </a:p>
        </p:txBody>
      </p:sp>
    </p:spTree>
    <p:extLst>
      <p:ext uri="{BB962C8B-B14F-4D97-AF65-F5344CB8AC3E}">
        <p14:creationId xmlns:p14="http://schemas.microsoft.com/office/powerpoint/2010/main" val="8927239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35</a:t>
            </a:fld>
            <a:endParaRPr lang="de-DE"/>
          </a:p>
        </p:txBody>
      </p:sp>
    </p:spTree>
    <p:extLst>
      <p:ext uri="{BB962C8B-B14F-4D97-AF65-F5344CB8AC3E}">
        <p14:creationId xmlns:p14="http://schemas.microsoft.com/office/powerpoint/2010/main" val="280026652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36</a:t>
            </a:fld>
            <a:endParaRPr lang="de-DE"/>
          </a:p>
        </p:txBody>
      </p:sp>
    </p:spTree>
    <p:extLst>
      <p:ext uri="{BB962C8B-B14F-4D97-AF65-F5344CB8AC3E}">
        <p14:creationId xmlns:p14="http://schemas.microsoft.com/office/powerpoint/2010/main" val="110918760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37</a:t>
            </a:fld>
            <a:endParaRPr lang="de-DE"/>
          </a:p>
        </p:txBody>
      </p:sp>
    </p:spTree>
    <p:extLst>
      <p:ext uri="{BB962C8B-B14F-4D97-AF65-F5344CB8AC3E}">
        <p14:creationId xmlns:p14="http://schemas.microsoft.com/office/powerpoint/2010/main" val="234305630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38</a:t>
            </a:fld>
            <a:endParaRPr lang="de-DE"/>
          </a:p>
        </p:txBody>
      </p:sp>
    </p:spTree>
    <p:extLst>
      <p:ext uri="{BB962C8B-B14F-4D97-AF65-F5344CB8AC3E}">
        <p14:creationId xmlns:p14="http://schemas.microsoft.com/office/powerpoint/2010/main" val="280770527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39</a:t>
            </a:fld>
            <a:endParaRPr lang="de-DE"/>
          </a:p>
        </p:txBody>
      </p:sp>
    </p:spTree>
    <p:extLst>
      <p:ext uri="{BB962C8B-B14F-4D97-AF65-F5344CB8AC3E}">
        <p14:creationId xmlns:p14="http://schemas.microsoft.com/office/powerpoint/2010/main" val="418705286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40</a:t>
            </a:fld>
            <a:endParaRPr lang="de-DE"/>
          </a:p>
        </p:txBody>
      </p:sp>
    </p:spTree>
    <p:extLst>
      <p:ext uri="{BB962C8B-B14F-4D97-AF65-F5344CB8AC3E}">
        <p14:creationId xmlns:p14="http://schemas.microsoft.com/office/powerpoint/2010/main" val="1649708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41</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55833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42</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919748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43</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475264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44</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601750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97EA1C-0365-F2DA-88F8-0BF67546F5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7DD7E4-41F2-EED6-2FF8-5621187CE4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A06659-81F4-B005-F66F-9454A38D33E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2717DB6-A02B-4007-A8A6-6B63FA08DAFB}"/>
              </a:ext>
            </a:extLst>
          </p:cNvPr>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45</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843062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46</a:t>
            </a:fld>
            <a:endParaRPr lang="de-DE"/>
          </a:p>
        </p:txBody>
      </p:sp>
    </p:spTree>
    <p:extLst>
      <p:ext uri="{BB962C8B-B14F-4D97-AF65-F5344CB8AC3E}">
        <p14:creationId xmlns:p14="http://schemas.microsoft.com/office/powerpoint/2010/main" val="40571010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47</a:t>
            </a:fld>
            <a:endParaRPr lang="de-DE"/>
          </a:p>
        </p:txBody>
      </p:sp>
    </p:spTree>
    <p:extLst>
      <p:ext uri="{BB962C8B-B14F-4D97-AF65-F5344CB8AC3E}">
        <p14:creationId xmlns:p14="http://schemas.microsoft.com/office/powerpoint/2010/main" val="265834305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48</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356994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https://qr.io/</a:t>
            </a:r>
          </a:p>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50</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092490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51</a:t>
            </a:fld>
            <a:endParaRPr lang="de-DE"/>
          </a:p>
        </p:txBody>
      </p:sp>
    </p:spTree>
    <p:extLst>
      <p:ext uri="{BB962C8B-B14F-4D97-AF65-F5344CB8AC3E}">
        <p14:creationId xmlns:p14="http://schemas.microsoft.com/office/powerpoint/2010/main" val="56697288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52</a:t>
            </a:fld>
            <a:endParaRPr lang="de-DE"/>
          </a:p>
        </p:txBody>
      </p:sp>
    </p:spTree>
    <p:extLst>
      <p:ext uri="{BB962C8B-B14F-4D97-AF65-F5344CB8AC3E}">
        <p14:creationId xmlns:p14="http://schemas.microsoft.com/office/powerpoint/2010/main" val="119640302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793AD0-8D9A-ABB3-706B-C3C83BE3957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7121DCA-8BE2-C803-513A-C98D5EE29FB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6367E38E-A0F9-9553-7CAD-B3B954A524EB}"/>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4A50EF6A-0A46-7B75-8B17-7080C620DC0B}"/>
              </a:ext>
            </a:extLst>
          </p:cNvPr>
          <p:cNvSpPr>
            <a:spLocks noGrp="1"/>
          </p:cNvSpPr>
          <p:nvPr>
            <p:ph type="sldNum" sz="quarter" idx="5"/>
          </p:nvPr>
        </p:nvSpPr>
        <p:spPr/>
        <p:txBody>
          <a:bodyPr/>
          <a:lstStyle/>
          <a:p>
            <a:fld id="{E4D428B1-2554-491D-B226-BCE32FA91880}" type="slidenum">
              <a:rPr lang="de-DE" smtClean="0"/>
              <a:t>53</a:t>
            </a:fld>
            <a:endParaRPr lang="de-DE"/>
          </a:p>
        </p:txBody>
      </p:sp>
    </p:spTree>
    <p:extLst>
      <p:ext uri="{BB962C8B-B14F-4D97-AF65-F5344CB8AC3E}">
        <p14:creationId xmlns:p14="http://schemas.microsoft.com/office/powerpoint/2010/main" val="2151809777"/>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elfolie">
    <p:spTree>
      <p:nvGrpSpPr>
        <p:cNvPr id="1" name=""/>
        <p:cNvGrpSpPr/>
        <p:nvPr/>
      </p:nvGrpSpPr>
      <p:grpSpPr>
        <a:xfrm>
          <a:off x="0" y="0"/>
          <a:ext cx="0" cy="0"/>
          <a:chOff x="0" y="0"/>
          <a:chExt cx="0" cy="0"/>
        </a:xfrm>
      </p:grpSpPr>
      <p:sp>
        <p:nvSpPr>
          <p:cNvPr id="9" name="Rechteck 8"/>
          <p:cNvSpPr/>
          <p:nvPr userDrawn="1"/>
        </p:nvSpPr>
        <p:spPr>
          <a:xfrm>
            <a:off x="0" y="3765550"/>
            <a:ext cx="12192000" cy="30924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dirty="0">
              <a:latin typeface="Arial" panose="020B0604020202020204" pitchFamily="34" charset="0"/>
              <a:cs typeface="Arial" panose="020B0604020202020204" pitchFamily="34" charset="0"/>
            </a:endParaRPr>
          </a:p>
        </p:txBody>
      </p:sp>
      <p:sp>
        <p:nvSpPr>
          <p:cNvPr id="7" name="Rechteck 6"/>
          <p:cNvSpPr/>
          <p:nvPr userDrawn="1"/>
        </p:nvSpPr>
        <p:spPr>
          <a:xfrm>
            <a:off x="0" y="0"/>
            <a:ext cx="12192000" cy="3765550"/>
          </a:xfrm>
          <a:prstGeom prst="rect">
            <a:avLst/>
          </a:prstGeom>
          <a:solidFill>
            <a:srgbClr val="004C93">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dirty="0">
              <a:latin typeface="Arial" panose="020B0604020202020204" pitchFamily="34" charset="0"/>
              <a:cs typeface="Arial" panose="020B0604020202020204" pitchFamily="34" charset="0"/>
            </a:endParaRPr>
          </a:p>
        </p:txBody>
      </p:sp>
      <p:sp>
        <p:nvSpPr>
          <p:cNvPr id="11" name="Rechteck 10"/>
          <p:cNvSpPr/>
          <p:nvPr userDrawn="1"/>
        </p:nvSpPr>
        <p:spPr>
          <a:xfrm>
            <a:off x="493776" y="742950"/>
            <a:ext cx="11201400" cy="5542280"/>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dirty="0">
              <a:latin typeface="Calibri" panose="020F0502020204030204" pitchFamily="34" charset="0"/>
              <a:cs typeface="Calibri" panose="020F0502020204030204" pitchFamily="34" charset="0"/>
            </a:endParaRPr>
          </a:p>
        </p:txBody>
      </p:sp>
      <p:sp>
        <p:nvSpPr>
          <p:cNvPr id="13" name="Untertitel 2"/>
          <p:cNvSpPr>
            <a:spLocks noGrp="1"/>
          </p:cNvSpPr>
          <p:nvPr>
            <p:ph type="subTitle" idx="1" hasCustomPrompt="1"/>
          </p:nvPr>
        </p:nvSpPr>
        <p:spPr>
          <a:xfrm>
            <a:off x="1346200" y="3849688"/>
            <a:ext cx="9448800" cy="1655762"/>
          </a:xfrm>
          <a:prstGeom prst="rect">
            <a:avLst/>
          </a:prstGeom>
        </p:spPr>
        <p:txBody>
          <a:bodyPr anchor="ctr"/>
          <a:lstStyle>
            <a:lvl1pPr marL="0" indent="0" algn="ctr">
              <a:buNone/>
              <a:defRPr sz="2400">
                <a:solidFill>
                  <a:srgbClr val="004C93"/>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Name(s)</a:t>
            </a:r>
          </a:p>
        </p:txBody>
      </p:sp>
      <p:pic>
        <p:nvPicPr>
          <p:cNvPr id="37" name="Picture 36">
            <a:extLst>
              <a:ext uri="{FF2B5EF4-FFF2-40B4-BE49-F238E27FC236}">
                <a16:creationId xmlns:a16="http://schemas.microsoft.com/office/drawing/2014/main" id="{BBA9088F-A54C-9918-177B-3ABD7F345AF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41600" y="5723436"/>
            <a:ext cx="1308322" cy="436108"/>
          </a:xfrm>
          <a:prstGeom prst="rect">
            <a:avLst/>
          </a:prstGeom>
        </p:spPr>
      </p:pic>
      <p:pic>
        <p:nvPicPr>
          <p:cNvPr id="38" name="Picture 37">
            <a:extLst>
              <a:ext uri="{FF2B5EF4-FFF2-40B4-BE49-F238E27FC236}">
                <a16:creationId xmlns:a16="http://schemas.microsoft.com/office/drawing/2014/main" id="{0DCA215A-4297-0523-5253-A9439B90D50D}"/>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r="6729"/>
          <a:stretch/>
        </p:blipFill>
        <p:spPr>
          <a:xfrm>
            <a:off x="7504917" y="5734145"/>
            <a:ext cx="1965279" cy="444655"/>
          </a:xfrm>
          <a:prstGeom prst="rect">
            <a:avLst/>
          </a:prstGeom>
        </p:spPr>
      </p:pic>
      <p:pic>
        <p:nvPicPr>
          <p:cNvPr id="39" name="Picture 38">
            <a:extLst>
              <a:ext uri="{FF2B5EF4-FFF2-40B4-BE49-F238E27FC236}">
                <a16:creationId xmlns:a16="http://schemas.microsoft.com/office/drawing/2014/main" id="{A5B8D760-E6EB-7162-3722-8B1DEC48DA54}"/>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886053" y="5695887"/>
            <a:ext cx="467372" cy="467372"/>
          </a:xfrm>
          <a:prstGeom prst="rect">
            <a:avLst/>
          </a:prstGeom>
        </p:spPr>
      </p:pic>
      <p:pic>
        <p:nvPicPr>
          <p:cNvPr id="40" name="Grafik 17">
            <a:extLst>
              <a:ext uri="{FF2B5EF4-FFF2-40B4-BE49-F238E27FC236}">
                <a16:creationId xmlns:a16="http://schemas.microsoft.com/office/drawing/2014/main" id="{350831FB-2888-4F0D-8E35-79EF011E1879}"/>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l="6937"/>
          <a:stretch/>
        </p:blipFill>
        <p:spPr>
          <a:xfrm>
            <a:off x="5165392" y="5723436"/>
            <a:ext cx="1053228" cy="495821"/>
          </a:xfrm>
          <a:prstGeom prst="rect">
            <a:avLst/>
          </a:prstGeom>
        </p:spPr>
      </p:pic>
      <p:pic>
        <p:nvPicPr>
          <p:cNvPr id="41" name="Grafik 34">
            <a:extLst>
              <a:ext uri="{FF2B5EF4-FFF2-40B4-BE49-F238E27FC236}">
                <a16:creationId xmlns:a16="http://schemas.microsoft.com/office/drawing/2014/main" id="{4722DF14-D490-9E34-B514-5C509D9762DC}"/>
              </a:ext>
            </a:extLst>
          </p:cNvPr>
          <p:cNvPicPr>
            <a:picLocks noChangeAspect="1"/>
          </p:cNvPicPr>
          <p:nvPr userDrawn="1"/>
        </p:nvPicPr>
        <p:blipFill>
          <a:blip r:embed="rId6" cstate="print">
            <a:extLst>
              <a:ext uri="{28A0092B-C50C-407E-A947-70E740481C1C}">
                <a14:useLocalDpi xmlns:a14="http://schemas.microsoft.com/office/drawing/2010/main" val="0"/>
              </a:ext>
            </a:extLst>
          </a:blip>
          <a:srcRect l="2624" r="2523"/>
          <a:stretch/>
        </p:blipFill>
        <p:spPr>
          <a:xfrm>
            <a:off x="6423205" y="5657383"/>
            <a:ext cx="895434" cy="536322"/>
          </a:xfrm>
          <a:prstGeom prst="rect">
            <a:avLst/>
          </a:prstGeom>
        </p:spPr>
      </p:pic>
      <p:pic>
        <p:nvPicPr>
          <p:cNvPr id="42" name="Grafik 45">
            <a:extLst>
              <a:ext uri="{FF2B5EF4-FFF2-40B4-BE49-F238E27FC236}">
                <a16:creationId xmlns:a16="http://schemas.microsoft.com/office/drawing/2014/main" id="{0C51EFDE-B1AB-3968-BCF7-449122D4C716}"/>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9668746" y="5806312"/>
            <a:ext cx="1806111" cy="370791"/>
          </a:xfrm>
          <a:prstGeom prst="rect">
            <a:avLst/>
          </a:prstGeom>
        </p:spPr>
      </p:pic>
      <p:grpSp>
        <p:nvGrpSpPr>
          <p:cNvPr id="43" name="Gruppieren 5">
            <a:extLst>
              <a:ext uri="{FF2B5EF4-FFF2-40B4-BE49-F238E27FC236}">
                <a16:creationId xmlns:a16="http://schemas.microsoft.com/office/drawing/2014/main" id="{CCFC8C10-445A-EE69-5944-E308104A08D4}"/>
              </a:ext>
            </a:extLst>
          </p:cNvPr>
          <p:cNvGrpSpPr/>
          <p:nvPr userDrawn="1"/>
        </p:nvGrpSpPr>
        <p:grpSpPr>
          <a:xfrm>
            <a:off x="2533397" y="5737613"/>
            <a:ext cx="881847" cy="426358"/>
            <a:chOff x="25773148" y="457686"/>
            <a:chExt cx="3954145" cy="1779485"/>
          </a:xfrm>
        </p:grpSpPr>
        <p:sp>
          <p:nvSpPr>
            <p:cNvPr id="44" name="Rechteck 3">
              <a:extLst>
                <a:ext uri="{FF2B5EF4-FFF2-40B4-BE49-F238E27FC236}">
                  <a16:creationId xmlns:a16="http://schemas.microsoft.com/office/drawing/2014/main" id="{77EFADCF-74C3-B78E-59BC-0021AE4F65D3}"/>
                </a:ext>
              </a:extLst>
            </p:cNvPr>
            <p:cNvSpPr/>
            <p:nvPr/>
          </p:nvSpPr>
          <p:spPr>
            <a:xfrm>
              <a:off x="25834019" y="511425"/>
              <a:ext cx="3027286" cy="98002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45" name="Picture 44">
              <a:extLst>
                <a:ext uri="{FF2B5EF4-FFF2-40B4-BE49-F238E27FC236}">
                  <a16:creationId xmlns:a16="http://schemas.microsoft.com/office/drawing/2014/main" id="{081B5F33-D62B-D10B-015C-AAF7C4C76A1A}"/>
                </a:ext>
              </a:extLst>
            </p:cNvPr>
            <p:cNvPicPr>
              <a:picLocks noChangeAspect="1"/>
            </p:cNvPicPr>
            <p:nvPr/>
          </p:nvPicPr>
          <p:blipFill rotWithShape="1">
            <a:blip r:embed="rId8" cstate="print">
              <a:clrChange>
                <a:clrFrom>
                  <a:srgbClr val="FEFEFE"/>
                </a:clrFrom>
                <a:clrTo>
                  <a:srgbClr val="FEFEFE">
                    <a:alpha val="0"/>
                  </a:srgbClr>
                </a:clrTo>
              </a:clrChange>
              <a:extLst>
                <a:ext uri="{28A0092B-C50C-407E-A947-70E740481C1C}">
                  <a14:useLocalDpi xmlns:a14="http://schemas.microsoft.com/office/drawing/2010/main" val="0"/>
                </a:ext>
              </a:extLst>
            </a:blip>
            <a:srcRect r="14100"/>
            <a:stretch/>
          </p:blipFill>
          <p:spPr>
            <a:xfrm>
              <a:off x="25773148" y="457686"/>
              <a:ext cx="3954145" cy="1779485"/>
            </a:xfrm>
            <a:prstGeom prst="rect">
              <a:avLst/>
            </a:prstGeom>
          </p:spPr>
        </p:pic>
      </p:grpSp>
      <p:pic>
        <p:nvPicPr>
          <p:cNvPr id="46" name="Grafik 34">
            <a:extLst>
              <a:ext uri="{FF2B5EF4-FFF2-40B4-BE49-F238E27FC236}">
                <a16:creationId xmlns:a16="http://schemas.microsoft.com/office/drawing/2014/main" id="{9A5EA96A-3C6B-A42C-D43A-25FDAC180420}"/>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573308" y="5602670"/>
            <a:ext cx="1081823" cy="585339"/>
          </a:xfrm>
          <a:prstGeom prst="rect">
            <a:avLst/>
          </a:prstGeom>
        </p:spPr>
      </p:pic>
    </p:spTree>
    <p:extLst>
      <p:ext uri="{BB962C8B-B14F-4D97-AF65-F5344CB8AC3E}">
        <p14:creationId xmlns:p14="http://schemas.microsoft.com/office/powerpoint/2010/main" val="9613241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
        <p:nvSpPr>
          <p:cNvPr id="9" name="Rechteck 8"/>
          <p:cNvSpPr>
            <a:spLocks noGrp="1" noRot="1" noMove="1" noResize="1" noEditPoints="1" noAdjustHandles="1" noChangeArrowheads="1" noChangeShapeType="1"/>
          </p:cNvSpPr>
          <p:nvPr userDrawn="1"/>
        </p:nvSpPr>
        <p:spPr>
          <a:xfrm>
            <a:off x="0" y="3765550"/>
            <a:ext cx="12192000" cy="30924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dirty="0">
              <a:latin typeface="Arial" panose="020B0604020202020204" pitchFamily="34" charset="0"/>
              <a:cs typeface="Arial" panose="020B0604020202020204" pitchFamily="34" charset="0"/>
            </a:endParaRPr>
          </a:p>
        </p:txBody>
      </p:sp>
      <p:sp>
        <p:nvSpPr>
          <p:cNvPr id="7" name="Rechteck 6"/>
          <p:cNvSpPr>
            <a:spLocks noGrp="1" noRot="1" noMove="1" noResize="1" noEditPoints="1" noAdjustHandles="1" noChangeArrowheads="1" noChangeShapeType="1"/>
          </p:cNvSpPr>
          <p:nvPr userDrawn="1"/>
        </p:nvSpPr>
        <p:spPr>
          <a:xfrm>
            <a:off x="0" y="0"/>
            <a:ext cx="12192000" cy="3765550"/>
          </a:xfrm>
          <a:prstGeom prst="rect">
            <a:avLst/>
          </a:prstGeom>
          <a:solidFill>
            <a:srgbClr val="004C93">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dirty="0">
              <a:latin typeface="Arial" panose="020B0604020202020204" pitchFamily="34" charset="0"/>
              <a:cs typeface="Arial" panose="020B0604020202020204" pitchFamily="34" charset="0"/>
            </a:endParaRPr>
          </a:p>
        </p:txBody>
      </p:sp>
      <p:sp>
        <p:nvSpPr>
          <p:cNvPr id="11" name="Rechteck 10"/>
          <p:cNvSpPr>
            <a:spLocks noGrp="1" noRot="1" noMove="1" noResize="1" noEditPoints="1" noAdjustHandles="1" noChangeArrowheads="1" noChangeShapeType="1"/>
          </p:cNvSpPr>
          <p:nvPr userDrawn="1"/>
        </p:nvSpPr>
        <p:spPr>
          <a:xfrm>
            <a:off x="493776" y="742950"/>
            <a:ext cx="11201400" cy="5542280"/>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dirty="0">
              <a:latin typeface="Calibri" panose="020F0502020204030204" pitchFamily="34" charset="0"/>
              <a:cs typeface="Calibri" panose="020F0502020204030204" pitchFamily="34" charset="0"/>
            </a:endParaRPr>
          </a:p>
        </p:txBody>
      </p:sp>
      <p:sp>
        <p:nvSpPr>
          <p:cNvPr id="14" name="Untertitel 2">
            <a:extLst>
              <a:ext uri="{FF2B5EF4-FFF2-40B4-BE49-F238E27FC236}">
                <a16:creationId xmlns:a16="http://schemas.microsoft.com/office/drawing/2014/main" id="{131D0F5F-F6B4-34EB-3E55-D904C29B49B9}"/>
              </a:ext>
            </a:extLst>
          </p:cNvPr>
          <p:cNvSpPr>
            <a:spLocks noGrp="1"/>
          </p:cNvSpPr>
          <p:nvPr>
            <p:ph type="subTitle" idx="1" hasCustomPrompt="1"/>
          </p:nvPr>
        </p:nvSpPr>
        <p:spPr>
          <a:xfrm>
            <a:off x="1346200" y="3849688"/>
            <a:ext cx="9448800" cy="1655762"/>
          </a:xfrm>
          <a:prstGeom prst="rect">
            <a:avLst/>
          </a:prstGeom>
        </p:spPr>
        <p:txBody>
          <a:bodyPr anchor="ctr"/>
          <a:lstStyle>
            <a:lvl1pPr marL="0" indent="0" algn="ctr">
              <a:buNone/>
              <a:defRPr sz="2400">
                <a:solidFill>
                  <a:srgbClr val="004C93"/>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Name(s)</a:t>
            </a:r>
          </a:p>
        </p:txBody>
      </p:sp>
      <p:pic>
        <p:nvPicPr>
          <p:cNvPr id="28" name="Picture 27">
            <a:extLst>
              <a:ext uri="{FF2B5EF4-FFF2-40B4-BE49-F238E27FC236}">
                <a16:creationId xmlns:a16="http://schemas.microsoft.com/office/drawing/2014/main" id="{F9E5F6B3-1748-86DD-7313-B89ADEC4872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41600" y="5723436"/>
            <a:ext cx="1308322" cy="436108"/>
          </a:xfrm>
          <a:prstGeom prst="rect">
            <a:avLst/>
          </a:prstGeom>
        </p:spPr>
      </p:pic>
      <p:pic>
        <p:nvPicPr>
          <p:cNvPr id="29" name="Picture 28">
            <a:extLst>
              <a:ext uri="{FF2B5EF4-FFF2-40B4-BE49-F238E27FC236}">
                <a16:creationId xmlns:a16="http://schemas.microsoft.com/office/drawing/2014/main" id="{6B06C513-F3D5-6632-7079-C0FAA89EBB11}"/>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r="6729"/>
          <a:stretch/>
        </p:blipFill>
        <p:spPr>
          <a:xfrm>
            <a:off x="7504917" y="5734145"/>
            <a:ext cx="1965279" cy="444655"/>
          </a:xfrm>
          <a:prstGeom prst="rect">
            <a:avLst/>
          </a:prstGeom>
        </p:spPr>
      </p:pic>
      <p:pic>
        <p:nvPicPr>
          <p:cNvPr id="31" name="Picture 30">
            <a:extLst>
              <a:ext uri="{FF2B5EF4-FFF2-40B4-BE49-F238E27FC236}">
                <a16:creationId xmlns:a16="http://schemas.microsoft.com/office/drawing/2014/main" id="{05644660-7A1A-BA6C-6C67-548B3A6C391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886053" y="5695887"/>
            <a:ext cx="467372" cy="467372"/>
          </a:xfrm>
          <a:prstGeom prst="rect">
            <a:avLst/>
          </a:prstGeom>
        </p:spPr>
      </p:pic>
      <p:pic>
        <p:nvPicPr>
          <p:cNvPr id="35" name="Grafik 17">
            <a:extLst>
              <a:ext uri="{FF2B5EF4-FFF2-40B4-BE49-F238E27FC236}">
                <a16:creationId xmlns:a16="http://schemas.microsoft.com/office/drawing/2014/main" id="{4BD7F226-E559-BA5F-E361-1EF3E3CB477B}"/>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l="6937"/>
          <a:stretch/>
        </p:blipFill>
        <p:spPr>
          <a:xfrm>
            <a:off x="5165392" y="5723436"/>
            <a:ext cx="1053228" cy="495821"/>
          </a:xfrm>
          <a:prstGeom prst="rect">
            <a:avLst/>
          </a:prstGeom>
        </p:spPr>
      </p:pic>
      <p:pic>
        <p:nvPicPr>
          <p:cNvPr id="36" name="Grafik 34">
            <a:extLst>
              <a:ext uri="{FF2B5EF4-FFF2-40B4-BE49-F238E27FC236}">
                <a16:creationId xmlns:a16="http://schemas.microsoft.com/office/drawing/2014/main" id="{28B0FA4B-297A-BF24-0E88-289D8A611B9F}"/>
              </a:ext>
            </a:extLst>
          </p:cNvPr>
          <p:cNvPicPr>
            <a:picLocks noChangeAspect="1"/>
          </p:cNvPicPr>
          <p:nvPr userDrawn="1"/>
        </p:nvPicPr>
        <p:blipFill>
          <a:blip r:embed="rId6" cstate="print">
            <a:extLst>
              <a:ext uri="{28A0092B-C50C-407E-A947-70E740481C1C}">
                <a14:useLocalDpi xmlns:a14="http://schemas.microsoft.com/office/drawing/2010/main" val="0"/>
              </a:ext>
            </a:extLst>
          </a:blip>
          <a:srcRect l="2624" r="2523"/>
          <a:stretch/>
        </p:blipFill>
        <p:spPr>
          <a:xfrm>
            <a:off x="6423205" y="5657383"/>
            <a:ext cx="895434" cy="536322"/>
          </a:xfrm>
          <a:prstGeom prst="rect">
            <a:avLst/>
          </a:prstGeom>
        </p:spPr>
      </p:pic>
      <p:pic>
        <p:nvPicPr>
          <p:cNvPr id="37" name="Grafik 45">
            <a:extLst>
              <a:ext uri="{FF2B5EF4-FFF2-40B4-BE49-F238E27FC236}">
                <a16:creationId xmlns:a16="http://schemas.microsoft.com/office/drawing/2014/main" id="{89BEC2C5-B748-F6DD-7A54-853E405CC286}"/>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9668746" y="5806312"/>
            <a:ext cx="1806111" cy="370791"/>
          </a:xfrm>
          <a:prstGeom prst="rect">
            <a:avLst/>
          </a:prstGeom>
        </p:spPr>
      </p:pic>
      <p:grpSp>
        <p:nvGrpSpPr>
          <p:cNvPr id="38" name="Gruppieren 5">
            <a:extLst>
              <a:ext uri="{FF2B5EF4-FFF2-40B4-BE49-F238E27FC236}">
                <a16:creationId xmlns:a16="http://schemas.microsoft.com/office/drawing/2014/main" id="{FF4B96AD-C6D9-155F-CF3D-ACF39533A1D7}"/>
              </a:ext>
            </a:extLst>
          </p:cNvPr>
          <p:cNvGrpSpPr/>
          <p:nvPr userDrawn="1"/>
        </p:nvGrpSpPr>
        <p:grpSpPr>
          <a:xfrm>
            <a:off x="2533397" y="5737613"/>
            <a:ext cx="881847" cy="426358"/>
            <a:chOff x="25773148" y="457686"/>
            <a:chExt cx="3954145" cy="1779485"/>
          </a:xfrm>
        </p:grpSpPr>
        <p:sp>
          <p:nvSpPr>
            <p:cNvPr id="39" name="Rechteck 3">
              <a:extLst>
                <a:ext uri="{FF2B5EF4-FFF2-40B4-BE49-F238E27FC236}">
                  <a16:creationId xmlns:a16="http://schemas.microsoft.com/office/drawing/2014/main" id="{D11EF6EC-2415-64F5-3F59-981D37BD67B1}"/>
                </a:ext>
              </a:extLst>
            </p:cNvPr>
            <p:cNvSpPr/>
            <p:nvPr/>
          </p:nvSpPr>
          <p:spPr>
            <a:xfrm>
              <a:off x="25834019" y="511425"/>
              <a:ext cx="3027286" cy="98002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40" name="Picture 39">
              <a:extLst>
                <a:ext uri="{FF2B5EF4-FFF2-40B4-BE49-F238E27FC236}">
                  <a16:creationId xmlns:a16="http://schemas.microsoft.com/office/drawing/2014/main" id="{FB736AA7-302F-0F85-8154-E54F32D1A1CA}"/>
                </a:ext>
              </a:extLst>
            </p:cNvPr>
            <p:cNvPicPr>
              <a:picLocks noChangeAspect="1"/>
            </p:cNvPicPr>
            <p:nvPr/>
          </p:nvPicPr>
          <p:blipFill rotWithShape="1">
            <a:blip r:embed="rId8" cstate="print">
              <a:clrChange>
                <a:clrFrom>
                  <a:srgbClr val="FEFEFE"/>
                </a:clrFrom>
                <a:clrTo>
                  <a:srgbClr val="FEFEFE">
                    <a:alpha val="0"/>
                  </a:srgbClr>
                </a:clrTo>
              </a:clrChange>
              <a:extLst>
                <a:ext uri="{28A0092B-C50C-407E-A947-70E740481C1C}">
                  <a14:useLocalDpi xmlns:a14="http://schemas.microsoft.com/office/drawing/2010/main" val="0"/>
                </a:ext>
              </a:extLst>
            </a:blip>
            <a:srcRect r="14100"/>
            <a:stretch/>
          </p:blipFill>
          <p:spPr>
            <a:xfrm>
              <a:off x="25773148" y="457686"/>
              <a:ext cx="3954145" cy="1779485"/>
            </a:xfrm>
            <a:prstGeom prst="rect">
              <a:avLst/>
            </a:prstGeom>
          </p:spPr>
        </p:pic>
      </p:grpSp>
      <p:pic>
        <p:nvPicPr>
          <p:cNvPr id="41" name="Grafik 34">
            <a:extLst>
              <a:ext uri="{FF2B5EF4-FFF2-40B4-BE49-F238E27FC236}">
                <a16:creationId xmlns:a16="http://schemas.microsoft.com/office/drawing/2014/main" id="{C3734F7A-CE02-D455-9FAA-CA20090E050E}"/>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573308" y="5602670"/>
            <a:ext cx="1081823" cy="585339"/>
          </a:xfrm>
          <a:prstGeom prst="rect">
            <a:avLst/>
          </a:prstGeom>
        </p:spPr>
      </p:pic>
    </p:spTree>
    <p:extLst>
      <p:ext uri="{BB962C8B-B14F-4D97-AF65-F5344CB8AC3E}">
        <p14:creationId xmlns:p14="http://schemas.microsoft.com/office/powerpoint/2010/main" val="44411704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4044" userDrawn="1">
          <p15:clr>
            <a:srgbClr val="FBAE40"/>
          </p15:clr>
        </p15:guide>
        <p15:guide id="3" orient="horz" pos="3838" userDrawn="1">
          <p15:clr>
            <a:srgbClr val="FBAE40"/>
          </p15:clr>
        </p15:guide>
        <p15:guide id="4" pos="438" userDrawn="1">
          <p15:clr>
            <a:srgbClr val="FBAE40"/>
          </p15:clr>
        </p15:guide>
        <p15:guide id="5" pos="7242" userDrawn="1">
          <p15:clr>
            <a:srgbClr val="FBAE40"/>
          </p15:clr>
        </p15:guide>
        <p15:guide id="6" orient="horz" pos="3589" userDrawn="1">
          <p15:clr>
            <a:srgbClr val="FBAE40"/>
          </p15:clr>
        </p15:guide>
        <p15:guide id="7" orient="horz" pos="618"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_Slides">
    <p:spTree>
      <p:nvGrpSpPr>
        <p:cNvPr id="1" name=""/>
        <p:cNvGrpSpPr/>
        <p:nvPr/>
      </p:nvGrpSpPr>
      <p:grpSpPr>
        <a:xfrm>
          <a:off x="0" y="0"/>
          <a:ext cx="0" cy="0"/>
          <a:chOff x="0" y="0"/>
          <a:chExt cx="0" cy="0"/>
        </a:xfrm>
      </p:grpSpPr>
      <p:sp>
        <p:nvSpPr>
          <p:cNvPr id="8" name="Slide Number">
            <a:extLst>
              <a:ext uri="{FF2B5EF4-FFF2-40B4-BE49-F238E27FC236}">
                <a16:creationId xmlns:a16="http://schemas.microsoft.com/office/drawing/2014/main" id="{E10AE831-2867-F646-83B4-DA810147BE78}"/>
              </a:ext>
            </a:extLst>
          </p:cNvPr>
          <p:cNvSpPr txBox="1"/>
          <p:nvPr userDrawn="1"/>
        </p:nvSpPr>
        <p:spPr>
          <a:xfrm>
            <a:off x="219600" y="6390591"/>
            <a:ext cx="489047" cy="427215"/>
          </a:xfrm>
          <a:prstGeom prst="rect">
            <a:avLst/>
          </a:prstGeom>
          <a:noFill/>
        </p:spPr>
        <p:txBody>
          <a:bodyPr wrap="none" lIns="0" rtlCol="0" anchor="ctr" anchorCtr="0">
            <a:noAutofit/>
          </a:bodyPr>
          <a:lstStyle/>
          <a:p>
            <a:fld id="{C2010D74-AEB2-4A4B-A2EC-3697475144BD}" type="slidenum">
              <a:rPr lang="en-GB" sz="1400" b="0" kern="1200" smtClean="0">
                <a:solidFill>
                  <a:srgbClr val="004C93"/>
                </a:solidFill>
                <a:latin typeface="+mn-lt"/>
                <a:ea typeface="ＭＳ Ｐゴシック" charset="-128"/>
                <a:cs typeface="Calibri" panose="020F0502020204030204" pitchFamily="34" charset="0"/>
              </a:rPr>
              <a:t>‹#›</a:t>
            </a:fld>
            <a:endParaRPr lang="en-GB" sz="1400" b="0" kern="1200" dirty="0">
              <a:solidFill>
                <a:srgbClr val="004C93"/>
              </a:solidFill>
              <a:latin typeface="+mn-lt"/>
              <a:ea typeface="ＭＳ Ｐゴシック" charset="-128"/>
              <a:cs typeface="Calibri" panose="020F0502020204030204" pitchFamily="34" charset="0"/>
            </a:endParaRPr>
          </a:p>
        </p:txBody>
      </p:sp>
      <p:sp>
        <p:nvSpPr>
          <p:cNvPr id="6" name="Title">
            <a:extLst>
              <a:ext uri="{FF2B5EF4-FFF2-40B4-BE49-F238E27FC236}">
                <a16:creationId xmlns:a16="http://schemas.microsoft.com/office/drawing/2014/main" id="{60DD7736-FA16-9041-A930-CE6D748B0BDF}"/>
              </a:ext>
            </a:extLst>
          </p:cNvPr>
          <p:cNvSpPr>
            <a:spLocks noGrp="1"/>
          </p:cNvSpPr>
          <p:nvPr>
            <p:ph type="title"/>
          </p:nvPr>
        </p:nvSpPr>
        <p:spPr>
          <a:xfrm>
            <a:off x="215999" y="108000"/>
            <a:ext cx="11764994" cy="792000"/>
          </a:xfrm>
        </p:spPr>
        <p:txBody>
          <a:bodyPr tIns="36000" bIns="36000">
            <a:noAutofit/>
          </a:bodyPr>
          <a:lstStyle>
            <a:lvl1pPr>
              <a:defRPr lang="de-DE" sz="3600" b="1" baseline="0" smtClean="0">
                <a:solidFill>
                  <a:srgbClr val="004C93"/>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defRPr>
            </a:lvl1pPr>
          </a:lstStyle>
          <a:p>
            <a:endParaRPr lang="en-US" noProof="0" dirty="0"/>
          </a:p>
        </p:txBody>
      </p:sp>
      <p:grpSp>
        <p:nvGrpSpPr>
          <p:cNvPr id="16" name="Area B" hidden="1">
            <a:extLst>
              <a:ext uri="{FF2B5EF4-FFF2-40B4-BE49-F238E27FC236}">
                <a16:creationId xmlns:a16="http://schemas.microsoft.com/office/drawing/2014/main" id="{5F7337AB-AC00-9A4F-AE65-68CE30482C06}"/>
              </a:ext>
            </a:extLst>
          </p:cNvPr>
          <p:cNvGrpSpPr/>
          <p:nvPr userDrawn="1"/>
        </p:nvGrpSpPr>
        <p:grpSpPr>
          <a:xfrm>
            <a:off x="11407608" y="144000"/>
            <a:ext cx="720000" cy="720000"/>
            <a:chOff x="11448000" y="144000"/>
            <a:chExt cx="720000" cy="720000"/>
          </a:xfrm>
        </p:grpSpPr>
        <p:sp>
          <p:nvSpPr>
            <p:cNvPr id="17" name="Element_B">
              <a:extLst>
                <a:ext uri="{FF2B5EF4-FFF2-40B4-BE49-F238E27FC236}">
                  <a16:creationId xmlns:a16="http://schemas.microsoft.com/office/drawing/2014/main" id="{C489C6BB-48D0-214E-8C59-0E82FE509984}"/>
                </a:ext>
              </a:extLst>
            </p:cNvPr>
            <p:cNvSpPr>
              <a:spLocks noGrp="1" noRot="1" noMove="1" noResize="1" noEditPoints="1" noAdjustHandles="1" noChangeArrowheads="1" noChangeShapeType="1"/>
            </p:cNvSpPr>
            <p:nvPr/>
          </p:nvSpPr>
          <p:spPr>
            <a:xfrm flipH="1">
              <a:off x="11448000" y="144000"/>
              <a:ext cx="720000" cy="72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rmAutofit/>
            </a:bodyPr>
            <a:lstStyle/>
            <a:p>
              <a:pPr algn="ctr"/>
              <a:endParaRPr lang="de-DE">
                <a:latin typeface="Calibri" panose="020F0502020204030204" pitchFamily="34" charset="0"/>
                <a:cs typeface="Calibri" panose="020F0502020204030204" pitchFamily="34" charset="0"/>
              </a:endParaRPr>
            </a:p>
          </p:txBody>
        </p:sp>
        <p:sp>
          <p:nvSpPr>
            <p:cNvPr id="18" name="Text_B">
              <a:extLst>
                <a:ext uri="{FF2B5EF4-FFF2-40B4-BE49-F238E27FC236}">
                  <a16:creationId xmlns:a16="http://schemas.microsoft.com/office/drawing/2014/main" id="{96CD414C-3C04-2E4A-897D-68B2E774E954}"/>
                </a:ext>
              </a:extLst>
            </p:cNvPr>
            <p:cNvSpPr txBox="1"/>
            <p:nvPr/>
          </p:nvSpPr>
          <p:spPr>
            <a:xfrm>
              <a:off x="11448000" y="288000"/>
              <a:ext cx="720000" cy="432000"/>
            </a:xfrm>
            <a:prstGeom prst="rect">
              <a:avLst/>
            </a:prstGeom>
            <a:noFill/>
          </p:spPr>
          <p:txBody>
            <a:bodyPr wrap="square" lIns="36000" tIns="36000" rIns="36000" bIns="36000" rtlCol="0" anchor="ctr" anchorCtr="0">
              <a:normAutofit/>
            </a:bodyPr>
            <a:lstStyle/>
            <a:p>
              <a:pPr algn="ctr"/>
              <a:r>
                <a:rPr lang="en-US" sz="2000" b="1" dirty="0">
                  <a:solidFill>
                    <a:schemeClr val="bg1"/>
                  </a:solidFill>
                  <a:latin typeface="Calibri" panose="020F0502020204030204" pitchFamily="34" charset="0"/>
                  <a:cs typeface="Calibri" panose="020F0502020204030204" pitchFamily="34" charset="0"/>
                </a:rPr>
                <a:t>B02</a:t>
              </a:r>
              <a:endParaRPr lang="en-DE" sz="2000" b="1" dirty="0">
                <a:solidFill>
                  <a:schemeClr val="bg1"/>
                </a:solidFill>
                <a:latin typeface="Calibri" panose="020F0502020204030204" pitchFamily="34" charset="0"/>
                <a:cs typeface="Calibri" panose="020F0502020204030204" pitchFamily="34" charset="0"/>
              </a:endParaRPr>
            </a:p>
          </p:txBody>
        </p:sp>
      </p:grpSp>
      <p:grpSp>
        <p:nvGrpSpPr>
          <p:cNvPr id="19" name="Area A" hidden="1">
            <a:extLst>
              <a:ext uri="{FF2B5EF4-FFF2-40B4-BE49-F238E27FC236}">
                <a16:creationId xmlns:a16="http://schemas.microsoft.com/office/drawing/2014/main" id="{7643002E-2D77-6840-B933-08975F0106D6}"/>
              </a:ext>
            </a:extLst>
          </p:cNvPr>
          <p:cNvGrpSpPr/>
          <p:nvPr userDrawn="1"/>
        </p:nvGrpSpPr>
        <p:grpSpPr>
          <a:xfrm>
            <a:off x="11407608" y="144000"/>
            <a:ext cx="720000" cy="720000"/>
            <a:chOff x="11448000" y="144000"/>
            <a:chExt cx="720000" cy="720000"/>
          </a:xfrm>
        </p:grpSpPr>
        <p:sp>
          <p:nvSpPr>
            <p:cNvPr id="20" name="Element_A">
              <a:extLst>
                <a:ext uri="{FF2B5EF4-FFF2-40B4-BE49-F238E27FC236}">
                  <a16:creationId xmlns:a16="http://schemas.microsoft.com/office/drawing/2014/main" id="{A7CEC376-494D-C54F-B896-5E66AC180452}"/>
                </a:ext>
              </a:extLst>
            </p:cNvPr>
            <p:cNvSpPr/>
            <p:nvPr/>
          </p:nvSpPr>
          <p:spPr>
            <a:xfrm flipH="1">
              <a:off x="11448000" y="144000"/>
              <a:ext cx="720000" cy="72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rmAutofit/>
            </a:bodyPr>
            <a:lstStyle/>
            <a:p>
              <a:pPr algn="ctr"/>
              <a:endParaRPr lang="de-DE">
                <a:latin typeface="Calibri" panose="020F0502020204030204" pitchFamily="34" charset="0"/>
                <a:cs typeface="Calibri" panose="020F0502020204030204" pitchFamily="34" charset="0"/>
              </a:endParaRPr>
            </a:p>
          </p:txBody>
        </p:sp>
        <p:sp>
          <p:nvSpPr>
            <p:cNvPr id="21" name="Text_A">
              <a:extLst>
                <a:ext uri="{FF2B5EF4-FFF2-40B4-BE49-F238E27FC236}">
                  <a16:creationId xmlns:a16="http://schemas.microsoft.com/office/drawing/2014/main" id="{0BD97176-935F-3D4E-B9A0-3E17388CF2C9}"/>
                </a:ext>
              </a:extLst>
            </p:cNvPr>
            <p:cNvSpPr txBox="1"/>
            <p:nvPr/>
          </p:nvSpPr>
          <p:spPr>
            <a:xfrm>
              <a:off x="11448000" y="288000"/>
              <a:ext cx="720000" cy="432000"/>
            </a:xfrm>
            <a:prstGeom prst="rect">
              <a:avLst/>
            </a:prstGeom>
            <a:noFill/>
          </p:spPr>
          <p:txBody>
            <a:bodyPr wrap="square" lIns="36000" tIns="36000" rIns="36000" bIns="36000" rtlCol="0" anchor="ctr" anchorCtr="0">
              <a:normAutofit/>
            </a:bodyPr>
            <a:lstStyle/>
            <a:p>
              <a:pPr algn="ctr"/>
              <a:r>
                <a:rPr lang="en-US" sz="2000" b="1" dirty="0">
                  <a:solidFill>
                    <a:schemeClr val="tx1"/>
                  </a:solidFill>
                  <a:latin typeface="Calibri" panose="020F0502020204030204" pitchFamily="34" charset="0"/>
                  <a:cs typeface="Calibri" panose="020F0502020204030204" pitchFamily="34" charset="0"/>
                </a:rPr>
                <a:t>A09</a:t>
              </a:r>
              <a:endParaRPr lang="en-DE" sz="2000" b="1" dirty="0">
                <a:solidFill>
                  <a:schemeClr val="tx1"/>
                </a:solidFill>
                <a:latin typeface="Calibri" panose="020F0502020204030204" pitchFamily="34" charset="0"/>
                <a:cs typeface="Calibri" panose="020F0502020204030204" pitchFamily="34" charset="0"/>
              </a:endParaRPr>
            </a:p>
          </p:txBody>
        </p:sp>
      </p:grpSp>
      <p:cxnSp>
        <p:nvCxnSpPr>
          <p:cNvPr id="28" name="Design Element: Line">
            <a:extLst>
              <a:ext uri="{FF2B5EF4-FFF2-40B4-BE49-F238E27FC236}">
                <a16:creationId xmlns:a16="http://schemas.microsoft.com/office/drawing/2014/main" id="{78779EE9-EA30-7A40-A4ED-51C6928F2CBA}"/>
              </a:ext>
            </a:extLst>
          </p:cNvPr>
          <p:cNvCxnSpPr>
            <a:cxnSpLocks/>
          </p:cNvCxnSpPr>
          <p:nvPr userDrawn="1"/>
        </p:nvCxnSpPr>
        <p:spPr>
          <a:xfrm>
            <a:off x="215999" y="6342499"/>
            <a:ext cx="1176499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29" name="Gruppieren 28">
            <a:extLst>
              <a:ext uri="{FF2B5EF4-FFF2-40B4-BE49-F238E27FC236}">
                <a16:creationId xmlns:a16="http://schemas.microsoft.com/office/drawing/2014/main" id="{CA24BC50-7A3F-DA40-8A91-D57791100FB3}"/>
              </a:ext>
            </a:extLst>
          </p:cNvPr>
          <p:cNvGrpSpPr/>
          <p:nvPr userDrawn="1"/>
        </p:nvGrpSpPr>
        <p:grpSpPr>
          <a:xfrm>
            <a:off x="10489546" y="6104033"/>
            <a:ext cx="1491446" cy="695182"/>
            <a:chOff x="10466773" y="6064346"/>
            <a:chExt cx="1491446" cy="695182"/>
          </a:xfrm>
        </p:grpSpPr>
        <p:sp>
          <p:nvSpPr>
            <p:cNvPr id="30" name="Rechteck 29">
              <a:extLst>
                <a:ext uri="{FF2B5EF4-FFF2-40B4-BE49-F238E27FC236}">
                  <a16:creationId xmlns:a16="http://schemas.microsoft.com/office/drawing/2014/main" id="{127A10B7-8B73-754D-8784-F7BFEABF5157}"/>
                </a:ext>
              </a:extLst>
            </p:cNvPr>
            <p:cNvSpPr/>
            <p:nvPr userDrawn="1"/>
          </p:nvSpPr>
          <p:spPr>
            <a:xfrm>
              <a:off x="10466773" y="6195600"/>
              <a:ext cx="468000" cy="2317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Grafik 30">
              <a:hlinkClick r:id="" action="ppaction://noaction"/>
              <a:extLst>
                <a:ext uri="{FF2B5EF4-FFF2-40B4-BE49-F238E27FC236}">
                  <a16:creationId xmlns:a16="http://schemas.microsoft.com/office/drawing/2014/main" id="{9C87BB19-523F-1346-9BC0-B8984CA1D002}"/>
                </a:ext>
              </a:extLst>
            </p:cNvPr>
            <p:cNvPicPr>
              <a:picLocks noChangeAspect="1"/>
            </p:cNvPicPr>
            <p:nvPr userDrawn="1"/>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512780" y="6064346"/>
              <a:ext cx="1445439" cy="695182"/>
            </a:xfrm>
            <a:prstGeom prst="rect">
              <a:avLst/>
            </a:prstGeom>
          </p:spPr>
        </p:pic>
      </p:grpSp>
      <p:sp>
        <p:nvSpPr>
          <p:cNvPr id="5" name="Presentation Details">
            <a:extLst>
              <a:ext uri="{FF2B5EF4-FFF2-40B4-BE49-F238E27FC236}">
                <a16:creationId xmlns:a16="http://schemas.microsoft.com/office/drawing/2014/main" id="{4D7C228A-EAD6-1667-CBEA-C827F0274DC9}"/>
              </a:ext>
            </a:extLst>
          </p:cNvPr>
          <p:cNvSpPr txBox="1"/>
          <p:nvPr userDrawn="1"/>
        </p:nvSpPr>
        <p:spPr>
          <a:xfrm>
            <a:off x="580104" y="6372000"/>
            <a:ext cx="4995073" cy="485999"/>
          </a:xfrm>
          <a:prstGeom prst="rect">
            <a:avLst/>
          </a:prstGeom>
          <a:noFill/>
        </p:spPr>
        <p:txBody>
          <a:bodyPr wrap="none" lIns="90000" rIns="90000" rtlCol="0" anchor="ctr" anchorCtr="0">
            <a:noAutofit/>
          </a:bodyPr>
          <a:lstStyle/>
          <a:p>
            <a:r>
              <a:rPr lang="en-US" sz="1300" b="1" noProof="0" dirty="0">
                <a:solidFill>
                  <a:srgbClr val="004C93"/>
                </a:solidFill>
              </a:rPr>
              <a:t>CRC/TRR 247 RDMS Workshop</a:t>
            </a:r>
            <a:br>
              <a:rPr lang="en-US" sz="1300" b="1" noProof="0" dirty="0">
                <a:solidFill>
                  <a:srgbClr val="004C93"/>
                </a:solidFill>
              </a:rPr>
            </a:br>
            <a:r>
              <a:rPr lang="en-US" sz="1200" noProof="0" dirty="0">
                <a:solidFill>
                  <a:srgbClr val="004C93"/>
                </a:solidFill>
              </a:rPr>
              <a:t>13 March 2025</a:t>
            </a:r>
          </a:p>
        </p:txBody>
      </p:sp>
      <p:sp>
        <p:nvSpPr>
          <p:cNvPr id="7" name="References" hidden="1">
            <a:extLst>
              <a:ext uri="{FF2B5EF4-FFF2-40B4-BE49-F238E27FC236}">
                <a16:creationId xmlns:a16="http://schemas.microsoft.com/office/drawing/2014/main" id="{9F55CC67-CB81-B052-1C1C-EF8D44B1F4EA}"/>
              </a:ext>
            </a:extLst>
          </p:cNvPr>
          <p:cNvSpPr>
            <a:spLocks noGrp="1"/>
          </p:cNvSpPr>
          <p:nvPr>
            <p:ph type="body" sz="quarter" idx="13" hasCustomPrompt="1"/>
          </p:nvPr>
        </p:nvSpPr>
        <p:spPr>
          <a:xfrm>
            <a:off x="5669023" y="6362393"/>
            <a:ext cx="5313301" cy="485999"/>
          </a:xfrm>
        </p:spPr>
        <p:txBody>
          <a:bodyPr lIns="36000" tIns="18000" rIns="36000" bIns="0">
            <a:normAutofit/>
          </a:bodyPr>
          <a:lstStyle>
            <a:lvl1pPr marL="0" indent="-228600">
              <a:lnSpc>
                <a:spcPct val="100000"/>
              </a:lnSpc>
              <a:spcBef>
                <a:spcPts val="0"/>
              </a:spcBef>
              <a:buFont typeface="+mj-lt"/>
              <a:buAutoNum type="arabicParenBoth"/>
              <a:defRPr sz="1000">
                <a:latin typeface="Calibri" panose="020F0502020204030204" pitchFamily="34" charset="0"/>
                <a:cs typeface="Calibri" panose="020F0502020204030204" pitchFamily="34" charset="0"/>
              </a:defRPr>
            </a:lvl1pPr>
          </a:lstStyle>
          <a:p>
            <a:pPr lvl="0"/>
            <a:r>
              <a:rPr lang="en-US" noProof="0" dirty="0"/>
              <a:t>Reference 1</a:t>
            </a:r>
          </a:p>
          <a:p>
            <a:pPr lvl="0"/>
            <a:r>
              <a:rPr lang="en-US" noProof="0" dirty="0"/>
              <a:t>Reference 2</a:t>
            </a:r>
          </a:p>
          <a:p>
            <a:pPr lvl="0"/>
            <a:r>
              <a:rPr lang="en-US" noProof="0" dirty="0"/>
              <a:t>Reference 3</a:t>
            </a:r>
          </a:p>
        </p:txBody>
      </p:sp>
      <p:grpSp>
        <p:nvGrpSpPr>
          <p:cNvPr id="2" name="Area C">
            <a:extLst>
              <a:ext uri="{FF2B5EF4-FFF2-40B4-BE49-F238E27FC236}">
                <a16:creationId xmlns:a16="http://schemas.microsoft.com/office/drawing/2014/main" id="{5C34E54F-7846-AA1B-DD58-F5630A93C241}"/>
              </a:ext>
            </a:extLst>
          </p:cNvPr>
          <p:cNvGrpSpPr/>
          <p:nvPr userDrawn="1"/>
        </p:nvGrpSpPr>
        <p:grpSpPr>
          <a:xfrm>
            <a:off x="11361227" y="137374"/>
            <a:ext cx="720000" cy="720000"/>
            <a:chOff x="11448000" y="144000"/>
            <a:chExt cx="720000" cy="720000"/>
          </a:xfrm>
        </p:grpSpPr>
        <p:sp>
          <p:nvSpPr>
            <p:cNvPr id="3" name="Element_C">
              <a:extLst>
                <a:ext uri="{FF2B5EF4-FFF2-40B4-BE49-F238E27FC236}">
                  <a16:creationId xmlns:a16="http://schemas.microsoft.com/office/drawing/2014/main" id="{28AB5E16-0E6C-D292-6283-9FFDEAD77017}"/>
                </a:ext>
              </a:extLst>
            </p:cNvPr>
            <p:cNvSpPr/>
            <p:nvPr/>
          </p:nvSpPr>
          <p:spPr>
            <a:xfrm flipH="1">
              <a:off x="11448000" y="144000"/>
              <a:ext cx="720000" cy="72000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rmAutofit/>
            </a:bodyPr>
            <a:lstStyle/>
            <a:p>
              <a:pPr algn="ctr"/>
              <a:endParaRPr lang="de-DE" dirty="0">
                <a:solidFill>
                  <a:schemeClr val="bg1"/>
                </a:solidFill>
                <a:latin typeface="Calibri" panose="020F0502020204030204" pitchFamily="34" charset="0"/>
                <a:cs typeface="Calibri" panose="020F0502020204030204" pitchFamily="34" charset="0"/>
              </a:endParaRPr>
            </a:p>
          </p:txBody>
        </p:sp>
        <p:sp>
          <p:nvSpPr>
            <p:cNvPr id="4" name="Text_C">
              <a:extLst>
                <a:ext uri="{FF2B5EF4-FFF2-40B4-BE49-F238E27FC236}">
                  <a16:creationId xmlns:a16="http://schemas.microsoft.com/office/drawing/2014/main" id="{ABEBF874-EB78-7875-2D27-B63FFF945823}"/>
                </a:ext>
              </a:extLst>
            </p:cNvPr>
            <p:cNvSpPr txBox="1"/>
            <p:nvPr/>
          </p:nvSpPr>
          <p:spPr>
            <a:xfrm>
              <a:off x="11448000" y="288000"/>
              <a:ext cx="720000" cy="432000"/>
            </a:xfrm>
            <a:prstGeom prst="rect">
              <a:avLst/>
            </a:prstGeom>
            <a:noFill/>
          </p:spPr>
          <p:txBody>
            <a:bodyPr wrap="square" lIns="36000" tIns="36000" rIns="36000" bIns="36000" rtlCol="0" anchor="ctr" anchorCtr="0">
              <a:normAutofit/>
            </a:bodyPr>
            <a:lstStyle/>
            <a:p>
              <a:pPr algn="ctr"/>
              <a:r>
                <a:rPr lang="en-US" sz="2000" b="1" dirty="0">
                  <a:solidFill>
                    <a:schemeClr val="bg1"/>
                  </a:solidFill>
                  <a:latin typeface="Calibri" panose="020F0502020204030204" pitchFamily="34" charset="0"/>
                  <a:cs typeface="Calibri" panose="020F0502020204030204" pitchFamily="34" charset="0"/>
                </a:rPr>
                <a:t>INF</a:t>
              </a:r>
              <a:endParaRPr lang="en-DE" sz="2000" b="1" dirty="0">
                <a:solidFill>
                  <a:schemeClr val="bg1"/>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268814237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3/13/2025</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2591790937"/>
      </p:ext>
    </p:extLst>
  </p:cSld>
  <p:clrMap bg1="lt1" tx1="dk1" bg2="lt2" tx2="dk2" accent1="accent1" accent2="accent2" accent3="accent3" accent4="accent4" accent5="accent5" accent6="accent6" hlink="hlink" folHlink="folHlink"/>
  <p:sldLayoutIdLst>
    <p:sldLayoutId id="2147483677" r:id="rId1"/>
    <p:sldLayoutId id="2147483679" r:id="rId2"/>
    <p:sldLayoutId id="2147483678"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hyperlink" Target="https://crc1625.mdi.ruhr-uni-bochum.de/" TargetMode="External"/><Relationship Id="rId5" Type="http://schemas.openxmlformats.org/officeDocument/2006/relationships/hyperlink" Target="https://crc247.mdi.ruhr-uni-bochum.de/" TargetMode="External"/><Relationship Id="rId4" Type="http://schemas.openxmlformats.org/officeDocument/2006/relationships/hyperlink" Target="https://mdi.matinf.pro/"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7.png"/><Relationship Id="rId7"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hyperlink" Target="https://en.wikipedia.org/wiki/Authorization" TargetMode="External"/><Relationship Id="rId5" Type="http://schemas.openxmlformats.org/officeDocument/2006/relationships/hyperlink" Target="https://en.wikipedia.org/wiki/Authentication" TargetMode="External"/><Relationship Id="rId4" Type="http://schemas.openxmlformats.org/officeDocument/2006/relationships/hyperlink" Target="https://openid.net/" TargetMode="External"/><Relationship Id="rId9" Type="http://schemas.openxmlformats.org/officeDocument/2006/relationships/hyperlink" Target="https://crc247.mdi.ruhr-uni-bochum.de/"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crc247.mdi.ruhr-uni-bochum.de/"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hyperlink" Target="https://forms.gle/tkZeweU6kStRCoKp7"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24.png"/><Relationship Id="rId5" Type="http://schemas.openxmlformats.org/officeDocument/2006/relationships/hyperlink" Target="https://learn.microsoft.com/en-us/aspnet/core/security/authentication/identity" TargetMode="External"/><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hyperlink" Target="https://en.wikipedia.org/wiki/Role-based_access_control"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hyperlink" Target="https://en.wikipedia.org/wiki/Role-based_access_control"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8.png"/><Relationship Id="rId7"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29.png"/><Relationship Id="rId11" Type="http://schemas.openxmlformats.org/officeDocument/2006/relationships/image" Target="../media/image33.png"/><Relationship Id="rId5" Type="http://schemas.openxmlformats.org/officeDocument/2006/relationships/hyperlink" Target="https://demo.mdi.ruhr-uni-bochum.de/rubric/binary-compounds" TargetMode="External"/><Relationship Id="rId10" Type="http://schemas.openxmlformats.org/officeDocument/2006/relationships/hyperlink" Target="https://demo.mdi.ruhr-uni-bochum.de/object/ag2s-4870" TargetMode="External"/><Relationship Id="rId4" Type="http://schemas.openxmlformats.org/officeDocument/2006/relationships/hyperlink" Target="https://demo.mdi.ruhr-uni-bochum.de/" TargetMode="External"/><Relationship Id="rId9" Type="http://schemas.openxmlformats.org/officeDocument/2006/relationships/image" Target="../media/image32.png"/></Relationships>
</file>

<file path=ppt/slides/_rels/slide12.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4.png"/><Relationship Id="rId7" Type="http://schemas.openxmlformats.org/officeDocument/2006/relationships/image" Target="../media/image37.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hyperlink" Target="https://demo.mdi.ruhr-uni-bochum.de/" TargetMode="External"/></Relationships>
</file>

<file path=ppt/slides/_rels/slide13.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9.png"/><Relationship Id="rId7" Type="http://schemas.openxmlformats.org/officeDocument/2006/relationships/image" Target="../media/image41.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40.png"/><Relationship Id="rId5" Type="http://schemas.openxmlformats.org/officeDocument/2006/relationships/hyperlink" Target="https://demo.mdi.ruhr-uni-bochum.de/adminobject/edititem/3789" TargetMode="External"/><Relationship Id="rId4" Type="http://schemas.openxmlformats.org/officeDocument/2006/relationships/hyperlink" Target="https://demo.mdi.ruhr-uni-bochum.de/"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45.png"/><Relationship Id="rId4" Type="http://schemas.openxmlformats.org/officeDocument/2006/relationships/image" Target="../media/image44.png"/></Relationships>
</file>

<file path=ppt/slides/_rels/slide15.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1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52.png"/></Relationships>
</file>

<file path=ppt/slides/_rels/slide17.xml.rels><?xml version="1.0" encoding="UTF-8" standalone="yes"?>
<Relationships xmlns="http://schemas.openxmlformats.org/package/2006/relationships"><Relationship Id="rId3" Type="http://schemas.openxmlformats.org/officeDocument/2006/relationships/hyperlink" Target="https://en.wikipedia.org/wiki/Data_type" TargetMode="External"/><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18.xml.rels><?xml version="1.0" encoding="UTF-8" standalone="yes"?>
<Relationships xmlns="http://schemas.openxmlformats.org/package/2006/relationships"><Relationship Id="rId3" Type="http://schemas.openxmlformats.org/officeDocument/2006/relationships/hyperlink" Target="https://demo.mdi.ruhr-uni-bochum.de/object/ag2s-4870"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hyperlink" Target="https://demo.mdi.ruhr-uni-bochum.de/adminobject/edititem/4870" TargetMode="External"/></Relationships>
</file>

<file path=ppt/slides/_rels/slide19.xml.rels><?xml version="1.0" encoding="UTF-8" standalone="yes"?>
<Relationships xmlns="http://schemas.openxmlformats.org/package/2006/relationships"><Relationship Id="rId8" Type="http://schemas.openxmlformats.org/officeDocument/2006/relationships/hyperlink" Target="https://demo.mdi.ruhr-uni-bochum.de/adminobject/edititem/4870" TargetMode="External"/><Relationship Id="rId3" Type="http://schemas.openxmlformats.org/officeDocument/2006/relationships/image" Target="../media/image58.png"/><Relationship Id="rId7" Type="http://schemas.openxmlformats.org/officeDocument/2006/relationships/hyperlink" Target="https://demo.mdi.ruhr-uni-bochum.de/object/ag2s-4870" TargetMode="External"/><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20.xml.rels><?xml version="1.0" encoding="UTF-8" standalone="yes"?>
<Relationships xmlns="http://schemas.openxmlformats.org/package/2006/relationships"><Relationship Id="rId3" Type="http://schemas.openxmlformats.org/officeDocument/2006/relationships/hyperlink" Target="https://demo.mdi.ruhr-uni-bochum.de/object/ag2s-4870" TargetMode="External"/><Relationship Id="rId2" Type="http://schemas.openxmlformats.org/officeDocument/2006/relationships/notesSlide" Target="../notesSlides/notesSlide19.xml"/><Relationship Id="rId1" Type="http://schemas.openxmlformats.org/officeDocument/2006/relationships/slideLayout" Target="../slideLayouts/slideLayout3.xml"/><Relationship Id="rId5" Type="http://schemas.openxmlformats.org/officeDocument/2006/relationships/image" Target="../media/image63.png"/><Relationship Id="rId4" Type="http://schemas.openxmlformats.org/officeDocument/2006/relationships/image" Target="../media/image62.png"/></Relationships>
</file>

<file path=ppt/slides/_rels/slide21.xml.rels><?xml version="1.0" encoding="UTF-8" standalone="yes"?>
<Relationships xmlns="http://schemas.openxmlformats.org/package/2006/relationships"><Relationship Id="rId3" Type="http://schemas.openxmlformats.org/officeDocument/2006/relationships/hyperlink" Target="https://demo.mdi.ruhr-uni-bochum.de/search/" TargetMode="External"/><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64.png"/><Relationship Id="rId5" Type="http://schemas.openxmlformats.org/officeDocument/2006/relationships/hyperlink" Target="https://demo.mdi.ruhr-uni-bochum.de/search/?system=As-Ga&amp;typeid=8&amp;Aspctmin=30&amp;Aspctmax=50&amp;Gaabsmin=1&amp;Gaabsmax=3&amp;pr0name=E%3Csub%3Eg%3C%2Fsub%3E&amp;pr0type=Float&amp;pr0min=1.5&amp;pr0max=2&amp;prcnt=1" TargetMode="External"/><Relationship Id="rId4" Type="http://schemas.openxmlformats.org/officeDocument/2006/relationships/hyperlink" Target="https://demo.mdi.ruhr-uni-bochum.de/search/?system=As-Ga&amp;typeid=8&amp;Aspctmin=30&amp;Aspctmax=50&amp;Gaabsmin=1&amp;Gaabsmax=3&amp;pr0name=E%3Csub%3Eg%3C%2Fsub%3E&amp;pr0type=Float&amp;pr0min=1.5&amp;pr0max=2&amp;pr1name=Comment&amp;pr1type=String&amp;pr1max=3&amp;pr1str=solution&amp;prcnt=2"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66.png"/></Relationships>
</file>

<file path=ppt/slides/_rels/slide2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hyperlink" Target="https://crc247.mdi.ruhr-uni-bochum.de/object/synthesis-for-sample-8220-co-deposition-221111-k3-3-1922" TargetMode="External"/><Relationship Id="rId7" Type="http://schemas.openxmlformats.org/officeDocument/2006/relationships/image" Target="../media/image71.pn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hyperlink" Target="https://demo.mdi.ruhr-uni-bochum.de/object/ag2s-4870" TargetMode="External"/><Relationship Id="rId9" Type="http://schemas.openxmlformats.org/officeDocument/2006/relationships/image" Target="../media/image73.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8" Type="http://schemas.openxmlformats.org/officeDocument/2006/relationships/hyperlink" Target="https://htts.matinf.pro/resistance/txt/data" TargetMode="External"/><Relationship Id="rId3" Type="http://schemas.openxmlformats.org/officeDocument/2006/relationships/hyperlink" Target="https://validation.matinf.pro/edx/data/databasevaluesbody" TargetMode="External"/><Relationship Id="rId7" Type="http://schemas.openxmlformats.org/officeDocument/2006/relationships/hyperlink" Target="https://htts.matinf.pro/resistance/csv/data" TargetMode="External"/><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hyperlink" Target="https://validation.matinf.pro/edx/data" TargetMode="External"/><Relationship Id="rId5" Type="http://schemas.openxmlformats.org/officeDocument/2006/relationships/hyperlink" Target="https://validation.matinf.pro/" TargetMode="External"/><Relationship Id="rId10" Type="http://schemas.openxmlformats.org/officeDocument/2006/relationships/hyperlink" Target="https://thickness.matinf.pro/thickness/txt/data" TargetMode="External"/><Relationship Id="rId4" Type="http://schemas.openxmlformats.org/officeDocument/2006/relationships/hyperlink" Target="https://validation.matinf.pro/edx/data/table" TargetMode="External"/><Relationship Id="rId9" Type="http://schemas.openxmlformats.org/officeDocument/2006/relationships/hyperlink" Target="https://thickness.matinf.pro/thickness/xlsx/data"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dim.mdi.ruhr-uni-bochum.de/file/csv/6691" TargetMode="External"/><Relationship Id="rId2" Type="http://schemas.openxmlformats.org/officeDocument/2006/relationships/notesSlide" Target="../notesSlides/notesSlide28.xml"/><Relationship Id="rId1" Type="http://schemas.openxmlformats.org/officeDocument/2006/relationships/slideLayout" Target="../slideLayouts/slideLayout3.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3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s>
</file>

<file path=ppt/slides/_rels/slide31.xml.rels><?xml version="1.0" encoding="UTF-8" standalone="yes"?>
<Relationships xmlns="http://schemas.openxmlformats.org/package/2006/relationships"><Relationship Id="rId3" Type="http://schemas.openxmlformats.org/officeDocument/2006/relationships/image" Target="../media/image78.png"/><Relationship Id="rId7" Type="http://schemas.openxmlformats.org/officeDocument/2006/relationships/image" Target="../media/image84.png"/><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0.png"/></Relationships>
</file>

<file path=ppt/slides/_rels/slide32.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79.png"/><Relationship Id="rId7" Type="http://schemas.openxmlformats.org/officeDocument/2006/relationships/image" Target="../media/image84.png"/><Relationship Id="rId2" Type="http://schemas.openxmlformats.org/officeDocument/2006/relationships/notesSlide" Target="../notesSlides/notesSlide31.xml"/><Relationship Id="rId1" Type="http://schemas.openxmlformats.org/officeDocument/2006/relationships/slideLayout" Target="../slideLayouts/slideLayout3.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hyperlink" Target="https://crc247.mdi.ruhr-uni-bochum.de/adminobject/newitem/6?idr=-1&amp;ido=0&amp;returl=%2Frubric%2Ffunding-period-1" TargetMode="External"/><Relationship Id="rId9" Type="http://schemas.openxmlformats.org/officeDocument/2006/relationships/image" Target="../media/image85.png"/></Relationships>
</file>

<file path=ppt/slides/_rels/slide3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image" Target="../media/image87.png"/></Relationships>
</file>

<file path=ppt/slides/_rels/slide34.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hyperlink" Target="http://htts.matinf.pro/" TargetMode="External"/><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hyperlink" Target="https://crc1625.mdi.ruhr-uni-bochum.de/search/?system=Ni-V&amp;typeid=8&amp;Nipctmin=15&amp;Nipctmax=20&amp;pr0name=R&amp;pr0type=Float&amp;pr0min=10000000&amp;pr0max=11111111&amp;prcnt=1" TargetMode="External"/><Relationship Id="rId2" Type="http://schemas.openxmlformats.org/officeDocument/2006/relationships/notesSlide" Target="../notesSlides/notesSlide35.xml"/><Relationship Id="rId1" Type="http://schemas.openxmlformats.org/officeDocument/2006/relationships/slideLayout" Target="../slideLayouts/slideLayout3.xml"/><Relationship Id="rId4" Type="http://schemas.openxmlformats.org/officeDocument/2006/relationships/image" Target="../media/image89.png"/></Relationships>
</file>

<file path=ppt/slides/_rels/slide3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36.xml"/><Relationship Id="rId1" Type="http://schemas.openxmlformats.org/officeDocument/2006/relationships/slideLayout" Target="../slideLayouts/slideLayout3.xml"/><Relationship Id="rId5" Type="http://schemas.openxmlformats.org/officeDocument/2006/relationships/image" Target="../media/image92.png"/><Relationship Id="rId4" Type="http://schemas.openxmlformats.org/officeDocument/2006/relationships/image" Target="../media/image91.png"/></Relationships>
</file>

<file path=ppt/slides/_rels/slide38.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37.xml"/><Relationship Id="rId1" Type="http://schemas.openxmlformats.org/officeDocument/2006/relationships/slideLayout" Target="../slideLayouts/slideLayout3.xml"/><Relationship Id="rId5" Type="http://schemas.openxmlformats.org/officeDocument/2006/relationships/image" Target="../media/image95.png"/><Relationship Id="rId4" Type="http://schemas.openxmlformats.org/officeDocument/2006/relationships/image" Target="../media/image94.png"/></Relationships>
</file>

<file path=ppt/slides/_rels/slide39.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38.xml"/><Relationship Id="rId1" Type="http://schemas.openxmlformats.org/officeDocument/2006/relationships/slideLayout" Target="../slideLayouts/slideLayout3.xml"/><Relationship Id="rId4" Type="http://schemas.openxmlformats.org/officeDocument/2006/relationships/hyperlink" Target="https://crc247.mdi.ruhr-uni-bochum.de/handover"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https://crc247.mdi.ruhr-uni-bochum.de/rubric/area-c_c03" TargetMode="External"/><Relationship Id="rId2" Type="http://schemas.openxmlformats.org/officeDocument/2006/relationships/notesSlide" Target="../notesSlides/notesSlide39.xml"/><Relationship Id="rId1" Type="http://schemas.openxmlformats.org/officeDocument/2006/relationships/slideLayout" Target="../slideLayouts/slideLayout3.xml"/><Relationship Id="rId4" Type="http://schemas.openxmlformats.org/officeDocument/2006/relationships/image" Target="../media/image97.png"/></Relationships>
</file>

<file path=ppt/slides/_rels/slide41.xml.rels><?xml version="1.0" encoding="UTF-8" standalone="yes"?>
<Relationships xmlns="http://schemas.openxmlformats.org/package/2006/relationships"><Relationship Id="rId3" Type="http://schemas.openxmlformats.org/officeDocument/2006/relationships/hyperlink" Target="https://demo.mdi.ruhr-uni-bochum.de/object/ag2s-4870" TargetMode="External"/><Relationship Id="rId7" Type="http://schemas.openxmlformats.org/officeDocument/2006/relationships/image" Target="../media/image100.png"/><Relationship Id="rId2" Type="http://schemas.openxmlformats.org/officeDocument/2006/relationships/notesSlide" Target="../notesSlides/notesSlide40.xml"/><Relationship Id="rId1" Type="http://schemas.openxmlformats.org/officeDocument/2006/relationships/slideLayout" Target="../slideLayouts/slideLayout3.xml"/><Relationship Id="rId6" Type="http://schemas.openxmlformats.org/officeDocument/2006/relationships/image" Target="../media/image99.png"/><Relationship Id="rId5" Type="http://schemas.openxmlformats.org/officeDocument/2006/relationships/image" Target="../media/image98.png"/><Relationship Id="rId4" Type="http://schemas.openxmlformats.org/officeDocument/2006/relationships/hyperlink" Target="https://demo.mdi.ruhr-uni-bochum.de/adminobject/edititem/4870" TargetMode="External"/></Relationships>
</file>

<file path=ppt/slides/_rels/slide42.xml.rels><?xml version="1.0" encoding="UTF-8" standalone="yes"?>
<Relationships xmlns="http://schemas.openxmlformats.org/package/2006/relationships"><Relationship Id="rId8" Type="http://schemas.openxmlformats.org/officeDocument/2006/relationships/image" Target="../media/image104.png"/><Relationship Id="rId3" Type="http://schemas.openxmlformats.org/officeDocument/2006/relationships/image" Target="../media/image101.png"/><Relationship Id="rId7" Type="http://schemas.openxmlformats.org/officeDocument/2006/relationships/image" Target="../media/image103.png"/><Relationship Id="rId2" Type="http://schemas.openxmlformats.org/officeDocument/2006/relationships/notesSlide" Target="../notesSlides/notesSlide41.xml"/><Relationship Id="rId1" Type="http://schemas.openxmlformats.org/officeDocument/2006/relationships/slideLayout" Target="../slideLayouts/slideLayout3.xml"/><Relationship Id="rId6" Type="http://schemas.openxmlformats.org/officeDocument/2006/relationships/hyperlink" Target="https://mdi.matinf.pro/object/standard-screening-crc-aka-tobias-report-103066" TargetMode="External"/><Relationship Id="rId5" Type="http://schemas.openxmlformats.org/officeDocument/2006/relationships/image" Target="../media/image102.png"/><Relationship Id="rId4" Type="http://schemas.openxmlformats.org/officeDocument/2006/relationships/hyperlink" Target="https://mdi.matinf.pro/rubric/industry"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s://mdi.matinf.pro/report/unclassifiedsamples" TargetMode="External"/><Relationship Id="rId2" Type="http://schemas.openxmlformats.org/officeDocument/2006/relationships/notesSlide" Target="../notesSlides/notesSlide42.xml"/><Relationship Id="rId1" Type="http://schemas.openxmlformats.org/officeDocument/2006/relationships/slideLayout" Target="../slideLayouts/slideLayout3.xml"/><Relationship Id="rId4" Type="http://schemas.openxmlformats.org/officeDocument/2006/relationships/image" Target="../media/image105.png"/></Relationships>
</file>

<file path=ppt/slides/_rels/slide44.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hyperlink" Target="https://mdi.matinf.pro/object/co-cu-mo-ni-equiatomic-library-117099" TargetMode="External"/><Relationship Id="rId7" Type="http://schemas.openxmlformats.org/officeDocument/2006/relationships/image" Target="../media/image109.png"/><Relationship Id="rId2" Type="http://schemas.openxmlformats.org/officeDocument/2006/relationships/notesSlide" Target="../notesSlides/notesSlide44.xml"/><Relationship Id="rId1" Type="http://schemas.openxmlformats.org/officeDocument/2006/relationships/slideLayout" Target="../slideLayouts/slideLayout3.xml"/><Relationship Id="rId6" Type="http://schemas.openxmlformats.org/officeDocument/2006/relationships/image" Target="../media/image108.png"/><Relationship Id="rId5" Type="http://schemas.openxmlformats.org/officeDocument/2006/relationships/image" Target="../media/image107.png"/><Relationship Id="rId4" Type="http://schemas.openxmlformats.org/officeDocument/2006/relationships/hyperlink" Target="https://mdi.matinf.pro/object/graph/co-cu-mo-ni-equiatomic-library-117099" TargetMode="External"/></Relationships>
</file>

<file path=ppt/slides/_rels/slide46.xml.rels><?xml version="1.0" encoding="UTF-8" standalone="yes"?>
<Relationships xmlns="http://schemas.openxmlformats.org/package/2006/relationships"><Relationship Id="rId3" Type="http://schemas.openxmlformats.org/officeDocument/2006/relationships/hyperlink" Target="https://crc247.mdi.ruhr-uni-bochum.de/report/objectsstatistics" TargetMode="External"/><Relationship Id="rId2" Type="http://schemas.openxmlformats.org/officeDocument/2006/relationships/notesSlide" Target="../notesSlides/notesSlide45.xml"/><Relationship Id="rId1" Type="http://schemas.openxmlformats.org/officeDocument/2006/relationships/slideLayout" Target="../slideLayouts/slideLayout3.xml"/><Relationship Id="rId5" Type="http://schemas.openxmlformats.org/officeDocument/2006/relationships/image" Target="../media/image111.png"/><Relationship Id="rId4" Type="http://schemas.openxmlformats.org/officeDocument/2006/relationships/image" Target="../media/image110.png"/></Relationships>
</file>

<file path=ppt/slides/_rels/slide47.xml.rels><?xml version="1.0" encoding="UTF-8" standalone="yes"?>
<Relationships xmlns="http://schemas.openxmlformats.org/package/2006/relationships"><Relationship Id="rId3" Type="http://schemas.openxmlformats.org/officeDocument/2006/relationships/hyperlink" Target="https://crc247.mdi.ruhr-uni-bochum.de/report/usersstatistics" TargetMode="External"/><Relationship Id="rId2" Type="http://schemas.openxmlformats.org/officeDocument/2006/relationships/notesSlide" Target="../notesSlides/notesSlide46.xml"/><Relationship Id="rId1" Type="http://schemas.openxmlformats.org/officeDocument/2006/relationships/slideLayout" Target="../slideLayouts/slideLayout3.xml"/><Relationship Id="rId6" Type="http://schemas.openxmlformats.org/officeDocument/2006/relationships/image" Target="../media/image110.png"/><Relationship Id="rId5" Type="http://schemas.openxmlformats.org/officeDocument/2006/relationships/image" Target="../media/image113.jpeg"/><Relationship Id="rId4" Type="http://schemas.openxmlformats.org/officeDocument/2006/relationships/image" Target="../media/image112.png"/></Relationships>
</file>

<file path=ppt/slides/_rels/slide48.xml.rels><?xml version="1.0" encoding="UTF-8" standalone="yes"?>
<Relationships xmlns="http://schemas.openxmlformats.org/package/2006/relationships"><Relationship Id="rId8" Type="http://schemas.openxmlformats.org/officeDocument/2006/relationships/image" Target="../media/image115.png"/><Relationship Id="rId3" Type="http://schemas.openxmlformats.org/officeDocument/2006/relationships/hyperlink" Target="https://gitlab.ruhr-uni-bochum.de/" TargetMode="External"/><Relationship Id="rId7" Type="http://schemas.openxmlformats.org/officeDocument/2006/relationships/image" Target="../media/image114.png"/><Relationship Id="rId12" Type="http://schemas.openxmlformats.org/officeDocument/2006/relationships/image" Target="../media/image119.png"/><Relationship Id="rId2" Type="http://schemas.openxmlformats.org/officeDocument/2006/relationships/notesSlide" Target="../notesSlides/notesSlide47.xml"/><Relationship Id="rId1" Type="http://schemas.openxmlformats.org/officeDocument/2006/relationships/slideLayout" Target="../slideLayouts/slideLayout3.xml"/><Relationship Id="rId6" Type="http://schemas.openxmlformats.org/officeDocument/2006/relationships/hyperlink" Target="https://gitlab.ruhr-uni-bochum.de/vic/webutilslib" TargetMode="External"/><Relationship Id="rId11" Type="http://schemas.openxmlformats.org/officeDocument/2006/relationships/image" Target="../media/image118.png"/><Relationship Id="rId5" Type="http://schemas.openxmlformats.org/officeDocument/2006/relationships/hyperlink" Target="https://gitlab.ruhr-uni-bochum.de/vic/identitymanagerui" TargetMode="External"/><Relationship Id="rId10" Type="http://schemas.openxmlformats.org/officeDocument/2006/relationships/image" Target="../media/image117.png"/><Relationship Id="rId4" Type="http://schemas.openxmlformats.org/officeDocument/2006/relationships/hyperlink" Target="https://gitlab.ruhr-uni-bochum.de/vic/infproject" TargetMode="External"/><Relationship Id="rId9" Type="http://schemas.openxmlformats.org/officeDocument/2006/relationships/image" Target="../media/image116.png"/></Relationships>
</file>

<file path=ppt/slides/_rels/slide49.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hyperlink" Target="https://crc247.mdi.ruhr-uni-bochum.de/home/doc" TargetMode="Externa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hyperlink" Target="https://inf.mdi.ruhr-uni-bochum.de/" TargetMode="External"/><Relationship Id="rId2" Type="http://schemas.openxmlformats.org/officeDocument/2006/relationships/notesSlide" Target="../notesSlides/notesSlide48.xml"/><Relationship Id="rId1" Type="http://schemas.openxmlformats.org/officeDocument/2006/relationships/slideLayout" Target="../slideLayouts/slideLayout3.xml"/><Relationship Id="rId4" Type="http://schemas.openxmlformats.org/officeDocument/2006/relationships/image" Target="../media/image121.png"/></Relationships>
</file>

<file path=ppt/slides/_rels/slide51.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hyperlink" Target="https://vdudarev.ru/" TargetMode="External"/><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hyperlink" Target="https://vdudarev.ru/" TargetMode="External"/><Relationship Id="rId2" Type="http://schemas.openxmlformats.org/officeDocument/2006/relationships/notesSlide" Target="../notesSlides/notesSlide51.xml"/><Relationship Id="rId1" Type="http://schemas.openxmlformats.org/officeDocument/2006/relationships/slideLayout" Target="../slideLayouts/slideLayout3.xml"/><Relationship Id="rId4" Type="http://schemas.openxmlformats.org/officeDocument/2006/relationships/hyperlink" Target="https://docs.google.com/document/d/1XqDlaSxRxqnigCT2mpn5jptllRlWgObB/edi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5" name="Untertitel 14">
            <a:extLst>
              <a:ext uri="{FF2B5EF4-FFF2-40B4-BE49-F238E27FC236}">
                <a16:creationId xmlns:a16="http://schemas.microsoft.com/office/drawing/2014/main" id="{AEC60EEF-9BBC-B817-BB99-4DF8DC9B8E59}"/>
              </a:ext>
            </a:extLst>
          </p:cNvPr>
          <p:cNvSpPr>
            <a:spLocks noGrp="1"/>
          </p:cNvSpPr>
          <p:nvPr>
            <p:ph type="subTitle" idx="1"/>
          </p:nvPr>
        </p:nvSpPr>
        <p:spPr/>
        <p:txBody>
          <a:bodyPr/>
          <a:lstStyle/>
          <a:p>
            <a:r>
              <a:rPr lang="en-US" u="sng" dirty="0"/>
              <a:t>Victor </a:t>
            </a:r>
            <a:r>
              <a:rPr lang="en-US" u="sng" dirty="0" err="1"/>
              <a:t>Dudarev</a:t>
            </a:r>
            <a:r>
              <a:rPr lang="en-US" dirty="0"/>
              <a:t>, Alfred Ludwig</a:t>
            </a:r>
            <a:endParaRPr lang="en-DE" dirty="0"/>
          </a:p>
        </p:txBody>
      </p:sp>
      <p:sp>
        <p:nvSpPr>
          <p:cNvPr id="19" name="Titel 5">
            <a:extLst>
              <a:ext uri="{FF2B5EF4-FFF2-40B4-BE49-F238E27FC236}">
                <a16:creationId xmlns:a16="http://schemas.microsoft.com/office/drawing/2014/main" id="{1FD4D80D-43CE-4DFC-2871-ED5F1AF6FFDA}"/>
              </a:ext>
            </a:extLst>
          </p:cNvPr>
          <p:cNvSpPr>
            <a:spLocks noGrp="1"/>
          </p:cNvSpPr>
          <p:nvPr>
            <p:ph type="ctrTitle" idx="4294967295"/>
          </p:nvPr>
        </p:nvSpPr>
        <p:spPr>
          <a:xfrm>
            <a:off x="1346200" y="857078"/>
            <a:ext cx="9448800" cy="2798763"/>
          </a:xfrm>
        </p:spPr>
        <p:txBody>
          <a:bodyPr>
            <a:normAutofit fontScale="90000"/>
          </a:bodyPr>
          <a:lstStyle/>
          <a:p>
            <a:pPr algn="ctr">
              <a:lnSpc>
                <a:spcPct val="114000"/>
              </a:lnSpc>
              <a:spcBef>
                <a:spcPts val="300"/>
              </a:spcBef>
              <a:spcAft>
                <a:spcPts val="300"/>
              </a:spcAft>
            </a:pPr>
            <a:r>
              <a:rPr lang="en-US" sz="4000" b="1" dirty="0">
                <a:effectLst>
                  <a:outerShdw blurRad="38100" dist="38100" dir="2700000" algn="tl">
                    <a:srgbClr val="000000">
                      <a:alpha val="43137"/>
                    </a:srgbClr>
                  </a:outerShdw>
                </a:effectLst>
              </a:rPr>
              <a:t>CRC247 INF Workshop</a:t>
            </a:r>
            <a:br>
              <a:rPr lang="en-US" sz="4000" b="1" dirty="0">
                <a:effectLst>
                  <a:outerShdw blurRad="38100" dist="38100" dir="2700000" algn="tl">
                    <a:srgbClr val="000000">
                      <a:alpha val="43137"/>
                    </a:srgbClr>
                  </a:outerShdw>
                </a:effectLst>
              </a:rPr>
            </a:br>
            <a:br>
              <a:rPr lang="en-US" sz="4000" dirty="0">
                <a:effectLst>
                  <a:outerShdw blurRad="38100" dist="38100" dir="2700000" algn="tl">
                    <a:srgbClr val="000000">
                      <a:alpha val="43137"/>
                    </a:srgbClr>
                  </a:outerShdw>
                </a:effectLst>
              </a:rPr>
            </a:br>
            <a:r>
              <a:rPr lang="en-US" sz="4000" dirty="0">
                <a:effectLst>
                  <a:outerShdw blurRad="38100" dist="38100" dir="2700000" algn="tl">
                    <a:srgbClr val="000000">
                      <a:alpha val="43137"/>
                    </a:srgbClr>
                  </a:outerShdw>
                </a:effectLst>
              </a:rPr>
              <a:t>Research Data Management System</a:t>
            </a:r>
            <a:br>
              <a:rPr lang="en-US" sz="4000" dirty="0">
                <a:effectLst>
                  <a:outerShdw blurRad="38100" dist="38100" dir="2700000" algn="tl">
                    <a:srgbClr val="000000">
                      <a:alpha val="43137"/>
                    </a:srgbClr>
                  </a:outerShdw>
                </a:effectLst>
              </a:rPr>
            </a:br>
            <a:endParaRPr lang="de-DE" sz="4000" cap="none" dirty="0">
              <a:effectLst>
                <a:outerShdw blurRad="38100" dist="38100" dir="2700000" algn="tl">
                  <a:srgbClr val="000000">
                    <a:alpha val="43137"/>
                  </a:srgbClr>
                </a:outerShdw>
              </a:effectLst>
            </a:endParaRPr>
          </a:p>
        </p:txBody>
      </p:sp>
      <p:grpSp>
        <p:nvGrpSpPr>
          <p:cNvPr id="2" name="Gruppieren 20">
            <a:extLst>
              <a:ext uri="{FF2B5EF4-FFF2-40B4-BE49-F238E27FC236}">
                <a16:creationId xmlns:a16="http://schemas.microsoft.com/office/drawing/2014/main" id="{5495D571-D9B9-12C0-7B77-4319EFB4EF7B}"/>
              </a:ext>
            </a:extLst>
          </p:cNvPr>
          <p:cNvGrpSpPr/>
          <p:nvPr/>
        </p:nvGrpSpPr>
        <p:grpSpPr>
          <a:xfrm>
            <a:off x="10519856" y="138557"/>
            <a:ext cx="1250443" cy="1641881"/>
            <a:chOff x="38686" y="191588"/>
            <a:chExt cx="1250443" cy="1641881"/>
          </a:xfrm>
        </p:grpSpPr>
        <p:pic>
          <p:nvPicPr>
            <p:cNvPr id="3" name="Grafik 7176">
              <a:extLst>
                <a:ext uri="{FF2B5EF4-FFF2-40B4-BE49-F238E27FC236}">
                  <a16:creationId xmlns:a16="http://schemas.microsoft.com/office/drawing/2014/main" id="{B8A9C98A-A9A5-40CA-9BDA-CB7441624BC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4095" t="8973" r="22151" b="19077"/>
            <a:stretch/>
          </p:blipFill>
          <p:spPr>
            <a:xfrm>
              <a:off x="174172" y="191588"/>
              <a:ext cx="992777" cy="1149531"/>
            </a:xfrm>
            <a:prstGeom prst="ellipse">
              <a:avLst/>
            </a:prstGeom>
            <a:ln>
              <a:solidFill>
                <a:schemeClr val="bg1">
                  <a:lumMod val="65000"/>
                </a:schemeClr>
              </a:solidFill>
            </a:ln>
          </p:spPr>
        </p:pic>
        <p:sp>
          <p:nvSpPr>
            <p:cNvPr id="4" name="TextBox 11">
              <a:extLst>
                <a:ext uri="{FF2B5EF4-FFF2-40B4-BE49-F238E27FC236}">
                  <a16:creationId xmlns:a16="http://schemas.microsoft.com/office/drawing/2014/main" id="{1634D2C2-CEB4-25D3-867A-EE156D65FADA}"/>
                </a:ext>
              </a:extLst>
            </p:cNvPr>
            <p:cNvSpPr txBox="1"/>
            <p:nvPr/>
          </p:nvSpPr>
          <p:spPr>
            <a:xfrm>
              <a:off x="38686" y="1371804"/>
              <a:ext cx="1250443" cy="461665"/>
            </a:xfrm>
            <a:prstGeom prst="rect">
              <a:avLst/>
            </a:prstGeom>
            <a:noFill/>
          </p:spPr>
          <p:txBody>
            <a:bodyPr wrap="square" rtlCol="0">
              <a:spAutoFit/>
            </a:bodyPr>
            <a:lstStyle/>
            <a:p>
              <a:pPr algn="ctr"/>
              <a:r>
                <a:rPr lang="en-US" sz="1200" b="1" dirty="0">
                  <a:solidFill>
                    <a:srgbClr val="004C93"/>
                  </a:solidFill>
                </a:rPr>
                <a:t>Prof. Dr.</a:t>
              </a:r>
            </a:p>
            <a:p>
              <a:pPr algn="ctr"/>
              <a:r>
                <a:rPr lang="en-US" sz="1200" b="1" dirty="0">
                  <a:solidFill>
                    <a:srgbClr val="004C93"/>
                  </a:solidFill>
                </a:rPr>
                <a:t>A. Ludwig</a:t>
              </a:r>
              <a:endParaRPr lang="en-DE" sz="1200" b="1" dirty="0">
                <a:solidFill>
                  <a:srgbClr val="004C93"/>
                </a:solidFill>
              </a:endParaRPr>
            </a:p>
          </p:txBody>
        </p:sp>
      </p:grpSp>
      <p:grpSp>
        <p:nvGrpSpPr>
          <p:cNvPr id="5" name="Group 4">
            <a:extLst>
              <a:ext uri="{FF2B5EF4-FFF2-40B4-BE49-F238E27FC236}">
                <a16:creationId xmlns:a16="http://schemas.microsoft.com/office/drawing/2014/main" id="{361C1CB1-A585-D886-8F0C-266DCAC48DC0}"/>
              </a:ext>
            </a:extLst>
          </p:cNvPr>
          <p:cNvGrpSpPr/>
          <p:nvPr/>
        </p:nvGrpSpPr>
        <p:grpSpPr>
          <a:xfrm>
            <a:off x="437547" y="23753"/>
            <a:ext cx="1352550" cy="1717397"/>
            <a:chOff x="437547" y="23753"/>
            <a:chExt cx="1352550" cy="1717397"/>
          </a:xfrm>
        </p:grpSpPr>
        <p:sp>
          <p:nvSpPr>
            <p:cNvPr id="6" name="TextBox 5">
              <a:extLst>
                <a:ext uri="{FF2B5EF4-FFF2-40B4-BE49-F238E27FC236}">
                  <a16:creationId xmlns:a16="http://schemas.microsoft.com/office/drawing/2014/main" id="{8646E22B-0E37-F120-B87C-94B4B482162D}"/>
                </a:ext>
              </a:extLst>
            </p:cNvPr>
            <p:cNvSpPr txBox="1"/>
            <p:nvPr userDrawn="1"/>
          </p:nvSpPr>
          <p:spPr>
            <a:xfrm>
              <a:off x="572307" y="1279485"/>
              <a:ext cx="1091048" cy="461665"/>
            </a:xfrm>
            <a:prstGeom prst="rect">
              <a:avLst/>
            </a:prstGeom>
            <a:noFill/>
          </p:spPr>
          <p:txBody>
            <a:bodyPr wrap="square" rtlCol="0">
              <a:spAutoFit/>
            </a:bodyPr>
            <a:lstStyle/>
            <a:p>
              <a:pPr algn="ctr"/>
              <a:r>
                <a:rPr lang="en-US" sz="1200" b="1" dirty="0">
                  <a:solidFill>
                    <a:srgbClr val="004C93"/>
                  </a:solidFill>
                </a:rPr>
                <a:t>Dr.</a:t>
              </a:r>
            </a:p>
            <a:p>
              <a:pPr algn="ctr"/>
              <a:r>
                <a:rPr lang="en-US" sz="1200" b="1" dirty="0">
                  <a:solidFill>
                    <a:srgbClr val="004C93"/>
                  </a:solidFill>
                </a:rPr>
                <a:t>V. Dudarev</a:t>
              </a:r>
              <a:endParaRPr lang="en-DE" sz="1200" b="1" dirty="0">
                <a:solidFill>
                  <a:srgbClr val="004C93"/>
                </a:solidFill>
              </a:endParaRPr>
            </a:p>
          </p:txBody>
        </p:sp>
        <p:pic>
          <p:nvPicPr>
            <p:cNvPr id="7" name="Рисунок 2">
              <a:extLst>
                <a:ext uri="{FF2B5EF4-FFF2-40B4-BE49-F238E27FC236}">
                  <a16:creationId xmlns:a16="http://schemas.microsoft.com/office/drawing/2014/main" id="{D0A0D35E-0597-6104-8391-410E251331F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37547" y="23753"/>
              <a:ext cx="1352550" cy="1352550"/>
            </a:xfrm>
            <a:prstGeom prst="rect">
              <a:avLst/>
            </a:prstGeom>
          </p:spPr>
        </p:pic>
      </p:grpSp>
    </p:spTree>
    <p:extLst>
      <p:ext uri="{BB962C8B-B14F-4D97-AF65-F5344CB8AC3E}">
        <p14:creationId xmlns:p14="http://schemas.microsoft.com/office/powerpoint/2010/main" val="23410492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C7D48BA-DEA6-8288-123D-6C585513EDA1}"/>
              </a:ext>
            </a:extLst>
          </p:cNvPr>
          <p:cNvSpPr txBox="1"/>
          <p:nvPr/>
        </p:nvSpPr>
        <p:spPr>
          <a:xfrm>
            <a:off x="198944" y="951263"/>
            <a:ext cx="8693847" cy="4493538"/>
          </a:xfrm>
          <a:prstGeom prst="rect">
            <a:avLst/>
          </a:prstGeom>
          <a:noFill/>
        </p:spPr>
        <p:txBody>
          <a:bodyPr wrap="square">
            <a:spAutoFit/>
          </a:bodyPr>
          <a:lstStyle/>
          <a:p>
            <a:pPr marL="285750" indent="-285750">
              <a:buFont typeface="Arial" panose="020B0604020202020204" pitchFamily="34" charset="0"/>
              <a:buChar char="•"/>
            </a:pPr>
            <a:r>
              <a:rPr lang="en-US" sz="2200" dirty="0"/>
              <a:t>Support for multiple </a:t>
            </a:r>
            <a:r>
              <a:rPr lang="en-US" sz="2200" b="1" dirty="0"/>
              <a:t>Tenants</a:t>
            </a:r>
            <a:r>
              <a:rPr lang="en-US" sz="2200" dirty="0"/>
              <a:t>;</a:t>
            </a:r>
          </a:p>
          <a:p>
            <a:pPr marL="285750" indent="-285750">
              <a:buFont typeface="Arial" panose="020B0604020202020204" pitchFamily="34" charset="0"/>
              <a:buChar char="•"/>
            </a:pPr>
            <a:r>
              <a:rPr lang="en-US" sz="2200" dirty="0"/>
              <a:t>Custom </a:t>
            </a:r>
            <a:r>
              <a:rPr lang="en-US" sz="2200" b="1" dirty="0"/>
              <a:t>Project Tree &amp; Objects Management</a:t>
            </a:r>
          </a:p>
          <a:p>
            <a:pPr marL="285750" indent="-285750">
              <a:buFont typeface="Arial" panose="020B0604020202020204" pitchFamily="34" charset="0"/>
              <a:buChar char="•"/>
            </a:pPr>
            <a:r>
              <a:rPr lang="en-US" sz="2200" b="1" dirty="0"/>
              <a:t>Batch Import </a:t>
            </a:r>
            <a:r>
              <a:rPr lang="en-US" sz="2200" dirty="0"/>
              <a:t>of Documents</a:t>
            </a:r>
          </a:p>
          <a:p>
            <a:pPr marL="285750" indent="-285750">
              <a:buFont typeface="Arial" panose="020B0604020202020204" pitchFamily="34" charset="0"/>
              <a:buChar char="•"/>
            </a:pPr>
            <a:r>
              <a:rPr lang="en-US" sz="2200" dirty="0"/>
              <a:t>Extensible object</a:t>
            </a:r>
            <a:r>
              <a:rPr lang="en-US" sz="2200" b="1" dirty="0"/>
              <a:t> Properties</a:t>
            </a:r>
            <a:r>
              <a:rPr lang="en-US" sz="2200" dirty="0"/>
              <a:t>;</a:t>
            </a:r>
          </a:p>
          <a:p>
            <a:pPr marL="285750" indent="-285750">
              <a:buFont typeface="Arial" panose="020B0604020202020204" pitchFamily="34" charset="0"/>
              <a:buChar char="•"/>
            </a:pPr>
            <a:r>
              <a:rPr lang="en-US" sz="2200" b="1" dirty="0"/>
              <a:t>User-defined Object Type </a:t>
            </a:r>
            <a:r>
              <a:rPr lang="en-US" sz="2200" dirty="0"/>
              <a:t>support:</a:t>
            </a:r>
          </a:p>
          <a:p>
            <a:pPr marL="742950" lvl="1" indent="-285750">
              <a:buFont typeface="Arial" panose="020B0604020202020204" pitchFamily="34" charset="0"/>
              <a:buChar char="•"/>
            </a:pPr>
            <a:r>
              <a:rPr lang="en-US" sz="2200" dirty="0"/>
              <a:t>Document </a:t>
            </a:r>
            <a:r>
              <a:rPr lang="en-US" sz="2200" b="1" dirty="0"/>
              <a:t>Validation</a:t>
            </a:r>
          </a:p>
          <a:p>
            <a:pPr marL="742950" lvl="1" indent="-285750">
              <a:buFont typeface="Arial" panose="020B0604020202020204" pitchFamily="34" charset="0"/>
              <a:buChar char="•"/>
            </a:pPr>
            <a:r>
              <a:rPr lang="en-US" sz="2200" dirty="0"/>
              <a:t>Data </a:t>
            </a:r>
            <a:r>
              <a:rPr lang="en-US" sz="2200" b="1" dirty="0"/>
              <a:t>Extraction</a:t>
            </a:r>
          </a:p>
          <a:p>
            <a:pPr marL="742950" lvl="1" indent="-285750">
              <a:buFont typeface="Arial" panose="020B0604020202020204" pitchFamily="34" charset="0"/>
              <a:buChar char="•"/>
            </a:pPr>
            <a:r>
              <a:rPr lang="en-US" sz="2200" dirty="0"/>
              <a:t>Data </a:t>
            </a:r>
            <a:r>
              <a:rPr lang="en-US" sz="2200" b="1" dirty="0"/>
              <a:t>Visualization</a:t>
            </a:r>
          </a:p>
          <a:p>
            <a:pPr marL="742950" lvl="1" indent="-285750">
              <a:buFont typeface="Arial" panose="020B0604020202020204" pitchFamily="34" charset="0"/>
              <a:buChar char="•"/>
            </a:pPr>
            <a:r>
              <a:rPr lang="en-US" sz="2200" b="1" dirty="0"/>
              <a:t>Properties Templates</a:t>
            </a:r>
          </a:p>
          <a:p>
            <a:pPr marL="742950" lvl="1" indent="-285750">
              <a:buFont typeface="Arial" panose="020B0604020202020204" pitchFamily="34" charset="0"/>
              <a:buChar char="•"/>
            </a:pPr>
            <a:r>
              <a:rPr lang="en-US" sz="2200" b="1" dirty="0"/>
              <a:t>Table Templates</a:t>
            </a:r>
            <a:endParaRPr lang="en-US" sz="2200" dirty="0"/>
          </a:p>
          <a:p>
            <a:pPr marL="285750" indent="-285750">
              <a:buFont typeface="Arial" panose="020B0604020202020204" pitchFamily="34" charset="0"/>
              <a:buChar char="•"/>
            </a:pPr>
            <a:r>
              <a:rPr lang="en-US" sz="2200" b="1" dirty="0"/>
              <a:t>Handover</a:t>
            </a:r>
          </a:p>
          <a:p>
            <a:pPr marL="285750" indent="-285750">
              <a:buFont typeface="Arial" panose="020B0604020202020204" pitchFamily="34" charset="0"/>
              <a:buChar char="•"/>
            </a:pPr>
            <a:r>
              <a:rPr lang="en-US" sz="2200" b="1" dirty="0"/>
              <a:t>Reporting</a:t>
            </a:r>
          </a:p>
          <a:p>
            <a:pPr marL="285750" indent="-285750">
              <a:buFont typeface="Arial" panose="020B0604020202020204" pitchFamily="34" charset="0"/>
              <a:buChar char="•"/>
            </a:pPr>
            <a:r>
              <a:rPr lang="en-US" sz="2200" b="1" dirty="0"/>
              <a:t>UI Customization</a:t>
            </a:r>
            <a:endParaRPr lang="en-US" sz="2200" dirty="0"/>
          </a:p>
        </p:txBody>
      </p:sp>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US" dirty="0"/>
              <a:t>RDMS Overview</a:t>
            </a:r>
          </a:p>
        </p:txBody>
      </p:sp>
      <p:sp>
        <p:nvSpPr>
          <p:cNvPr id="6" name="Text Placeholder 5">
            <a:extLst>
              <a:ext uri="{FF2B5EF4-FFF2-40B4-BE49-F238E27FC236}">
                <a16:creationId xmlns:a16="http://schemas.microsoft.com/office/drawing/2014/main" id="{D3024586-7254-2795-BB8B-CA3B8E25560F}"/>
              </a:ext>
            </a:extLst>
          </p:cNvPr>
          <p:cNvSpPr>
            <a:spLocks noGrp="1"/>
          </p:cNvSpPr>
          <p:nvPr>
            <p:ph type="body" sz="quarter" idx="13"/>
          </p:nvPr>
        </p:nvSpPr>
        <p:spPr>
          <a:xfrm>
            <a:off x="6134995" y="6372001"/>
            <a:ext cx="4781263" cy="485999"/>
          </a:xfrm>
        </p:spPr>
        <p:txBody>
          <a:bodyPr/>
          <a:lstStyle/>
          <a:p>
            <a:pPr indent="0">
              <a:buNone/>
            </a:pPr>
            <a:r>
              <a:rPr lang="de-DE" sz="1000" b="0" dirty="0"/>
              <a:t>RDMS: Research Data Management System</a:t>
            </a:r>
          </a:p>
          <a:p>
            <a:pPr indent="0">
              <a:buNone/>
            </a:pPr>
            <a:endParaRPr lang="en-US" b="0" dirty="0"/>
          </a:p>
        </p:txBody>
      </p:sp>
      <p:pic>
        <p:nvPicPr>
          <p:cNvPr id="1026" name="Picture 2" descr="Nobel Prize in Chemistry 2022: Chemistry That 'Clicks' Into Place - Lindau  Nobel Laureate Meetings">
            <a:extLst>
              <a:ext uri="{FF2B5EF4-FFF2-40B4-BE49-F238E27FC236}">
                <a16:creationId xmlns:a16="http://schemas.microsoft.com/office/drawing/2014/main" id="{6E435DEF-BF13-6FC5-545B-5135E75780F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79416" y="3828419"/>
            <a:ext cx="3646550" cy="191923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64E97514-BFF7-1162-7166-AA641D2277E6}"/>
              </a:ext>
            </a:extLst>
          </p:cNvPr>
          <p:cNvPicPr>
            <a:picLocks noChangeAspect="1"/>
          </p:cNvPicPr>
          <p:nvPr/>
        </p:nvPicPr>
        <p:blipFill>
          <a:blip r:embed="rId4"/>
          <a:stretch>
            <a:fillRect/>
          </a:stretch>
        </p:blipFill>
        <p:spPr>
          <a:xfrm>
            <a:off x="6340891" y="110533"/>
            <a:ext cx="5722800" cy="2468659"/>
          </a:xfrm>
          <a:prstGeom prst="rect">
            <a:avLst/>
          </a:prstGeom>
        </p:spPr>
      </p:pic>
      <p:sp>
        <p:nvSpPr>
          <p:cNvPr id="15" name="Text Box 10">
            <a:extLst>
              <a:ext uri="{FF2B5EF4-FFF2-40B4-BE49-F238E27FC236}">
                <a16:creationId xmlns:a16="http://schemas.microsoft.com/office/drawing/2014/main" id="{E41AF376-9370-76A5-B0BE-196CC5173D10}"/>
              </a:ext>
            </a:extLst>
          </p:cNvPr>
          <p:cNvSpPr txBox="1">
            <a:spLocks noChangeArrowheads="1"/>
          </p:cNvSpPr>
          <p:nvPr/>
        </p:nvSpPr>
        <p:spPr bwMode="auto">
          <a:xfrm>
            <a:off x="9584732" y="2617888"/>
            <a:ext cx="2160588" cy="652463"/>
          </a:xfrm>
          <a:prstGeom prst="rect">
            <a:avLst/>
          </a:prstGeom>
          <a:solidFill>
            <a:srgbClr val="0070C0">
              <a:alpha val="30196"/>
            </a:srgbClr>
          </a:solidFill>
          <a:ln w="12700">
            <a:solidFill>
              <a:schemeClr val="tx1"/>
            </a:solidFill>
            <a:miter lim="800000"/>
            <a:headEnd/>
            <a:tailEnd/>
          </a:ln>
          <a:effectLst/>
        </p:spPr>
        <p:txBody>
          <a:bodyPr>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b="1" dirty="0">
                <a:solidFill>
                  <a:schemeClr val="tx1"/>
                </a:solidFill>
                <a:latin typeface="Arial" panose="020B0604020202020204" pitchFamily="34" charset="0"/>
              </a:rPr>
              <a:t>System</a:t>
            </a:r>
            <a:endParaRPr lang="ru-RU" altLang="ru-RU" b="1" dirty="0">
              <a:solidFill>
                <a:schemeClr val="tx1"/>
              </a:solidFill>
              <a:latin typeface="Arial" panose="020B0604020202020204" pitchFamily="34" charset="0"/>
            </a:endParaRPr>
          </a:p>
          <a:p>
            <a:pPr algn="ctr" eaLnBrk="1" hangingPunct="1">
              <a:spcBef>
                <a:spcPct val="0"/>
              </a:spcBef>
            </a:pPr>
            <a:r>
              <a:rPr lang="ru-RU" altLang="ru-RU" sz="1200" dirty="0">
                <a:solidFill>
                  <a:schemeClr val="tx1"/>
                </a:solidFill>
                <a:latin typeface="Arial" panose="020B0604020202020204" pitchFamily="34" charset="0"/>
              </a:rPr>
              <a:t>(</a:t>
            </a:r>
            <a:r>
              <a:rPr lang="en-US" altLang="ru-RU" sz="1200" dirty="0">
                <a:solidFill>
                  <a:schemeClr val="tx1"/>
                </a:solidFill>
                <a:latin typeface="Arial" panose="020B0604020202020204" pitchFamily="34" charset="0"/>
              </a:rPr>
              <a:t>qualitative composition</a:t>
            </a:r>
            <a:r>
              <a:rPr lang="ru-RU" altLang="ru-RU" sz="1200" dirty="0">
                <a:solidFill>
                  <a:schemeClr val="tx1"/>
                </a:solidFill>
                <a:latin typeface="Arial" panose="020B0604020202020204" pitchFamily="34" charset="0"/>
              </a:rPr>
              <a:t>)</a:t>
            </a:r>
          </a:p>
        </p:txBody>
      </p:sp>
      <p:sp>
        <p:nvSpPr>
          <p:cNvPr id="17" name="Line 11">
            <a:extLst>
              <a:ext uri="{FF2B5EF4-FFF2-40B4-BE49-F238E27FC236}">
                <a16:creationId xmlns:a16="http://schemas.microsoft.com/office/drawing/2014/main" id="{2CEB62FC-6695-4FA4-D886-8678EE25EF87}"/>
              </a:ext>
            </a:extLst>
          </p:cNvPr>
          <p:cNvSpPr>
            <a:spLocks noChangeShapeType="1"/>
          </p:cNvSpPr>
          <p:nvPr/>
        </p:nvSpPr>
        <p:spPr bwMode="auto">
          <a:xfrm flipH="1">
            <a:off x="10661057" y="3265588"/>
            <a:ext cx="3175" cy="542925"/>
          </a:xfrm>
          <a:prstGeom prst="line">
            <a:avLst/>
          </a:prstGeom>
          <a:noFill/>
          <a:ln w="635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8" name="Text Box 12">
            <a:extLst>
              <a:ext uri="{FF2B5EF4-FFF2-40B4-BE49-F238E27FC236}">
                <a16:creationId xmlns:a16="http://schemas.microsoft.com/office/drawing/2014/main" id="{22BF6219-EA88-1403-D9B6-8131CBB17657}"/>
              </a:ext>
            </a:extLst>
          </p:cNvPr>
          <p:cNvSpPr txBox="1">
            <a:spLocks noChangeArrowheads="1"/>
          </p:cNvSpPr>
          <p:nvPr/>
        </p:nvSpPr>
        <p:spPr bwMode="auto">
          <a:xfrm>
            <a:off x="9583145" y="4951513"/>
            <a:ext cx="2160587" cy="531813"/>
          </a:xfrm>
          <a:prstGeom prst="rect">
            <a:avLst/>
          </a:prstGeom>
          <a:solidFill>
            <a:srgbClr val="0070C0">
              <a:alpha val="30196"/>
            </a:srgbClr>
          </a:solidFill>
          <a:ln w="12700">
            <a:solidFill>
              <a:schemeClr val="tx1"/>
            </a:solidFill>
            <a:miter lim="800000"/>
            <a:headEnd/>
            <a:tailEnd/>
          </a:ln>
          <a:effectLst/>
        </p:spPr>
        <p:txBody>
          <a:bodyPr>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sz="1800" b="1" dirty="0">
                <a:solidFill>
                  <a:schemeClr val="tx1"/>
                </a:solidFill>
                <a:latin typeface="Arial" panose="020B0604020202020204" pitchFamily="34" charset="0"/>
              </a:rPr>
              <a:t>Modification</a:t>
            </a:r>
            <a:endParaRPr lang="ru-RU" altLang="ru-RU" sz="1800" b="1" dirty="0">
              <a:solidFill>
                <a:schemeClr val="tx1"/>
              </a:solidFill>
              <a:latin typeface="Arial" panose="020B0604020202020204" pitchFamily="34" charset="0"/>
            </a:endParaRPr>
          </a:p>
          <a:p>
            <a:pPr algn="ctr" eaLnBrk="1" hangingPunct="1">
              <a:spcBef>
                <a:spcPct val="0"/>
              </a:spcBef>
            </a:pPr>
            <a:r>
              <a:rPr lang="ru-RU" altLang="ru-RU" sz="1000" dirty="0">
                <a:solidFill>
                  <a:schemeClr val="tx1"/>
                </a:solidFill>
                <a:latin typeface="Arial" panose="020B0604020202020204" pitchFamily="34" charset="0"/>
              </a:rPr>
              <a:t>(</a:t>
            </a:r>
            <a:r>
              <a:rPr lang="en-US" altLang="ru-RU" sz="1000" dirty="0">
                <a:solidFill>
                  <a:schemeClr val="tx1"/>
                </a:solidFill>
                <a:latin typeface="Arial" panose="020B0604020202020204" pitchFamily="34" charset="0"/>
              </a:rPr>
              <a:t>crystal structure type</a:t>
            </a:r>
            <a:r>
              <a:rPr lang="ru-RU" altLang="ru-RU" sz="1000" dirty="0">
                <a:solidFill>
                  <a:schemeClr val="tx1"/>
                </a:solidFill>
                <a:latin typeface="Arial" panose="020B0604020202020204" pitchFamily="34" charset="0"/>
              </a:rPr>
              <a:t>)</a:t>
            </a:r>
          </a:p>
        </p:txBody>
      </p:sp>
      <p:sp>
        <p:nvSpPr>
          <p:cNvPr id="19" name="Text Box 13">
            <a:extLst>
              <a:ext uri="{FF2B5EF4-FFF2-40B4-BE49-F238E27FC236}">
                <a16:creationId xmlns:a16="http://schemas.microsoft.com/office/drawing/2014/main" id="{BEAC829E-E0EE-27D3-1843-944F2D927C90}"/>
              </a:ext>
            </a:extLst>
          </p:cNvPr>
          <p:cNvSpPr txBox="1">
            <a:spLocks noChangeArrowheads="1"/>
          </p:cNvSpPr>
          <p:nvPr/>
        </p:nvSpPr>
        <p:spPr bwMode="auto">
          <a:xfrm>
            <a:off x="9583145" y="3803751"/>
            <a:ext cx="2160587" cy="554037"/>
          </a:xfrm>
          <a:prstGeom prst="rect">
            <a:avLst/>
          </a:prstGeom>
          <a:solidFill>
            <a:srgbClr val="0070C0">
              <a:alpha val="30196"/>
            </a:srgbClr>
          </a:solidFill>
          <a:ln w="12700">
            <a:solidFill>
              <a:schemeClr val="tx1"/>
            </a:solidFill>
            <a:miter lim="800000"/>
            <a:headEnd/>
            <a:tailEnd/>
          </a:ln>
          <a:effectLst/>
        </p:spPr>
        <p:txBody>
          <a:bodyPr>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sz="1800" b="1" dirty="0">
                <a:solidFill>
                  <a:schemeClr val="tx1"/>
                </a:solidFill>
                <a:latin typeface="Arial" panose="020B0604020202020204" pitchFamily="34" charset="0"/>
              </a:rPr>
              <a:t>Substance</a:t>
            </a:r>
            <a:endParaRPr lang="ru-RU" altLang="ru-RU" sz="1800" b="1" dirty="0">
              <a:solidFill>
                <a:schemeClr val="tx1"/>
              </a:solidFill>
              <a:latin typeface="Arial" panose="020B0604020202020204" pitchFamily="34" charset="0"/>
            </a:endParaRPr>
          </a:p>
          <a:p>
            <a:pPr algn="ctr" eaLnBrk="1" hangingPunct="1">
              <a:spcBef>
                <a:spcPct val="0"/>
              </a:spcBef>
            </a:pPr>
            <a:r>
              <a:rPr lang="ru-RU" altLang="ru-RU" sz="1200" dirty="0">
                <a:solidFill>
                  <a:schemeClr val="tx1"/>
                </a:solidFill>
                <a:latin typeface="Arial" panose="020B0604020202020204" pitchFamily="34" charset="0"/>
              </a:rPr>
              <a:t>(</a:t>
            </a:r>
            <a:r>
              <a:rPr lang="en-US" altLang="ru-RU" sz="1200">
                <a:solidFill>
                  <a:schemeClr val="tx1"/>
                </a:solidFill>
                <a:latin typeface="Arial" panose="020B0604020202020204" pitchFamily="34" charset="0"/>
              </a:rPr>
              <a:t>quantitative </a:t>
            </a:r>
            <a:r>
              <a:rPr lang="en-US" altLang="ru-RU" sz="1200" dirty="0">
                <a:solidFill>
                  <a:schemeClr val="tx1"/>
                </a:solidFill>
                <a:latin typeface="Arial" panose="020B0604020202020204" pitchFamily="34" charset="0"/>
              </a:rPr>
              <a:t>composition</a:t>
            </a:r>
            <a:r>
              <a:rPr lang="ru-RU" altLang="ru-RU" sz="1200" dirty="0">
                <a:solidFill>
                  <a:schemeClr val="tx1"/>
                </a:solidFill>
                <a:latin typeface="Arial" panose="020B0604020202020204" pitchFamily="34" charset="0"/>
              </a:rPr>
              <a:t>)</a:t>
            </a:r>
          </a:p>
        </p:txBody>
      </p:sp>
      <p:sp>
        <p:nvSpPr>
          <p:cNvPr id="20" name="Line 15">
            <a:extLst>
              <a:ext uri="{FF2B5EF4-FFF2-40B4-BE49-F238E27FC236}">
                <a16:creationId xmlns:a16="http://schemas.microsoft.com/office/drawing/2014/main" id="{C23164C3-9D8E-3E61-A6CC-7009D1AAA498}"/>
              </a:ext>
            </a:extLst>
          </p:cNvPr>
          <p:cNvSpPr>
            <a:spLocks noChangeShapeType="1"/>
          </p:cNvSpPr>
          <p:nvPr/>
        </p:nvSpPr>
        <p:spPr bwMode="auto">
          <a:xfrm flipH="1">
            <a:off x="10662645" y="5478563"/>
            <a:ext cx="1587" cy="523875"/>
          </a:xfrm>
          <a:prstGeom prst="line">
            <a:avLst/>
          </a:prstGeom>
          <a:noFill/>
          <a:ln w="635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1" name="Text Box 16">
            <a:extLst>
              <a:ext uri="{FF2B5EF4-FFF2-40B4-BE49-F238E27FC236}">
                <a16:creationId xmlns:a16="http://schemas.microsoft.com/office/drawing/2014/main" id="{EFC85CBC-8BB4-CC41-AF0F-77638C5369C4}"/>
              </a:ext>
            </a:extLst>
          </p:cNvPr>
          <p:cNvSpPr txBox="1">
            <a:spLocks noChangeArrowheads="1"/>
          </p:cNvSpPr>
          <p:nvPr/>
        </p:nvSpPr>
        <p:spPr bwMode="auto">
          <a:xfrm>
            <a:off x="10454682" y="5923063"/>
            <a:ext cx="4127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spcBef>
                <a:spcPct val="0"/>
              </a:spcBef>
            </a:pPr>
            <a:r>
              <a:rPr lang="en-US" altLang="ru-RU" sz="1800" b="1" dirty="0">
                <a:solidFill>
                  <a:schemeClr val="tx2"/>
                </a:solidFill>
                <a:latin typeface="Arial" panose="020B0604020202020204" pitchFamily="34" charset="0"/>
              </a:rPr>
              <a:t>…</a:t>
            </a:r>
            <a:endParaRPr lang="ru-RU" altLang="ru-RU" sz="1800" b="1" dirty="0">
              <a:solidFill>
                <a:schemeClr val="tx2"/>
              </a:solidFill>
              <a:latin typeface="Arial" panose="020B0604020202020204" pitchFamily="34" charset="0"/>
            </a:endParaRPr>
          </a:p>
        </p:txBody>
      </p:sp>
      <p:sp>
        <p:nvSpPr>
          <p:cNvPr id="22" name="Line 36">
            <a:extLst>
              <a:ext uri="{FF2B5EF4-FFF2-40B4-BE49-F238E27FC236}">
                <a16:creationId xmlns:a16="http://schemas.microsoft.com/office/drawing/2014/main" id="{C2B80903-E1CA-7529-0A94-5DFE52F9A4E9}"/>
              </a:ext>
            </a:extLst>
          </p:cNvPr>
          <p:cNvSpPr>
            <a:spLocks noChangeShapeType="1"/>
          </p:cNvSpPr>
          <p:nvPr/>
        </p:nvSpPr>
        <p:spPr bwMode="auto">
          <a:xfrm>
            <a:off x="10668995" y="4367313"/>
            <a:ext cx="1587" cy="593725"/>
          </a:xfrm>
          <a:prstGeom prst="line">
            <a:avLst/>
          </a:prstGeom>
          <a:noFill/>
          <a:ln w="635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3" name="Text Box 52">
            <a:extLst>
              <a:ext uri="{FF2B5EF4-FFF2-40B4-BE49-F238E27FC236}">
                <a16:creationId xmlns:a16="http://schemas.microsoft.com/office/drawing/2014/main" id="{21C8B647-8604-A7D2-57FB-05E42CFC7565}"/>
              </a:ext>
            </a:extLst>
          </p:cNvPr>
          <p:cNvSpPr txBox="1">
            <a:spLocks noChangeArrowheads="1"/>
          </p:cNvSpPr>
          <p:nvPr/>
        </p:nvSpPr>
        <p:spPr bwMode="auto">
          <a:xfrm>
            <a:off x="9584732" y="3265588"/>
            <a:ext cx="10080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eaLnBrk="1" hangingPunct="1">
              <a:spcBef>
                <a:spcPct val="50000"/>
              </a:spcBef>
            </a:pPr>
            <a:r>
              <a:rPr lang="en-US" altLang="ru-RU" sz="2000" dirty="0">
                <a:solidFill>
                  <a:schemeClr val="tx1"/>
                </a:solidFill>
                <a:latin typeface="Arial" panose="020B0604020202020204" pitchFamily="34" charset="0"/>
              </a:rPr>
              <a:t>Co-O</a:t>
            </a:r>
            <a:endParaRPr lang="ru-RU" altLang="ru-RU" sz="2000" dirty="0">
              <a:solidFill>
                <a:schemeClr val="tx1"/>
              </a:solidFill>
              <a:latin typeface="Arial" panose="020B0604020202020204" pitchFamily="34" charset="0"/>
            </a:endParaRPr>
          </a:p>
        </p:txBody>
      </p:sp>
      <p:sp>
        <p:nvSpPr>
          <p:cNvPr id="24" name="Rectangle 53">
            <a:extLst>
              <a:ext uri="{FF2B5EF4-FFF2-40B4-BE49-F238E27FC236}">
                <a16:creationId xmlns:a16="http://schemas.microsoft.com/office/drawing/2014/main" id="{DA0D6733-10BB-5509-1855-7648CE847A76}"/>
              </a:ext>
            </a:extLst>
          </p:cNvPr>
          <p:cNvSpPr>
            <a:spLocks noChangeArrowheads="1"/>
          </p:cNvSpPr>
          <p:nvPr/>
        </p:nvSpPr>
        <p:spPr bwMode="auto">
          <a:xfrm>
            <a:off x="9511707" y="4416526"/>
            <a:ext cx="1039062" cy="288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sz="2000" dirty="0">
                <a:solidFill>
                  <a:schemeClr val="tx1"/>
                </a:solidFill>
                <a:latin typeface="Arial" panose="020B0604020202020204" pitchFamily="34" charset="0"/>
              </a:rPr>
              <a:t>Co</a:t>
            </a:r>
            <a:r>
              <a:rPr lang="en-US" altLang="ru-RU" sz="2000" baseline="-25000" dirty="0">
                <a:solidFill>
                  <a:schemeClr val="tx1"/>
                </a:solidFill>
                <a:latin typeface="Arial" panose="020B0604020202020204" pitchFamily="34" charset="0"/>
              </a:rPr>
              <a:t>3</a:t>
            </a:r>
            <a:r>
              <a:rPr lang="en-US" altLang="ru-RU" sz="2000" dirty="0">
                <a:solidFill>
                  <a:schemeClr val="tx1"/>
                </a:solidFill>
                <a:latin typeface="Arial" panose="020B0604020202020204" pitchFamily="34" charset="0"/>
              </a:rPr>
              <a:t>O</a:t>
            </a:r>
            <a:r>
              <a:rPr lang="en-US" altLang="ru-RU" sz="2000" baseline="-25000" dirty="0">
                <a:solidFill>
                  <a:schemeClr val="tx1"/>
                </a:solidFill>
                <a:latin typeface="Arial" panose="020B0604020202020204" pitchFamily="34" charset="0"/>
              </a:rPr>
              <a:t>4</a:t>
            </a:r>
          </a:p>
        </p:txBody>
      </p:sp>
      <p:sp>
        <p:nvSpPr>
          <p:cNvPr id="25" name="Rectangle 54">
            <a:extLst>
              <a:ext uri="{FF2B5EF4-FFF2-40B4-BE49-F238E27FC236}">
                <a16:creationId xmlns:a16="http://schemas.microsoft.com/office/drawing/2014/main" id="{484D7691-1152-1A0C-8B67-39033A4405B0}"/>
              </a:ext>
            </a:extLst>
          </p:cNvPr>
          <p:cNvSpPr>
            <a:spLocks noChangeArrowheads="1"/>
          </p:cNvSpPr>
          <p:nvPr/>
        </p:nvSpPr>
        <p:spPr bwMode="auto">
          <a:xfrm>
            <a:off x="9511707" y="5497613"/>
            <a:ext cx="1181100"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l-GR" altLang="ru-RU" sz="2000" i="1" dirty="0">
                <a:solidFill>
                  <a:schemeClr val="tx1"/>
                </a:solidFill>
                <a:latin typeface="Arial" panose="020B0604020202020204" pitchFamily="34" charset="0"/>
                <a:cs typeface="Arial" panose="020B0604020202020204" pitchFamily="34" charset="0"/>
              </a:rPr>
              <a:t>β</a:t>
            </a:r>
            <a:r>
              <a:rPr lang="en-US" altLang="ru-RU" sz="2000" dirty="0">
                <a:solidFill>
                  <a:schemeClr val="tx1"/>
                </a:solidFill>
                <a:latin typeface="Arial" panose="020B0604020202020204" pitchFamily="34" charset="0"/>
                <a:cs typeface="Arial" panose="020B0604020202020204" pitchFamily="34" charset="0"/>
              </a:rPr>
              <a:t>-Co</a:t>
            </a:r>
            <a:r>
              <a:rPr lang="en-US" altLang="ru-RU" sz="2000" baseline="-25000" dirty="0">
                <a:solidFill>
                  <a:schemeClr val="tx1"/>
                </a:solidFill>
                <a:latin typeface="Arial" panose="020B0604020202020204" pitchFamily="34" charset="0"/>
              </a:rPr>
              <a:t>3</a:t>
            </a:r>
            <a:r>
              <a:rPr lang="en-US" altLang="ru-RU" sz="2000" dirty="0">
                <a:solidFill>
                  <a:schemeClr val="tx1"/>
                </a:solidFill>
                <a:latin typeface="Arial" panose="020B0604020202020204" pitchFamily="34" charset="0"/>
              </a:rPr>
              <a:t>O</a:t>
            </a:r>
            <a:r>
              <a:rPr lang="en-US" altLang="ru-RU" sz="2000" baseline="-25000" dirty="0">
                <a:solidFill>
                  <a:schemeClr val="tx1"/>
                </a:solidFill>
                <a:latin typeface="Arial" panose="020B0604020202020204" pitchFamily="34" charset="0"/>
              </a:rPr>
              <a:t>4</a:t>
            </a:r>
          </a:p>
        </p:txBody>
      </p:sp>
    </p:spTree>
    <p:extLst>
      <p:ext uri="{BB962C8B-B14F-4D97-AF65-F5344CB8AC3E}">
        <p14:creationId xmlns:p14="http://schemas.microsoft.com/office/powerpoint/2010/main" val="18212144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F8E8B31-2949-5469-89DD-83999D7486AA}"/>
              </a:ext>
            </a:extLst>
          </p:cNvPr>
          <p:cNvSpPr/>
          <p:nvPr/>
        </p:nvSpPr>
        <p:spPr>
          <a:xfrm>
            <a:off x="1873687" y="5360513"/>
            <a:ext cx="6814868" cy="577542"/>
          </a:xfrm>
          <a:prstGeom prst="rect">
            <a:avLst/>
          </a:prstGeom>
          <a:solidFill>
            <a:srgbClr val="00B0F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sz="1333" dirty="0">
              <a:solidFill>
                <a:prstClr val="white">
                  <a:lumMod val="50000"/>
                </a:prstClr>
              </a:solidFill>
              <a:latin typeface="Arial" panose="020B0604020202020204"/>
            </a:endParaRPr>
          </a:p>
        </p:txBody>
      </p:sp>
      <p:pic>
        <p:nvPicPr>
          <p:cNvPr id="7" name="Picture 2" descr="MultiTenancy Architecture – lakshaysuri">
            <a:extLst>
              <a:ext uri="{FF2B5EF4-FFF2-40B4-BE49-F238E27FC236}">
                <a16:creationId xmlns:a16="http://schemas.microsoft.com/office/drawing/2014/main" id="{6FFA8D02-E390-00AB-784E-89A51690E4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31026" y="208547"/>
            <a:ext cx="5215142" cy="2390273"/>
          </a:xfrm>
          <a:prstGeom prst="rect">
            <a:avLst/>
          </a:prstGeom>
          <a:noFill/>
          <a:extLst>
            <a:ext uri="{909E8E84-426E-40DD-AFC4-6F175D3DCCD1}">
              <a14:hiddenFill xmlns:a14="http://schemas.microsoft.com/office/drawing/2010/main">
                <a:solidFill>
                  <a:srgbClr val="FFFFFF"/>
                </a:solidFill>
              </a14:hiddenFill>
            </a:ext>
          </a:extLst>
        </p:spPr>
      </p:pic>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a:xfrm>
            <a:off x="215999" y="108000"/>
            <a:ext cx="8911959" cy="792000"/>
          </a:xfrm>
        </p:spPr>
        <p:txBody>
          <a:bodyPr/>
          <a:lstStyle/>
          <a:p>
            <a:r>
              <a:rPr lang="en-US" dirty="0"/>
              <a:t>RDMS: Multiple Tenant Support</a:t>
            </a:r>
          </a:p>
        </p:txBody>
      </p:sp>
      <p:sp>
        <p:nvSpPr>
          <p:cNvPr id="6" name="Text Placeholder 5">
            <a:extLst>
              <a:ext uri="{FF2B5EF4-FFF2-40B4-BE49-F238E27FC236}">
                <a16:creationId xmlns:a16="http://schemas.microsoft.com/office/drawing/2014/main" id="{D3024586-7254-2795-BB8B-CA3B8E25560F}"/>
              </a:ext>
            </a:extLst>
          </p:cNvPr>
          <p:cNvSpPr>
            <a:spLocks noGrp="1"/>
          </p:cNvSpPr>
          <p:nvPr>
            <p:ph type="body" sz="quarter" idx="13"/>
          </p:nvPr>
        </p:nvSpPr>
        <p:spPr>
          <a:xfrm>
            <a:off x="6166172" y="6372001"/>
            <a:ext cx="4694177" cy="485999"/>
          </a:xfrm>
        </p:spPr>
        <p:txBody>
          <a:bodyPr>
            <a:normAutofit/>
          </a:bodyPr>
          <a:lstStyle/>
          <a:p>
            <a:pPr indent="0">
              <a:buNone/>
            </a:pPr>
            <a:r>
              <a:rPr lang="en-US" sz="1200" b="0" dirty="0">
                <a:solidFill>
                  <a:srgbClr val="0070C0"/>
                </a:solidFill>
                <a:hlinkClick r:id="" action="ppaction://noaction">
                  <a:extLst>
                    <a:ext uri="{A12FA001-AC4F-418D-AE19-62706E023703}">
                      <ahyp:hlinkClr xmlns:ahyp="http://schemas.microsoft.com/office/drawing/2018/hyperlinkcolor" val="tx"/>
                    </a:ext>
                  </a:extLst>
                </a:hlinkClick>
              </a:rPr>
              <a:t>https://matinf.pro/</a:t>
            </a:r>
          </a:p>
          <a:p>
            <a:pPr indent="0">
              <a:buNone/>
            </a:pPr>
            <a:r>
              <a:rPr lang="en-US" sz="1200" b="0" dirty="0">
                <a:solidFill>
                  <a:srgbClr val="0070C0"/>
                </a:solidFill>
                <a:hlinkClick r:id="" action="ppaction://noaction">
                  <a:extLst>
                    <a:ext uri="{A12FA001-AC4F-418D-AE19-62706E023703}">
                      <ahyp:hlinkClr xmlns:ahyp="http://schemas.microsoft.com/office/drawing/2018/hyperlinkcolor" val="tx"/>
                    </a:ext>
                  </a:extLst>
                </a:hlinkClick>
              </a:rPr>
              <a:t>https://en.wikipedia.org/wiki/Multitenancy</a:t>
            </a:r>
            <a:endParaRPr lang="en-US" sz="1200" b="0" dirty="0">
              <a:solidFill>
                <a:srgbClr val="0070C0"/>
              </a:solidFill>
            </a:endParaRPr>
          </a:p>
        </p:txBody>
      </p:sp>
      <p:sp>
        <p:nvSpPr>
          <p:cNvPr id="3" name="TextBox 2">
            <a:extLst>
              <a:ext uri="{FF2B5EF4-FFF2-40B4-BE49-F238E27FC236}">
                <a16:creationId xmlns:a16="http://schemas.microsoft.com/office/drawing/2014/main" id="{70FE16D8-5A76-8BC3-C272-54C282EBD9A4}"/>
              </a:ext>
            </a:extLst>
          </p:cNvPr>
          <p:cNvSpPr txBox="1"/>
          <p:nvPr/>
        </p:nvSpPr>
        <p:spPr>
          <a:xfrm>
            <a:off x="139589" y="891414"/>
            <a:ext cx="11825416" cy="5539978"/>
          </a:xfrm>
          <a:prstGeom prst="rect">
            <a:avLst/>
          </a:prstGeom>
          <a:noFill/>
        </p:spPr>
        <p:txBody>
          <a:bodyPr wrap="square">
            <a:spAutoFit/>
          </a:bodyPr>
          <a:lstStyle/>
          <a:p>
            <a:r>
              <a:rPr lang="en-US" sz="2800" b="1" dirty="0"/>
              <a:t>What is a Tenant?</a:t>
            </a:r>
          </a:p>
          <a:p>
            <a:endParaRPr lang="en-US" sz="1400" b="1" dirty="0"/>
          </a:p>
          <a:p>
            <a:r>
              <a:rPr lang="en-US" sz="1600" b="1" dirty="0"/>
              <a:t>Short answer:</a:t>
            </a:r>
          </a:p>
          <a:p>
            <a:r>
              <a:rPr lang="en-US" sz="1600" dirty="0"/>
              <a:t>Tenant – separate (distinct) instance of a software application that</a:t>
            </a:r>
          </a:p>
          <a:p>
            <a:r>
              <a:rPr lang="en-US" sz="1600" dirty="0"/>
              <a:t>is used by an organization / group of users / consortia.</a:t>
            </a:r>
          </a:p>
          <a:p>
            <a:endParaRPr lang="en-US" sz="1600" b="1" dirty="0"/>
          </a:p>
          <a:p>
            <a:r>
              <a:rPr lang="en-US" sz="1600" b="1" dirty="0"/>
              <a:t>Long answer:</a:t>
            </a:r>
          </a:p>
          <a:p>
            <a:r>
              <a:rPr lang="en-US" sz="1600" dirty="0"/>
              <a:t>Tenant is a customer account that </a:t>
            </a:r>
            <a:r>
              <a:rPr lang="en-US" sz="1600" u="sng" dirty="0"/>
              <a:t>has its own set of users, data, and configuration settings</a:t>
            </a:r>
            <a:r>
              <a:rPr lang="en-US" sz="1600" dirty="0"/>
              <a:t>, and is isolated from other tenants in the same software application. This concept is commonly used in Software as a Service (</a:t>
            </a:r>
            <a:r>
              <a:rPr lang="en-US" sz="1600" b="1" dirty="0"/>
              <a:t>SaaS</a:t>
            </a:r>
            <a:r>
              <a:rPr lang="en-US" sz="1600" dirty="0"/>
              <a:t>) applications, where a single software application is hosted in the cloud and is made available to multiple customers as separate tenants. This allows each customer to have their own instance of the application, with their own data, settings, and customizations, while still sharing the underlying infrastructure and resources of the application.</a:t>
            </a:r>
          </a:p>
          <a:p>
            <a:endParaRPr lang="en-US" sz="1600" dirty="0"/>
          </a:p>
          <a:p>
            <a:r>
              <a:rPr lang="en-US" sz="1600" b="1" dirty="0"/>
              <a:t>Conclusion</a:t>
            </a:r>
            <a:r>
              <a:rPr lang="en-US" sz="1600" dirty="0"/>
              <a:t>:</a:t>
            </a:r>
          </a:p>
          <a:p>
            <a:r>
              <a:rPr lang="en-US" sz="1600" dirty="0"/>
              <a:t>Tenants are useful for separate SFB projects / workgroups / materials data repositories. For example: </a:t>
            </a:r>
          </a:p>
          <a:p>
            <a:pPr marL="1885950" lvl="5" indent="-171450">
              <a:buFont typeface="Arial" panose="020B0604020202020204" pitchFamily="34" charset="0"/>
              <a:buChar char="•"/>
            </a:pPr>
            <a:endParaRPr lang="en-US" sz="1600" b="1" dirty="0"/>
          </a:p>
          <a:p>
            <a:pPr marL="1885950" lvl="5" indent="-171450">
              <a:buFont typeface="Arial" panose="020B0604020202020204" pitchFamily="34" charset="0"/>
              <a:buChar char="•"/>
            </a:pPr>
            <a:r>
              <a:rPr lang="en-US" sz="2400" b="1" dirty="0"/>
              <a:t>MDI</a:t>
            </a:r>
            <a:r>
              <a:rPr lang="en-US" sz="2400" dirty="0"/>
              <a:t>: </a:t>
            </a:r>
            <a:r>
              <a:rPr lang="en-US" sz="2400" dirty="0">
                <a:solidFill>
                  <a:srgbClr val="0070C0"/>
                </a:solidFill>
                <a:hlinkClick r:id="rId4">
                  <a:extLst>
                    <a:ext uri="{A12FA001-AC4F-418D-AE19-62706E023703}">
                      <ahyp:hlinkClr xmlns:ahyp="http://schemas.microsoft.com/office/drawing/2018/hyperlinkcolor" val="tx"/>
                    </a:ext>
                  </a:extLst>
                </a:hlinkClick>
              </a:rPr>
              <a:t>https://</a:t>
            </a:r>
            <a:r>
              <a:rPr lang="en-US" sz="2400" b="1" dirty="0">
                <a:solidFill>
                  <a:srgbClr val="0070C0"/>
                </a:solidFill>
                <a:hlinkClick r:id="rId4">
                  <a:extLst>
                    <a:ext uri="{A12FA001-AC4F-418D-AE19-62706E023703}">
                      <ahyp:hlinkClr xmlns:ahyp="http://schemas.microsoft.com/office/drawing/2018/hyperlinkcolor" val="tx"/>
                    </a:ext>
                  </a:extLst>
                </a:hlinkClick>
              </a:rPr>
              <a:t>mdi</a:t>
            </a:r>
            <a:r>
              <a:rPr lang="en-US" sz="2400" dirty="0">
                <a:solidFill>
                  <a:srgbClr val="0070C0"/>
                </a:solidFill>
                <a:hlinkClick r:id="rId4">
                  <a:extLst>
                    <a:ext uri="{A12FA001-AC4F-418D-AE19-62706E023703}">
                      <ahyp:hlinkClr xmlns:ahyp="http://schemas.microsoft.com/office/drawing/2018/hyperlinkcolor" val="tx"/>
                    </a:ext>
                  </a:extLst>
                </a:hlinkClick>
              </a:rPr>
              <a:t>.matinf.pro</a:t>
            </a:r>
            <a:endParaRPr lang="en-US" sz="2400" dirty="0">
              <a:solidFill>
                <a:srgbClr val="0070C0"/>
              </a:solidFill>
            </a:endParaRPr>
          </a:p>
          <a:p>
            <a:pPr marL="1885950" lvl="5" indent="-171450">
              <a:buFont typeface="Arial" panose="020B0604020202020204" pitchFamily="34" charset="0"/>
              <a:buChar char="•"/>
            </a:pPr>
            <a:endParaRPr lang="en-US" sz="800" dirty="0"/>
          </a:p>
          <a:p>
            <a:pPr marL="1885950" lvl="5" indent="-171450">
              <a:buFont typeface="Arial" panose="020B0604020202020204" pitchFamily="34" charset="0"/>
              <a:buChar char="•"/>
            </a:pPr>
            <a:r>
              <a:rPr lang="en-US" sz="2400" b="1" dirty="0"/>
              <a:t>CRC 247</a:t>
            </a:r>
            <a:r>
              <a:rPr lang="en-US" sz="2400" dirty="0"/>
              <a:t>: </a:t>
            </a:r>
            <a:r>
              <a:rPr lang="en-US" sz="2400" dirty="0">
                <a:solidFill>
                  <a:srgbClr val="0070C0"/>
                </a:solidFill>
                <a:hlinkClick r:id="rId5"/>
              </a:rPr>
              <a:t>https://</a:t>
            </a:r>
            <a:r>
              <a:rPr lang="en-US" sz="2400" b="1" dirty="0">
                <a:solidFill>
                  <a:srgbClr val="0070C0"/>
                </a:solidFill>
                <a:hlinkClick r:id="rId5"/>
              </a:rPr>
              <a:t>crc247</a:t>
            </a:r>
            <a:r>
              <a:rPr lang="en-US" sz="2400" dirty="0">
                <a:solidFill>
                  <a:srgbClr val="0070C0"/>
                </a:solidFill>
                <a:hlinkClick r:id="rId5"/>
              </a:rPr>
              <a:t>.mdi.ruhr-uni-bochum.de</a:t>
            </a:r>
            <a:endParaRPr lang="en-US" sz="2400" dirty="0">
              <a:solidFill>
                <a:srgbClr val="0070C0"/>
              </a:solidFill>
            </a:endParaRPr>
          </a:p>
          <a:p>
            <a:pPr marL="1885950" lvl="5" indent="-171450">
              <a:buFont typeface="Arial" panose="020B0604020202020204" pitchFamily="34" charset="0"/>
              <a:buChar char="•"/>
            </a:pPr>
            <a:endParaRPr lang="en-US" sz="800" dirty="0"/>
          </a:p>
          <a:p>
            <a:pPr marL="1885950" lvl="5" indent="-171450">
              <a:buFont typeface="Arial" panose="020B0604020202020204" pitchFamily="34" charset="0"/>
              <a:buChar char="•"/>
            </a:pPr>
            <a:r>
              <a:rPr lang="en-US" sz="2400" b="1" dirty="0"/>
              <a:t>CRC 1625</a:t>
            </a:r>
            <a:r>
              <a:rPr lang="en-US" sz="2400" dirty="0"/>
              <a:t>: </a:t>
            </a:r>
            <a:r>
              <a:rPr lang="en-US" sz="2400" dirty="0">
                <a:solidFill>
                  <a:srgbClr val="0070C0"/>
                </a:solidFill>
                <a:hlinkClick r:id="rId6">
                  <a:extLst>
                    <a:ext uri="{A12FA001-AC4F-418D-AE19-62706E023703}">
                      <ahyp:hlinkClr xmlns:ahyp="http://schemas.microsoft.com/office/drawing/2018/hyperlinkcolor" val="tx"/>
                    </a:ext>
                  </a:extLst>
                </a:hlinkClick>
              </a:rPr>
              <a:t>https://</a:t>
            </a:r>
            <a:r>
              <a:rPr lang="en-US" sz="2400" b="1" dirty="0">
                <a:solidFill>
                  <a:srgbClr val="0070C0"/>
                </a:solidFill>
                <a:hlinkClick r:id="rId6">
                  <a:extLst>
                    <a:ext uri="{A12FA001-AC4F-418D-AE19-62706E023703}">
                      <ahyp:hlinkClr xmlns:ahyp="http://schemas.microsoft.com/office/drawing/2018/hyperlinkcolor" val="tx"/>
                    </a:ext>
                  </a:extLst>
                </a:hlinkClick>
              </a:rPr>
              <a:t>crc1625</a:t>
            </a:r>
            <a:r>
              <a:rPr lang="en-US" sz="2400" dirty="0">
                <a:solidFill>
                  <a:srgbClr val="0070C0"/>
                </a:solidFill>
                <a:hlinkClick r:id="rId6">
                  <a:extLst>
                    <a:ext uri="{A12FA001-AC4F-418D-AE19-62706E023703}">
                      <ahyp:hlinkClr xmlns:ahyp="http://schemas.microsoft.com/office/drawing/2018/hyperlinkcolor" val="tx"/>
                    </a:ext>
                  </a:extLst>
                </a:hlinkClick>
              </a:rPr>
              <a:t>.mdi.ruhr-uni-bochum.de</a:t>
            </a:r>
            <a:endParaRPr lang="en-US" sz="2400" dirty="0">
              <a:solidFill>
                <a:srgbClr val="0070C0"/>
              </a:solidFill>
            </a:endParaRPr>
          </a:p>
        </p:txBody>
      </p:sp>
      <p:sp>
        <p:nvSpPr>
          <p:cNvPr id="2" name="TextBox 1">
            <a:extLst>
              <a:ext uri="{FF2B5EF4-FFF2-40B4-BE49-F238E27FC236}">
                <a16:creationId xmlns:a16="http://schemas.microsoft.com/office/drawing/2014/main" id="{8D6590BA-3995-1332-54F3-18F5C2F12CA8}"/>
              </a:ext>
            </a:extLst>
          </p:cNvPr>
          <p:cNvSpPr txBox="1"/>
          <p:nvPr/>
        </p:nvSpPr>
        <p:spPr>
          <a:xfrm>
            <a:off x="8886449" y="5769319"/>
            <a:ext cx="3305551" cy="307777"/>
          </a:xfrm>
          <a:prstGeom prst="rect">
            <a:avLst/>
          </a:prstGeom>
          <a:noFill/>
        </p:spPr>
        <p:txBody>
          <a:bodyPr wrap="square">
            <a:spAutoFit/>
          </a:bodyPr>
          <a:lstStyle/>
          <a:p>
            <a:pPr defTabSz="685800"/>
            <a:r>
              <a:rPr lang="en-US" sz="1400" dirty="0">
                <a:solidFill>
                  <a:srgbClr val="003560">
                    <a:lumMod val="75000"/>
                    <a:lumOff val="25000"/>
                  </a:srgbClr>
                </a:solidFill>
                <a:latin typeface="Arial" panose="020B0604020202020204"/>
              </a:rPr>
              <a:t>Every tenant must have a unique URL!</a:t>
            </a:r>
          </a:p>
        </p:txBody>
      </p:sp>
    </p:spTree>
    <p:extLst>
      <p:ext uri="{BB962C8B-B14F-4D97-AF65-F5344CB8AC3E}">
        <p14:creationId xmlns:p14="http://schemas.microsoft.com/office/powerpoint/2010/main" val="34004774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D8A4A6-9057-F1C2-19F3-0D5F94AE7BF1}"/>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73680A21-11A3-FD52-AC5D-8339B8279E73}"/>
              </a:ext>
            </a:extLst>
          </p:cNvPr>
          <p:cNvPicPr>
            <a:picLocks noChangeAspect="1"/>
          </p:cNvPicPr>
          <p:nvPr/>
        </p:nvPicPr>
        <p:blipFill>
          <a:blip r:embed="rId3"/>
          <a:stretch>
            <a:fillRect/>
          </a:stretch>
        </p:blipFill>
        <p:spPr>
          <a:xfrm>
            <a:off x="5961085" y="3155182"/>
            <a:ext cx="6123508" cy="2964090"/>
          </a:xfrm>
          <a:prstGeom prst="rect">
            <a:avLst/>
          </a:prstGeom>
          <a:solidFill>
            <a:schemeClr val="bg1"/>
          </a:solidFill>
          <a:ln>
            <a:solidFill>
              <a:schemeClr val="accent1"/>
            </a:solidFill>
          </a:ln>
        </p:spPr>
      </p:pic>
      <p:pic>
        <p:nvPicPr>
          <p:cNvPr id="3" name="Picture 2">
            <a:extLst>
              <a:ext uri="{FF2B5EF4-FFF2-40B4-BE49-F238E27FC236}">
                <a16:creationId xmlns:a16="http://schemas.microsoft.com/office/drawing/2014/main" id="{07D75842-A95D-73E2-4745-83ED2452E764}"/>
              </a:ext>
            </a:extLst>
          </p:cNvPr>
          <p:cNvPicPr>
            <a:picLocks noChangeAspect="1"/>
          </p:cNvPicPr>
          <p:nvPr/>
        </p:nvPicPr>
        <p:blipFill>
          <a:blip r:embed="rId4"/>
          <a:stretch>
            <a:fillRect/>
          </a:stretch>
        </p:blipFill>
        <p:spPr>
          <a:xfrm>
            <a:off x="110461" y="797950"/>
            <a:ext cx="5808018" cy="3919860"/>
          </a:xfrm>
          <a:prstGeom prst="rect">
            <a:avLst/>
          </a:prstGeom>
          <a:ln>
            <a:solidFill>
              <a:schemeClr val="accent1"/>
            </a:solidFill>
          </a:ln>
        </p:spPr>
      </p:pic>
      <p:sp>
        <p:nvSpPr>
          <p:cNvPr id="5" name="Titel 4">
            <a:extLst>
              <a:ext uri="{FF2B5EF4-FFF2-40B4-BE49-F238E27FC236}">
                <a16:creationId xmlns:a16="http://schemas.microsoft.com/office/drawing/2014/main" id="{2EFFA3FB-C13A-D4E5-67C1-0C9A867A6AD7}"/>
              </a:ext>
            </a:extLst>
          </p:cNvPr>
          <p:cNvSpPr>
            <a:spLocks noGrp="1"/>
          </p:cNvSpPr>
          <p:nvPr>
            <p:ph type="title"/>
          </p:nvPr>
        </p:nvSpPr>
        <p:spPr>
          <a:xfrm>
            <a:off x="215999" y="108000"/>
            <a:ext cx="8911959" cy="792000"/>
          </a:xfrm>
        </p:spPr>
        <p:txBody>
          <a:bodyPr/>
          <a:lstStyle/>
          <a:p>
            <a:r>
              <a:rPr lang="en-US" dirty="0"/>
              <a:t>RDMS: Data transfer between tenants</a:t>
            </a:r>
          </a:p>
        </p:txBody>
      </p:sp>
      <p:cxnSp>
        <p:nvCxnSpPr>
          <p:cNvPr id="14" name="Straight Arrow Connector 13">
            <a:extLst>
              <a:ext uri="{FF2B5EF4-FFF2-40B4-BE49-F238E27FC236}">
                <a16:creationId xmlns:a16="http://schemas.microsoft.com/office/drawing/2014/main" id="{675ED7AF-C4F6-3A25-9A5E-2D1B175FA464}"/>
              </a:ext>
            </a:extLst>
          </p:cNvPr>
          <p:cNvCxnSpPr>
            <a:cxnSpLocks/>
          </p:cNvCxnSpPr>
          <p:nvPr/>
        </p:nvCxnSpPr>
        <p:spPr>
          <a:xfrm>
            <a:off x="2059912" y="1979525"/>
            <a:ext cx="4431323" cy="3165231"/>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3B443C4B-1CB8-6351-8824-C0EDB71B796B}"/>
              </a:ext>
            </a:extLst>
          </p:cNvPr>
          <p:cNvSpPr txBox="1"/>
          <p:nvPr/>
        </p:nvSpPr>
        <p:spPr>
          <a:xfrm>
            <a:off x="544845" y="4728360"/>
            <a:ext cx="5695182" cy="430887"/>
          </a:xfrm>
          <a:prstGeom prst="rect">
            <a:avLst/>
          </a:prstGeom>
          <a:noFill/>
        </p:spPr>
        <p:txBody>
          <a:bodyPr wrap="square">
            <a:spAutoFit/>
          </a:bodyPr>
          <a:lstStyle/>
          <a:p>
            <a:pPr indent="0">
              <a:buNone/>
            </a:pPr>
            <a:r>
              <a:rPr lang="en-US" sz="2200" dirty="0">
                <a:solidFill>
                  <a:srgbClr val="1D1C1D"/>
                </a:solidFill>
                <a:latin typeface="Slack-Lato"/>
              </a:rPr>
              <a:t>Automatic Data Transfer (on a daily basis)</a:t>
            </a:r>
            <a:endParaRPr lang="en-US" sz="2200" dirty="0"/>
          </a:p>
        </p:txBody>
      </p:sp>
      <p:sp>
        <p:nvSpPr>
          <p:cNvPr id="18" name="TextBox 17">
            <a:extLst>
              <a:ext uri="{FF2B5EF4-FFF2-40B4-BE49-F238E27FC236}">
                <a16:creationId xmlns:a16="http://schemas.microsoft.com/office/drawing/2014/main" id="{8AB32235-849C-C6A1-36F9-889D6280B2EC}"/>
              </a:ext>
            </a:extLst>
          </p:cNvPr>
          <p:cNvSpPr txBox="1"/>
          <p:nvPr/>
        </p:nvSpPr>
        <p:spPr>
          <a:xfrm>
            <a:off x="6765636" y="1333285"/>
            <a:ext cx="4761346" cy="1446550"/>
          </a:xfrm>
          <a:prstGeom prst="rect">
            <a:avLst/>
          </a:prstGeom>
          <a:noFill/>
        </p:spPr>
        <p:txBody>
          <a:bodyPr wrap="square">
            <a:spAutoFit/>
          </a:bodyPr>
          <a:lstStyle/>
          <a:p>
            <a:pPr indent="0">
              <a:buNone/>
            </a:pPr>
            <a:r>
              <a:rPr lang="en-US" sz="2200" dirty="0"/>
              <a:t>Data from </a:t>
            </a:r>
            <a:r>
              <a:rPr lang="en-US" sz="2200" b="1" dirty="0"/>
              <a:t>MDI tenant </a:t>
            </a:r>
          </a:p>
          <a:p>
            <a:pPr indent="0">
              <a:buNone/>
            </a:pPr>
            <a:r>
              <a:rPr lang="en-US" sz="2200" dirty="0"/>
              <a:t>	(</a:t>
            </a:r>
            <a:r>
              <a:rPr lang="en-US" sz="2200" u="sng" dirty="0" err="1"/>
              <a:t>Scietific</a:t>
            </a:r>
            <a:r>
              <a:rPr lang="en-US" sz="2200" u="sng" dirty="0"/>
              <a:t> Projects / CRC 247</a:t>
            </a:r>
            <a:r>
              <a:rPr lang="en-US" sz="2200" dirty="0"/>
              <a:t> project) transferred to </a:t>
            </a:r>
            <a:r>
              <a:rPr lang="en-US" sz="2200" b="1" dirty="0"/>
              <a:t>CRC 247 tenant</a:t>
            </a:r>
          </a:p>
          <a:p>
            <a:pPr indent="0">
              <a:buNone/>
            </a:pPr>
            <a:r>
              <a:rPr lang="en-US" sz="2200" dirty="0"/>
              <a:t>	(</a:t>
            </a:r>
            <a:r>
              <a:rPr lang="en-US" sz="2200" u="sng" dirty="0"/>
              <a:t>Area C / C04</a:t>
            </a:r>
            <a:r>
              <a:rPr lang="en-US" sz="2200" dirty="0"/>
              <a:t>)</a:t>
            </a:r>
          </a:p>
        </p:txBody>
      </p:sp>
      <p:sp>
        <p:nvSpPr>
          <p:cNvPr id="20" name="Text Placeholder 19">
            <a:extLst>
              <a:ext uri="{FF2B5EF4-FFF2-40B4-BE49-F238E27FC236}">
                <a16:creationId xmlns:a16="http://schemas.microsoft.com/office/drawing/2014/main" id="{A61102FD-0495-22DA-1E88-BCFBB2403944}"/>
              </a:ext>
            </a:extLst>
          </p:cNvPr>
          <p:cNvSpPr>
            <a:spLocks noGrp="1"/>
          </p:cNvSpPr>
          <p:nvPr>
            <p:ph type="body" sz="quarter" idx="13"/>
          </p:nvPr>
        </p:nvSpPr>
        <p:spPr/>
        <p:txBody>
          <a:bodyPr/>
          <a:lstStyle/>
          <a:p>
            <a:endParaRPr lang="en-US"/>
          </a:p>
        </p:txBody>
      </p:sp>
      <p:sp>
        <p:nvSpPr>
          <p:cNvPr id="4" name="TextBox 3">
            <a:extLst>
              <a:ext uri="{FF2B5EF4-FFF2-40B4-BE49-F238E27FC236}">
                <a16:creationId xmlns:a16="http://schemas.microsoft.com/office/drawing/2014/main" id="{A9654640-0F05-D6AD-EE20-0203DE99C036}"/>
              </a:ext>
            </a:extLst>
          </p:cNvPr>
          <p:cNvSpPr txBox="1"/>
          <p:nvPr/>
        </p:nvSpPr>
        <p:spPr>
          <a:xfrm>
            <a:off x="82899" y="5598160"/>
            <a:ext cx="5815484" cy="646331"/>
          </a:xfrm>
          <a:prstGeom prst="rect">
            <a:avLst/>
          </a:prstGeom>
          <a:noFill/>
        </p:spPr>
        <p:txBody>
          <a:bodyPr wrap="square">
            <a:spAutoFit/>
          </a:bodyPr>
          <a:lstStyle/>
          <a:p>
            <a:pPr indent="0">
              <a:buNone/>
            </a:pPr>
            <a:r>
              <a:rPr lang="en-US" sz="1800" b="1" dirty="0">
                <a:solidFill>
                  <a:srgbClr val="1D1C1D"/>
                </a:solidFill>
                <a:latin typeface="Slack-Lato"/>
              </a:rPr>
              <a:t>Consequence</a:t>
            </a:r>
            <a:r>
              <a:rPr lang="en-US" sz="1800" dirty="0">
                <a:solidFill>
                  <a:srgbClr val="1D1C1D"/>
                </a:solidFill>
                <a:latin typeface="Slack-Lato"/>
              </a:rPr>
              <a:t>: data can be put into CRC247 RDMS from your data source (ELN</a:t>
            </a:r>
            <a:r>
              <a:rPr lang="en-US" dirty="0">
                <a:solidFill>
                  <a:srgbClr val="1D1C1D"/>
                </a:solidFill>
                <a:latin typeface="Slack-Lato"/>
              </a:rPr>
              <a:t>/RDMS, i.e. integration is possible)</a:t>
            </a:r>
            <a:r>
              <a:rPr lang="ru-RU" dirty="0">
                <a:solidFill>
                  <a:srgbClr val="1D1C1D"/>
                </a:solidFill>
                <a:latin typeface="Slack-Lato"/>
              </a:rPr>
              <a:t>!</a:t>
            </a:r>
            <a:endParaRPr lang="en-US" sz="1800" dirty="0"/>
          </a:p>
        </p:txBody>
      </p:sp>
    </p:spTree>
    <p:extLst>
      <p:ext uri="{BB962C8B-B14F-4D97-AF65-F5344CB8AC3E}">
        <p14:creationId xmlns:p14="http://schemas.microsoft.com/office/powerpoint/2010/main" val="523847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C35DD3FD-0423-680F-CBF3-34026D4AC2F7}"/>
              </a:ext>
            </a:extLst>
          </p:cNvPr>
          <p:cNvGrpSpPr/>
          <p:nvPr/>
        </p:nvGrpSpPr>
        <p:grpSpPr>
          <a:xfrm>
            <a:off x="131386" y="3336758"/>
            <a:ext cx="4776520" cy="2314900"/>
            <a:chOff x="131386" y="3336758"/>
            <a:chExt cx="4776520" cy="2314900"/>
          </a:xfrm>
        </p:grpSpPr>
        <p:pic>
          <p:nvPicPr>
            <p:cNvPr id="7" name="Picture 6">
              <a:extLst>
                <a:ext uri="{FF2B5EF4-FFF2-40B4-BE49-F238E27FC236}">
                  <a16:creationId xmlns:a16="http://schemas.microsoft.com/office/drawing/2014/main" id="{E0B0A05C-EABF-C856-940E-CA1F4CEAAE4F}"/>
                </a:ext>
              </a:extLst>
            </p:cNvPr>
            <p:cNvPicPr>
              <a:picLocks noChangeAspect="1"/>
            </p:cNvPicPr>
            <p:nvPr/>
          </p:nvPicPr>
          <p:blipFill>
            <a:blip r:embed="rId3"/>
            <a:stretch>
              <a:fillRect/>
            </a:stretch>
          </p:blipFill>
          <p:spPr>
            <a:xfrm>
              <a:off x="131386" y="3989278"/>
              <a:ext cx="4776520" cy="1662380"/>
            </a:xfrm>
            <a:prstGeom prst="rect">
              <a:avLst/>
            </a:prstGeom>
            <a:ln>
              <a:solidFill>
                <a:srgbClr val="0070C0"/>
              </a:solidFill>
            </a:ln>
          </p:spPr>
        </p:pic>
        <p:cxnSp>
          <p:nvCxnSpPr>
            <p:cNvPr id="13" name="Straight Arrow Connector 12">
              <a:extLst>
                <a:ext uri="{FF2B5EF4-FFF2-40B4-BE49-F238E27FC236}">
                  <a16:creationId xmlns:a16="http://schemas.microsoft.com/office/drawing/2014/main" id="{EC20ED6D-7FA6-A4B9-849A-ABE92DB1A829}"/>
                </a:ext>
              </a:extLst>
            </p:cNvPr>
            <p:cNvCxnSpPr>
              <a:cxnSpLocks/>
            </p:cNvCxnSpPr>
            <p:nvPr/>
          </p:nvCxnSpPr>
          <p:spPr>
            <a:xfrm>
              <a:off x="1348409" y="3336758"/>
              <a:ext cx="0" cy="722379"/>
            </a:xfrm>
            <a:prstGeom prst="straightConnector1">
              <a:avLst/>
            </a:prstGeom>
            <a:noFill/>
            <a:ln w="63500" cap="flat" cmpd="sng" algn="ctr">
              <a:solidFill>
                <a:srgbClr val="0070C0">
                  <a:alpha val="50000"/>
                </a:srgbClr>
              </a:solidFill>
              <a:prstDash val="solid"/>
              <a:miter lim="800000"/>
              <a:tailEnd type="triangle"/>
            </a:ln>
            <a:effectLst/>
          </p:spPr>
        </p:cxnSp>
      </p:grpSp>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de-DE" dirty="0"/>
              <a:t>RDMS: </a:t>
            </a:r>
            <a:r>
              <a:rPr lang="en-US" sz="3600" dirty="0"/>
              <a:t>Registration and Authorization</a:t>
            </a:r>
            <a:endParaRPr lang="en-US" dirty="0"/>
          </a:p>
        </p:txBody>
      </p:sp>
      <p:sp>
        <p:nvSpPr>
          <p:cNvPr id="6" name="Text Placeholder 5">
            <a:extLst>
              <a:ext uri="{FF2B5EF4-FFF2-40B4-BE49-F238E27FC236}">
                <a16:creationId xmlns:a16="http://schemas.microsoft.com/office/drawing/2014/main" id="{D3024586-7254-2795-BB8B-CA3B8E25560F}"/>
              </a:ext>
            </a:extLst>
          </p:cNvPr>
          <p:cNvSpPr>
            <a:spLocks noGrp="1"/>
          </p:cNvSpPr>
          <p:nvPr>
            <p:ph type="body" sz="quarter" idx="13"/>
          </p:nvPr>
        </p:nvSpPr>
        <p:spPr>
          <a:xfrm>
            <a:off x="6243782" y="6362393"/>
            <a:ext cx="4738542" cy="485999"/>
          </a:xfrm>
        </p:spPr>
        <p:txBody>
          <a:bodyPr>
            <a:noAutofit/>
          </a:bodyPr>
          <a:lstStyle/>
          <a:p>
            <a:pPr>
              <a:spcAft>
                <a:spcPts val="0"/>
              </a:spcAft>
            </a:pPr>
            <a:r>
              <a:rPr lang="en-US" sz="700" dirty="0">
                <a:hlinkClick r:id="rId4"/>
              </a:rPr>
              <a:t>https://openid.net</a:t>
            </a:r>
            <a:endParaRPr lang="en-US" sz="700" dirty="0"/>
          </a:p>
          <a:p>
            <a:pPr>
              <a:spcAft>
                <a:spcPts val="0"/>
              </a:spcAft>
            </a:pPr>
            <a:r>
              <a:rPr lang="en-US" sz="700" dirty="0">
                <a:hlinkClick r:id="rId5"/>
              </a:rPr>
              <a:t>https://en.wikipedia.org/wiki/Authentication</a:t>
            </a:r>
            <a:endParaRPr lang="en-US" sz="700" dirty="0"/>
          </a:p>
          <a:p>
            <a:pPr>
              <a:spcAft>
                <a:spcPts val="0"/>
              </a:spcAft>
            </a:pPr>
            <a:r>
              <a:rPr lang="en-US" sz="700" dirty="0">
                <a:hlinkClick r:id="rId6"/>
              </a:rPr>
              <a:t>https://en.wikipedia.org/wiki/Authorization</a:t>
            </a:r>
            <a:endParaRPr lang="en-US" sz="700" dirty="0"/>
          </a:p>
        </p:txBody>
      </p:sp>
      <p:sp>
        <p:nvSpPr>
          <p:cNvPr id="3" name="TextBox 2">
            <a:extLst>
              <a:ext uri="{FF2B5EF4-FFF2-40B4-BE49-F238E27FC236}">
                <a16:creationId xmlns:a16="http://schemas.microsoft.com/office/drawing/2014/main" id="{2200481F-538C-6F5A-8DBC-1F938DCEE3B1}"/>
              </a:ext>
            </a:extLst>
          </p:cNvPr>
          <p:cNvSpPr txBox="1"/>
          <p:nvPr/>
        </p:nvSpPr>
        <p:spPr>
          <a:xfrm>
            <a:off x="241914" y="1082591"/>
            <a:ext cx="5212401" cy="2308324"/>
          </a:xfrm>
          <a:prstGeom prst="rect">
            <a:avLst/>
          </a:prstGeom>
          <a:noFill/>
        </p:spPr>
        <p:txBody>
          <a:bodyPr wrap="square">
            <a:spAutoFit/>
          </a:bodyPr>
          <a:lstStyle/>
          <a:p>
            <a:pPr defTabSz="685800"/>
            <a:r>
              <a:rPr lang="en-US" sz="1600" dirty="0">
                <a:solidFill>
                  <a:prstClr val="black"/>
                </a:solidFill>
              </a:rPr>
              <a:t>Application access level is determined by the current user context.</a:t>
            </a:r>
          </a:p>
          <a:p>
            <a:pPr defTabSz="685800"/>
            <a:r>
              <a:rPr lang="en-US" sz="1600" b="1" dirty="0">
                <a:solidFill>
                  <a:prstClr val="black"/>
                </a:solidFill>
              </a:rPr>
              <a:t>Two-way registration </a:t>
            </a:r>
            <a:r>
              <a:rPr lang="en-US" sz="1600" dirty="0">
                <a:solidFill>
                  <a:prstClr val="black"/>
                </a:solidFill>
              </a:rPr>
              <a:t>(choose any):</a:t>
            </a:r>
          </a:p>
          <a:p>
            <a:pPr marL="285750" indent="-285750" defTabSz="685800">
              <a:buFont typeface="Arial" panose="020B0604020202020204" pitchFamily="34" charset="0"/>
              <a:buChar char="•"/>
            </a:pPr>
            <a:r>
              <a:rPr lang="en-US" sz="1600" dirty="0">
                <a:solidFill>
                  <a:prstClr val="black"/>
                </a:solidFill>
              </a:rPr>
              <a:t>using </a:t>
            </a:r>
            <a:r>
              <a:rPr lang="en-US" sz="1600" b="1" dirty="0">
                <a:solidFill>
                  <a:prstClr val="black"/>
                </a:solidFill>
              </a:rPr>
              <a:t>external provider </a:t>
            </a:r>
            <a:r>
              <a:rPr lang="en-US" sz="1600" dirty="0">
                <a:solidFill>
                  <a:prstClr val="black"/>
                </a:solidFill>
              </a:rPr>
              <a:t>(OpenID Connect)</a:t>
            </a:r>
            <a:r>
              <a:rPr lang="ru-RU" sz="1600" dirty="0">
                <a:solidFill>
                  <a:prstClr val="black"/>
                </a:solidFill>
              </a:rPr>
              <a:t>, </a:t>
            </a:r>
            <a:r>
              <a:rPr lang="en-US" sz="1600" dirty="0">
                <a:solidFill>
                  <a:prstClr val="black"/>
                </a:solidFill>
              </a:rPr>
              <a:t>e.g. Google (external authentication authority is used, no credentials are stored locally).</a:t>
            </a:r>
          </a:p>
          <a:p>
            <a:pPr marL="285750" indent="-285750" defTabSz="685800">
              <a:buFont typeface="Arial" panose="020B0604020202020204" pitchFamily="34" charset="0"/>
              <a:buChar char="•"/>
            </a:pPr>
            <a:r>
              <a:rPr lang="en-US" sz="1600" dirty="0">
                <a:solidFill>
                  <a:prstClr val="black"/>
                </a:solidFill>
              </a:rPr>
              <a:t>using </a:t>
            </a:r>
            <a:r>
              <a:rPr lang="en-US" sz="1600" b="1" dirty="0">
                <a:solidFill>
                  <a:prstClr val="black"/>
                </a:solidFill>
              </a:rPr>
              <a:t>local account </a:t>
            </a:r>
            <a:r>
              <a:rPr lang="en-US" sz="1600" dirty="0">
                <a:solidFill>
                  <a:prstClr val="black"/>
                </a:solidFill>
              </a:rPr>
              <a:t>(credentials are stored internally);</a:t>
            </a:r>
          </a:p>
          <a:p>
            <a:pPr defTabSz="685800"/>
            <a:r>
              <a:rPr lang="en-US" sz="1600" dirty="0">
                <a:solidFill>
                  <a:prstClr val="black"/>
                </a:solidFill>
              </a:rPr>
              <a:t>In both cases, an </a:t>
            </a:r>
            <a:r>
              <a:rPr lang="en-US" sz="1600" u="sng" dirty="0">
                <a:solidFill>
                  <a:prstClr val="black"/>
                </a:solidFill>
              </a:rPr>
              <a:t>e-mail address is required</a:t>
            </a:r>
            <a:r>
              <a:rPr lang="en-US" sz="1600" dirty="0">
                <a:solidFill>
                  <a:prstClr val="black"/>
                </a:solidFill>
              </a:rPr>
              <a:t>, and its successful verification is a prerequisite for access.</a:t>
            </a:r>
          </a:p>
        </p:txBody>
      </p:sp>
      <p:sp>
        <p:nvSpPr>
          <p:cNvPr id="8" name="TextBox 7">
            <a:extLst>
              <a:ext uri="{FF2B5EF4-FFF2-40B4-BE49-F238E27FC236}">
                <a16:creationId xmlns:a16="http://schemas.microsoft.com/office/drawing/2014/main" id="{EFC2CE2C-BAFD-B986-B189-4BF8EF9430FE}"/>
              </a:ext>
            </a:extLst>
          </p:cNvPr>
          <p:cNvSpPr txBox="1"/>
          <p:nvPr/>
        </p:nvSpPr>
        <p:spPr>
          <a:xfrm>
            <a:off x="8042757" y="5600806"/>
            <a:ext cx="4149243" cy="523220"/>
          </a:xfrm>
          <a:prstGeom prst="rect">
            <a:avLst/>
          </a:prstGeom>
          <a:noFill/>
        </p:spPr>
        <p:txBody>
          <a:bodyPr wrap="square">
            <a:spAutoFit/>
          </a:bodyPr>
          <a:lstStyle/>
          <a:p>
            <a:pPr defTabSz="685800"/>
            <a:r>
              <a:rPr lang="en-US" sz="1400" dirty="0">
                <a:solidFill>
                  <a:prstClr val="black"/>
                </a:solidFill>
              </a:rPr>
              <a:t>After e-mail confirmation, the user is considered active, but does not have an assigned user group.</a:t>
            </a:r>
          </a:p>
        </p:txBody>
      </p:sp>
      <p:pic>
        <p:nvPicPr>
          <p:cNvPr id="9" name="Picture 8">
            <a:extLst>
              <a:ext uri="{FF2B5EF4-FFF2-40B4-BE49-F238E27FC236}">
                <a16:creationId xmlns:a16="http://schemas.microsoft.com/office/drawing/2014/main" id="{EC25514A-9072-A15C-739C-0EBB1D3C6951}"/>
              </a:ext>
            </a:extLst>
          </p:cNvPr>
          <p:cNvPicPr>
            <a:picLocks noChangeAspect="1"/>
          </p:cNvPicPr>
          <p:nvPr/>
        </p:nvPicPr>
        <p:blipFill>
          <a:blip r:embed="rId7"/>
          <a:stretch>
            <a:fillRect/>
          </a:stretch>
        </p:blipFill>
        <p:spPr>
          <a:xfrm>
            <a:off x="3942873" y="5279964"/>
            <a:ext cx="3923363" cy="892645"/>
          </a:xfrm>
          <a:prstGeom prst="rect">
            <a:avLst/>
          </a:prstGeom>
          <a:ln>
            <a:solidFill>
              <a:srgbClr val="0070C0"/>
            </a:solidFill>
          </a:ln>
        </p:spPr>
      </p:pic>
      <p:cxnSp>
        <p:nvCxnSpPr>
          <p:cNvPr id="10" name="Straight Arrow Connector 9">
            <a:extLst>
              <a:ext uri="{FF2B5EF4-FFF2-40B4-BE49-F238E27FC236}">
                <a16:creationId xmlns:a16="http://schemas.microsoft.com/office/drawing/2014/main" id="{05EF2F86-7A96-8918-DE4F-417B7EF69F61}"/>
              </a:ext>
            </a:extLst>
          </p:cNvPr>
          <p:cNvCxnSpPr>
            <a:cxnSpLocks/>
          </p:cNvCxnSpPr>
          <p:nvPr/>
        </p:nvCxnSpPr>
        <p:spPr>
          <a:xfrm>
            <a:off x="3542548" y="5376202"/>
            <a:ext cx="410874" cy="0"/>
          </a:xfrm>
          <a:prstGeom prst="straightConnector1">
            <a:avLst/>
          </a:prstGeom>
          <a:noFill/>
          <a:ln w="63500" cap="flat" cmpd="sng" algn="ctr">
            <a:solidFill>
              <a:srgbClr val="003560">
                <a:lumMod val="90000"/>
                <a:lumOff val="10000"/>
                <a:alpha val="50000"/>
              </a:srgbClr>
            </a:solidFill>
            <a:prstDash val="solid"/>
            <a:miter lim="800000"/>
            <a:tailEnd type="triangle"/>
          </a:ln>
          <a:effectLst/>
        </p:spPr>
      </p:cxnSp>
      <p:grpSp>
        <p:nvGrpSpPr>
          <p:cNvPr id="2" name="Group 1">
            <a:extLst>
              <a:ext uri="{FF2B5EF4-FFF2-40B4-BE49-F238E27FC236}">
                <a16:creationId xmlns:a16="http://schemas.microsoft.com/office/drawing/2014/main" id="{05D22E8D-3AF5-A50A-5689-605E1B43414A}"/>
              </a:ext>
            </a:extLst>
          </p:cNvPr>
          <p:cNvGrpSpPr/>
          <p:nvPr/>
        </p:nvGrpSpPr>
        <p:grpSpPr>
          <a:xfrm>
            <a:off x="1940990" y="691239"/>
            <a:ext cx="10129530" cy="4542348"/>
            <a:chOff x="1940990" y="691239"/>
            <a:chExt cx="10129530" cy="4542348"/>
          </a:xfrm>
        </p:grpSpPr>
        <p:pic>
          <p:nvPicPr>
            <p:cNvPr id="4" name="Picture 3">
              <a:extLst>
                <a:ext uri="{FF2B5EF4-FFF2-40B4-BE49-F238E27FC236}">
                  <a16:creationId xmlns:a16="http://schemas.microsoft.com/office/drawing/2014/main" id="{66D7E815-60DE-80C5-BDF3-2F4735BEC34B}"/>
                </a:ext>
              </a:extLst>
            </p:cNvPr>
            <p:cNvPicPr>
              <a:picLocks noChangeAspect="1"/>
            </p:cNvPicPr>
            <p:nvPr/>
          </p:nvPicPr>
          <p:blipFill>
            <a:blip r:embed="rId8"/>
            <a:stretch>
              <a:fillRect/>
            </a:stretch>
          </p:blipFill>
          <p:spPr>
            <a:xfrm>
              <a:off x="5609395" y="1018422"/>
              <a:ext cx="6461125" cy="4215165"/>
            </a:xfrm>
            <a:prstGeom prst="rect">
              <a:avLst/>
            </a:prstGeom>
            <a:ln>
              <a:solidFill>
                <a:srgbClr val="0070C0"/>
              </a:solidFill>
            </a:ln>
          </p:spPr>
        </p:pic>
        <p:cxnSp>
          <p:nvCxnSpPr>
            <p:cNvPr id="11" name="Straight Arrow Connector 10">
              <a:extLst>
                <a:ext uri="{FF2B5EF4-FFF2-40B4-BE49-F238E27FC236}">
                  <a16:creationId xmlns:a16="http://schemas.microsoft.com/office/drawing/2014/main" id="{5FD5847D-F6D8-F554-6D1C-D7E9E56FEA43}"/>
                </a:ext>
              </a:extLst>
            </p:cNvPr>
            <p:cNvCxnSpPr>
              <a:cxnSpLocks/>
            </p:cNvCxnSpPr>
            <p:nvPr/>
          </p:nvCxnSpPr>
          <p:spPr>
            <a:xfrm>
              <a:off x="4395537" y="2117558"/>
              <a:ext cx="4379495" cy="0"/>
            </a:xfrm>
            <a:prstGeom prst="straightConnector1">
              <a:avLst/>
            </a:prstGeom>
            <a:noFill/>
            <a:ln w="63500" cap="flat" cmpd="sng" algn="ctr">
              <a:solidFill>
                <a:srgbClr val="0070C0">
                  <a:alpha val="50000"/>
                </a:srgbClr>
              </a:solidFill>
              <a:prstDash val="solid"/>
              <a:miter lim="800000"/>
              <a:tailEnd type="triangle"/>
            </a:ln>
            <a:effectLst/>
          </p:spPr>
        </p:cxnSp>
        <p:cxnSp>
          <p:nvCxnSpPr>
            <p:cNvPr id="12" name="Straight Arrow Connector 11">
              <a:extLst>
                <a:ext uri="{FF2B5EF4-FFF2-40B4-BE49-F238E27FC236}">
                  <a16:creationId xmlns:a16="http://schemas.microsoft.com/office/drawing/2014/main" id="{378F0B46-7FB7-4E6E-161D-2639AD946E5F}"/>
                </a:ext>
              </a:extLst>
            </p:cNvPr>
            <p:cNvCxnSpPr>
              <a:cxnSpLocks/>
            </p:cNvCxnSpPr>
            <p:nvPr/>
          </p:nvCxnSpPr>
          <p:spPr>
            <a:xfrm>
              <a:off x="1940990" y="2849125"/>
              <a:ext cx="3753957" cy="1883296"/>
            </a:xfrm>
            <a:prstGeom prst="straightConnector1">
              <a:avLst/>
            </a:prstGeom>
            <a:noFill/>
            <a:ln w="63500" cap="flat" cmpd="sng" algn="ctr">
              <a:solidFill>
                <a:srgbClr val="0070C0">
                  <a:alpha val="50000"/>
                </a:srgbClr>
              </a:solidFill>
              <a:prstDash val="solid"/>
              <a:miter lim="800000"/>
              <a:tailEnd type="triangle"/>
            </a:ln>
            <a:effectLst/>
          </p:spPr>
        </p:cxnSp>
        <p:sp>
          <p:nvSpPr>
            <p:cNvPr id="14" name="TextBox 13">
              <a:extLst>
                <a:ext uri="{FF2B5EF4-FFF2-40B4-BE49-F238E27FC236}">
                  <a16:creationId xmlns:a16="http://schemas.microsoft.com/office/drawing/2014/main" id="{E606DF98-5BB3-7953-9C66-4AE74B0B0A1B}"/>
                </a:ext>
              </a:extLst>
            </p:cNvPr>
            <p:cNvSpPr txBox="1"/>
            <p:nvPr/>
          </p:nvSpPr>
          <p:spPr>
            <a:xfrm>
              <a:off x="7315199" y="691239"/>
              <a:ext cx="3362037" cy="307777"/>
            </a:xfrm>
            <a:prstGeom prst="rect">
              <a:avLst/>
            </a:prstGeom>
            <a:noFill/>
          </p:spPr>
          <p:txBody>
            <a:bodyPr wrap="square">
              <a:spAutoFit/>
            </a:bodyPr>
            <a:lstStyle/>
            <a:p>
              <a:r>
                <a:rPr lang="en-US" sz="1400" b="0" i="0" dirty="0">
                  <a:solidFill>
                    <a:srgbClr val="0070C0"/>
                  </a:solidFill>
                  <a:effectLst/>
                  <a:latin typeface="Slack-Lato"/>
                  <a:hlinkClick r:id="rId9"/>
                </a:rPr>
                <a:t>https://</a:t>
              </a:r>
              <a:r>
                <a:rPr lang="en-US" sz="1400" b="1" i="0" dirty="0">
                  <a:solidFill>
                    <a:srgbClr val="0070C0"/>
                  </a:solidFill>
                  <a:effectLst/>
                  <a:latin typeface="Slack-Lato"/>
                  <a:hlinkClick r:id="rId9"/>
                </a:rPr>
                <a:t>crc247</a:t>
              </a:r>
              <a:r>
                <a:rPr lang="en-US" sz="1400" b="0" i="0" dirty="0">
                  <a:solidFill>
                    <a:srgbClr val="0070C0"/>
                  </a:solidFill>
                  <a:effectLst/>
                  <a:latin typeface="Slack-Lato"/>
                  <a:hlinkClick r:id="rId9"/>
                </a:rPr>
                <a:t>.mdi.ruhr-uni-bochum.de</a:t>
              </a:r>
              <a:endParaRPr lang="en-US" dirty="0"/>
            </a:p>
          </p:txBody>
        </p:sp>
      </p:grpSp>
    </p:spTree>
    <p:extLst>
      <p:ext uri="{BB962C8B-B14F-4D97-AF65-F5344CB8AC3E}">
        <p14:creationId xmlns:p14="http://schemas.microsoft.com/office/powerpoint/2010/main" val="1597578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par>
                          <p:cTn id="18" fill="hold">
                            <p:stCondLst>
                              <p:cond delay="500"/>
                            </p:stCondLst>
                            <p:childTnLst>
                              <p:par>
                                <p:cTn id="19" presetID="10" presetClass="entr" presetSubtype="0"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par>
                          <p:cTn id="22" fill="hold">
                            <p:stCondLst>
                              <p:cond delay="1000"/>
                            </p:stCondLst>
                            <p:childTnLst>
                              <p:par>
                                <p:cTn id="23" presetID="10"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en-US" dirty="0"/>
              <a:t>RDMS: how to register</a:t>
            </a:r>
            <a:endParaRPr lang="en-US" sz="2667" dirty="0"/>
          </a:p>
        </p:txBody>
      </p:sp>
      <p:sp>
        <p:nvSpPr>
          <p:cNvPr id="9" name="TextBox 8">
            <a:extLst>
              <a:ext uri="{FF2B5EF4-FFF2-40B4-BE49-F238E27FC236}">
                <a16:creationId xmlns:a16="http://schemas.microsoft.com/office/drawing/2014/main" id="{20616A7D-3A39-0FB9-5020-D625F83753C5}"/>
              </a:ext>
            </a:extLst>
          </p:cNvPr>
          <p:cNvSpPr txBox="1"/>
          <p:nvPr/>
        </p:nvSpPr>
        <p:spPr>
          <a:xfrm>
            <a:off x="170822" y="950128"/>
            <a:ext cx="4955359" cy="4016484"/>
          </a:xfrm>
          <a:prstGeom prst="rect">
            <a:avLst/>
          </a:prstGeom>
          <a:noFill/>
        </p:spPr>
        <p:txBody>
          <a:bodyPr wrap="square">
            <a:spAutoFit/>
          </a:bodyPr>
          <a:lstStyle/>
          <a:p>
            <a:r>
              <a:rPr lang="en-US" sz="1500" b="1" i="0" dirty="0">
                <a:solidFill>
                  <a:srgbClr val="1D1C1D"/>
                </a:solidFill>
                <a:effectLst/>
                <a:latin typeface="Slack-Lato"/>
              </a:rPr>
              <a:t>Production </a:t>
            </a:r>
            <a:r>
              <a:rPr lang="en-US" sz="1500" b="0" i="0" dirty="0">
                <a:solidFill>
                  <a:srgbClr val="1D1C1D"/>
                </a:solidFill>
                <a:effectLst/>
                <a:latin typeface="Slack-Lato"/>
              </a:rPr>
              <a:t>(</a:t>
            </a:r>
            <a:r>
              <a:rPr lang="en-US" sz="1500" b="0" i="0" dirty="0">
                <a:solidFill>
                  <a:srgbClr val="0070C0"/>
                </a:solidFill>
                <a:effectLst/>
                <a:latin typeface="Slack-Lato"/>
                <a:hlinkClick r:id="rId3"/>
              </a:rPr>
              <a:t>https://</a:t>
            </a:r>
            <a:r>
              <a:rPr lang="en-US" sz="1500" b="1" i="0" dirty="0">
                <a:solidFill>
                  <a:srgbClr val="0070C0"/>
                </a:solidFill>
                <a:effectLst/>
                <a:latin typeface="Slack-Lato"/>
                <a:hlinkClick r:id="rId3"/>
              </a:rPr>
              <a:t>crc247</a:t>
            </a:r>
            <a:r>
              <a:rPr lang="en-US" sz="1500" b="0" i="0" dirty="0">
                <a:solidFill>
                  <a:srgbClr val="0070C0"/>
                </a:solidFill>
                <a:effectLst/>
                <a:latin typeface="Slack-Lato"/>
                <a:hlinkClick r:id="rId3"/>
              </a:rPr>
              <a:t>.mdi.ruhr-uni-bochum.de</a:t>
            </a:r>
            <a:r>
              <a:rPr lang="en-US" sz="1500" b="0" i="0" dirty="0">
                <a:solidFill>
                  <a:srgbClr val="1D1C1D"/>
                </a:solidFill>
                <a:effectLst/>
                <a:latin typeface="Slack-Lato"/>
              </a:rPr>
              <a:t>):</a:t>
            </a:r>
          </a:p>
          <a:p>
            <a:pPr marL="342900" indent="-342900">
              <a:buAutoNum type="arabicParenR"/>
            </a:pPr>
            <a:r>
              <a:rPr lang="en-US" sz="1500" b="0" i="0" dirty="0">
                <a:solidFill>
                  <a:srgbClr val="1D1C1D"/>
                </a:solidFill>
                <a:effectLst/>
                <a:latin typeface="Slack-Lato"/>
              </a:rPr>
              <a:t>You need to </a:t>
            </a:r>
            <a:r>
              <a:rPr lang="en-US" sz="1500" b="1" i="0" dirty="0">
                <a:solidFill>
                  <a:srgbClr val="1D1C1D"/>
                </a:solidFill>
                <a:effectLst/>
                <a:latin typeface="Slack-Lato"/>
              </a:rPr>
              <a:t>register</a:t>
            </a:r>
            <a:r>
              <a:rPr lang="en-US" sz="1500" b="0" i="0" dirty="0">
                <a:solidFill>
                  <a:srgbClr val="1D1C1D"/>
                </a:solidFill>
                <a:effectLst/>
                <a:latin typeface="Slack-Lato"/>
              </a:rPr>
              <a:t> with Google account or create your own account (email/password) </a:t>
            </a:r>
            <a:r>
              <a:rPr lang="en-US" sz="1500" b="1" i="0" dirty="0">
                <a:solidFill>
                  <a:srgbClr val="1D1C1D"/>
                </a:solidFill>
                <a:effectLst/>
                <a:latin typeface="Slack-Lato"/>
              </a:rPr>
              <a:t>and confirm e-mail </a:t>
            </a:r>
            <a:r>
              <a:rPr lang="en-US" sz="1500" b="0" i="0" dirty="0">
                <a:solidFill>
                  <a:srgbClr val="1D1C1D"/>
                </a:solidFill>
                <a:effectLst/>
                <a:latin typeface="Slack-Lato"/>
              </a:rPr>
              <a:t>(warning: user created with no role assigned).</a:t>
            </a:r>
          </a:p>
          <a:p>
            <a:pPr marL="342900" indent="-342900">
              <a:buAutoNum type="arabicParenR"/>
            </a:pPr>
            <a:endParaRPr lang="en-US" sz="1500" dirty="0">
              <a:solidFill>
                <a:srgbClr val="1D1C1D"/>
              </a:solidFill>
              <a:latin typeface="Slack-Lato"/>
            </a:endParaRPr>
          </a:p>
          <a:p>
            <a:pPr marL="342900" indent="-342900">
              <a:buAutoNum type="arabicParenR"/>
            </a:pPr>
            <a:endParaRPr lang="en-US" sz="1500" dirty="0">
              <a:solidFill>
                <a:srgbClr val="1D1C1D"/>
              </a:solidFill>
              <a:latin typeface="Slack-Lato"/>
            </a:endParaRPr>
          </a:p>
          <a:p>
            <a:pPr marL="342900" indent="-342900">
              <a:buAutoNum type="arabicParenR"/>
            </a:pPr>
            <a:r>
              <a:rPr lang="en-US" sz="1500" dirty="0">
                <a:solidFill>
                  <a:srgbClr val="1D1C1D"/>
                </a:solidFill>
                <a:latin typeface="Slack-Lato"/>
              </a:rPr>
              <a:t>Fill the </a:t>
            </a:r>
            <a:r>
              <a:rPr lang="en-US" sz="1500" b="1" dirty="0">
                <a:solidFill>
                  <a:srgbClr val="1D1C1D"/>
                </a:solidFill>
                <a:latin typeface="Slack-Lato"/>
              </a:rPr>
              <a:t>access request form </a:t>
            </a:r>
            <a:r>
              <a:rPr lang="en-US" sz="1500" dirty="0">
                <a:solidFill>
                  <a:srgbClr val="1D1C1D"/>
                </a:solidFill>
                <a:latin typeface="Slack-Lato"/>
                <a:hlinkClick r:id="rId4"/>
              </a:rPr>
              <a:t>https://forms.gle/tkZeweU6kStRCoKp7</a:t>
            </a:r>
            <a:r>
              <a:rPr lang="en-US" sz="1500" dirty="0">
                <a:solidFill>
                  <a:srgbClr val="1D1C1D"/>
                </a:solidFill>
                <a:latin typeface="Slack-Lato"/>
              </a:rPr>
              <a:t>, specifying your </a:t>
            </a:r>
            <a:r>
              <a:rPr lang="en-US" sz="1500" u="sng" dirty="0">
                <a:solidFill>
                  <a:srgbClr val="1D1C1D"/>
                </a:solidFill>
                <a:latin typeface="Slack-Lato"/>
              </a:rPr>
              <a:t>e-mail</a:t>
            </a:r>
            <a:r>
              <a:rPr lang="en-US" sz="1500" dirty="0">
                <a:solidFill>
                  <a:srgbClr val="1D1C1D"/>
                </a:solidFill>
                <a:latin typeface="Slack-Lato"/>
              </a:rPr>
              <a:t>, used in registration, your </a:t>
            </a:r>
            <a:r>
              <a:rPr lang="en-US" sz="1500" u="sng" dirty="0">
                <a:solidFill>
                  <a:srgbClr val="1D1C1D"/>
                </a:solidFill>
                <a:latin typeface="Slack-Lato"/>
              </a:rPr>
              <a:t>name</a:t>
            </a:r>
            <a:r>
              <a:rPr lang="en-US" sz="1500" dirty="0">
                <a:solidFill>
                  <a:srgbClr val="1D1C1D"/>
                </a:solidFill>
                <a:latin typeface="Slack-Lato"/>
              </a:rPr>
              <a:t>, </a:t>
            </a:r>
            <a:r>
              <a:rPr lang="en-US" sz="1500" u="sng" dirty="0">
                <a:solidFill>
                  <a:srgbClr val="1D1C1D"/>
                </a:solidFill>
                <a:latin typeface="Slack-Lato"/>
              </a:rPr>
              <a:t>project</a:t>
            </a:r>
            <a:r>
              <a:rPr lang="en-US" sz="1500" dirty="0">
                <a:solidFill>
                  <a:srgbClr val="1D1C1D"/>
                </a:solidFill>
                <a:latin typeface="Slack-Lato"/>
              </a:rPr>
              <a:t> (e.g. A02) and optional comments.</a:t>
            </a:r>
          </a:p>
          <a:p>
            <a:pPr marL="342900" indent="-342900">
              <a:buAutoNum type="arabicParenR"/>
            </a:pPr>
            <a:endParaRPr lang="en-US" sz="1500" dirty="0">
              <a:solidFill>
                <a:srgbClr val="1D1C1D"/>
              </a:solidFill>
              <a:latin typeface="Slack-Lato"/>
            </a:endParaRPr>
          </a:p>
          <a:p>
            <a:pPr marL="342900" indent="-342900">
              <a:buAutoNum type="arabicParenR"/>
            </a:pPr>
            <a:endParaRPr lang="en-US" sz="1500" dirty="0">
              <a:solidFill>
                <a:srgbClr val="1D1C1D"/>
              </a:solidFill>
              <a:latin typeface="Slack-Lato"/>
            </a:endParaRPr>
          </a:p>
          <a:p>
            <a:pPr marL="342900" indent="-342900">
              <a:buAutoNum type="arabicParenR"/>
            </a:pPr>
            <a:r>
              <a:rPr lang="en-US" sz="1500" b="1" dirty="0">
                <a:solidFill>
                  <a:srgbClr val="1D1C1D"/>
                </a:solidFill>
                <a:latin typeface="Slack-Lato"/>
              </a:rPr>
              <a:t>Wait</a:t>
            </a:r>
            <a:r>
              <a:rPr lang="en-US" sz="1500" dirty="0">
                <a:solidFill>
                  <a:srgbClr val="1D1C1D"/>
                </a:solidFill>
                <a:latin typeface="Slack-Lato"/>
              </a:rPr>
              <a:t>… After manual processing you will be assigned by default a </a:t>
            </a:r>
            <a:r>
              <a:rPr lang="en-US" sz="1500" u="sng" dirty="0" err="1">
                <a:solidFill>
                  <a:srgbClr val="1D1C1D"/>
                </a:solidFill>
                <a:latin typeface="Slack-Lato"/>
              </a:rPr>
              <a:t>PowerUser</a:t>
            </a:r>
            <a:r>
              <a:rPr lang="en-US" sz="1500" dirty="0">
                <a:solidFill>
                  <a:srgbClr val="1D1C1D"/>
                </a:solidFill>
                <a:latin typeface="Slack-Lato"/>
              </a:rPr>
              <a:t> role and you are in power of adding data ))</a:t>
            </a:r>
          </a:p>
          <a:p>
            <a:pPr marL="342900" indent="-342900">
              <a:buAutoNum type="arabicParenR"/>
            </a:pPr>
            <a:endParaRPr lang="en-US" sz="1500" dirty="0">
              <a:solidFill>
                <a:srgbClr val="1D1C1D"/>
              </a:solidFill>
              <a:latin typeface="Slack-Lato"/>
            </a:endParaRPr>
          </a:p>
          <a:p>
            <a:endParaRPr lang="en-US" sz="1500" dirty="0">
              <a:solidFill>
                <a:srgbClr val="1D1C1D"/>
              </a:solidFill>
              <a:latin typeface="Slack-Lato"/>
            </a:endParaRPr>
          </a:p>
        </p:txBody>
      </p:sp>
      <p:sp>
        <p:nvSpPr>
          <p:cNvPr id="5" name="Text Placeholder 4">
            <a:extLst>
              <a:ext uri="{FF2B5EF4-FFF2-40B4-BE49-F238E27FC236}">
                <a16:creationId xmlns:a16="http://schemas.microsoft.com/office/drawing/2014/main" id="{F75E8088-5A68-A58B-5978-0E05201BA01C}"/>
              </a:ext>
            </a:extLst>
          </p:cNvPr>
          <p:cNvSpPr>
            <a:spLocks noGrp="1"/>
          </p:cNvSpPr>
          <p:nvPr>
            <p:ph type="body" sz="quarter" idx="13"/>
          </p:nvPr>
        </p:nvSpPr>
        <p:spPr/>
        <p:txBody>
          <a:bodyPr/>
          <a:lstStyle/>
          <a:p>
            <a:endParaRPr lang="en-US"/>
          </a:p>
        </p:txBody>
      </p:sp>
      <p:grpSp>
        <p:nvGrpSpPr>
          <p:cNvPr id="16" name="Group 15">
            <a:extLst>
              <a:ext uri="{FF2B5EF4-FFF2-40B4-BE49-F238E27FC236}">
                <a16:creationId xmlns:a16="http://schemas.microsoft.com/office/drawing/2014/main" id="{D2A33E4E-2835-C235-61F7-4CC372C05379}"/>
              </a:ext>
            </a:extLst>
          </p:cNvPr>
          <p:cNvGrpSpPr/>
          <p:nvPr/>
        </p:nvGrpSpPr>
        <p:grpSpPr>
          <a:xfrm>
            <a:off x="2785678" y="0"/>
            <a:ext cx="6015815" cy="6235002"/>
            <a:chOff x="2785678" y="0"/>
            <a:chExt cx="6015815" cy="6235002"/>
          </a:xfrm>
        </p:grpSpPr>
        <p:cxnSp>
          <p:nvCxnSpPr>
            <p:cNvPr id="11" name="Straight Arrow Connector 10">
              <a:extLst>
                <a:ext uri="{FF2B5EF4-FFF2-40B4-BE49-F238E27FC236}">
                  <a16:creationId xmlns:a16="http://schemas.microsoft.com/office/drawing/2014/main" id="{75430711-6531-612A-0D71-6FCD7EC9ABA5}"/>
                </a:ext>
              </a:extLst>
            </p:cNvPr>
            <p:cNvCxnSpPr>
              <a:cxnSpLocks/>
            </p:cNvCxnSpPr>
            <p:nvPr/>
          </p:nvCxnSpPr>
          <p:spPr>
            <a:xfrm>
              <a:off x="2785678" y="2488906"/>
              <a:ext cx="3084945" cy="0"/>
            </a:xfrm>
            <a:prstGeom prst="straightConnector1">
              <a:avLst/>
            </a:prstGeom>
            <a:noFill/>
            <a:ln w="63500" cap="flat" cmpd="sng" algn="ctr">
              <a:solidFill>
                <a:srgbClr val="0070C0">
                  <a:alpha val="50000"/>
                </a:srgbClr>
              </a:solidFill>
              <a:prstDash val="solid"/>
              <a:miter lim="800000"/>
              <a:tailEnd type="triangle"/>
            </a:ln>
            <a:effectLst/>
          </p:spPr>
        </p:cxnSp>
        <p:pic>
          <p:nvPicPr>
            <p:cNvPr id="15" name="Picture 14">
              <a:extLst>
                <a:ext uri="{FF2B5EF4-FFF2-40B4-BE49-F238E27FC236}">
                  <a16:creationId xmlns:a16="http://schemas.microsoft.com/office/drawing/2014/main" id="{A66E4789-8AE2-EF92-05EE-F52BF59EBCEC}"/>
                </a:ext>
              </a:extLst>
            </p:cNvPr>
            <p:cNvPicPr>
              <a:picLocks noChangeAspect="1"/>
            </p:cNvPicPr>
            <p:nvPr/>
          </p:nvPicPr>
          <p:blipFill>
            <a:blip r:embed="rId5"/>
            <a:stretch>
              <a:fillRect/>
            </a:stretch>
          </p:blipFill>
          <p:spPr>
            <a:xfrm>
              <a:off x="5871042" y="0"/>
              <a:ext cx="2930451" cy="6235002"/>
            </a:xfrm>
            <a:prstGeom prst="rect">
              <a:avLst/>
            </a:prstGeom>
          </p:spPr>
        </p:pic>
      </p:grpSp>
      <p:grpSp>
        <p:nvGrpSpPr>
          <p:cNvPr id="20" name="Group 19">
            <a:extLst>
              <a:ext uri="{FF2B5EF4-FFF2-40B4-BE49-F238E27FC236}">
                <a16:creationId xmlns:a16="http://schemas.microsoft.com/office/drawing/2014/main" id="{936B513F-470B-5F22-7E70-C23744F18883}"/>
              </a:ext>
            </a:extLst>
          </p:cNvPr>
          <p:cNvGrpSpPr/>
          <p:nvPr/>
        </p:nvGrpSpPr>
        <p:grpSpPr>
          <a:xfrm>
            <a:off x="8894114" y="1938104"/>
            <a:ext cx="3206549" cy="2516301"/>
            <a:chOff x="8944355" y="3254438"/>
            <a:chExt cx="3206549" cy="2516301"/>
          </a:xfrm>
        </p:grpSpPr>
        <p:sp>
          <p:nvSpPr>
            <p:cNvPr id="23" name="TextBox 22">
              <a:extLst>
                <a:ext uri="{FF2B5EF4-FFF2-40B4-BE49-F238E27FC236}">
                  <a16:creationId xmlns:a16="http://schemas.microsoft.com/office/drawing/2014/main" id="{93DD9189-C923-A328-C2F9-6045D9F49DCD}"/>
                </a:ext>
              </a:extLst>
            </p:cNvPr>
            <p:cNvSpPr txBox="1"/>
            <p:nvPr/>
          </p:nvSpPr>
          <p:spPr>
            <a:xfrm>
              <a:off x="9236363" y="3254438"/>
              <a:ext cx="2872510" cy="954107"/>
            </a:xfrm>
            <a:prstGeom prst="rect">
              <a:avLst/>
            </a:prstGeom>
            <a:noFill/>
          </p:spPr>
          <p:txBody>
            <a:bodyPr wrap="square">
              <a:spAutoFit/>
            </a:bodyPr>
            <a:lstStyle/>
            <a:p>
              <a:r>
                <a:rPr lang="en-US" sz="1400" b="1" dirty="0">
                  <a:solidFill>
                    <a:srgbClr val="FF0000"/>
                  </a:solidFill>
                  <a:latin typeface="Slack-Lato"/>
                </a:rPr>
                <a:t>Important for Administrators!</a:t>
              </a:r>
            </a:p>
            <a:p>
              <a:r>
                <a:rPr lang="en-US" sz="1400" dirty="0">
                  <a:latin typeface="Slack-Lato"/>
                </a:rPr>
                <a:t>Please, assign the following claims:</a:t>
              </a:r>
            </a:p>
            <a:p>
              <a:pPr marL="171450" indent="-171450">
                <a:buFont typeface="Arial" panose="020B0604020202020204" pitchFamily="34" charset="0"/>
                <a:buChar char="•"/>
              </a:pPr>
              <a:r>
                <a:rPr lang="en-US" sz="1400" b="1" dirty="0">
                  <a:latin typeface="Slack-Lato"/>
                </a:rPr>
                <a:t>Name</a:t>
              </a:r>
            </a:p>
            <a:p>
              <a:pPr marL="171450" indent="-171450">
                <a:buFont typeface="Arial" panose="020B0604020202020204" pitchFamily="34" charset="0"/>
                <a:buChar char="•"/>
              </a:pPr>
              <a:r>
                <a:rPr lang="en-US" sz="1400" b="1" dirty="0">
                  <a:latin typeface="Slack-Lato"/>
                </a:rPr>
                <a:t>Project</a:t>
              </a:r>
              <a:endParaRPr lang="en-US" sz="1400" b="1" dirty="0">
                <a:latin typeface="+mn-lt"/>
              </a:endParaRPr>
            </a:p>
          </p:txBody>
        </p:sp>
        <p:pic>
          <p:nvPicPr>
            <p:cNvPr id="19" name="Picture 18">
              <a:extLst>
                <a:ext uri="{FF2B5EF4-FFF2-40B4-BE49-F238E27FC236}">
                  <a16:creationId xmlns:a16="http://schemas.microsoft.com/office/drawing/2014/main" id="{A094593E-1340-C7A0-E8D2-2FB20CE5B4D1}"/>
                </a:ext>
              </a:extLst>
            </p:cNvPr>
            <p:cNvPicPr>
              <a:picLocks noChangeAspect="1"/>
            </p:cNvPicPr>
            <p:nvPr/>
          </p:nvPicPr>
          <p:blipFill>
            <a:blip r:embed="rId6"/>
            <a:stretch>
              <a:fillRect/>
            </a:stretch>
          </p:blipFill>
          <p:spPr>
            <a:xfrm>
              <a:off x="8944355" y="4243226"/>
              <a:ext cx="3206549" cy="1527513"/>
            </a:xfrm>
            <a:prstGeom prst="rect">
              <a:avLst/>
            </a:prstGeom>
            <a:solidFill>
              <a:schemeClr val="bg1"/>
            </a:solidFill>
            <a:ln>
              <a:solidFill>
                <a:srgbClr val="0070C0"/>
              </a:solidFill>
            </a:ln>
          </p:spPr>
        </p:pic>
      </p:grpSp>
      <p:sp>
        <p:nvSpPr>
          <p:cNvPr id="24" name="TextBox 23">
            <a:extLst>
              <a:ext uri="{FF2B5EF4-FFF2-40B4-BE49-F238E27FC236}">
                <a16:creationId xmlns:a16="http://schemas.microsoft.com/office/drawing/2014/main" id="{2C9862D6-EBF4-08E8-C318-8E68B449CC8C}"/>
              </a:ext>
            </a:extLst>
          </p:cNvPr>
          <p:cNvSpPr txBox="1"/>
          <p:nvPr/>
        </p:nvSpPr>
        <p:spPr>
          <a:xfrm>
            <a:off x="9402745" y="4522987"/>
            <a:ext cx="2303585" cy="1477328"/>
          </a:xfrm>
          <a:prstGeom prst="rect">
            <a:avLst/>
          </a:prstGeom>
          <a:noFill/>
        </p:spPr>
        <p:txBody>
          <a:bodyPr wrap="square">
            <a:spAutoFit/>
          </a:bodyPr>
          <a:lstStyle/>
          <a:p>
            <a:r>
              <a:rPr lang="en-US" sz="1800" b="1" dirty="0">
                <a:solidFill>
                  <a:srgbClr val="1D1C1D"/>
                </a:solidFill>
                <a:latin typeface="Slack-Lato"/>
              </a:rPr>
              <a:t>Administrators:</a:t>
            </a:r>
          </a:p>
          <a:p>
            <a:pPr marL="285750" indent="-285750">
              <a:buFont typeface="Arial" panose="020B0604020202020204" pitchFamily="34" charset="0"/>
              <a:buChar char="•"/>
            </a:pPr>
            <a:r>
              <a:rPr lang="en-US" dirty="0">
                <a:solidFill>
                  <a:srgbClr val="1D1C1D"/>
                </a:solidFill>
                <a:latin typeface="Slack-Lato"/>
              </a:rPr>
              <a:t>Victor </a:t>
            </a:r>
            <a:r>
              <a:rPr lang="en-US" dirty="0" err="1">
                <a:solidFill>
                  <a:srgbClr val="1D1C1D"/>
                </a:solidFill>
                <a:latin typeface="Slack-Lato"/>
              </a:rPr>
              <a:t>Dudarev</a:t>
            </a:r>
            <a:r>
              <a:rPr lang="en-US" dirty="0">
                <a:solidFill>
                  <a:srgbClr val="1D1C1D"/>
                </a:solidFill>
                <a:latin typeface="Slack-Lato"/>
              </a:rPr>
              <a:t>,</a:t>
            </a:r>
          </a:p>
          <a:p>
            <a:pPr marL="285750" indent="-285750">
              <a:buFont typeface="Arial" panose="020B0604020202020204" pitchFamily="34" charset="0"/>
              <a:buChar char="•"/>
            </a:pPr>
            <a:r>
              <a:rPr lang="en-US" dirty="0">
                <a:solidFill>
                  <a:srgbClr val="1D1C1D"/>
                </a:solidFill>
                <a:latin typeface="Slack-Lato"/>
              </a:rPr>
              <a:t>Carina Marek,</a:t>
            </a:r>
          </a:p>
          <a:p>
            <a:pPr marL="285750" indent="-285750">
              <a:buFont typeface="Arial" panose="020B0604020202020204" pitchFamily="34" charset="0"/>
              <a:buChar char="•"/>
            </a:pPr>
            <a:r>
              <a:rPr lang="en-US" dirty="0">
                <a:solidFill>
                  <a:srgbClr val="1D1C1D"/>
                </a:solidFill>
                <a:latin typeface="Slack-Lato"/>
              </a:rPr>
              <a:t>Lars Banko,</a:t>
            </a:r>
          </a:p>
          <a:p>
            <a:pPr marL="285750" indent="-285750">
              <a:buFont typeface="Arial" panose="020B0604020202020204" pitchFamily="34" charset="0"/>
              <a:buChar char="•"/>
            </a:pPr>
            <a:r>
              <a:rPr lang="en-US" dirty="0">
                <a:solidFill>
                  <a:srgbClr val="1D1C1D"/>
                </a:solidFill>
                <a:latin typeface="Slack-Lato"/>
              </a:rPr>
              <a:t>Alfred Ludwig</a:t>
            </a:r>
            <a:endParaRPr lang="en-US" dirty="0"/>
          </a:p>
        </p:txBody>
      </p:sp>
    </p:spTree>
    <p:extLst>
      <p:ext uri="{BB962C8B-B14F-4D97-AF65-F5344CB8AC3E}">
        <p14:creationId xmlns:p14="http://schemas.microsoft.com/office/powerpoint/2010/main" val="1364057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500"/>
                                        <p:tgtEl>
                                          <p:spTgt spid="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4" end="4"/>
                                            </p:txEl>
                                          </p:spTgt>
                                        </p:tgtEl>
                                        <p:attrNameLst>
                                          <p:attrName>style.visibility</p:attrName>
                                        </p:attrNameLst>
                                      </p:cBhvr>
                                      <p:to>
                                        <p:strVal val="visible"/>
                                      </p:to>
                                    </p:set>
                                    <p:animEffect transition="in" filter="fade">
                                      <p:cBhvr>
                                        <p:cTn id="12" dur="500"/>
                                        <p:tgtEl>
                                          <p:spTgt spid="9">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7" end="7"/>
                                            </p:txEl>
                                          </p:spTgt>
                                        </p:tgtEl>
                                        <p:attrNameLst>
                                          <p:attrName>style.visibility</p:attrName>
                                        </p:attrNameLst>
                                      </p:cBhvr>
                                      <p:to>
                                        <p:strVal val="visible"/>
                                      </p:to>
                                    </p:set>
                                    <p:animEffect transition="in" filter="fade">
                                      <p:cBhvr>
                                        <p:cTn id="22" dur="500"/>
                                        <p:tgtEl>
                                          <p:spTgt spid="9">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36">
            <a:extLst>
              <a:ext uri="{FF2B5EF4-FFF2-40B4-BE49-F238E27FC236}">
                <a16:creationId xmlns:a16="http://schemas.microsoft.com/office/drawing/2014/main" id="{4778FBFD-4364-6339-999F-C0FC6DA574B1}"/>
              </a:ext>
            </a:extLst>
          </p:cNvPr>
          <p:cNvPicPr>
            <a:picLocks noChangeAspect="1"/>
          </p:cNvPicPr>
          <p:nvPr/>
        </p:nvPicPr>
        <p:blipFill>
          <a:blip r:embed="rId3"/>
          <a:stretch>
            <a:fillRect/>
          </a:stretch>
        </p:blipFill>
        <p:spPr>
          <a:xfrm>
            <a:off x="8522661" y="3439850"/>
            <a:ext cx="3517903" cy="2115103"/>
          </a:xfrm>
          <a:prstGeom prst="rect">
            <a:avLst/>
          </a:prstGeom>
          <a:ln>
            <a:solidFill>
              <a:srgbClr val="0070C0"/>
            </a:solidFill>
          </a:ln>
        </p:spPr>
      </p:pic>
      <p:pic>
        <p:nvPicPr>
          <p:cNvPr id="17" name="Picture 16">
            <a:extLst>
              <a:ext uri="{FF2B5EF4-FFF2-40B4-BE49-F238E27FC236}">
                <a16:creationId xmlns:a16="http://schemas.microsoft.com/office/drawing/2014/main" id="{070D2845-5FC2-9ABE-98AC-719C68E50C2E}"/>
              </a:ext>
            </a:extLst>
          </p:cNvPr>
          <p:cNvPicPr>
            <a:picLocks noChangeAspect="1"/>
          </p:cNvPicPr>
          <p:nvPr/>
        </p:nvPicPr>
        <p:blipFill>
          <a:blip r:embed="rId4"/>
          <a:stretch>
            <a:fillRect/>
          </a:stretch>
        </p:blipFill>
        <p:spPr>
          <a:xfrm>
            <a:off x="2959385" y="3439849"/>
            <a:ext cx="5472611" cy="2819504"/>
          </a:xfrm>
          <a:prstGeom prst="rect">
            <a:avLst/>
          </a:prstGeom>
          <a:ln>
            <a:solidFill>
              <a:srgbClr val="0070C0"/>
            </a:solidFill>
          </a:ln>
        </p:spPr>
      </p:pic>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en-US" sz="3733" dirty="0"/>
              <a:t>Identity User Control Interface</a:t>
            </a:r>
            <a:endParaRPr lang="de-DE" dirty="0"/>
          </a:p>
        </p:txBody>
      </p:sp>
      <p:sp>
        <p:nvSpPr>
          <p:cNvPr id="3" name="Text Placeholder 2">
            <a:extLst>
              <a:ext uri="{FF2B5EF4-FFF2-40B4-BE49-F238E27FC236}">
                <a16:creationId xmlns:a16="http://schemas.microsoft.com/office/drawing/2014/main" id="{4EB9E21F-7C26-F5AE-094D-BA2C8678DF03}"/>
              </a:ext>
            </a:extLst>
          </p:cNvPr>
          <p:cNvSpPr>
            <a:spLocks noGrp="1"/>
          </p:cNvSpPr>
          <p:nvPr>
            <p:ph type="body" sz="quarter" idx="13"/>
          </p:nvPr>
        </p:nvSpPr>
        <p:spPr>
          <a:xfrm>
            <a:off x="6289964" y="6362393"/>
            <a:ext cx="4692360" cy="485999"/>
          </a:xfrm>
        </p:spPr>
        <p:txBody>
          <a:bodyPr>
            <a:normAutofit/>
          </a:bodyPr>
          <a:lstStyle/>
          <a:p>
            <a:pPr indent="0">
              <a:buNone/>
            </a:pPr>
            <a:r>
              <a:rPr lang="en-US" sz="800" b="0" dirty="0">
                <a:solidFill>
                  <a:prstClr val="black"/>
                </a:solidFill>
                <a:latin typeface="Arial" panose="020B0604020202020204"/>
                <a:hlinkClick r:id="rId5"/>
              </a:rPr>
              <a:t>https://learn.microsoft.com/en-us/aspnet/core/security/authentication/identity</a:t>
            </a:r>
            <a:endParaRPr lang="en-US" sz="800" b="0" dirty="0">
              <a:solidFill>
                <a:prstClr val="black"/>
              </a:solidFill>
              <a:latin typeface="Arial" panose="020B0604020202020204"/>
            </a:endParaRPr>
          </a:p>
          <a:p>
            <a:endParaRPr lang="en-US" sz="800" b="0" dirty="0"/>
          </a:p>
        </p:txBody>
      </p:sp>
      <p:sp>
        <p:nvSpPr>
          <p:cNvPr id="13" name="TextBox 12">
            <a:extLst>
              <a:ext uri="{FF2B5EF4-FFF2-40B4-BE49-F238E27FC236}">
                <a16:creationId xmlns:a16="http://schemas.microsoft.com/office/drawing/2014/main" id="{F2242330-634B-69F8-A2FD-25947EC29FB4}"/>
              </a:ext>
            </a:extLst>
          </p:cNvPr>
          <p:cNvSpPr txBox="1"/>
          <p:nvPr/>
        </p:nvSpPr>
        <p:spPr>
          <a:xfrm>
            <a:off x="151437" y="1093071"/>
            <a:ext cx="3448287" cy="2821413"/>
          </a:xfrm>
          <a:prstGeom prst="rect">
            <a:avLst/>
          </a:prstGeom>
          <a:noFill/>
        </p:spPr>
        <p:txBody>
          <a:bodyPr wrap="square">
            <a:spAutoFit/>
          </a:bodyPr>
          <a:lstStyle/>
          <a:p>
            <a:pPr defTabSz="914377">
              <a:spcAft>
                <a:spcPts val="600"/>
              </a:spcAft>
            </a:pPr>
            <a:r>
              <a:rPr lang="en-US" sz="2400" b="1" dirty="0">
                <a:solidFill>
                  <a:prstClr val="black"/>
                </a:solidFill>
              </a:rPr>
              <a:t>Features:</a:t>
            </a:r>
          </a:p>
          <a:p>
            <a:pPr marL="380990" indent="-380990" defTabSz="914377">
              <a:spcAft>
                <a:spcPts val="600"/>
              </a:spcAft>
              <a:buFont typeface="Arial" panose="020B0604020202020204" pitchFamily="34" charset="0"/>
              <a:buChar char="•"/>
            </a:pPr>
            <a:r>
              <a:rPr lang="en-US" sz="2400" dirty="0">
                <a:solidFill>
                  <a:prstClr val="black"/>
                </a:solidFill>
              </a:rPr>
              <a:t>Registered </a:t>
            </a:r>
            <a:r>
              <a:rPr lang="en-US" sz="2400" u="sng" dirty="0">
                <a:solidFill>
                  <a:prstClr val="black"/>
                </a:solidFill>
              </a:rPr>
              <a:t>users</a:t>
            </a:r>
            <a:r>
              <a:rPr lang="en-US" sz="2400" dirty="0">
                <a:solidFill>
                  <a:prstClr val="black"/>
                </a:solidFill>
              </a:rPr>
              <a:t> management</a:t>
            </a:r>
          </a:p>
          <a:p>
            <a:pPr marL="380990" indent="-380990" defTabSz="914377">
              <a:spcAft>
                <a:spcPts val="600"/>
              </a:spcAft>
              <a:buFont typeface="Arial" panose="020B0604020202020204" pitchFamily="34" charset="0"/>
              <a:buChar char="•"/>
            </a:pPr>
            <a:r>
              <a:rPr lang="en-US" sz="2400" u="sng" dirty="0">
                <a:solidFill>
                  <a:prstClr val="black"/>
                </a:solidFill>
              </a:rPr>
              <a:t>Roles</a:t>
            </a:r>
            <a:r>
              <a:rPr lang="en-US" sz="2400" dirty="0">
                <a:solidFill>
                  <a:prstClr val="black"/>
                </a:solidFill>
              </a:rPr>
              <a:t> management</a:t>
            </a:r>
          </a:p>
          <a:p>
            <a:pPr marL="380990" indent="-380990" defTabSz="914377">
              <a:spcAft>
                <a:spcPts val="600"/>
              </a:spcAft>
              <a:buFont typeface="Arial" panose="020B0604020202020204" pitchFamily="34" charset="0"/>
              <a:buChar char="•"/>
            </a:pPr>
            <a:r>
              <a:rPr lang="en-US" sz="2400" u="sng" dirty="0">
                <a:solidFill>
                  <a:prstClr val="black"/>
                </a:solidFill>
              </a:rPr>
              <a:t>Claims</a:t>
            </a:r>
            <a:r>
              <a:rPr lang="en-US" sz="2400" dirty="0">
                <a:solidFill>
                  <a:prstClr val="black"/>
                </a:solidFill>
              </a:rPr>
              <a:t> management</a:t>
            </a:r>
            <a:endParaRPr lang="en-US" sz="2000" dirty="0">
              <a:solidFill>
                <a:prstClr val="black"/>
              </a:solidFill>
            </a:endParaRPr>
          </a:p>
          <a:p>
            <a:pPr marL="380990" indent="-380990" defTabSz="914377">
              <a:buFont typeface="Arial" panose="020B0604020202020204" pitchFamily="34" charset="0"/>
              <a:buChar char="•"/>
            </a:pPr>
            <a:endParaRPr lang="en-US" sz="1867" dirty="0">
              <a:solidFill>
                <a:prstClr val="black"/>
              </a:solidFill>
            </a:endParaRPr>
          </a:p>
          <a:p>
            <a:pPr defTabSz="914377"/>
            <a:endParaRPr lang="en-US" sz="1867" dirty="0">
              <a:solidFill>
                <a:prstClr val="black"/>
              </a:solidFill>
            </a:endParaRPr>
          </a:p>
        </p:txBody>
      </p:sp>
      <p:grpSp>
        <p:nvGrpSpPr>
          <p:cNvPr id="6" name="Group 5">
            <a:extLst>
              <a:ext uri="{FF2B5EF4-FFF2-40B4-BE49-F238E27FC236}">
                <a16:creationId xmlns:a16="http://schemas.microsoft.com/office/drawing/2014/main" id="{F1567E0E-56A0-3C8B-480F-05F0DA0E1AA4}"/>
              </a:ext>
            </a:extLst>
          </p:cNvPr>
          <p:cNvGrpSpPr/>
          <p:nvPr/>
        </p:nvGrpSpPr>
        <p:grpSpPr>
          <a:xfrm>
            <a:off x="2281183" y="943129"/>
            <a:ext cx="9759381" cy="2400708"/>
            <a:chOff x="2281183" y="943129"/>
            <a:chExt cx="9759381" cy="2400708"/>
          </a:xfrm>
        </p:grpSpPr>
        <p:pic>
          <p:nvPicPr>
            <p:cNvPr id="7" name="Picture 6">
              <a:extLst>
                <a:ext uri="{FF2B5EF4-FFF2-40B4-BE49-F238E27FC236}">
                  <a16:creationId xmlns:a16="http://schemas.microsoft.com/office/drawing/2014/main" id="{B7DC41F5-8473-22AB-8CEE-BC0355022691}"/>
                </a:ext>
              </a:extLst>
            </p:cNvPr>
            <p:cNvPicPr>
              <a:picLocks noChangeAspect="1"/>
            </p:cNvPicPr>
            <p:nvPr/>
          </p:nvPicPr>
          <p:blipFill>
            <a:blip r:embed="rId6"/>
            <a:stretch>
              <a:fillRect/>
            </a:stretch>
          </p:blipFill>
          <p:spPr>
            <a:xfrm>
              <a:off x="3736319" y="943129"/>
              <a:ext cx="8304245" cy="2400708"/>
            </a:xfrm>
            <a:prstGeom prst="rect">
              <a:avLst/>
            </a:prstGeom>
            <a:ln>
              <a:solidFill>
                <a:srgbClr val="0070C0"/>
              </a:solidFill>
            </a:ln>
          </p:spPr>
        </p:pic>
        <p:cxnSp>
          <p:nvCxnSpPr>
            <p:cNvPr id="19" name="Straight Arrow Connector 18">
              <a:extLst>
                <a:ext uri="{FF2B5EF4-FFF2-40B4-BE49-F238E27FC236}">
                  <a16:creationId xmlns:a16="http://schemas.microsoft.com/office/drawing/2014/main" id="{902F00CA-2940-119D-F976-0ADD2810A2B4}"/>
                </a:ext>
              </a:extLst>
            </p:cNvPr>
            <p:cNvCxnSpPr>
              <a:cxnSpLocks/>
            </p:cNvCxnSpPr>
            <p:nvPr/>
          </p:nvCxnSpPr>
          <p:spPr>
            <a:xfrm>
              <a:off x="2281183" y="2002559"/>
              <a:ext cx="1632181" cy="0"/>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grpSp>
      <p:cxnSp>
        <p:nvCxnSpPr>
          <p:cNvPr id="22" name="Straight Arrow Connector 21">
            <a:extLst>
              <a:ext uri="{FF2B5EF4-FFF2-40B4-BE49-F238E27FC236}">
                <a16:creationId xmlns:a16="http://schemas.microsoft.com/office/drawing/2014/main" id="{C6626F07-464B-7922-6416-E28A3DF0970B}"/>
              </a:ext>
            </a:extLst>
          </p:cNvPr>
          <p:cNvCxnSpPr>
            <a:cxnSpLocks/>
          </p:cNvCxnSpPr>
          <p:nvPr/>
        </p:nvCxnSpPr>
        <p:spPr>
          <a:xfrm flipV="1">
            <a:off x="4557916" y="1522505"/>
            <a:ext cx="0" cy="379888"/>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B7970747-1E83-DDB5-AFA1-97D40D4E1777}"/>
              </a:ext>
            </a:extLst>
          </p:cNvPr>
          <p:cNvCxnSpPr>
            <a:cxnSpLocks/>
          </p:cNvCxnSpPr>
          <p:nvPr/>
        </p:nvCxnSpPr>
        <p:spPr>
          <a:xfrm>
            <a:off x="3223260" y="2606040"/>
            <a:ext cx="5941611" cy="1453628"/>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7861A17A-5C5A-4C6A-D6F6-4569B03859CA}"/>
              </a:ext>
            </a:extLst>
          </p:cNvPr>
          <p:cNvCxnSpPr>
            <a:cxnSpLocks/>
          </p:cNvCxnSpPr>
          <p:nvPr/>
        </p:nvCxnSpPr>
        <p:spPr>
          <a:xfrm>
            <a:off x="3291840" y="3154680"/>
            <a:ext cx="903153" cy="823324"/>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19F3B4AF-E56A-E24C-BF91-C30F6BFDD445}"/>
              </a:ext>
            </a:extLst>
          </p:cNvPr>
          <p:cNvSpPr txBox="1"/>
          <p:nvPr/>
        </p:nvSpPr>
        <p:spPr>
          <a:xfrm>
            <a:off x="220016" y="3846670"/>
            <a:ext cx="2662931" cy="2308324"/>
          </a:xfrm>
          <a:prstGeom prst="rect">
            <a:avLst/>
          </a:prstGeom>
          <a:noFill/>
        </p:spPr>
        <p:txBody>
          <a:bodyPr wrap="square">
            <a:spAutoFit/>
          </a:bodyPr>
          <a:lstStyle/>
          <a:p>
            <a:pPr defTabSz="914377"/>
            <a:r>
              <a:rPr lang="en-US" sz="1600" dirty="0">
                <a:solidFill>
                  <a:prstClr val="black"/>
                </a:solidFill>
              </a:rPr>
              <a:t>Claim is a piece of information (key-value pair) that describes a user. Claims are stored in a user's identity and can be used to determine what actions a user is authorized to perform, such as accessing certain pages or resources.</a:t>
            </a:r>
          </a:p>
        </p:txBody>
      </p:sp>
      <p:pic>
        <p:nvPicPr>
          <p:cNvPr id="5" name="Picture 4">
            <a:extLst>
              <a:ext uri="{FF2B5EF4-FFF2-40B4-BE49-F238E27FC236}">
                <a16:creationId xmlns:a16="http://schemas.microsoft.com/office/drawing/2014/main" id="{987E31B4-7860-785A-CDC5-8BEA41739A72}"/>
              </a:ext>
            </a:extLst>
          </p:cNvPr>
          <p:cNvPicPr>
            <a:picLocks noChangeAspect="1"/>
          </p:cNvPicPr>
          <p:nvPr/>
        </p:nvPicPr>
        <p:blipFill>
          <a:blip r:embed="rId7"/>
          <a:stretch>
            <a:fillRect/>
          </a:stretch>
        </p:blipFill>
        <p:spPr>
          <a:xfrm>
            <a:off x="168790" y="673533"/>
            <a:ext cx="8116433" cy="285790"/>
          </a:xfrm>
          <a:prstGeom prst="rect">
            <a:avLst/>
          </a:prstGeom>
        </p:spPr>
      </p:pic>
    </p:spTree>
    <p:extLst>
      <p:ext uri="{BB962C8B-B14F-4D97-AF65-F5344CB8AC3E}">
        <p14:creationId xmlns:p14="http://schemas.microsoft.com/office/powerpoint/2010/main" val="323153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500"/>
                                        <p:tgtEl>
                                          <p:spTgt spid="1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3">
                                            <p:txEl>
                                              <p:pRg st="1" end="1"/>
                                            </p:txEl>
                                          </p:spTgt>
                                        </p:tgtEl>
                                        <p:attrNameLst>
                                          <p:attrName>style.visibility</p:attrName>
                                        </p:attrNameLst>
                                      </p:cBhvr>
                                      <p:to>
                                        <p:strVal val="visible"/>
                                      </p:to>
                                    </p:set>
                                    <p:animEffect transition="in" filter="fade">
                                      <p:cBhvr>
                                        <p:cTn id="10" dur="500"/>
                                        <p:tgtEl>
                                          <p:spTgt spid="13">
                                            <p:txEl>
                                              <p:pRg st="1" end="1"/>
                                            </p:txEl>
                                          </p:spTgt>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childTnLst>
                          </p:cTn>
                        </p:par>
                        <p:par>
                          <p:cTn id="20" fill="hold">
                            <p:stCondLst>
                              <p:cond delay="500"/>
                            </p:stCondLst>
                            <p:childTnLst>
                              <p:par>
                                <p:cTn id="21" presetID="10" presetClass="entr" presetSubtype="0" fill="hold" nodeType="afterEffect">
                                  <p:stCondLst>
                                    <p:cond delay="0"/>
                                  </p:stCondLst>
                                  <p:childTnLst>
                                    <p:set>
                                      <p:cBhvr>
                                        <p:cTn id="22" dur="1" fill="hold">
                                          <p:stCondLst>
                                            <p:cond delay="0"/>
                                          </p:stCondLst>
                                        </p:cTn>
                                        <p:tgtEl>
                                          <p:spTgt spid="13">
                                            <p:txEl>
                                              <p:pRg st="2" end="2"/>
                                            </p:txEl>
                                          </p:spTgt>
                                        </p:tgtEl>
                                        <p:attrNameLst>
                                          <p:attrName>style.visibility</p:attrName>
                                        </p:attrNameLst>
                                      </p:cBhvr>
                                      <p:to>
                                        <p:strVal val="visible"/>
                                      </p:to>
                                    </p:set>
                                    <p:animEffect transition="in" filter="fade">
                                      <p:cBhvr>
                                        <p:cTn id="23" dur="500"/>
                                        <p:tgtEl>
                                          <p:spTgt spid="13">
                                            <p:txEl>
                                              <p:pRg st="2" end="2"/>
                                            </p:txEl>
                                          </p:spTgt>
                                        </p:tgtEl>
                                      </p:cBhvr>
                                    </p:animEffect>
                                  </p:childTnLst>
                                </p:cTn>
                              </p:par>
                            </p:childTnLst>
                          </p:cTn>
                        </p:par>
                        <p:par>
                          <p:cTn id="24" fill="hold">
                            <p:stCondLst>
                              <p:cond delay="1000"/>
                            </p:stCondLst>
                            <p:childTnLst>
                              <p:par>
                                <p:cTn id="25" presetID="10" presetClass="entr" presetSubtype="0" fill="hold"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500"/>
                                        <p:tgtEl>
                                          <p:spTgt spid="26"/>
                                        </p:tgtEl>
                                      </p:cBhvr>
                                    </p:animEffect>
                                  </p:childTnLst>
                                </p:cTn>
                              </p:par>
                            </p:childTnLst>
                          </p:cTn>
                        </p:par>
                        <p:par>
                          <p:cTn id="28" fill="hold">
                            <p:stCondLst>
                              <p:cond delay="1500"/>
                            </p:stCondLst>
                            <p:childTnLst>
                              <p:par>
                                <p:cTn id="29" presetID="10" presetClass="entr" presetSubtype="0" fill="hold" nodeType="after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fade">
                                      <p:cBhvr>
                                        <p:cTn id="31" dur="500"/>
                                        <p:tgtEl>
                                          <p:spTgt spid="37"/>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3">
                                            <p:txEl>
                                              <p:pRg st="3" end="3"/>
                                            </p:txEl>
                                          </p:spTgt>
                                        </p:tgtEl>
                                        <p:attrNameLst>
                                          <p:attrName>style.visibility</p:attrName>
                                        </p:attrNameLst>
                                      </p:cBhvr>
                                      <p:to>
                                        <p:strVal val="visible"/>
                                      </p:to>
                                    </p:set>
                                    <p:animEffect transition="in" filter="fade">
                                      <p:cBhvr>
                                        <p:cTn id="36" dur="500"/>
                                        <p:tgtEl>
                                          <p:spTgt spid="13">
                                            <p:txEl>
                                              <p:pRg st="3" end="3"/>
                                            </p:txEl>
                                          </p:spTgt>
                                        </p:tgtEl>
                                      </p:cBhvr>
                                    </p:animEffect>
                                  </p:childTnLst>
                                </p:cTn>
                              </p:par>
                            </p:childTnLst>
                          </p:cTn>
                        </p:par>
                        <p:par>
                          <p:cTn id="37" fill="hold">
                            <p:stCondLst>
                              <p:cond delay="500"/>
                            </p:stCondLst>
                            <p:childTnLst>
                              <p:par>
                                <p:cTn id="38" presetID="10" presetClass="entr" presetSubtype="0" fill="hold" nodeType="after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fade">
                                      <p:cBhvr>
                                        <p:cTn id="40" dur="500"/>
                                        <p:tgtEl>
                                          <p:spTgt spid="31"/>
                                        </p:tgtEl>
                                      </p:cBhvr>
                                    </p:animEffect>
                                  </p:childTnLst>
                                </p:cTn>
                              </p:par>
                            </p:childTnLst>
                          </p:cTn>
                        </p:par>
                        <p:par>
                          <p:cTn id="41" fill="hold">
                            <p:stCondLst>
                              <p:cond delay="1000"/>
                            </p:stCondLst>
                            <p:childTnLst>
                              <p:par>
                                <p:cTn id="42" presetID="10" presetClass="entr" presetSubtype="0" fill="hold"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500"/>
                                        <p:tgtEl>
                                          <p:spTgt spid="17"/>
                                        </p:tgtEl>
                                      </p:cBhvr>
                                    </p:animEffect>
                                  </p:childTnLst>
                                </p:cTn>
                              </p:par>
                            </p:childTnLst>
                          </p:cTn>
                        </p:par>
                        <p:par>
                          <p:cTn id="45" fill="hold">
                            <p:stCondLst>
                              <p:cond delay="1500"/>
                            </p:stCondLst>
                            <p:childTnLst>
                              <p:par>
                                <p:cTn id="46" presetID="10" presetClass="entr" presetSubtype="0" fill="hold" grpId="0"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fade">
                                      <p:cBhvr>
                                        <p:cTn id="4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6564ACCF-B89E-1071-341D-D874D6CDDCC5}"/>
              </a:ext>
            </a:extLst>
          </p:cNvPr>
          <p:cNvSpPr/>
          <p:nvPr/>
        </p:nvSpPr>
        <p:spPr>
          <a:xfrm>
            <a:off x="196400" y="2481943"/>
            <a:ext cx="10693273" cy="1231075"/>
          </a:xfrm>
          <a:prstGeom prst="roundRect">
            <a:avLst/>
          </a:prstGeom>
          <a:solidFill>
            <a:srgbClr val="0070C0">
              <a:alpha val="20000"/>
            </a:srgb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en-US" dirty="0"/>
              <a:t>Predefined Roles</a:t>
            </a:r>
            <a:endParaRPr lang="de-DE" dirty="0"/>
          </a:p>
        </p:txBody>
      </p:sp>
      <p:sp>
        <p:nvSpPr>
          <p:cNvPr id="4" name="Text Placeholder 3">
            <a:extLst>
              <a:ext uri="{FF2B5EF4-FFF2-40B4-BE49-F238E27FC236}">
                <a16:creationId xmlns:a16="http://schemas.microsoft.com/office/drawing/2014/main" id="{5B05105B-A265-3C1F-1B24-AAE832464F4A}"/>
              </a:ext>
            </a:extLst>
          </p:cNvPr>
          <p:cNvSpPr>
            <a:spLocks noGrp="1"/>
          </p:cNvSpPr>
          <p:nvPr>
            <p:ph type="body" sz="quarter" idx="13"/>
          </p:nvPr>
        </p:nvSpPr>
        <p:spPr>
          <a:xfrm>
            <a:off x="6299200" y="6362393"/>
            <a:ext cx="4683124" cy="485999"/>
          </a:xfrm>
        </p:spPr>
        <p:txBody>
          <a:bodyPr/>
          <a:lstStyle/>
          <a:p>
            <a:pPr indent="0">
              <a:buNone/>
            </a:pPr>
            <a:r>
              <a:rPr lang="en-US" sz="1000" b="0" dirty="0">
                <a:solidFill>
                  <a:prstClr val="black"/>
                </a:solidFill>
                <a:latin typeface="Arial" panose="020B0604020202020204"/>
                <a:hlinkClick r:id="rId3"/>
              </a:rPr>
              <a:t>https://en.wikipedia.org/wiki/Role-based_access_control</a:t>
            </a:r>
            <a:endParaRPr lang="en-US" sz="1000" b="0" dirty="0">
              <a:solidFill>
                <a:prstClr val="black"/>
              </a:solidFill>
              <a:latin typeface="Arial" panose="020B0604020202020204"/>
            </a:endParaRPr>
          </a:p>
        </p:txBody>
      </p:sp>
      <p:sp>
        <p:nvSpPr>
          <p:cNvPr id="13" name="TextBox 12">
            <a:extLst>
              <a:ext uri="{FF2B5EF4-FFF2-40B4-BE49-F238E27FC236}">
                <a16:creationId xmlns:a16="http://schemas.microsoft.com/office/drawing/2014/main" id="{F2242330-634B-69F8-A2FD-25947EC29FB4}"/>
              </a:ext>
            </a:extLst>
          </p:cNvPr>
          <p:cNvSpPr txBox="1"/>
          <p:nvPr/>
        </p:nvSpPr>
        <p:spPr>
          <a:xfrm>
            <a:off x="282032" y="845125"/>
            <a:ext cx="11609193" cy="5201424"/>
          </a:xfrm>
          <a:prstGeom prst="rect">
            <a:avLst/>
          </a:prstGeom>
          <a:noFill/>
        </p:spPr>
        <p:txBody>
          <a:bodyPr wrap="square">
            <a:spAutoFit/>
          </a:bodyPr>
          <a:lstStyle/>
          <a:p>
            <a:pPr defTabSz="914377"/>
            <a:r>
              <a:rPr lang="en-US" sz="3200" b="1" dirty="0">
                <a:solidFill>
                  <a:prstClr val="black"/>
                </a:solidFill>
              </a:rPr>
              <a:t>Roles:</a:t>
            </a:r>
          </a:p>
          <a:p>
            <a:pPr defTabSz="914377"/>
            <a:endParaRPr lang="en-US" sz="1200" b="1" dirty="0">
              <a:solidFill>
                <a:prstClr val="black"/>
              </a:solidFill>
            </a:endParaRPr>
          </a:p>
          <a:p>
            <a:pPr marL="380990" indent="-380990" defTabSz="914377">
              <a:buFont typeface="Arial" panose="020B0604020202020204" pitchFamily="34" charset="0"/>
              <a:buChar char="•"/>
            </a:pPr>
            <a:r>
              <a:rPr lang="en-US" sz="2200" b="1" dirty="0">
                <a:solidFill>
                  <a:prstClr val="black"/>
                </a:solidFill>
              </a:rPr>
              <a:t>User:</a:t>
            </a:r>
          </a:p>
          <a:p>
            <a:pPr marL="914377" lvl="2" defTabSz="914377"/>
            <a:r>
              <a:rPr lang="en-US" sz="2000" dirty="0">
                <a:solidFill>
                  <a:prstClr val="black"/>
                </a:solidFill>
              </a:rPr>
              <a:t>- </a:t>
            </a:r>
            <a:r>
              <a:rPr lang="en-US" sz="2000" u="sng" dirty="0">
                <a:solidFill>
                  <a:prstClr val="black"/>
                </a:solidFill>
              </a:rPr>
              <a:t>read-only</a:t>
            </a:r>
            <a:r>
              <a:rPr lang="en-US" sz="2000" dirty="0">
                <a:solidFill>
                  <a:prstClr val="black"/>
                </a:solidFill>
              </a:rPr>
              <a:t> access to public and protected data</a:t>
            </a:r>
          </a:p>
          <a:p>
            <a:pPr marL="1295368" lvl="2" indent="-380990" defTabSz="914377">
              <a:buFontTx/>
              <a:buChar char="-"/>
            </a:pPr>
            <a:endParaRPr lang="en-US" sz="2000" dirty="0">
              <a:solidFill>
                <a:prstClr val="black"/>
              </a:solidFill>
            </a:endParaRPr>
          </a:p>
          <a:p>
            <a:pPr marL="380990" indent="-380990" defTabSz="914377">
              <a:buFont typeface="Arial" panose="020B0604020202020204" pitchFamily="34" charset="0"/>
              <a:buChar char="•"/>
            </a:pPr>
            <a:r>
              <a:rPr lang="en-US" sz="2200" b="1" dirty="0" err="1">
                <a:solidFill>
                  <a:prstClr val="black"/>
                </a:solidFill>
              </a:rPr>
              <a:t>PowerUser</a:t>
            </a:r>
            <a:r>
              <a:rPr lang="en-US" sz="2200" b="1" dirty="0">
                <a:solidFill>
                  <a:prstClr val="black"/>
                </a:solidFill>
              </a:rPr>
              <a:t>:</a:t>
            </a:r>
          </a:p>
          <a:p>
            <a:pPr defTabSz="914377"/>
            <a:r>
              <a:rPr lang="en-US" sz="2000" dirty="0">
                <a:solidFill>
                  <a:prstClr val="black"/>
                </a:solidFill>
              </a:rPr>
              <a:t>	- read-only access to public and protected data (+ private data, created by the current user)</a:t>
            </a:r>
          </a:p>
          <a:p>
            <a:pPr defTabSz="914377"/>
            <a:r>
              <a:rPr lang="en-US" sz="2000" dirty="0">
                <a:solidFill>
                  <a:prstClr val="black"/>
                </a:solidFill>
              </a:rPr>
              <a:t>	- add data (+ write access to data, created by the current user)</a:t>
            </a:r>
          </a:p>
          <a:p>
            <a:pPr defTabSz="914377"/>
            <a:endParaRPr lang="en-US" sz="2000" dirty="0">
              <a:solidFill>
                <a:prstClr val="black"/>
              </a:solidFill>
            </a:endParaRPr>
          </a:p>
          <a:p>
            <a:pPr marL="380990" indent="-380990" defTabSz="914377">
              <a:buFont typeface="Arial" panose="020B0604020202020204" pitchFamily="34" charset="0"/>
              <a:buChar char="•"/>
            </a:pPr>
            <a:r>
              <a:rPr lang="en-US" sz="2200" b="1" dirty="0">
                <a:solidFill>
                  <a:prstClr val="black"/>
                </a:solidFill>
              </a:rPr>
              <a:t>Administrator</a:t>
            </a:r>
            <a:r>
              <a:rPr lang="en-US" sz="2200" dirty="0">
                <a:solidFill>
                  <a:prstClr val="black"/>
                </a:solidFill>
              </a:rPr>
              <a:t>:</a:t>
            </a:r>
          </a:p>
          <a:p>
            <a:pPr defTabSz="914377"/>
            <a:r>
              <a:rPr lang="en-US" sz="2000" dirty="0">
                <a:solidFill>
                  <a:prstClr val="black"/>
                </a:solidFill>
              </a:rPr>
              <a:t>	- </a:t>
            </a:r>
            <a:r>
              <a:rPr lang="en-US" sz="2000" u="sng" dirty="0">
                <a:solidFill>
                  <a:prstClr val="black"/>
                </a:solidFill>
              </a:rPr>
              <a:t>full access</a:t>
            </a:r>
            <a:r>
              <a:rPr lang="en-US" sz="2000" dirty="0">
                <a:solidFill>
                  <a:prstClr val="black"/>
                </a:solidFill>
              </a:rPr>
              <a:t> to all data (CRUD)</a:t>
            </a:r>
          </a:p>
          <a:p>
            <a:pPr defTabSz="914377"/>
            <a:r>
              <a:rPr lang="en-US" sz="2000" dirty="0">
                <a:solidFill>
                  <a:prstClr val="black"/>
                </a:solidFill>
              </a:rPr>
              <a:t>	- user management</a:t>
            </a:r>
          </a:p>
          <a:p>
            <a:pPr defTabSz="914377"/>
            <a:endParaRPr lang="en-US" sz="2000" dirty="0">
              <a:solidFill>
                <a:prstClr val="black"/>
              </a:solidFill>
            </a:endParaRPr>
          </a:p>
          <a:p>
            <a:pPr defTabSz="914377"/>
            <a:endParaRPr lang="en-US" sz="2000" dirty="0">
              <a:solidFill>
                <a:prstClr val="black"/>
              </a:solidFill>
            </a:endParaRPr>
          </a:p>
          <a:p>
            <a:pPr marL="380990" indent="-380990" defTabSz="914377">
              <a:buFont typeface="Arial" panose="020B0604020202020204" pitchFamily="34" charset="0"/>
              <a:buChar char="•"/>
            </a:pPr>
            <a:r>
              <a:rPr lang="en-US" sz="2200" b="1" dirty="0">
                <a:solidFill>
                  <a:prstClr val="black"/>
                </a:solidFill>
              </a:rPr>
              <a:t>Anonymous (== registered user with no roles assigned)</a:t>
            </a:r>
            <a:r>
              <a:rPr lang="en-US" sz="2200" dirty="0">
                <a:solidFill>
                  <a:prstClr val="black"/>
                </a:solidFill>
              </a:rPr>
              <a:t>:</a:t>
            </a:r>
          </a:p>
          <a:p>
            <a:pPr defTabSz="914377"/>
            <a:r>
              <a:rPr lang="en-US" sz="2000" dirty="0">
                <a:solidFill>
                  <a:prstClr val="black"/>
                </a:solidFill>
              </a:rPr>
              <a:t>	- </a:t>
            </a:r>
            <a:r>
              <a:rPr lang="en-US" sz="2000" u="sng" dirty="0">
                <a:solidFill>
                  <a:prstClr val="black"/>
                </a:solidFill>
              </a:rPr>
              <a:t>read-only access to public data </a:t>
            </a:r>
            <a:r>
              <a:rPr lang="en-US" sz="2000" dirty="0">
                <a:solidFill>
                  <a:prstClr val="black"/>
                </a:solidFill>
              </a:rPr>
              <a:t>only (be</a:t>
            </a:r>
            <a:r>
              <a:rPr lang="ru-RU" sz="2000" dirty="0">
                <a:solidFill>
                  <a:prstClr val="black"/>
                </a:solidFill>
              </a:rPr>
              <a:t> </a:t>
            </a:r>
            <a:r>
              <a:rPr lang="en-US" sz="2000" dirty="0">
                <a:solidFill>
                  <a:prstClr val="black"/>
                </a:solidFill>
              </a:rPr>
              <a:t>aware: internet search engines will index public data)</a:t>
            </a:r>
            <a:endParaRPr lang="ru-RU" sz="2000" b="1" dirty="0">
              <a:solidFill>
                <a:prstClr val="black"/>
              </a:solidFill>
            </a:endParaRPr>
          </a:p>
        </p:txBody>
      </p:sp>
      <p:pic>
        <p:nvPicPr>
          <p:cNvPr id="3" name="Picture 2">
            <a:extLst>
              <a:ext uri="{FF2B5EF4-FFF2-40B4-BE49-F238E27FC236}">
                <a16:creationId xmlns:a16="http://schemas.microsoft.com/office/drawing/2014/main" id="{0D2470F3-AF27-8AC9-0928-D4E026B2BEB2}"/>
              </a:ext>
            </a:extLst>
          </p:cNvPr>
          <p:cNvPicPr>
            <a:picLocks noChangeAspect="1"/>
          </p:cNvPicPr>
          <p:nvPr/>
        </p:nvPicPr>
        <p:blipFill>
          <a:blip r:embed="rId4"/>
          <a:stretch>
            <a:fillRect/>
          </a:stretch>
        </p:blipFill>
        <p:spPr>
          <a:xfrm>
            <a:off x="8722966" y="3805382"/>
            <a:ext cx="3353038" cy="1678716"/>
          </a:xfrm>
          <a:prstGeom prst="rect">
            <a:avLst/>
          </a:prstGeom>
          <a:ln>
            <a:solidFill>
              <a:srgbClr val="0070C0"/>
            </a:solidFill>
          </a:ln>
        </p:spPr>
      </p:pic>
    </p:spTree>
    <p:extLst>
      <p:ext uri="{BB962C8B-B14F-4D97-AF65-F5344CB8AC3E}">
        <p14:creationId xmlns:p14="http://schemas.microsoft.com/office/powerpoint/2010/main" val="1886438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3">
                                            <p:txEl>
                                              <p:pRg st="2" end="2"/>
                                            </p:txEl>
                                          </p:spTgt>
                                        </p:tgtEl>
                                        <p:attrNameLst>
                                          <p:attrName>style.visibility</p:attrName>
                                        </p:attrNameLst>
                                      </p:cBhvr>
                                      <p:to>
                                        <p:strVal val="visible"/>
                                      </p:to>
                                    </p:set>
                                    <p:animEffect transition="in" filter="fade">
                                      <p:cBhvr>
                                        <p:cTn id="11" dur="500"/>
                                        <p:tgtEl>
                                          <p:spTgt spid="13">
                                            <p:txEl>
                                              <p:pRg st="2" end="2"/>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3">
                                            <p:txEl>
                                              <p:pRg st="3" end="3"/>
                                            </p:txEl>
                                          </p:spTgt>
                                        </p:tgtEl>
                                        <p:attrNameLst>
                                          <p:attrName>style.visibility</p:attrName>
                                        </p:attrNameLst>
                                      </p:cBhvr>
                                      <p:to>
                                        <p:strVal val="visible"/>
                                      </p:to>
                                    </p:set>
                                    <p:animEffect transition="in" filter="fade">
                                      <p:cBhvr>
                                        <p:cTn id="15" dur="500"/>
                                        <p:tgtEl>
                                          <p:spTgt spid="1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3">
                                            <p:txEl>
                                              <p:pRg st="5" end="5"/>
                                            </p:txEl>
                                          </p:spTgt>
                                        </p:tgtEl>
                                        <p:attrNameLst>
                                          <p:attrName>style.visibility</p:attrName>
                                        </p:attrNameLst>
                                      </p:cBhvr>
                                      <p:to>
                                        <p:strVal val="visible"/>
                                      </p:to>
                                    </p:set>
                                    <p:animEffect transition="in" filter="fade">
                                      <p:cBhvr>
                                        <p:cTn id="20" dur="500"/>
                                        <p:tgtEl>
                                          <p:spTgt spid="13">
                                            <p:txEl>
                                              <p:pRg st="5" end="5"/>
                                            </p:txEl>
                                          </p:spTgt>
                                        </p:tgtEl>
                                      </p:cBhvr>
                                    </p:animEffect>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13">
                                            <p:txEl>
                                              <p:pRg st="6" end="6"/>
                                            </p:txEl>
                                          </p:spTgt>
                                        </p:tgtEl>
                                        <p:attrNameLst>
                                          <p:attrName>style.visibility</p:attrName>
                                        </p:attrNameLst>
                                      </p:cBhvr>
                                      <p:to>
                                        <p:strVal val="visible"/>
                                      </p:to>
                                    </p:set>
                                    <p:animEffect transition="in" filter="fade">
                                      <p:cBhvr>
                                        <p:cTn id="24" dur="500"/>
                                        <p:tgtEl>
                                          <p:spTgt spid="13">
                                            <p:txEl>
                                              <p:pRg st="6" end="6"/>
                                            </p:txEl>
                                          </p:spTgt>
                                        </p:tgtEl>
                                      </p:cBhvr>
                                    </p:animEffect>
                                  </p:childTnLst>
                                </p:cTn>
                              </p:par>
                            </p:childTnLst>
                          </p:cTn>
                        </p:par>
                        <p:par>
                          <p:cTn id="25" fill="hold">
                            <p:stCondLst>
                              <p:cond delay="1000"/>
                            </p:stCondLst>
                            <p:childTnLst>
                              <p:par>
                                <p:cTn id="26" presetID="10" presetClass="entr" presetSubtype="0" fill="hold" nodeType="afterEffect">
                                  <p:stCondLst>
                                    <p:cond delay="0"/>
                                  </p:stCondLst>
                                  <p:childTnLst>
                                    <p:set>
                                      <p:cBhvr>
                                        <p:cTn id="27" dur="1" fill="hold">
                                          <p:stCondLst>
                                            <p:cond delay="0"/>
                                          </p:stCondLst>
                                        </p:cTn>
                                        <p:tgtEl>
                                          <p:spTgt spid="13">
                                            <p:txEl>
                                              <p:pRg st="7" end="7"/>
                                            </p:txEl>
                                          </p:spTgt>
                                        </p:tgtEl>
                                        <p:attrNameLst>
                                          <p:attrName>style.visibility</p:attrName>
                                        </p:attrNameLst>
                                      </p:cBhvr>
                                      <p:to>
                                        <p:strVal val="visible"/>
                                      </p:to>
                                    </p:set>
                                    <p:animEffect transition="in" filter="fade">
                                      <p:cBhvr>
                                        <p:cTn id="28" dur="500"/>
                                        <p:tgtEl>
                                          <p:spTgt spid="13">
                                            <p:txEl>
                                              <p:pRg st="7" end="7"/>
                                            </p:txEl>
                                          </p:spTgt>
                                        </p:tgtEl>
                                      </p:cBhvr>
                                    </p:animEffect>
                                  </p:childTnLst>
                                </p:cTn>
                              </p:par>
                            </p:childTnLst>
                          </p:cTn>
                        </p:par>
                        <p:par>
                          <p:cTn id="29" fill="hold">
                            <p:stCondLst>
                              <p:cond delay="1500"/>
                            </p:stCondLst>
                            <p:childTnLst>
                              <p:par>
                                <p:cTn id="30" presetID="10" presetClass="entr" presetSubtype="0"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3">
                                            <p:txEl>
                                              <p:pRg st="9" end="9"/>
                                            </p:txEl>
                                          </p:spTgt>
                                        </p:tgtEl>
                                        <p:attrNameLst>
                                          <p:attrName>style.visibility</p:attrName>
                                        </p:attrNameLst>
                                      </p:cBhvr>
                                      <p:to>
                                        <p:strVal val="visible"/>
                                      </p:to>
                                    </p:set>
                                    <p:animEffect transition="in" filter="fade">
                                      <p:cBhvr>
                                        <p:cTn id="37" dur="500"/>
                                        <p:tgtEl>
                                          <p:spTgt spid="13">
                                            <p:txEl>
                                              <p:pRg st="9" end="9"/>
                                            </p:txEl>
                                          </p:spTgt>
                                        </p:tgtEl>
                                      </p:cBhvr>
                                    </p:animEffect>
                                  </p:childTnLst>
                                </p:cTn>
                              </p:par>
                            </p:childTnLst>
                          </p:cTn>
                        </p:par>
                        <p:par>
                          <p:cTn id="38" fill="hold">
                            <p:stCondLst>
                              <p:cond delay="500"/>
                            </p:stCondLst>
                            <p:childTnLst>
                              <p:par>
                                <p:cTn id="39" presetID="10" presetClass="entr" presetSubtype="0" fill="hold" nodeType="afterEffect">
                                  <p:stCondLst>
                                    <p:cond delay="0"/>
                                  </p:stCondLst>
                                  <p:childTnLst>
                                    <p:set>
                                      <p:cBhvr>
                                        <p:cTn id="40" dur="1" fill="hold">
                                          <p:stCondLst>
                                            <p:cond delay="0"/>
                                          </p:stCondLst>
                                        </p:cTn>
                                        <p:tgtEl>
                                          <p:spTgt spid="13">
                                            <p:txEl>
                                              <p:pRg st="10" end="10"/>
                                            </p:txEl>
                                          </p:spTgt>
                                        </p:tgtEl>
                                        <p:attrNameLst>
                                          <p:attrName>style.visibility</p:attrName>
                                        </p:attrNameLst>
                                      </p:cBhvr>
                                      <p:to>
                                        <p:strVal val="visible"/>
                                      </p:to>
                                    </p:set>
                                    <p:animEffect transition="in" filter="fade">
                                      <p:cBhvr>
                                        <p:cTn id="41" dur="500"/>
                                        <p:tgtEl>
                                          <p:spTgt spid="13">
                                            <p:txEl>
                                              <p:pRg st="10" end="10"/>
                                            </p:txEl>
                                          </p:spTgt>
                                        </p:tgtEl>
                                      </p:cBhvr>
                                    </p:animEffect>
                                  </p:childTnLst>
                                </p:cTn>
                              </p:par>
                            </p:childTnLst>
                          </p:cTn>
                        </p:par>
                        <p:par>
                          <p:cTn id="42" fill="hold">
                            <p:stCondLst>
                              <p:cond delay="1000"/>
                            </p:stCondLst>
                            <p:childTnLst>
                              <p:par>
                                <p:cTn id="43" presetID="10" presetClass="entr" presetSubtype="0" fill="hold" nodeType="afterEffect">
                                  <p:stCondLst>
                                    <p:cond delay="0"/>
                                  </p:stCondLst>
                                  <p:childTnLst>
                                    <p:set>
                                      <p:cBhvr>
                                        <p:cTn id="44" dur="1" fill="hold">
                                          <p:stCondLst>
                                            <p:cond delay="0"/>
                                          </p:stCondLst>
                                        </p:cTn>
                                        <p:tgtEl>
                                          <p:spTgt spid="13">
                                            <p:txEl>
                                              <p:pRg st="11" end="11"/>
                                            </p:txEl>
                                          </p:spTgt>
                                        </p:tgtEl>
                                        <p:attrNameLst>
                                          <p:attrName>style.visibility</p:attrName>
                                        </p:attrNameLst>
                                      </p:cBhvr>
                                      <p:to>
                                        <p:strVal val="visible"/>
                                      </p:to>
                                    </p:set>
                                    <p:animEffect transition="in" filter="fade">
                                      <p:cBhvr>
                                        <p:cTn id="45" dur="500"/>
                                        <p:tgtEl>
                                          <p:spTgt spid="13">
                                            <p:txEl>
                                              <p:pRg st="11" end="11"/>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13">
                                            <p:txEl>
                                              <p:pRg st="14" end="14"/>
                                            </p:txEl>
                                          </p:spTgt>
                                        </p:tgtEl>
                                        <p:attrNameLst>
                                          <p:attrName>style.visibility</p:attrName>
                                        </p:attrNameLst>
                                      </p:cBhvr>
                                      <p:to>
                                        <p:strVal val="visible"/>
                                      </p:to>
                                    </p:set>
                                    <p:animEffect transition="in" filter="fade">
                                      <p:cBhvr>
                                        <p:cTn id="50" dur="500"/>
                                        <p:tgtEl>
                                          <p:spTgt spid="13">
                                            <p:txEl>
                                              <p:pRg st="14" end="14"/>
                                            </p:txEl>
                                          </p:spTgt>
                                        </p:tgtEl>
                                      </p:cBhvr>
                                    </p:animEffect>
                                  </p:childTnLst>
                                </p:cTn>
                              </p:par>
                            </p:childTnLst>
                          </p:cTn>
                        </p:par>
                        <p:par>
                          <p:cTn id="51" fill="hold">
                            <p:stCondLst>
                              <p:cond delay="500"/>
                            </p:stCondLst>
                            <p:childTnLst>
                              <p:par>
                                <p:cTn id="52" presetID="10" presetClass="entr" presetSubtype="0" fill="hold" nodeType="afterEffect">
                                  <p:stCondLst>
                                    <p:cond delay="0"/>
                                  </p:stCondLst>
                                  <p:childTnLst>
                                    <p:set>
                                      <p:cBhvr>
                                        <p:cTn id="53" dur="1" fill="hold">
                                          <p:stCondLst>
                                            <p:cond delay="0"/>
                                          </p:stCondLst>
                                        </p:cTn>
                                        <p:tgtEl>
                                          <p:spTgt spid="13">
                                            <p:txEl>
                                              <p:pRg st="15" end="15"/>
                                            </p:txEl>
                                          </p:spTgt>
                                        </p:tgtEl>
                                        <p:attrNameLst>
                                          <p:attrName>style.visibility</p:attrName>
                                        </p:attrNameLst>
                                      </p:cBhvr>
                                      <p:to>
                                        <p:strVal val="visible"/>
                                      </p:to>
                                    </p:set>
                                    <p:animEffect transition="in" filter="fade">
                                      <p:cBhvr>
                                        <p:cTn id="54" dur="500"/>
                                        <p:tgtEl>
                                          <p:spTgt spid="13">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FF777E-71E6-913B-4C5B-62AF6663B76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7BD1390-FB92-5305-CFCC-A997FF06348A}"/>
              </a:ext>
            </a:extLst>
          </p:cNvPr>
          <p:cNvSpPr>
            <a:spLocks noGrp="1"/>
          </p:cNvSpPr>
          <p:nvPr>
            <p:ph type="title"/>
          </p:nvPr>
        </p:nvSpPr>
        <p:spPr/>
        <p:txBody>
          <a:bodyPr/>
          <a:lstStyle/>
          <a:p>
            <a:r>
              <a:rPr lang="de-DE" dirty="0"/>
              <a:t>Popular Question: </a:t>
            </a:r>
            <a:r>
              <a:rPr lang="de-DE" dirty="0" err="1"/>
              <a:t>how</a:t>
            </a:r>
            <a:r>
              <a:rPr lang="de-DE" dirty="0"/>
              <a:t> </a:t>
            </a:r>
            <a:r>
              <a:rPr lang="de-DE" dirty="0" err="1"/>
              <a:t>to</a:t>
            </a:r>
            <a:r>
              <a:rPr lang="de-DE" dirty="0"/>
              <a:t> </a:t>
            </a:r>
            <a:r>
              <a:rPr lang="de-DE" dirty="0" err="1"/>
              <a:t>delete</a:t>
            </a:r>
            <a:r>
              <a:rPr lang="de-DE" dirty="0"/>
              <a:t> an </a:t>
            </a:r>
            <a:r>
              <a:rPr lang="de-DE" dirty="0" err="1"/>
              <a:t>object</a:t>
            </a:r>
            <a:r>
              <a:rPr lang="de-DE" dirty="0"/>
              <a:t> / </a:t>
            </a:r>
            <a:r>
              <a:rPr lang="de-DE" dirty="0" err="1"/>
              <a:t>objects</a:t>
            </a:r>
            <a:endParaRPr lang="de-DE" dirty="0"/>
          </a:p>
        </p:txBody>
      </p:sp>
      <p:sp>
        <p:nvSpPr>
          <p:cNvPr id="4" name="Text Placeholder 3">
            <a:extLst>
              <a:ext uri="{FF2B5EF4-FFF2-40B4-BE49-F238E27FC236}">
                <a16:creationId xmlns:a16="http://schemas.microsoft.com/office/drawing/2014/main" id="{2E5755EA-5AB8-90B6-3D76-A97F46B81E25}"/>
              </a:ext>
            </a:extLst>
          </p:cNvPr>
          <p:cNvSpPr>
            <a:spLocks noGrp="1"/>
          </p:cNvSpPr>
          <p:nvPr>
            <p:ph type="body" sz="quarter" idx="13"/>
          </p:nvPr>
        </p:nvSpPr>
        <p:spPr>
          <a:xfrm>
            <a:off x="6299200" y="6362393"/>
            <a:ext cx="4683124" cy="485999"/>
          </a:xfrm>
        </p:spPr>
        <p:txBody>
          <a:bodyPr/>
          <a:lstStyle/>
          <a:p>
            <a:pPr indent="0">
              <a:buNone/>
            </a:pPr>
            <a:r>
              <a:rPr lang="en-US" dirty="0">
                <a:solidFill>
                  <a:prstClr val="black"/>
                </a:solidFill>
                <a:latin typeface="Arial" panose="020B0604020202020204"/>
                <a:hlinkClick r:id="rId3"/>
              </a:rPr>
              <a:t>https://crc247.mdi.ruhr-uni-bochum.de/object/1</a:t>
            </a:r>
          </a:p>
          <a:p>
            <a:pPr indent="0">
              <a:buNone/>
            </a:pPr>
            <a:endParaRPr lang="en-US" sz="1000" b="0" dirty="0">
              <a:solidFill>
                <a:prstClr val="black"/>
              </a:solidFill>
              <a:latin typeface="Arial" panose="020B0604020202020204"/>
              <a:hlinkClick r:id="rId3"/>
            </a:endParaRPr>
          </a:p>
        </p:txBody>
      </p:sp>
      <p:sp>
        <p:nvSpPr>
          <p:cNvPr id="13" name="TextBox 12">
            <a:extLst>
              <a:ext uri="{FF2B5EF4-FFF2-40B4-BE49-F238E27FC236}">
                <a16:creationId xmlns:a16="http://schemas.microsoft.com/office/drawing/2014/main" id="{B67B114B-4807-7B7A-E5E5-7D41863E04D4}"/>
              </a:ext>
            </a:extLst>
          </p:cNvPr>
          <p:cNvSpPr txBox="1"/>
          <p:nvPr/>
        </p:nvSpPr>
        <p:spPr>
          <a:xfrm>
            <a:off x="282032" y="845125"/>
            <a:ext cx="11609193" cy="1261884"/>
          </a:xfrm>
          <a:prstGeom prst="rect">
            <a:avLst/>
          </a:prstGeom>
          <a:noFill/>
        </p:spPr>
        <p:txBody>
          <a:bodyPr wrap="square">
            <a:spAutoFit/>
          </a:bodyPr>
          <a:lstStyle/>
          <a:p>
            <a:pPr defTabSz="914377"/>
            <a:r>
              <a:rPr lang="en-US" sz="3200" b="1" dirty="0">
                <a:solidFill>
                  <a:prstClr val="black"/>
                </a:solidFill>
              </a:rPr>
              <a:t>Q: Who can delete objects? </a:t>
            </a:r>
          </a:p>
          <a:p>
            <a:pPr defTabSz="914377"/>
            <a:r>
              <a:rPr lang="en-US" sz="2200" b="1" dirty="0">
                <a:solidFill>
                  <a:prstClr val="black"/>
                </a:solidFill>
              </a:rPr>
              <a:t>        A: Administrator</a:t>
            </a:r>
          </a:p>
          <a:p>
            <a:pPr defTabSz="914377"/>
            <a:r>
              <a:rPr lang="en-US" sz="2200" dirty="0">
                <a:solidFill>
                  <a:prstClr val="black"/>
                </a:solidFill>
              </a:rPr>
              <a:t>It was decided that </a:t>
            </a:r>
            <a:r>
              <a:rPr lang="en-US" sz="2200" dirty="0" err="1">
                <a:solidFill>
                  <a:prstClr val="black"/>
                </a:solidFill>
              </a:rPr>
              <a:t>PowerUsers</a:t>
            </a:r>
            <a:r>
              <a:rPr lang="en-US" sz="2200" dirty="0">
                <a:solidFill>
                  <a:prstClr val="black"/>
                </a:solidFill>
              </a:rPr>
              <a:t> can only add and update their own data (no deletion is possible).</a:t>
            </a:r>
            <a:endParaRPr lang="ru-RU" sz="2000" dirty="0">
              <a:solidFill>
                <a:prstClr val="black"/>
              </a:solidFill>
            </a:endParaRPr>
          </a:p>
        </p:txBody>
      </p:sp>
      <p:pic>
        <p:nvPicPr>
          <p:cNvPr id="11" name="Picture 10">
            <a:extLst>
              <a:ext uri="{FF2B5EF4-FFF2-40B4-BE49-F238E27FC236}">
                <a16:creationId xmlns:a16="http://schemas.microsoft.com/office/drawing/2014/main" id="{6BC7C6C4-B157-8208-C57B-96DA46746B5F}"/>
              </a:ext>
            </a:extLst>
          </p:cNvPr>
          <p:cNvPicPr>
            <a:picLocks noChangeAspect="1"/>
          </p:cNvPicPr>
          <p:nvPr/>
        </p:nvPicPr>
        <p:blipFill>
          <a:blip r:embed="rId4"/>
          <a:stretch>
            <a:fillRect/>
          </a:stretch>
        </p:blipFill>
        <p:spPr>
          <a:xfrm>
            <a:off x="263005" y="2220192"/>
            <a:ext cx="6343976" cy="2355971"/>
          </a:xfrm>
          <a:prstGeom prst="rect">
            <a:avLst/>
          </a:prstGeom>
          <a:ln>
            <a:solidFill>
              <a:schemeClr val="accent1"/>
            </a:solidFill>
          </a:ln>
        </p:spPr>
      </p:pic>
      <p:sp>
        <p:nvSpPr>
          <p:cNvPr id="14" name="TextBox 13">
            <a:extLst>
              <a:ext uri="{FF2B5EF4-FFF2-40B4-BE49-F238E27FC236}">
                <a16:creationId xmlns:a16="http://schemas.microsoft.com/office/drawing/2014/main" id="{D5448659-9CEE-32B7-637C-0D53B117C552}"/>
              </a:ext>
            </a:extLst>
          </p:cNvPr>
          <p:cNvSpPr txBox="1"/>
          <p:nvPr/>
        </p:nvSpPr>
        <p:spPr>
          <a:xfrm>
            <a:off x="7017251" y="2794839"/>
            <a:ext cx="4962416" cy="1200329"/>
          </a:xfrm>
          <a:prstGeom prst="rect">
            <a:avLst/>
          </a:prstGeom>
          <a:noFill/>
        </p:spPr>
        <p:txBody>
          <a:bodyPr wrap="square">
            <a:spAutoFit/>
          </a:bodyPr>
          <a:lstStyle/>
          <a:p>
            <a:r>
              <a:rPr lang="en-US" sz="1800" dirty="0">
                <a:solidFill>
                  <a:prstClr val="black"/>
                </a:solidFill>
              </a:rPr>
              <a:t>If you want to delete the objects, but can not (because of permissions), please do the following</a:t>
            </a:r>
            <a:r>
              <a:rPr lang="en-US" dirty="0">
                <a:solidFill>
                  <a:prstClr val="black"/>
                </a:solidFill>
              </a:rPr>
              <a:t>:</a:t>
            </a:r>
          </a:p>
          <a:p>
            <a:r>
              <a:rPr lang="en-US" b="1" dirty="0">
                <a:solidFill>
                  <a:prstClr val="black"/>
                </a:solidFill>
              </a:rPr>
              <a:t>Change the name </a:t>
            </a:r>
            <a:r>
              <a:rPr lang="en-US" dirty="0">
                <a:solidFill>
                  <a:prstClr val="black"/>
                </a:solidFill>
              </a:rPr>
              <a:t>of the object by inserting </a:t>
            </a:r>
            <a:r>
              <a:rPr lang="en-US" b="1" dirty="0">
                <a:solidFill>
                  <a:prstClr val="black"/>
                </a:solidFill>
              </a:rPr>
              <a:t>“_delete_” prefix </a:t>
            </a:r>
            <a:r>
              <a:rPr lang="en-US" dirty="0">
                <a:solidFill>
                  <a:prstClr val="black"/>
                </a:solidFill>
              </a:rPr>
              <a:t>(for example: “_delete_1”)</a:t>
            </a:r>
            <a:endParaRPr lang="en-US" dirty="0"/>
          </a:p>
        </p:txBody>
      </p:sp>
      <p:sp>
        <p:nvSpPr>
          <p:cNvPr id="15" name="TextBox 14">
            <a:extLst>
              <a:ext uri="{FF2B5EF4-FFF2-40B4-BE49-F238E27FC236}">
                <a16:creationId xmlns:a16="http://schemas.microsoft.com/office/drawing/2014/main" id="{FBB5CBEE-A8A3-9118-5FC8-5B8FE8897855}"/>
              </a:ext>
            </a:extLst>
          </p:cNvPr>
          <p:cNvSpPr txBox="1"/>
          <p:nvPr/>
        </p:nvSpPr>
        <p:spPr>
          <a:xfrm>
            <a:off x="6955248" y="4549105"/>
            <a:ext cx="5102773" cy="923330"/>
          </a:xfrm>
          <a:prstGeom prst="rect">
            <a:avLst/>
          </a:prstGeom>
          <a:noFill/>
        </p:spPr>
        <p:txBody>
          <a:bodyPr wrap="square">
            <a:spAutoFit/>
          </a:bodyPr>
          <a:lstStyle/>
          <a:p>
            <a:r>
              <a:rPr lang="en-US" sz="1800" b="1" dirty="0">
                <a:solidFill>
                  <a:prstClr val="black"/>
                </a:solidFill>
              </a:rPr>
              <a:t>Another alternative</a:t>
            </a:r>
            <a:r>
              <a:rPr lang="en-US" dirty="0">
                <a:solidFill>
                  <a:prstClr val="black"/>
                </a:solidFill>
              </a:rPr>
              <a:t>: if not exist, create a </a:t>
            </a:r>
            <a:r>
              <a:rPr lang="en-US" sz="1800" dirty="0">
                <a:solidFill>
                  <a:prstClr val="black"/>
                </a:solidFill>
              </a:rPr>
              <a:t>“</a:t>
            </a:r>
            <a:r>
              <a:rPr lang="en-US" sz="1800" b="1" dirty="0">
                <a:solidFill>
                  <a:prstClr val="black"/>
                </a:solidFill>
              </a:rPr>
              <a:t>Trash Bin</a:t>
            </a:r>
            <a:r>
              <a:rPr lang="en-US" sz="1800" dirty="0">
                <a:solidFill>
                  <a:prstClr val="black"/>
                </a:solidFill>
              </a:rPr>
              <a:t>” project at the top level and put/move the objects to be deleted there.</a:t>
            </a:r>
            <a:endParaRPr lang="en-US" dirty="0"/>
          </a:p>
        </p:txBody>
      </p:sp>
    </p:spTree>
    <p:extLst>
      <p:ext uri="{BB962C8B-B14F-4D97-AF65-F5344CB8AC3E}">
        <p14:creationId xmlns:p14="http://schemas.microsoft.com/office/powerpoint/2010/main" val="842201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xEl>
                                              <p:pRg st="1" end="1"/>
                                            </p:txEl>
                                          </p:spTgt>
                                        </p:tgtEl>
                                        <p:attrNameLst>
                                          <p:attrName>style.visibility</p:attrName>
                                        </p:attrNameLst>
                                      </p:cBhvr>
                                      <p:to>
                                        <p:strVal val="visible"/>
                                      </p:to>
                                    </p:set>
                                    <p:animEffect transition="in" filter="fade">
                                      <p:cBhvr>
                                        <p:cTn id="7" dur="500"/>
                                        <p:tgtEl>
                                          <p:spTgt spid="13">
                                            <p:txEl>
                                              <p:pRg st="1" end="1"/>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3">
                                            <p:txEl>
                                              <p:pRg st="2" end="2"/>
                                            </p:txEl>
                                          </p:spTgt>
                                        </p:tgtEl>
                                        <p:attrNameLst>
                                          <p:attrName>style.visibility</p:attrName>
                                        </p:attrNameLst>
                                      </p:cBhvr>
                                      <p:to>
                                        <p:strVal val="visible"/>
                                      </p:to>
                                    </p:set>
                                    <p:animEffect transition="in" filter="fade">
                                      <p:cBhvr>
                                        <p:cTn id="11" dur="500"/>
                                        <p:tgtEl>
                                          <p:spTgt spid="13">
                                            <p:txEl>
                                              <p:pRg st="2" end="2"/>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5">
                                            <p:txEl>
                                              <p:pRg st="0" end="0"/>
                                            </p:txEl>
                                          </p:spTgt>
                                        </p:tgtEl>
                                        <p:attrNameLst>
                                          <p:attrName>style.visibility</p:attrName>
                                        </p:attrNameLst>
                                      </p:cBhvr>
                                      <p:to>
                                        <p:strVal val="visible"/>
                                      </p:to>
                                    </p:set>
                                    <p:animEffect transition="in" filter="fade">
                                      <p:cBhvr>
                                        <p:cTn id="31"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F2242330-634B-69F8-A2FD-25947EC29FB4}"/>
              </a:ext>
            </a:extLst>
          </p:cNvPr>
          <p:cNvSpPr txBox="1"/>
          <p:nvPr/>
        </p:nvSpPr>
        <p:spPr>
          <a:xfrm>
            <a:off x="195393" y="788314"/>
            <a:ext cx="11801215" cy="5324150"/>
          </a:xfrm>
          <a:prstGeom prst="rect">
            <a:avLst/>
          </a:prstGeom>
          <a:noFill/>
        </p:spPr>
        <p:txBody>
          <a:bodyPr wrap="square">
            <a:spAutoFit/>
          </a:bodyPr>
          <a:lstStyle/>
          <a:p>
            <a:pPr defTabSz="914377"/>
            <a:r>
              <a:rPr lang="en-US" sz="2133" b="1" dirty="0">
                <a:solidFill>
                  <a:prstClr val="black"/>
                </a:solidFill>
              </a:rPr>
              <a:t>What is an Object?</a:t>
            </a:r>
          </a:p>
          <a:p>
            <a:pPr defTabSz="914377"/>
            <a:r>
              <a:rPr lang="en-US" sz="2133" dirty="0">
                <a:solidFill>
                  <a:prstClr val="black"/>
                </a:solidFill>
              </a:rPr>
              <a:t>	Object (=document) is a data entry within RDMS that has user-defined access level and reflects an object of the real world (e.g. sample) or its model. Ultimately, object has it’s unique Web page (with unique URL address).</a:t>
            </a:r>
          </a:p>
          <a:p>
            <a:pPr algn="ctr" defTabSz="914377"/>
            <a:r>
              <a:rPr lang="en-US" sz="2133" b="1" dirty="0">
                <a:solidFill>
                  <a:srgbClr val="003560">
                    <a:lumMod val="75000"/>
                    <a:lumOff val="25000"/>
                  </a:srgbClr>
                </a:solidFill>
              </a:rPr>
              <a:t>To establish data access policy Data Access Levels are introduced in RDMS.</a:t>
            </a:r>
          </a:p>
          <a:p>
            <a:pPr defTabSz="914377"/>
            <a:endParaRPr lang="en-US" sz="800" b="1" dirty="0">
              <a:solidFill>
                <a:prstClr val="black"/>
              </a:solidFill>
            </a:endParaRPr>
          </a:p>
          <a:p>
            <a:pPr defTabSz="914377"/>
            <a:r>
              <a:rPr lang="en-US" sz="2133" b="1" dirty="0">
                <a:solidFill>
                  <a:prstClr val="black"/>
                </a:solidFill>
              </a:rPr>
              <a:t>Four Access Levels:</a:t>
            </a:r>
          </a:p>
          <a:p>
            <a:pPr marL="380990" indent="-380990" defTabSz="914377">
              <a:buFont typeface="Arial" panose="020B0604020202020204" pitchFamily="34" charset="0"/>
              <a:buChar char="•"/>
            </a:pPr>
            <a:r>
              <a:rPr lang="en-US" sz="1700" b="1" dirty="0">
                <a:solidFill>
                  <a:prstClr val="black"/>
                </a:solidFill>
              </a:rPr>
              <a:t>Public</a:t>
            </a:r>
            <a:r>
              <a:rPr lang="en-US" sz="1700" b="1" dirty="0">
                <a:solidFill>
                  <a:prstClr val="white">
                    <a:lumMod val="50000"/>
                  </a:prstClr>
                </a:solidFill>
              </a:rPr>
              <a:t> </a:t>
            </a:r>
            <a:r>
              <a:rPr lang="en-US" sz="1700" dirty="0">
                <a:solidFill>
                  <a:prstClr val="white">
                    <a:lumMod val="50000"/>
                  </a:prstClr>
                </a:solidFill>
              </a:rPr>
              <a:t>(for anonymous users, search engines)</a:t>
            </a:r>
            <a:r>
              <a:rPr lang="en-US" sz="1700" dirty="0">
                <a:solidFill>
                  <a:prstClr val="black"/>
                </a:solidFill>
              </a:rPr>
              <a:t>:</a:t>
            </a:r>
          </a:p>
          <a:p>
            <a:pPr marL="1295368" lvl="2" indent="-380990" defTabSz="914377">
              <a:buFontTx/>
              <a:buChar char="-"/>
            </a:pPr>
            <a:r>
              <a:rPr lang="en-US" sz="1700" dirty="0">
                <a:solidFill>
                  <a:prstClr val="black"/>
                </a:solidFill>
              </a:rPr>
              <a:t>objects are </a:t>
            </a:r>
            <a:r>
              <a:rPr lang="en-US" sz="1700" u="sng" dirty="0">
                <a:solidFill>
                  <a:prstClr val="black"/>
                </a:solidFill>
              </a:rPr>
              <a:t>available to everybody </a:t>
            </a:r>
            <a:r>
              <a:rPr lang="en-US" sz="1700" dirty="0">
                <a:solidFill>
                  <a:prstClr val="black"/>
                </a:solidFill>
              </a:rPr>
              <a:t>regardless of authorization (visible to internet search engines);</a:t>
            </a:r>
          </a:p>
          <a:p>
            <a:pPr marL="1295368" lvl="2" indent="-380990" defTabSz="914377">
              <a:buFontTx/>
              <a:buChar char="-"/>
            </a:pPr>
            <a:endParaRPr lang="en-US" sz="1700" dirty="0">
              <a:solidFill>
                <a:prstClr val="black"/>
              </a:solidFill>
            </a:endParaRPr>
          </a:p>
          <a:p>
            <a:pPr marL="380990" indent="-380990" defTabSz="914377">
              <a:buFont typeface="Arial" panose="020B0604020202020204" pitchFamily="34" charset="0"/>
              <a:buChar char="•"/>
            </a:pPr>
            <a:r>
              <a:rPr lang="en-US" sz="1700" b="1" dirty="0">
                <a:solidFill>
                  <a:prstClr val="black"/>
                </a:solidFill>
              </a:rPr>
              <a:t>Protected </a:t>
            </a:r>
            <a:r>
              <a:rPr lang="en-US" sz="1700" dirty="0">
                <a:solidFill>
                  <a:prstClr val="white">
                    <a:lumMod val="65000"/>
                  </a:prstClr>
                </a:solidFill>
              </a:rPr>
              <a:t>(</a:t>
            </a:r>
            <a:r>
              <a:rPr lang="en-US" sz="1700" b="1" u="sng" dirty="0">
                <a:solidFill>
                  <a:prstClr val="white">
                    <a:lumMod val="65000"/>
                  </a:prstClr>
                </a:solidFill>
              </a:rPr>
              <a:t>by default</a:t>
            </a:r>
            <a:r>
              <a:rPr lang="en-US" sz="1700" dirty="0">
                <a:solidFill>
                  <a:prstClr val="white">
                    <a:lumMod val="65000"/>
                  </a:prstClr>
                </a:solidFill>
              </a:rPr>
              <a:t>, visible to the community only):</a:t>
            </a:r>
          </a:p>
          <a:p>
            <a:pPr defTabSz="914377"/>
            <a:r>
              <a:rPr lang="en-US" sz="1700" dirty="0">
                <a:solidFill>
                  <a:prstClr val="black"/>
                </a:solidFill>
              </a:rPr>
              <a:t>	- objects are visible to the community (</a:t>
            </a:r>
            <a:r>
              <a:rPr lang="en-US" sz="1700" u="sng" dirty="0">
                <a:solidFill>
                  <a:prstClr val="black"/>
                </a:solidFill>
              </a:rPr>
              <a:t>available to authorized users with at least</a:t>
            </a:r>
            <a:r>
              <a:rPr lang="ru-RU" sz="1700" u="sng" dirty="0">
                <a:solidFill>
                  <a:prstClr val="black"/>
                </a:solidFill>
              </a:rPr>
              <a:t> </a:t>
            </a:r>
            <a:r>
              <a:rPr lang="en-US" sz="1700" b="1" u="sng" dirty="0">
                <a:solidFill>
                  <a:prstClr val="black"/>
                </a:solidFill>
              </a:rPr>
              <a:t>User</a:t>
            </a:r>
            <a:r>
              <a:rPr lang="en-US" sz="1700" u="sng" dirty="0">
                <a:solidFill>
                  <a:prstClr val="black"/>
                </a:solidFill>
              </a:rPr>
              <a:t> role</a:t>
            </a:r>
            <a:r>
              <a:rPr lang="en-US" sz="1700" dirty="0">
                <a:solidFill>
                  <a:prstClr val="black"/>
                </a:solidFill>
              </a:rPr>
              <a:t> assigned);  </a:t>
            </a:r>
          </a:p>
          <a:p>
            <a:pPr defTabSz="914377"/>
            <a:endParaRPr lang="en-US" sz="1700" dirty="0">
              <a:solidFill>
                <a:prstClr val="black"/>
              </a:solidFill>
            </a:endParaRPr>
          </a:p>
          <a:p>
            <a:pPr marL="380990" indent="-380990" defTabSz="914377">
              <a:buFont typeface="Arial" panose="020B0604020202020204" pitchFamily="34" charset="0"/>
              <a:buChar char="•"/>
            </a:pPr>
            <a:r>
              <a:rPr lang="en-US" sz="1700" b="1" dirty="0" err="1">
                <a:solidFill>
                  <a:prstClr val="black"/>
                </a:solidFill>
              </a:rPr>
              <a:t>ProtectedNDA</a:t>
            </a:r>
            <a:r>
              <a:rPr lang="en-US" sz="1700" b="1" dirty="0">
                <a:solidFill>
                  <a:prstClr val="black"/>
                </a:solidFill>
              </a:rPr>
              <a:t> </a:t>
            </a:r>
            <a:r>
              <a:rPr lang="en-US" sz="1700" dirty="0">
                <a:solidFill>
                  <a:prstClr val="white">
                    <a:lumMod val="65000"/>
                  </a:prstClr>
                </a:solidFill>
              </a:rPr>
              <a:t>(restricted </a:t>
            </a:r>
            <a:r>
              <a:rPr lang="en-US" sz="1700" dirty="0" err="1">
                <a:solidFill>
                  <a:prstClr val="white">
                    <a:lumMod val="65000"/>
                  </a:prstClr>
                </a:solidFill>
              </a:rPr>
              <a:t>visiblility</a:t>
            </a:r>
            <a:r>
              <a:rPr lang="en-US" sz="1700" dirty="0">
                <a:solidFill>
                  <a:prstClr val="white">
                    <a:lumMod val="65000"/>
                  </a:prstClr>
                </a:solidFill>
              </a:rPr>
              <a:t>):</a:t>
            </a:r>
          </a:p>
          <a:p>
            <a:pPr defTabSz="914377"/>
            <a:r>
              <a:rPr lang="en-US" sz="1700" dirty="0">
                <a:solidFill>
                  <a:prstClr val="black"/>
                </a:solidFill>
              </a:rPr>
              <a:t>	- objects are visible to the authorized users with </a:t>
            </a:r>
            <a:r>
              <a:rPr lang="en-US" sz="1700" b="1" u="sng" dirty="0">
                <a:solidFill>
                  <a:prstClr val="black"/>
                </a:solidFill>
              </a:rPr>
              <a:t>NDA </a:t>
            </a:r>
            <a:r>
              <a:rPr lang="en-US" sz="1700" u="sng" dirty="0">
                <a:solidFill>
                  <a:prstClr val="black"/>
                </a:solidFill>
              </a:rPr>
              <a:t>claim</a:t>
            </a:r>
            <a:r>
              <a:rPr lang="en-US" sz="1700" dirty="0">
                <a:solidFill>
                  <a:prstClr val="black"/>
                </a:solidFill>
              </a:rPr>
              <a:t> set OR to </a:t>
            </a:r>
            <a:r>
              <a:rPr lang="en-US" sz="1700" u="sng" dirty="0">
                <a:solidFill>
                  <a:prstClr val="black"/>
                </a:solidFill>
              </a:rPr>
              <a:t>Administrators</a:t>
            </a:r>
            <a:r>
              <a:rPr lang="en-US" sz="1700" dirty="0">
                <a:solidFill>
                  <a:prstClr val="black"/>
                </a:solidFill>
              </a:rPr>
              <a:t>;  </a:t>
            </a:r>
          </a:p>
          <a:p>
            <a:pPr defTabSz="914377"/>
            <a:endParaRPr lang="en-US" sz="1700" dirty="0">
              <a:solidFill>
                <a:prstClr val="black"/>
              </a:solidFill>
            </a:endParaRPr>
          </a:p>
          <a:p>
            <a:pPr marL="380990" indent="-380990" defTabSz="914377">
              <a:buFont typeface="Arial" panose="020B0604020202020204" pitchFamily="34" charset="0"/>
              <a:buChar char="•"/>
            </a:pPr>
            <a:r>
              <a:rPr lang="en-US" sz="1700" b="1" dirty="0">
                <a:solidFill>
                  <a:prstClr val="black"/>
                </a:solidFill>
              </a:rPr>
              <a:t>Private</a:t>
            </a:r>
            <a:r>
              <a:rPr lang="en-US" sz="1700" dirty="0">
                <a:solidFill>
                  <a:prstClr val="white">
                    <a:lumMod val="65000"/>
                  </a:prstClr>
                </a:solidFill>
              </a:rPr>
              <a:t> (person’s secret, but open for Administrators):</a:t>
            </a:r>
          </a:p>
          <a:p>
            <a:pPr defTabSz="914377"/>
            <a:r>
              <a:rPr lang="en-US" sz="1700" dirty="0">
                <a:solidFill>
                  <a:prstClr val="black"/>
                </a:solidFill>
              </a:rPr>
              <a:t>	- objects are visible to the user-creator (at least </a:t>
            </a:r>
            <a:r>
              <a:rPr lang="en-US" sz="1700" b="1" dirty="0" err="1">
                <a:solidFill>
                  <a:prstClr val="black"/>
                </a:solidFill>
              </a:rPr>
              <a:t>PowerUser</a:t>
            </a:r>
            <a:r>
              <a:rPr lang="en-US" sz="1700" dirty="0">
                <a:solidFill>
                  <a:prstClr val="black"/>
                </a:solidFill>
              </a:rPr>
              <a:t> role assigned);</a:t>
            </a:r>
          </a:p>
          <a:p>
            <a:pPr defTabSz="914377"/>
            <a:r>
              <a:rPr lang="en-US" sz="1700" dirty="0">
                <a:solidFill>
                  <a:prstClr val="black"/>
                </a:solidFill>
              </a:rPr>
              <a:t>	- objects are visible to all users of </a:t>
            </a:r>
            <a:r>
              <a:rPr lang="en-US" sz="1700" b="1" dirty="0">
                <a:solidFill>
                  <a:prstClr val="black"/>
                </a:solidFill>
              </a:rPr>
              <a:t>Administrator</a:t>
            </a:r>
            <a:r>
              <a:rPr lang="en-US" sz="1700" dirty="0">
                <a:solidFill>
                  <a:prstClr val="black"/>
                </a:solidFill>
              </a:rPr>
              <a:t> role.</a:t>
            </a:r>
            <a:endParaRPr lang="en-US" sz="1700" dirty="0">
              <a:solidFill>
                <a:prstClr val="black"/>
              </a:solidFill>
              <a:latin typeface="Arial" panose="020B0604020202020204"/>
            </a:endParaRPr>
          </a:p>
        </p:txBody>
      </p:sp>
      <p:sp>
        <p:nvSpPr>
          <p:cNvPr id="6" name="Rectangle: Rounded Corners 5">
            <a:extLst>
              <a:ext uri="{FF2B5EF4-FFF2-40B4-BE49-F238E27FC236}">
                <a16:creationId xmlns:a16="http://schemas.microsoft.com/office/drawing/2014/main" id="{FF19E946-5EFF-1537-7C68-95C24F1B51C7}"/>
              </a:ext>
            </a:extLst>
          </p:cNvPr>
          <p:cNvSpPr/>
          <p:nvPr/>
        </p:nvSpPr>
        <p:spPr>
          <a:xfrm>
            <a:off x="177930" y="3670236"/>
            <a:ext cx="11025782" cy="624673"/>
          </a:xfrm>
          <a:prstGeom prst="roundRect">
            <a:avLst/>
          </a:prstGeom>
          <a:solidFill>
            <a:srgbClr val="0070C0">
              <a:alpha val="20000"/>
            </a:srgb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en-US" dirty="0"/>
              <a:t>Setting the Object Access Level</a:t>
            </a:r>
            <a:endParaRPr lang="de-DE" dirty="0"/>
          </a:p>
        </p:txBody>
      </p:sp>
      <p:sp>
        <p:nvSpPr>
          <p:cNvPr id="3" name="Text Placeholder 2">
            <a:extLst>
              <a:ext uri="{FF2B5EF4-FFF2-40B4-BE49-F238E27FC236}">
                <a16:creationId xmlns:a16="http://schemas.microsoft.com/office/drawing/2014/main" id="{367EB550-9B9F-7AD6-FA82-0CE47544EE09}"/>
              </a:ext>
            </a:extLst>
          </p:cNvPr>
          <p:cNvSpPr>
            <a:spLocks noGrp="1"/>
          </p:cNvSpPr>
          <p:nvPr>
            <p:ph type="body" sz="quarter" idx="13"/>
          </p:nvPr>
        </p:nvSpPr>
        <p:spPr>
          <a:xfrm>
            <a:off x="6363855" y="6362393"/>
            <a:ext cx="4618469" cy="485999"/>
          </a:xfrm>
        </p:spPr>
        <p:txBody>
          <a:bodyPr>
            <a:normAutofit/>
          </a:bodyPr>
          <a:lstStyle/>
          <a:p>
            <a:pPr indent="0">
              <a:buNone/>
            </a:pPr>
            <a:r>
              <a:rPr lang="en-US" b="1" dirty="0"/>
              <a:t>Protected</a:t>
            </a:r>
            <a:r>
              <a:rPr lang="en-US" dirty="0"/>
              <a:t> is default in </a:t>
            </a:r>
            <a:r>
              <a:rPr lang="en-US" b="1" dirty="0"/>
              <a:t>CRC 247</a:t>
            </a:r>
            <a:br>
              <a:rPr lang="en-US" b="1" dirty="0"/>
            </a:br>
            <a:r>
              <a:rPr lang="en-US" b="0" i="0" dirty="0">
                <a:solidFill>
                  <a:srgbClr val="1D1C1D"/>
                </a:solidFill>
                <a:effectLst/>
                <a:latin typeface="Slack-Lato"/>
              </a:rPr>
              <a:t>NDA - Non-Disclosure Agreement</a:t>
            </a:r>
            <a:endParaRPr lang="en-US" dirty="0"/>
          </a:p>
        </p:txBody>
      </p:sp>
      <p:sp>
        <p:nvSpPr>
          <p:cNvPr id="4" name="Arrow: Down 3">
            <a:extLst>
              <a:ext uri="{FF2B5EF4-FFF2-40B4-BE49-F238E27FC236}">
                <a16:creationId xmlns:a16="http://schemas.microsoft.com/office/drawing/2014/main" id="{CD9B9496-20BF-16E1-07D8-504B0FF3218E}"/>
              </a:ext>
            </a:extLst>
          </p:cNvPr>
          <p:cNvSpPr/>
          <p:nvPr/>
        </p:nvSpPr>
        <p:spPr>
          <a:xfrm>
            <a:off x="0" y="2882764"/>
            <a:ext cx="221063" cy="3175279"/>
          </a:xfrm>
          <a:prstGeom prst="downArrow">
            <a:avLst/>
          </a:prstGeom>
          <a:solidFill>
            <a:srgbClr val="0070C0">
              <a:alpha val="34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45488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xEl>
                                              <p:pRg st="2" end="2"/>
                                            </p:txEl>
                                          </p:spTgt>
                                        </p:tgtEl>
                                        <p:attrNameLst>
                                          <p:attrName>style.visibility</p:attrName>
                                        </p:attrNameLst>
                                      </p:cBhvr>
                                      <p:to>
                                        <p:strVal val="visible"/>
                                      </p:to>
                                    </p:set>
                                    <p:animEffect transition="in" filter="fade">
                                      <p:cBhvr>
                                        <p:cTn id="7" dur="500"/>
                                        <p:tgtEl>
                                          <p:spTgt spid="13">
                                            <p:txEl>
                                              <p:pRg st="2" end="2"/>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3">
                                            <p:txEl>
                                              <p:pRg st="4" end="4"/>
                                            </p:txEl>
                                          </p:spTgt>
                                        </p:tgtEl>
                                        <p:attrNameLst>
                                          <p:attrName>style.visibility</p:attrName>
                                        </p:attrNameLst>
                                      </p:cBhvr>
                                      <p:to>
                                        <p:strVal val="visible"/>
                                      </p:to>
                                    </p:set>
                                    <p:animEffect transition="in" filter="fade">
                                      <p:cBhvr>
                                        <p:cTn id="11" dur="500"/>
                                        <p:tgtEl>
                                          <p:spTgt spid="13">
                                            <p:txEl>
                                              <p:pRg st="4" end="4"/>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3">
                                            <p:txEl>
                                              <p:pRg st="5" end="5"/>
                                            </p:txEl>
                                          </p:spTgt>
                                        </p:tgtEl>
                                        <p:attrNameLst>
                                          <p:attrName>style.visibility</p:attrName>
                                        </p:attrNameLst>
                                      </p:cBhvr>
                                      <p:to>
                                        <p:strVal val="visible"/>
                                      </p:to>
                                    </p:set>
                                    <p:animEffect transition="in" filter="fade">
                                      <p:cBhvr>
                                        <p:cTn id="15" dur="500"/>
                                        <p:tgtEl>
                                          <p:spTgt spid="13">
                                            <p:txEl>
                                              <p:pRg st="5" end="5"/>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3">
                                            <p:txEl>
                                              <p:pRg st="6" end="6"/>
                                            </p:txEl>
                                          </p:spTgt>
                                        </p:tgtEl>
                                        <p:attrNameLst>
                                          <p:attrName>style.visibility</p:attrName>
                                        </p:attrNameLst>
                                      </p:cBhvr>
                                      <p:to>
                                        <p:strVal val="visible"/>
                                      </p:to>
                                    </p:set>
                                    <p:animEffect transition="in" filter="fade">
                                      <p:cBhvr>
                                        <p:cTn id="19" dur="500"/>
                                        <p:tgtEl>
                                          <p:spTgt spid="13">
                                            <p:txEl>
                                              <p:pRg st="6" end="6"/>
                                            </p:txEl>
                                          </p:spTgt>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3">
                                            <p:txEl>
                                              <p:pRg st="8" end="8"/>
                                            </p:txEl>
                                          </p:spTgt>
                                        </p:tgtEl>
                                        <p:attrNameLst>
                                          <p:attrName>style.visibility</p:attrName>
                                        </p:attrNameLst>
                                      </p:cBhvr>
                                      <p:to>
                                        <p:strVal val="visible"/>
                                      </p:to>
                                    </p:set>
                                    <p:animEffect transition="in" filter="fade">
                                      <p:cBhvr>
                                        <p:cTn id="23" dur="500"/>
                                        <p:tgtEl>
                                          <p:spTgt spid="13">
                                            <p:txEl>
                                              <p:pRg st="8" end="8"/>
                                            </p:txEl>
                                          </p:spTgt>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3">
                                            <p:txEl>
                                              <p:pRg st="9" end="9"/>
                                            </p:txEl>
                                          </p:spTgt>
                                        </p:tgtEl>
                                        <p:attrNameLst>
                                          <p:attrName>style.visibility</p:attrName>
                                        </p:attrNameLst>
                                      </p:cBhvr>
                                      <p:to>
                                        <p:strVal val="visible"/>
                                      </p:to>
                                    </p:set>
                                    <p:animEffect transition="in" filter="fade">
                                      <p:cBhvr>
                                        <p:cTn id="27" dur="500"/>
                                        <p:tgtEl>
                                          <p:spTgt spid="13">
                                            <p:txEl>
                                              <p:pRg st="9" end="9"/>
                                            </p:txEl>
                                          </p:spTgt>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500"/>
                                        <p:tgtEl>
                                          <p:spTgt spid="6"/>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13">
                                            <p:txEl>
                                              <p:pRg st="11" end="11"/>
                                            </p:txEl>
                                          </p:spTgt>
                                        </p:tgtEl>
                                        <p:attrNameLst>
                                          <p:attrName>style.visibility</p:attrName>
                                        </p:attrNameLst>
                                      </p:cBhvr>
                                      <p:to>
                                        <p:strVal val="visible"/>
                                      </p:to>
                                    </p:set>
                                    <p:animEffect transition="in" filter="fade">
                                      <p:cBhvr>
                                        <p:cTn id="35" dur="500"/>
                                        <p:tgtEl>
                                          <p:spTgt spid="13">
                                            <p:txEl>
                                              <p:pRg st="11" end="11"/>
                                            </p:txEl>
                                          </p:spTgt>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13">
                                            <p:txEl>
                                              <p:pRg st="12" end="12"/>
                                            </p:txEl>
                                          </p:spTgt>
                                        </p:tgtEl>
                                        <p:attrNameLst>
                                          <p:attrName>style.visibility</p:attrName>
                                        </p:attrNameLst>
                                      </p:cBhvr>
                                      <p:to>
                                        <p:strVal val="visible"/>
                                      </p:to>
                                    </p:set>
                                    <p:animEffect transition="in" filter="fade">
                                      <p:cBhvr>
                                        <p:cTn id="39" dur="500"/>
                                        <p:tgtEl>
                                          <p:spTgt spid="13">
                                            <p:txEl>
                                              <p:pRg st="12" end="12"/>
                                            </p:txEl>
                                          </p:spTgt>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13">
                                            <p:txEl>
                                              <p:pRg st="14" end="14"/>
                                            </p:txEl>
                                          </p:spTgt>
                                        </p:tgtEl>
                                        <p:attrNameLst>
                                          <p:attrName>style.visibility</p:attrName>
                                        </p:attrNameLst>
                                      </p:cBhvr>
                                      <p:to>
                                        <p:strVal val="visible"/>
                                      </p:to>
                                    </p:set>
                                    <p:animEffect transition="in" filter="fade">
                                      <p:cBhvr>
                                        <p:cTn id="43" dur="500"/>
                                        <p:tgtEl>
                                          <p:spTgt spid="13">
                                            <p:txEl>
                                              <p:pRg st="14" end="14"/>
                                            </p:txEl>
                                          </p:spTgt>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13">
                                            <p:txEl>
                                              <p:pRg st="15" end="15"/>
                                            </p:txEl>
                                          </p:spTgt>
                                        </p:tgtEl>
                                        <p:attrNameLst>
                                          <p:attrName>style.visibility</p:attrName>
                                        </p:attrNameLst>
                                      </p:cBhvr>
                                      <p:to>
                                        <p:strVal val="visible"/>
                                      </p:to>
                                    </p:set>
                                    <p:animEffect transition="in" filter="fade">
                                      <p:cBhvr>
                                        <p:cTn id="47" dur="500"/>
                                        <p:tgtEl>
                                          <p:spTgt spid="13">
                                            <p:txEl>
                                              <p:pRg st="15" end="15"/>
                                            </p:txEl>
                                          </p:spTgt>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13">
                                            <p:txEl>
                                              <p:pRg st="16" end="16"/>
                                            </p:txEl>
                                          </p:spTgt>
                                        </p:tgtEl>
                                        <p:attrNameLst>
                                          <p:attrName>style.visibility</p:attrName>
                                        </p:attrNameLst>
                                      </p:cBhvr>
                                      <p:to>
                                        <p:strVal val="visible"/>
                                      </p:to>
                                    </p:set>
                                    <p:animEffect transition="in" filter="fade">
                                      <p:cBhvr>
                                        <p:cTn id="51" dur="500"/>
                                        <p:tgtEl>
                                          <p:spTgt spid="13">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Rectangle 61">
            <a:extLst>
              <a:ext uri="{FF2B5EF4-FFF2-40B4-BE49-F238E27FC236}">
                <a16:creationId xmlns:a16="http://schemas.microsoft.com/office/drawing/2014/main" id="{840FA199-1995-0388-F052-B4C386A708CB}"/>
              </a:ext>
            </a:extLst>
          </p:cNvPr>
          <p:cNvSpPr/>
          <p:nvPr/>
        </p:nvSpPr>
        <p:spPr>
          <a:xfrm>
            <a:off x="0" y="1112153"/>
            <a:ext cx="12192000" cy="2743200"/>
          </a:xfrm>
          <a:prstGeom prst="rect">
            <a:avLst/>
          </a:prstGeom>
          <a:solidFill>
            <a:srgbClr val="0070C0">
              <a:alpha val="10000"/>
            </a:srgbClr>
          </a:solidFill>
          <a:ln w="6350">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018A8450-3641-E942-7E0E-AA5A712C6B8E}"/>
              </a:ext>
            </a:extLst>
          </p:cNvPr>
          <p:cNvPicPr>
            <a:picLocks noChangeAspect="1"/>
          </p:cNvPicPr>
          <p:nvPr/>
        </p:nvPicPr>
        <p:blipFill>
          <a:blip r:embed="rId3"/>
          <a:stretch>
            <a:fillRect/>
          </a:stretch>
        </p:blipFill>
        <p:spPr>
          <a:xfrm>
            <a:off x="4353826" y="1581597"/>
            <a:ext cx="3803852" cy="1934345"/>
          </a:xfrm>
          <a:prstGeom prst="rect">
            <a:avLst/>
          </a:prstGeom>
          <a:ln>
            <a:solidFill>
              <a:schemeClr val="accent1"/>
            </a:solidFill>
          </a:ln>
        </p:spPr>
      </p:pic>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en-US" dirty="0"/>
              <a:t>Adjust Functionality According to User Permissions</a:t>
            </a:r>
            <a:endParaRPr lang="de-DE" dirty="0"/>
          </a:p>
        </p:txBody>
      </p:sp>
      <p:sp>
        <p:nvSpPr>
          <p:cNvPr id="3" name="Text Placeholder 2">
            <a:extLst>
              <a:ext uri="{FF2B5EF4-FFF2-40B4-BE49-F238E27FC236}">
                <a16:creationId xmlns:a16="http://schemas.microsoft.com/office/drawing/2014/main" id="{367EB550-9B9F-7AD6-FA82-0CE47544EE09}"/>
              </a:ext>
            </a:extLst>
          </p:cNvPr>
          <p:cNvSpPr>
            <a:spLocks noGrp="1"/>
          </p:cNvSpPr>
          <p:nvPr>
            <p:ph type="body" sz="quarter" idx="13"/>
          </p:nvPr>
        </p:nvSpPr>
        <p:spPr>
          <a:xfrm>
            <a:off x="6254151" y="6362393"/>
            <a:ext cx="4728173" cy="485999"/>
          </a:xfrm>
        </p:spPr>
        <p:txBody>
          <a:bodyPr>
            <a:normAutofit/>
          </a:bodyPr>
          <a:lstStyle/>
          <a:p>
            <a:pPr indent="0">
              <a:buNone/>
            </a:pPr>
            <a:r>
              <a:rPr lang="en-US" i="0" dirty="0">
                <a:solidFill>
                  <a:srgbClr val="1D1C1D"/>
                </a:solidFill>
                <a:effectLst/>
                <a:latin typeface="Slack-Lato"/>
                <a:hlinkClick r:id="rId4"/>
              </a:rPr>
              <a:t>https://demo.mdi.ruhr-uni-bochum.de</a:t>
            </a:r>
            <a:endParaRPr lang="en-US" i="0" dirty="0">
              <a:solidFill>
                <a:srgbClr val="1D1C1D"/>
              </a:solidFill>
              <a:effectLst/>
              <a:latin typeface="Slack-Lato"/>
            </a:endParaRPr>
          </a:p>
        </p:txBody>
      </p:sp>
      <p:sp>
        <p:nvSpPr>
          <p:cNvPr id="13" name="TextBox 12">
            <a:extLst>
              <a:ext uri="{FF2B5EF4-FFF2-40B4-BE49-F238E27FC236}">
                <a16:creationId xmlns:a16="http://schemas.microsoft.com/office/drawing/2014/main" id="{F2242330-634B-69F8-A2FD-25947EC29FB4}"/>
              </a:ext>
            </a:extLst>
          </p:cNvPr>
          <p:cNvSpPr txBox="1"/>
          <p:nvPr/>
        </p:nvSpPr>
        <p:spPr>
          <a:xfrm>
            <a:off x="195393" y="676174"/>
            <a:ext cx="11801215" cy="938719"/>
          </a:xfrm>
          <a:prstGeom prst="rect">
            <a:avLst/>
          </a:prstGeom>
          <a:noFill/>
        </p:spPr>
        <p:txBody>
          <a:bodyPr wrap="square">
            <a:spAutoFit/>
          </a:bodyPr>
          <a:lstStyle/>
          <a:p>
            <a:pPr defTabSz="914377"/>
            <a:r>
              <a:rPr lang="en-US" sz="2133" b="1" dirty="0">
                <a:solidFill>
                  <a:prstClr val="black"/>
                </a:solidFill>
              </a:rPr>
              <a:t>User credentials (role) affects user interface: </a:t>
            </a:r>
            <a:r>
              <a:rPr lang="en-US" dirty="0">
                <a:solidFill>
                  <a:srgbClr val="0070C0"/>
                </a:solidFill>
                <a:hlinkClick r:id="rId5">
                  <a:extLst>
                    <a:ext uri="{A12FA001-AC4F-418D-AE19-62706E023703}">
                      <ahyp:hlinkClr xmlns:ahyp="http://schemas.microsoft.com/office/drawing/2018/hyperlinkcolor" val="tx"/>
                    </a:ext>
                  </a:extLst>
                </a:hlinkClick>
              </a:rPr>
              <a:t>https://demo.mdi.ruhr-uni-bochum.de/rubric/binary-compounds</a:t>
            </a:r>
            <a:endParaRPr lang="en-US" dirty="0">
              <a:solidFill>
                <a:srgbClr val="0070C0"/>
              </a:solidFill>
            </a:endParaRPr>
          </a:p>
          <a:p>
            <a:pPr defTabSz="914377"/>
            <a:endParaRPr lang="en-US" sz="1500" dirty="0">
              <a:solidFill>
                <a:prstClr val="black"/>
              </a:solidFill>
            </a:endParaRPr>
          </a:p>
          <a:p>
            <a:pPr defTabSz="914377"/>
            <a:r>
              <a:rPr lang="en-US" sz="1867" dirty="0">
                <a:solidFill>
                  <a:prstClr val="black"/>
                </a:solidFill>
                <a:latin typeface="Arial" panose="020B0604020202020204"/>
              </a:rPr>
              <a:t>	User1 (User role)			</a:t>
            </a:r>
            <a:r>
              <a:rPr lang="en-US" sz="1867" b="1" dirty="0">
                <a:solidFill>
                  <a:prstClr val="black"/>
                </a:solidFill>
                <a:latin typeface="Arial" panose="020B0604020202020204"/>
              </a:rPr>
              <a:t>PowerUser1</a:t>
            </a:r>
            <a:r>
              <a:rPr lang="en-US" sz="1867" dirty="0">
                <a:solidFill>
                  <a:prstClr val="black"/>
                </a:solidFill>
                <a:latin typeface="Arial" panose="020B0604020202020204"/>
              </a:rPr>
              <a:t> (</a:t>
            </a:r>
            <a:r>
              <a:rPr lang="en-US" sz="1867" dirty="0" err="1">
                <a:solidFill>
                  <a:prstClr val="black"/>
                </a:solidFill>
                <a:latin typeface="Arial" panose="020B0604020202020204"/>
              </a:rPr>
              <a:t>PowerUser</a:t>
            </a:r>
            <a:r>
              <a:rPr lang="en-US" sz="1867" dirty="0">
                <a:solidFill>
                  <a:prstClr val="black"/>
                </a:solidFill>
                <a:latin typeface="Arial" panose="020B0604020202020204"/>
              </a:rPr>
              <a:t> role)	Admin1 (Administrator role)</a:t>
            </a:r>
          </a:p>
        </p:txBody>
      </p:sp>
      <p:sp>
        <p:nvSpPr>
          <p:cNvPr id="21" name="TextBox 20">
            <a:extLst>
              <a:ext uri="{FF2B5EF4-FFF2-40B4-BE49-F238E27FC236}">
                <a16:creationId xmlns:a16="http://schemas.microsoft.com/office/drawing/2014/main" id="{AA224DF6-C80D-C144-30E5-FFABD8F7050B}"/>
              </a:ext>
            </a:extLst>
          </p:cNvPr>
          <p:cNvSpPr txBox="1"/>
          <p:nvPr/>
        </p:nvSpPr>
        <p:spPr>
          <a:xfrm>
            <a:off x="0" y="3846533"/>
            <a:ext cx="4963886" cy="369332"/>
          </a:xfrm>
          <a:prstGeom prst="rect">
            <a:avLst/>
          </a:prstGeom>
          <a:noFill/>
        </p:spPr>
        <p:txBody>
          <a:bodyPr wrap="square">
            <a:spAutoFit/>
          </a:bodyPr>
          <a:lstStyle/>
          <a:p>
            <a:r>
              <a:rPr lang="en-US" dirty="0">
                <a:solidFill>
                  <a:prstClr val="black"/>
                </a:solidFill>
                <a:latin typeface="Arial" panose="020B0604020202020204"/>
              </a:rPr>
              <a:t>User (no role) = </a:t>
            </a:r>
            <a:r>
              <a:rPr lang="en-US" sz="1800" dirty="0">
                <a:solidFill>
                  <a:prstClr val="black"/>
                </a:solidFill>
                <a:latin typeface="Arial" panose="020B0604020202020204"/>
              </a:rPr>
              <a:t>Anonymous (search engine)</a:t>
            </a:r>
            <a:endParaRPr lang="en-US" dirty="0"/>
          </a:p>
        </p:txBody>
      </p:sp>
      <p:pic>
        <p:nvPicPr>
          <p:cNvPr id="23" name="Picture 22">
            <a:extLst>
              <a:ext uri="{FF2B5EF4-FFF2-40B4-BE49-F238E27FC236}">
                <a16:creationId xmlns:a16="http://schemas.microsoft.com/office/drawing/2014/main" id="{5D64FD01-81E2-B260-78DE-91853B8E8B86}"/>
              </a:ext>
            </a:extLst>
          </p:cNvPr>
          <p:cNvPicPr>
            <a:picLocks noChangeAspect="1"/>
          </p:cNvPicPr>
          <p:nvPr/>
        </p:nvPicPr>
        <p:blipFill>
          <a:blip r:embed="rId6"/>
          <a:stretch>
            <a:fillRect/>
          </a:stretch>
        </p:blipFill>
        <p:spPr>
          <a:xfrm>
            <a:off x="130624" y="1579808"/>
            <a:ext cx="4144646" cy="1933901"/>
          </a:xfrm>
          <a:prstGeom prst="rect">
            <a:avLst/>
          </a:prstGeom>
          <a:ln>
            <a:solidFill>
              <a:schemeClr val="accent1"/>
            </a:solidFill>
          </a:ln>
        </p:spPr>
      </p:pic>
      <p:pic>
        <p:nvPicPr>
          <p:cNvPr id="25" name="Picture 24">
            <a:extLst>
              <a:ext uri="{FF2B5EF4-FFF2-40B4-BE49-F238E27FC236}">
                <a16:creationId xmlns:a16="http://schemas.microsoft.com/office/drawing/2014/main" id="{3BFF8EE8-8DEF-BB3D-712F-C0886FDD31F4}"/>
              </a:ext>
            </a:extLst>
          </p:cNvPr>
          <p:cNvPicPr>
            <a:picLocks noChangeAspect="1"/>
          </p:cNvPicPr>
          <p:nvPr/>
        </p:nvPicPr>
        <p:blipFill>
          <a:blip r:embed="rId7"/>
          <a:stretch>
            <a:fillRect/>
          </a:stretch>
        </p:blipFill>
        <p:spPr>
          <a:xfrm>
            <a:off x="126382" y="4187187"/>
            <a:ext cx="4134119" cy="1919412"/>
          </a:xfrm>
          <a:prstGeom prst="rect">
            <a:avLst/>
          </a:prstGeom>
          <a:ln>
            <a:solidFill>
              <a:schemeClr val="accent1"/>
            </a:solidFill>
          </a:ln>
        </p:spPr>
      </p:pic>
      <p:cxnSp>
        <p:nvCxnSpPr>
          <p:cNvPr id="26" name="Straight Arrow Connector 25">
            <a:extLst>
              <a:ext uri="{FF2B5EF4-FFF2-40B4-BE49-F238E27FC236}">
                <a16:creationId xmlns:a16="http://schemas.microsoft.com/office/drawing/2014/main" id="{C36DD967-24D1-4E03-6339-AFB2A9C2316B}"/>
              </a:ext>
            </a:extLst>
          </p:cNvPr>
          <p:cNvCxnSpPr>
            <a:cxnSpLocks/>
          </p:cNvCxnSpPr>
          <p:nvPr/>
        </p:nvCxnSpPr>
        <p:spPr>
          <a:xfrm flipH="1" flipV="1">
            <a:off x="4059534" y="2689744"/>
            <a:ext cx="3245392" cy="228117"/>
          </a:xfrm>
          <a:prstGeom prst="straightConnector1">
            <a:avLst/>
          </a:prstGeom>
          <a:ln w="63500">
            <a:solidFill>
              <a:srgbClr val="00B05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D4B95CBD-D007-DED5-2AE0-6A0E9FFC12E0}"/>
              </a:ext>
            </a:extLst>
          </p:cNvPr>
          <p:cNvCxnSpPr>
            <a:cxnSpLocks/>
          </p:cNvCxnSpPr>
          <p:nvPr/>
        </p:nvCxnSpPr>
        <p:spPr>
          <a:xfrm flipH="1">
            <a:off x="4039437" y="2928135"/>
            <a:ext cx="3296311" cy="2273697"/>
          </a:xfrm>
          <a:prstGeom prst="straightConnector1">
            <a:avLst/>
          </a:prstGeom>
          <a:ln w="63500" cmpd="sng">
            <a:solidFill>
              <a:srgbClr val="FF0000">
                <a:alpha val="50000"/>
              </a:srgb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83E596E0-2107-C22A-8356-3B38A597A2A6}"/>
              </a:ext>
            </a:extLst>
          </p:cNvPr>
          <p:cNvCxnSpPr>
            <a:cxnSpLocks/>
          </p:cNvCxnSpPr>
          <p:nvPr/>
        </p:nvCxnSpPr>
        <p:spPr>
          <a:xfrm flipH="1" flipV="1">
            <a:off x="4079631" y="2910808"/>
            <a:ext cx="3357824" cy="293076"/>
          </a:xfrm>
          <a:prstGeom prst="straightConnector1">
            <a:avLst/>
          </a:prstGeom>
          <a:ln w="63500" cmpd="sng">
            <a:solidFill>
              <a:srgbClr val="FF0000">
                <a:alpha val="50000"/>
              </a:srgb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E851E1B2-BF80-1066-776E-48A250794BBC}"/>
              </a:ext>
            </a:extLst>
          </p:cNvPr>
          <p:cNvCxnSpPr>
            <a:cxnSpLocks/>
          </p:cNvCxnSpPr>
          <p:nvPr/>
        </p:nvCxnSpPr>
        <p:spPr>
          <a:xfrm flipH="1">
            <a:off x="4039437" y="3222307"/>
            <a:ext cx="3346101" cy="2009670"/>
          </a:xfrm>
          <a:prstGeom prst="straightConnector1">
            <a:avLst/>
          </a:prstGeom>
          <a:ln w="63500" cmpd="sng">
            <a:solidFill>
              <a:srgbClr val="FF0000">
                <a:alpha val="50000"/>
              </a:srgb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CE8AD944-283C-40E4-5150-CADA105A647A}"/>
              </a:ext>
            </a:extLst>
          </p:cNvPr>
          <p:cNvCxnSpPr>
            <a:cxnSpLocks/>
          </p:cNvCxnSpPr>
          <p:nvPr/>
        </p:nvCxnSpPr>
        <p:spPr>
          <a:xfrm flipH="1" flipV="1">
            <a:off x="4049486" y="2378245"/>
            <a:ext cx="3419826" cy="262213"/>
          </a:xfrm>
          <a:prstGeom prst="straightConnector1">
            <a:avLst/>
          </a:prstGeom>
          <a:ln w="63500">
            <a:solidFill>
              <a:srgbClr val="00B05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018C93E5-59E9-0ABC-5B88-7AEA33C8BEB5}"/>
              </a:ext>
            </a:extLst>
          </p:cNvPr>
          <p:cNvCxnSpPr>
            <a:cxnSpLocks/>
          </p:cNvCxnSpPr>
          <p:nvPr/>
        </p:nvCxnSpPr>
        <p:spPr>
          <a:xfrm flipH="1">
            <a:off x="4029389" y="2640458"/>
            <a:ext cx="3368004" cy="2380504"/>
          </a:xfrm>
          <a:prstGeom prst="straightConnector1">
            <a:avLst/>
          </a:prstGeom>
          <a:ln w="63500">
            <a:solidFill>
              <a:srgbClr val="00B050">
                <a:alpha val="50000"/>
              </a:srgbClr>
            </a:solidFill>
            <a:tailEnd type="triangle"/>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701F7C21-2CF0-1B66-97AD-1F75CA08702C}"/>
              </a:ext>
            </a:extLst>
          </p:cNvPr>
          <p:cNvSpPr txBox="1"/>
          <p:nvPr/>
        </p:nvSpPr>
        <p:spPr>
          <a:xfrm>
            <a:off x="8225287" y="3650445"/>
            <a:ext cx="3966713" cy="2918812"/>
          </a:xfrm>
          <a:prstGeom prst="rect">
            <a:avLst/>
          </a:prstGeom>
          <a:noFill/>
        </p:spPr>
        <p:txBody>
          <a:bodyPr wrap="square">
            <a:spAutoFit/>
          </a:bodyPr>
          <a:lstStyle/>
          <a:p>
            <a:pPr defTabSz="914377"/>
            <a:endParaRPr lang="en-US" b="1" dirty="0">
              <a:solidFill>
                <a:prstClr val="black"/>
              </a:solidFill>
            </a:endParaRPr>
          </a:p>
          <a:p>
            <a:pPr defTabSz="914377"/>
            <a:r>
              <a:rPr lang="en-US" b="1" dirty="0">
                <a:solidFill>
                  <a:prstClr val="black"/>
                </a:solidFill>
              </a:rPr>
              <a:t>Preconditions:</a:t>
            </a:r>
          </a:p>
          <a:p>
            <a:pPr defTabSz="914377"/>
            <a:r>
              <a:rPr lang="en-US" dirty="0">
                <a:solidFill>
                  <a:prstClr val="black"/>
                </a:solidFill>
              </a:rPr>
              <a:t>Ag</a:t>
            </a:r>
            <a:r>
              <a:rPr lang="en-US" baseline="-25000" dirty="0">
                <a:solidFill>
                  <a:prstClr val="black"/>
                </a:solidFill>
              </a:rPr>
              <a:t>2</a:t>
            </a:r>
            <a:r>
              <a:rPr lang="en-US" dirty="0">
                <a:solidFill>
                  <a:prstClr val="black"/>
                </a:solidFill>
              </a:rPr>
              <a:t>O created (</a:t>
            </a:r>
            <a:r>
              <a:rPr lang="en-US" dirty="0">
                <a:solidFill>
                  <a:srgbClr val="00B050"/>
                </a:solidFill>
              </a:rPr>
              <a:t>public</a:t>
            </a:r>
            <a:r>
              <a:rPr lang="en-US" dirty="0">
                <a:solidFill>
                  <a:prstClr val="black"/>
                </a:solidFill>
              </a:rPr>
              <a:t>) by Admin1</a:t>
            </a:r>
          </a:p>
          <a:p>
            <a:pPr defTabSz="914377"/>
            <a:r>
              <a:rPr lang="en-US" dirty="0">
                <a:solidFill>
                  <a:prstClr val="black"/>
                </a:solidFill>
              </a:rPr>
              <a:t>Ag</a:t>
            </a:r>
            <a:r>
              <a:rPr lang="en-US" baseline="-25000" dirty="0">
                <a:solidFill>
                  <a:prstClr val="black"/>
                </a:solidFill>
              </a:rPr>
              <a:t>2</a:t>
            </a:r>
            <a:r>
              <a:rPr lang="en-US" dirty="0">
                <a:solidFill>
                  <a:prstClr val="black"/>
                </a:solidFill>
              </a:rPr>
              <a:t>S created (protected) by PowerUser1</a:t>
            </a:r>
          </a:p>
          <a:p>
            <a:pPr defTabSz="914377"/>
            <a:r>
              <a:rPr lang="en-US" dirty="0">
                <a:solidFill>
                  <a:prstClr val="black"/>
                </a:solidFill>
              </a:rPr>
              <a:t>Ag</a:t>
            </a:r>
            <a:r>
              <a:rPr lang="en-US" baseline="-25000" dirty="0">
                <a:solidFill>
                  <a:prstClr val="black"/>
                </a:solidFill>
              </a:rPr>
              <a:t>2</a:t>
            </a:r>
            <a:r>
              <a:rPr lang="en-US" dirty="0">
                <a:solidFill>
                  <a:prstClr val="black"/>
                </a:solidFill>
              </a:rPr>
              <a:t>Se created (</a:t>
            </a:r>
            <a:r>
              <a:rPr lang="en-US" dirty="0">
                <a:solidFill>
                  <a:srgbClr val="FF0000"/>
                </a:solidFill>
              </a:rPr>
              <a:t>private</a:t>
            </a:r>
            <a:r>
              <a:rPr lang="en-US" dirty="0">
                <a:solidFill>
                  <a:prstClr val="black"/>
                </a:solidFill>
              </a:rPr>
              <a:t>) by PowerUser1</a:t>
            </a:r>
          </a:p>
          <a:p>
            <a:pPr defTabSz="914377"/>
            <a:endParaRPr lang="en-US" sz="1050" dirty="0">
              <a:solidFill>
                <a:prstClr val="black"/>
              </a:solidFill>
            </a:endParaRPr>
          </a:p>
          <a:p>
            <a:pPr defTabSz="914377"/>
            <a:endParaRPr lang="en-US" sz="1050" dirty="0">
              <a:solidFill>
                <a:prstClr val="black"/>
              </a:solidFill>
            </a:endParaRPr>
          </a:p>
          <a:p>
            <a:pPr defTabSz="914377"/>
            <a:r>
              <a:rPr lang="en-US" dirty="0">
                <a:solidFill>
                  <a:prstClr val="black"/>
                </a:solidFill>
              </a:rPr>
              <a:t>	Accessible (visible)</a:t>
            </a:r>
          </a:p>
          <a:p>
            <a:pPr defTabSz="914377"/>
            <a:endParaRPr lang="en-US" dirty="0">
              <a:solidFill>
                <a:prstClr val="black"/>
              </a:solidFill>
            </a:endParaRPr>
          </a:p>
          <a:p>
            <a:pPr defTabSz="914377"/>
            <a:r>
              <a:rPr lang="en-US" dirty="0">
                <a:solidFill>
                  <a:prstClr val="black"/>
                </a:solidFill>
              </a:rPr>
              <a:t>	Denied (hidden)</a:t>
            </a:r>
          </a:p>
          <a:p>
            <a:pPr defTabSz="914377"/>
            <a:endParaRPr lang="en-US" sz="1867" dirty="0">
              <a:solidFill>
                <a:prstClr val="black"/>
              </a:solidFill>
              <a:latin typeface="Arial" panose="020B0604020202020204"/>
            </a:endParaRPr>
          </a:p>
        </p:txBody>
      </p:sp>
      <p:cxnSp>
        <p:nvCxnSpPr>
          <p:cNvPr id="45" name="Straight Arrow Connector 44">
            <a:extLst>
              <a:ext uri="{FF2B5EF4-FFF2-40B4-BE49-F238E27FC236}">
                <a16:creationId xmlns:a16="http://schemas.microsoft.com/office/drawing/2014/main" id="{5EF406C9-817E-71E5-74F5-733F3E2D1806}"/>
              </a:ext>
            </a:extLst>
          </p:cNvPr>
          <p:cNvCxnSpPr>
            <a:cxnSpLocks/>
          </p:cNvCxnSpPr>
          <p:nvPr/>
        </p:nvCxnSpPr>
        <p:spPr>
          <a:xfrm>
            <a:off x="9171554" y="5907120"/>
            <a:ext cx="2731476" cy="0"/>
          </a:xfrm>
          <a:prstGeom prst="straightConnector1">
            <a:avLst/>
          </a:prstGeom>
          <a:ln w="63500" cmpd="sng">
            <a:solidFill>
              <a:srgbClr val="FF0000">
                <a:alpha val="50000"/>
              </a:srgbClr>
            </a:solidFill>
            <a:prstDash val="sysDot"/>
            <a:tailEnd type="triangle"/>
          </a:ln>
        </p:spPr>
        <p:style>
          <a:lnRef idx="1">
            <a:schemeClr val="accent1"/>
          </a:lnRef>
          <a:fillRef idx="0">
            <a:schemeClr val="accent1"/>
          </a:fillRef>
          <a:effectRef idx="0">
            <a:schemeClr val="accent1"/>
          </a:effectRef>
          <a:fontRef idx="minor">
            <a:schemeClr val="tx1"/>
          </a:fontRef>
        </p:style>
      </p:cxnSp>
      <p:pic>
        <p:nvPicPr>
          <p:cNvPr id="48" name="Picture 47">
            <a:extLst>
              <a:ext uri="{FF2B5EF4-FFF2-40B4-BE49-F238E27FC236}">
                <a16:creationId xmlns:a16="http://schemas.microsoft.com/office/drawing/2014/main" id="{385EA003-081A-BDCA-F317-A37F8497D6DC}"/>
              </a:ext>
            </a:extLst>
          </p:cNvPr>
          <p:cNvPicPr>
            <a:picLocks noChangeAspect="1"/>
          </p:cNvPicPr>
          <p:nvPr/>
        </p:nvPicPr>
        <p:blipFill>
          <a:blip r:embed="rId8"/>
          <a:stretch>
            <a:fillRect/>
          </a:stretch>
        </p:blipFill>
        <p:spPr>
          <a:xfrm>
            <a:off x="2154061" y="2850518"/>
            <a:ext cx="1517710" cy="984739"/>
          </a:xfrm>
          <a:prstGeom prst="rect">
            <a:avLst/>
          </a:prstGeom>
          <a:ln>
            <a:solidFill>
              <a:srgbClr val="0070C0"/>
            </a:solidFill>
          </a:ln>
        </p:spPr>
      </p:pic>
      <p:cxnSp>
        <p:nvCxnSpPr>
          <p:cNvPr id="49" name="Straight Arrow Connector 48">
            <a:extLst>
              <a:ext uri="{FF2B5EF4-FFF2-40B4-BE49-F238E27FC236}">
                <a16:creationId xmlns:a16="http://schemas.microsoft.com/office/drawing/2014/main" id="{7BD40732-DD8B-FF39-F94A-F0A1F8854617}"/>
              </a:ext>
            </a:extLst>
          </p:cNvPr>
          <p:cNvCxnSpPr>
            <a:cxnSpLocks/>
          </p:cNvCxnSpPr>
          <p:nvPr/>
        </p:nvCxnSpPr>
        <p:spPr>
          <a:xfrm>
            <a:off x="9147349" y="5298598"/>
            <a:ext cx="2729803" cy="0"/>
          </a:xfrm>
          <a:prstGeom prst="straightConnector1">
            <a:avLst/>
          </a:prstGeom>
          <a:ln w="63500">
            <a:solidFill>
              <a:srgbClr val="00B05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0F15D00E-02EF-86CA-7648-DEAB07B88341}"/>
              </a:ext>
            </a:extLst>
          </p:cNvPr>
          <p:cNvCxnSpPr>
            <a:cxnSpLocks/>
          </p:cNvCxnSpPr>
          <p:nvPr/>
        </p:nvCxnSpPr>
        <p:spPr>
          <a:xfrm>
            <a:off x="1577591" y="2689744"/>
            <a:ext cx="584479" cy="162449"/>
          </a:xfrm>
          <a:prstGeom prst="straightConnector1">
            <a:avLst/>
          </a:prstGeom>
          <a:ln w="63500">
            <a:solidFill>
              <a:srgbClr val="00B050">
                <a:alpha val="50000"/>
              </a:srgbClr>
            </a:solidFill>
            <a:tailEnd type="triangle"/>
          </a:ln>
        </p:spPr>
        <p:style>
          <a:lnRef idx="1">
            <a:schemeClr val="accent1"/>
          </a:lnRef>
          <a:fillRef idx="0">
            <a:schemeClr val="accent1"/>
          </a:fillRef>
          <a:effectRef idx="0">
            <a:schemeClr val="accent1"/>
          </a:effectRef>
          <a:fontRef idx="minor">
            <a:schemeClr val="tx1"/>
          </a:fontRef>
        </p:style>
      </p:cxnSp>
      <p:pic>
        <p:nvPicPr>
          <p:cNvPr id="58" name="Picture 57">
            <a:extLst>
              <a:ext uri="{FF2B5EF4-FFF2-40B4-BE49-F238E27FC236}">
                <a16:creationId xmlns:a16="http://schemas.microsoft.com/office/drawing/2014/main" id="{670B1301-3AC7-34BB-9F94-D4F9ABEFA65F}"/>
              </a:ext>
            </a:extLst>
          </p:cNvPr>
          <p:cNvPicPr>
            <a:picLocks noChangeAspect="1"/>
          </p:cNvPicPr>
          <p:nvPr/>
        </p:nvPicPr>
        <p:blipFill>
          <a:blip r:embed="rId9"/>
          <a:stretch>
            <a:fillRect/>
          </a:stretch>
        </p:blipFill>
        <p:spPr>
          <a:xfrm>
            <a:off x="5604288" y="5846722"/>
            <a:ext cx="1208495" cy="244365"/>
          </a:xfrm>
          <a:prstGeom prst="rect">
            <a:avLst/>
          </a:prstGeom>
          <a:ln>
            <a:solidFill>
              <a:srgbClr val="FF0000"/>
            </a:solidFill>
          </a:ln>
        </p:spPr>
      </p:pic>
      <p:sp>
        <p:nvSpPr>
          <p:cNvPr id="60" name="TextBox 59">
            <a:extLst>
              <a:ext uri="{FF2B5EF4-FFF2-40B4-BE49-F238E27FC236}">
                <a16:creationId xmlns:a16="http://schemas.microsoft.com/office/drawing/2014/main" id="{CF948771-CFB2-478A-B4DA-FC87558BAC99}"/>
              </a:ext>
            </a:extLst>
          </p:cNvPr>
          <p:cNvSpPr txBox="1"/>
          <p:nvPr/>
        </p:nvSpPr>
        <p:spPr>
          <a:xfrm>
            <a:off x="4544368" y="4680546"/>
            <a:ext cx="4057021" cy="1200329"/>
          </a:xfrm>
          <a:prstGeom prst="rect">
            <a:avLst/>
          </a:prstGeom>
          <a:noFill/>
        </p:spPr>
        <p:txBody>
          <a:bodyPr wrap="square">
            <a:spAutoFit/>
          </a:bodyPr>
          <a:lstStyle/>
          <a:p>
            <a:r>
              <a:rPr lang="en-US" sz="1200" dirty="0"/>
              <a:t>	Visit</a:t>
            </a:r>
          </a:p>
          <a:p>
            <a:r>
              <a:rPr lang="en-US" sz="1200" dirty="0">
                <a:hlinkClick r:id="rId10"/>
              </a:rPr>
              <a:t>https://demo.mdi.ruhr-uni-bochum.de/object/ag2s-4870</a:t>
            </a:r>
            <a:endParaRPr lang="en-US" sz="1200" dirty="0"/>
          </a:p>
          <a:p>
            <a:pPr marL="171450" indent="-171450">
              <a:buFont typeface="Arial" panose="020B0604020202020204" pitchFamily="34" charset="0"/>
              <a:buChar char="•"/>
            </a:pPr>
            <a:endParaRPr lang="en-US" sz="1200" dirty="0"/>
          </a:p>
          <a:p>
            <a:pPr marL="171450" indent="-171450">
              <a:buFont typeface="Arial" panose="020B0604020202020204" pitchFamily="34" charset="0"/>
              <a:buChar char="•"/>
            </a:pPr>
            <a:r>
              <a:rPr lang="en-US" sz="1200" dirty="0"/>
              <a:t>User =&gt; </a:t>
            </a:r>
            <a:r>
              <a:rPr lang="en-US" sz="1200" dirty="0">
                <a:solidFill>
                  <a:srgbClr val="00B050"/>
                </a:solidFill>
              </a:rPr>
              <a:t>access granted</a:t>
            </a:r>
          </a:p>
          <a:p>
            <a:pPr marL="171450" indent="-171450">
              <a:buFont typeface="Arial" panose="020B0604020202020204" pitchFamily="34" charset="0"/>
              <a:buChar char="•"/>
            </a:pPr>
            <a:endParaRPr lang="en-US" sz="1200" dirty="0"/>
          </a:p>
          <a:p>
            <a:pPr marL="171450" indent="-171450">
              <a:buFont typeface="Arial" panose="020B0604020202020204" pitchFamily="34" charset="0"/>
              <a:buChar char="•"/>
            </a:pPr>
            <a:r>
              <a:rPr lang="en-US" sz="1200" dirty="0"/>
              <a:t>Anonymous =&gt; </a:t>
            </a:r>
            <a:r>
              <a:rPr lang="en-US" sz="1200" dirty="0">
                <a:solidFill>
                  <a:srgbClr val="FF0000"/>
                </a:solidFill>
              </a:rPr>
              <a:t>access denied</a:t>
            </a:r>
          </a:p>
        </p:txBody>
      </p:sp>
      <p:pic>
        <p:nvPicPr>
          <p:cNvPr id="61" name="Picture 60">
            <a:extLst>
              <a:ext uri="{FF2B5EF4-FFF2-40B4-BE49-F238E27FC236}">
                <a16:creationId xmlns:a16="http://schemas.microsoft.com/office/drawing/2014/main" id="{4CDCFBC5-3AA9-AF92-99EE-D0BCD6E9AA60}"/>
              </a:ext>
            </a:extLst>
          </p:cNvPr>
          <p:cNvPicPr>
            <a:picLocks noChangeAspect="1"/>
          </p:cNvPicPr>
          <p:nvPr/>
        </p:nvPicPr>
        <p:blipFill>
          <a:blip r:embed="rId8"/>
          <a:stretch>
            <a:fillRect/>
          </a:stretch>
        </p:blipFill>
        <p:spPr>
          <a:xfrm>
            <a:off x="6305705" y="5090821"/>
            <a:ext cx="808528" cy="524599"/>
          </a:xfrm>
          <a:prstGeom prst="rect">
            <a:avLst/>
          </a:prstGeom>
          <a:ln>
            <a:solidFill>
              <a:srgbClr val="0070C0"/>
            </a:solidFill>
          </a:ln>
        </p:spPr>
      </p:pic>
      <p:sp>
        <p:nvSpPr>
          <p:cNvPr id="66" name="TextBox 65">
            <a:extLst>
              <a:ext uri="{FF2B5EF4-FFF2-40B4-BE49-F238E27FC236}">
                <a16:creationId xmlns:a16="http://schemas.microsoft.com/office/drawing/2014/main" id="{7F06DC77-D5FD-CC22-0033-1E89DEDE3D83}"/>
              </a:ext>
            </a:extLst>
          </p:cNvPr>
          <p:cNvSpPr txBox="1"/>
          <p:nvPr/>
        </p:nvSpPr>
        <p:spPr>
          <a:xfrm>
            <a:off x="6616004" y="3607047"/>
            <a:ext cx="2538045" cy="276999"/>
          </a:xfrm>
          <a:prstGeom prst="rect">
            <a:avLst/>
          </a:prstGeom>
          <a:noFill/>
        </p:spPr>
        <p:txBody>
          <a:bodyPr wrap="square">
            <a:spAutoFit/>
          </a:bodyPr>
          <a:lstStyle/>
          <a:p>
            <a:r>
              <a:rPr lang="en-US" sz="1200" b="1" dirty="0"/>
              <a:t>Authorized CRC Community </a:t>
            </a:r>
            <a:endParaRPr lang="en-US" sz="1200" b="1" dirty="0">
              <a:solidFill>
                <a:srgbClr val="FF0000"/>
              </a:solidFill>
            </a:endParaRPr>
          </a:p>
        </p:txBody>
      </p:sp>
      <p:pic>
        <p:nvPicPr>
          <p:cNvPr id="5" name="Picture 4">
            <a:extLst>
              <a:ext uri="{FF2B5EF4-FFF2-40B4-BE49-F238E27FC236}">
                <a16:creationId xmlns:a16="http://schemas.microsoft.com/office/drawing/2014/main" id="{96710A48-2554-BAED-37FC-D2FA261074C4}"/>
              </a:ext>
            </a:extLst>
          </p:cNvPr>
          <p:cNvPicPr>
            <a:picLocks noChangeAspect="1"/>
          </p:cNvPicPr>
          <p:nvPr/>
        </p:nvPicPr>
        <p:blipFill>
          <a:blip r:embed="rId11"/>
          <a:stretch>
            <a:fillRect/>
          </a:stretch>
        </p:blipFill>
        <p:spPr>
          <a:xfrm>
            <a:off x="8224194" y="1580310"/>
            <a:ext cx="3893597" cy="1995097"/>
          </a:xfrm>
          <a:prstGeom prst="rect">
            <a:avLst/>
          </a:prstGeom>
          <a:ln>
            <a:solidFill>
              <a:srgbClr val="0070C0"/>
            </a:solidFill>
          </a:ln>
        </p:spPr>
      </p:pic>
    </p:spTree>
    <p:extLst>
      <p:ext uri="{BB962C8B-B14F-4D97-AF65-F5344CB8AC3E}">
        <p14:creationId xmlns:p14="http://schemas.microsoft.com/office/powerpoint/2010/main" val="32166059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E08D768-2F18-9ECE-9249-4D0B01BBEB81}"/>
              </a:ext>
            </a:extLst>
          </p:cNvPr>
          <p:cNvPicPr>
            <a:picLocks noChangeAspect="1"/>
          </p:cNvPicPr>
          <p:nvPr/>
        </p:nvPicPr>
        <p:blipFill>
          <a:blip r:embed="rId3"/>
          <a:stretch>
            <a:fillRect/>
          </a:stretch>
        </p:blipFill>
        <p:spPr>
          <a:xfrm>
            <a:off x="9490415" y="4089679"/>
            <a:ext cx="2603194" cy="2692959"/>
          </a:xfrm>
          <a:prstGeom prst="rect">
            <a:avLst/>
          </a:prstGeom>
          <a:ln>
            <a:solidFill>
              <a:srgbClr val="0070C0"/>
            </a:solidFill>
          </a:ln>
        </p:spPr>
      </p:pic>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en-US" dirty="0"/>
              <a:t>Project Tree: control and display</a:t>
            </a:r>
            <a:endParaRPr lang="de-DE" sz="1600" dirty="0"/>
          </a:p>
        </p:txBody>
      </p:sp>
      <p:sp>
        <p:nvSpPr>
          <p:cNvPr id="3" name="Text Placeholder 2">
            <a:extLst>
              <a:ext uri="{FF2B5EF4-FFF2-40B4-BE49-F238E27FC236}">
                <a16:creationId xmlns:a16="http://schemas.microsoft.com/office/drawing/2014/main" id="{E6956C4B-1546-7F14-EB69-01B88422E931}"/>
              </a:ext>
            </a:extLst>
          </p:cNvPr>
          <p:cNvSpPr>
            <a:spLocks noGrp="1"/>
          </p:cNvSpPr>
          <p:nvPr>
            <p:ph type="body" sz="quarter" idx="13"/>
          </p:nvPr>
        </p:nvSpPr>
        <p:spPr/>
        <p:txBody>
          <a:bodyPr/>
          <a:lstStyle/>
          <a:p>
            <a:pPr indent="0">
              <a:buNone/>
            </a:pPr>
            <a:r>
              <a:rPr lang="en-US" dirty="0">
                <a:solidFill>
                  <a:prstClr val="black"/>
                </a:solidFill>
                <a:latin typeface="Arial" panose="020B0604020202020204"/>
                <a:hlinkClick r:id="rId4"/>
              </a:rPr>
              <a:t>https://demo.mdi.ruhr-uni-bochum.de/</a:t>
            </a:r>
            <a:endParaRPr lang="en-US" dirty="0">
              <a:solidFill>
                <a:prstClr val="black"/>
              </a:solidFill>
              <a:latin typeface="Arial" panose="020B0604020202020204"/>
            </a:endParaRPr>
          </a:p>
          <a:p>
            <a:pPr indent="0">
              <a:buNone/>
            </a:pPr>
            <a:endParaRPr lang="en-US" dirty="0"/>
          </a:p>
        </p:txBody>
      </p:sp>
      <p:pic>
        <p:nvPicPr>
          <p:cNvPr id="7" name="Picture 6">
            <a:extLst>
              <a:ext uri="{FF2B5EF4-FFF2-40B4-BE49-F238E27FC236}">
                <a16:creationId xmlns:a16="http://schemas.microsoft.com/office/drawing/2014/main" id="{8ACE9D6E-FDB3-CA88-516C-F6D31458E11F}"/>
              </a:ext>
            </a:extLst>
          </p:cNvPr>
          <p:cNvPicPr>
            <a:picLocks noChangeAspect="1"/>
          </p:cNvPicPr>
          <p:nvPr/>
        </p:nvPicPr>
        <p:blipFill>
          <a:blip r:embed="rId5"/>
          <a:stretch>
            <a:fillRect/>
          </a:stretch>
        </p:blipFill>
        <p:spPr>
          <a:xfrm>
            <a:off x="126568" y="792706"/>
            <a:ext cx="11901309" cy="1980942"/>
          </a:xfrm>
          <a:prstGeom prst="rect">
            <a:avLst/>
          </a:prstGeom>
          <a:ln>
            <a:solidFill>
              <a:srgbClr val="0070C0"/>
            </a:solidFill>
          </a:ln>
        </p:spPr>
      </p:pic>
      <p:pic>
        <p:nvPicPr>
          <p:cNvPr id="11" name="Picture 10">
            <a:extLst>
              <a:ext uri="{FF2B5EF4-FFF2-40B4-BE49-F238E27FC236}">
                <a16:creationId xmlns:a16="http://schemas.microsoft.com/office/drawing/2014/main" id="{3384151E-0DAF-CF83-297A-A6E59D4DD337}"/>
              </a:ext>
            </a:extLst>
          </p:cNvPr>
          <p:cNvPicPr>
            <a:picLocks noChangeAspect="1"/>
          </p:cNvPicPr>
          <p:nvPr/>
        </p:nvPicPr>
        <p:blipFill>
          <a:blip r:embed="rId6"/>
          <a:stretch>
            <a:fillRect/>
          </a:stretch>
        </p:blipFill>
        <p:spPr>
          <a:xfrm>
            <a:off x="133291" y="4817022"/>
            <a:ext cx="5804251" cy="1894807"/>
          </a:xfrm>
          <a:prstGeom prst="rect">
            <a:avLst/>
          </a:prstGeom>
          <a:ln>
            <a:solidFill>
              <a:srgbClr val="0070C0"/>
            </a:solidFill>
          </a:ln>
        </p:spPr>
      </p:pic>
      <p:pic>
        <p:nvPicPr>
          <p:cNvPr id="24" name="Picture 23">
            <a:extLst>
              <a:ext uri="{FF2B5EF4-FFF2-40B4-BE49-F238E27FC236}">
                <a16:creationId xmlns:a16="http://schemas.microsoft.com/office/drawing/2014/main" id="{0834AFFA-41C1-53D5-B820-1BB4BF8239C4}"/>
              </a:ext>
            </a:extLst>
          </p:cNvPr>
          <p:cNvPicPr>
            <a:picLocks noChangeAspect="1"/>
          </p:cNvPicPr>
          <p:nvPr/>
        </p:nvPicPr>
        <p:blipFill>
          <a:blip r:embed="rId7"/>
          <a:stretch>
            <a:fillRect/>
          </a:stretch>
        </p:blipFill>
        <p:spPr>
          <a:xfrm>
            <a:off x="4970363" y="3123163"/>
            <a:ext cx="4313645" cy="3734837"/>
          </a:xfrm>
          <a:prstGeom prst="rect">
            <a:avLst/>
          </a:prstGeom>
          <a:ln>
            <a:solidFill>
              <a:srgbClr val="0070C0"/>
            </a:solidFill>
          </a:ln>
        </p:spPr>
      </p:pic>
      <p:pic>
        <p:nvPicPr>
          <p:cNvPr id="33" name="Picture 32">
            <a:extLst>
              <a:ext uri="{FF2B5EF4-FFF2-40B4-BE49-F238E27FC236}">
                <a16:creationId xmlns:a16="http://schemas.microsoft.com/office/drawing/2014/main" id="{9E237251-91EB-F7A5-FD35-24A75146CE97}"/>
              </a:ext>
            </a:extLst>
          </p:cNvPr>
          <p:cNvPicPr>
            <a:picLocks noChangeAspect="1"/>
          </p:cNvPicPr>
          <p:nvPr/>
        </p:nvPicPr>
        <p:blipFill>
          <a:blip r:embed="rId8"/>
          <a:stretch>
            <a:fillRect/>
          </a:stretch>
        </p:blipFill>
        <p:spPr>
          <a:xfrm>
            <a:off x="130628" y="2821087"/>
            <a:ext cx="2925915" cy="1921735"/>
          </a:xfrm>
          <a:prstGeom prst="rect">
            <a:avLst/>
          </a:prstGeom>
          <a:ln>
            <a:solidFill>
              <a:srgbClr val="0070C0"/>
            </a:solidFill>
          </a:ln>
        </p:spPr>
      </p:pic>
      <p:cxnSp>
        <p:nvCxnSpPr>
          <p:cNvPr id="34" name="Straight Arrow Connector 33">
            <a:extLst>
              <a:ext uri="{FF2B5EF4-FFF2-40B4-BE49-F238E27FC236}">
                <a16:creationId xmlns:a16="http://schemas.microsoft.com/office/drawing/2014/main" id="{345935B0-656D-8C30-579B-C10604EC6A7B}"/>
              </a:ext>
            </a:extLst>
          </p:cNvPr>
          <p:cNvCxnSpPr>
            <a:cxnSpLocks/>
          </p:cNvCxnSpPr>
          <p:nvPr/>
        </p:nvCxnSpPr>
        <p:spPr>
          <a:xfrm flipH="1">
            <a:off x="1095270" y="1738737"/>
            <a:ext cx="6228773" cy="1959056"/>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4947647A-87B9-AEC5-A361-7AD6D1076C67}"/>
              </a:ext>
            </a:extLst>
          </p:cNvPr>
          <p:cNvCxnSpPr>
            <a:cxnSpLocks/>
          </p:cNvCxnSpPr>
          <p:nvPr/>
        </p:nvCxnSpPr>
        <p:spPr>
          <a:xfrm flipV="1">
            <a:off x="8752114" y="4230356"/>
            <a:ext cx="783772" cy="1145512"/>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0BF41715-F2A9-A082-CED0-D925081F7D59}"/>
              </a:ext>
            </a:extLst>
          </p:cNvPr>
          <p:cNvCxnSpPr>
            <a:cxnSpLocks/>
          </p:cNvCxnSpPr>
          <p:nvPr/>
        </p:nvCxnSpPr>
        <p:spPr>
          <a:xfrm flipV="1">
            <a:off x="6114140" y="1738365"/>
            <a:ext cx="3572471" cy="4207206"/>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sp>
        <p:nvSpPr>
          <p:cNvPr id="48" name="Text Box 52">
            <a:extLst>
              <a:ext uri="{FF2B5EF4-FFF2-40B4-BE49-F238E27FC236}">
                <a16:creationId xmlns:a16="http://schemas.microsoft.com/office/drawing/2014/main" id="{527AA556-E0DA-62EE-E0EE-B0BB1029D905}"/>
              </a:ext>
            </a:extLst>
          </p:cNvPr>
          <p:cNvSpPr txBox="1">
            <a:spLocks noChangeArrowheads="1"/>
          </p:cNvSpPr>
          <p:nvPr/>
        </p:nvSpPr>
        <p:spPr bwMode="auto">
          <a:xfrm>
            <a:off x="9894643" y="2706081"/>
            <a:ext cx="2297357" cy="1420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mn-lt"/>
              </a:rPr>
              <a:t>Control </a:t>
            </a:r>
            <a:r>
              <a:rPr lang="en-US" altLang="ru-RU" sz="2133" dirty="0">
                <a:solidFill>
                  <a:prstClr val="black"/>
                </a:solidFill>
                <a:latin typeface="+mn-lt"/>
              </a:rPr>
              <a:t>(CRUD):</a:t>
            </a:r>
          </a:p>
          <a:p>
            <a:pPr marL="380990" indent="-380990" defTabSz="914377">
              <a:spcBef>
                <a:spcPts val="0"/>
              </a:spcBef>
              <a:buFont typeface="Arial" panose="020B0604020202020204" pitchFamily="34" charset="0"/>
              <a:buChar char="•"/>
            </a:pPr>
            <a:r>
              <a:rPr lang="en-US" altLang="ru-RU" sz="1300" dirty="0">
                <a:solidFill>
                  <a:prstClr val="black"/>
                </a:solidFill>
                <a:latin typeface="+mn-lt"/>
              </a:rPr>
              <a:t>Name</a:t>
            </a:r>
          </a:p>
          <a:p>
            <a:pPr marL="380990" indent="-380990" defTabSz="914377">
              <a:spcBef>
                <a:spcPts val="0"/>
              </a:spcBef>
              <a:buFont typeface="Arial" panose="020B0604020202020204" pitchFamily="34" charset="0"/>
              <a:buChar char="•"/>
            </a:pPr>
            <a:r>
              <a:rPr lang="en-US" altLang="ru-RU" sz="1300" dirty="0">
                <a:solidFill>
                  <a:prstClr val="black"/>
                </a:solidFill>
                <a:latin typeface="+mn-lt"/>
              </a:rPr>
              <a:t>Parent Id</a:t>
            </a:r>
          </a:p>
          <a:p>
            <a:pPr marL="380990" indent="-380990" defTabSz="914377">
              <a:spcBef>
                <a:spcPts val="0"/>
              </a:spcBef>
              <a:buFont typeface="Arial" panose="020B0604020202020204" pitchFamily="34" charset="0"/>
              <a:buChar char="•"/>
            </a:pPr>
            <a:r>
              <a:rPr lang="en-US" altLang="ru-RU" sz="1300" dirty="0">
                <a:solidFill>
                  <a:prstClr val="black"/>
                </a:solidFill>
                <a:latin typeface="+mn-lt"/>
              </a:rPr>
              <a:t>Sort Code</a:t>
            </a:r>
          </a:p>
          <a:p>
            <a:pPr marL="380990" indent="-380990" defTabSz="914377">
              <a:spcBef>
                <a:spcPts val="0"/>
              </a:spcBef>
              <a:buFont typeface="Arial" panose="020B0604020202020204" pitchFamily="34" charset="0"/>
              <a:buChar char="•"/>
            </a:pPr>
            <a:r>
              <a:rPr lang="en-US" altLang="ru-RU" sz="1300" dirty="0">
                <a:solidFill>
                  <a:prstClr val="black"/>
                </a:solidFill>
                <a:latin typeface="+mn-lt"/>
              </a:rPr>
              <a:t>Access</a:t>
            </a:r>
          </a:p>
          <a:p>
            <a:pPr marL="380990" indent="-380990" defTabSz="914377">
              <a:spcBef>
                <a:spcPts val="0"/>
              </a:spcBef>
              <a:buFont typeface="Arial" panose="020B0604020202020204" pitchFamily="34" charset="0"/>
              <a:buChar char="•"/>
            </a:pPr>
            <a:r>
              <a:rPr lang="en-US" altLang="ru-RU" sz="1300" u="sng" dirty="0">
                <a:solidFill>
                  <a:prstClr val="black"/>
                </a:solidFill>
                <a:latin typeface="+mn-lt"/>
              </a:rPr>
              <a:t>Text (HTML)</a:t>
            </a:r>
            <a:endParaRPr lang="ru-RU" altLang="ru-RU" sz="1300" u="sng" dirty="0">
              <a:solidFill>
                <a:prstClr val="black"/>
              </a:solidFill>
              <a:latin typeface="+mn-lt"/>
            </a:endParaRPr>
          </a:p>
        </p:txBody>
      </p:sp>
      <p:cxnSp>
        <p:nvCxnSpPr>
          <p:cNvPr id="28" name="Straight Arrow Connector 27">
            <a:extLst>
              <a:ext uri="{FF2B5EF4-FFF2-40B4-BE49-F238E27FC236}">
                <a16:creationId xmlns:a16="http://schemas.microsoft.com/office/drawing/2014/main" id="{1B101942-7752-9CA9-D700-CA8BA1B214E3}"/>
              </a:ext>
            </a:extLst>
          </p:cNvPr>
          <p:cNvCxnSpPr>
            <a:cxnSpLocks/>
          </p:cNvCxnSpPr>
          <p:nvPr/>
        </p:nvCxnSpPr>
        <p:spPr>
          <a:xfrm flipV="1">
            <a:off x="1617785" y="3466682"/>
            <a:ext cx="3567164" cy="2873829"/>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1691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fade">
                                      <p:cBhvr>
                                        <p:cTn id="11" dur="500"/>
                                        <p:tgtEl>
                                          <p:spTgt spid="3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fade">
                                      <p:cBhvr>
                                        <p:cTn id="20" dur="500"/>
                                        <p:tgtEl>
                                          <p:spTgt spid="28"/>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500"/>
                                        <p:tgtEl>
                                          <p:spTgt spid="2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41"/>
                                        </p:tgtEl>
                                        <p:attrNameLst>
                                          <p:attrName>style.visibility</p:attrName>
                                        </p:attrNameLst>
                                      </p:cBhvr>
                                      <p:to>
                                        <p:strVal val="visible"/>
                                      </p:to>
                                    </p:set>
                                    <p:animEffect transition="in" filter="fade">
                                      <p:cBhvr>
                                        <p:cTn id="34" dur="500"/>
                                        <p:tgtEl>
                                          <p:spTgt spid="41"/>
                                        </p:tgtEl>
                                      </p:cBhvr>
                                    </p:animEffect>
                                  </p:childTnLst>
                                </p:cTn>
                              </p:par>
                            </p:childTnLst>
                          </p:cTn>
                        </p:par>
                        <p:par>
                          <p:cTn id="35" fill="hold">
                            <p:stCondLst>
                              <p:cond delay="500"/>
                            </p:stCondLst>
                            <p:childTnLst>
                              <p:par>
                                <p:cTn id="36" presetID="10" presetClass="entr" presetSubtype="0" fill="hold" grpId="0" nodeType="afterEffect">
                                  <p:stCondLst>
                                    <p:cond delay="0"/>
                                  </p:stCondLst>
                                  <p:childTnLst>
                                    <p:set>
                                      <p:cBhvr>
                                        <p:cTn id="37" dur="1" fill="hold">
                                          <p:stCondLst>
                                            <p:cond delay="0"/>
                                          </p:stCondLst>
                                        </p:cTn>
                                        <p:tgtEl>
                                          <p:spTgt spid="48"/>
                                        </p:tgtEl>
                                        <p:attrNameLst>
                                          <p:attrName>style.visibility</p:attrName>
                                        </p:attrNameLst>
                                      </p:cBhvr>
                                      <p:to>
                                        <p:strVal val="visible"/>
                                      </p:to>
                                    </p:set>
                                    <p:animEffect transition="in" filter="fade">
                                      <p:cBhvr>
                                        <p:cTn id="38" dur="500"/>
                                        <p:tgtEl>
                                          <p:spTgt spid="48"/>
                                        </p:tgtEl>
                                      </p:cBhvr>
                                    </p:animEffect>
                                  </p:childTnLst>
                                </p:cTn>
                              </p:par>
                            </p:childTnLst>
                          </p:cTn>
                        </p:par>
                        <p:par>
                          <p:cTn id="39" fill="hold">
                            <p:stCondLst>
                              <p:cond delay="1000"/>
                            </p:stCondLst>
                            <p:childTnLst>
                              <p:par>
                                <p:cTn id="40" presetID="10" presetClass="entr" presetSubtype="0" fill="hold" nodeType="after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2072592-225A-C335-568C-3D2AA830282B}"/>
              </a:ext>
            </a:extLst>
          </p:cNvPr>
          <p:cNvPicPr>
            <a:picLocks noChangeAspect="1"/>
          </p:cNvPicPr>
          <p:nvPr/>
        </p:nvPicPr>
        <p:blipFill>
          <a:blip r:embed="rId3"/>
          <a:stretch>
            <a:fillRect/>
          </a:stretch>
        </p:blipFill>
        <p:spPr>
          <a:xfrm>
            <a:off x="183669" y="753625"/>
            <a:ext cx="5281496" cy="3438865"/>
          </a:xfrm>
          <a:prstGeom prst="rect">
            <a:avLst/>
          </a:prstGeom>
          <a:ln>
            <a:solidFill>
              <a:schemeClr val="accent1"/>
            </a:solidFill>
          </a:ln>
        </p:spPr>
      </p:pic>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en-US" dirty="0"/>
              <a:t>List Types: control</a:t>
            </a:r>
            <a:endParaRPr lang="de-DE" sz="1600" dirty="0"/>
          </a:p>
        </p:txBody>
      </p:sp>
      <p:sp>
        <p:nvSpPr>
          <p:cNvPr id="3" name="Text Placeholder 2">
            <a:extLst>
              <a:ext uri="{FF2B5EF4-FFF2-40B4-BE49-F238E27FC236}">
                <a16:creationId xmlns:a16="http://schemas.microsoft.com/office/drawing/2014/main" id="{7D4A4A5D-7A44-DAB2-4D83-8A56C59DF9D8}"/>
              </a:ext>
            </a:extLst>
          </p:cNvPr>
          <p:cNvSpPr>
            <a:spLocks noGrp="1"/>
          </p:cNvSpPr>
          <p:nvPr>
            <p:ph type="body" sz="quarter" idx="13"/>
          </p:nvPr>
        </p:nvSpPr>
        <p:spPr>
          <a:xfrm>
            <a:off x="6349042" y="6362393"/>
            <a:ext cx="4633282" cy="485999"/>
          </a:xfrm>
        </p:spPr>
        <p:txBody>
          <a:bodyPr>
            <a:normAutofit/>
          </a:bodyPr>
          <a:lstStyle/>
          <a:p>
            <a:pPr indent="0">
              <a:spcAft>
                <a:spcPts val="0"/>
              </a:spcAft>
              <a:buNone/>
            </a:pPr>
            <a:r>
              <a:rPr lang="en-US" sz="800" b="0" dirty="0">
                <a:solidFill>
                  <a:srgbClr val="0070C0"/>
                </a:solidFill>
                <a:latin typeface="Arial" panose="020B0604020202020204"/>
                <a:hlinkClick r:id="rId4">
                  <a:extLst>
                    <a:ext uri="{A12FA001-AC4F-418D-AE19-62706E023703}">
                      <ahyp:hlinkClr xmlns:ahyp="http://schemas.microsoft.com/office/drawing/2018/hyperlinkcolor" val="tx"/>
                    </a:ext>
                  </a:extLst>
                </a:hlinkClick>
              </a:rPr>
              <a:t>https://demo.mdi.ruhr-uni-bochum.de/</a:t>
            </a:r>
            <a:endParaRPr lang="en-US" sz="800" b="0" dirty="0">
              <a:solidFill>
                <a:srgbClr val="0070C0"/>
              </a:solidFill>
              <a:latin typeface="Arial" panose="020B0604020202020204"/>
            </a:endParaRPr>
          </a:p>
          <a:p>
            <a:pPr indent="0">
              <a:spcAft>
                <a:spcPts val="0"/>
              </a:spcAft>
              <a:buNone/>
            </a:pPr>
            <a:r>
              <a:rPr lang="en-US" sz="800" b="0" dirty="0">
                <a:solidFill>
                  <a:srgbClr val="0070C0"/>
                </a:solidFill>
                <a:latin typeface="Arial" panose="020B0604020202020204"/>
                <a:hlinkClick r:id="rId5">
                  <a:extLst>
                    <a:ext uri="{A12FA001-AC4F-418D-AE19-62706E023703}">
                      <ahyp:hlinkClr xmlns:ahyp="http://schemas.microsoft.com/office/drawing/2018/hyperlinkcolor" val="tx"/>
                    </a:ext>
                  </a:extLst>
                </a:hlinkClick>
              </a:rPr>
              <a:t>https://demo.mdi.ruhr-uni-bochum.de/adminobject/edititem/3789</a:t>
            </a:r>
            <a:endParaRPr lang="en-US" sz="800" b="0" dirty="0">
              <a:solidFill>
                <a:srgbClr val="0070C0"/>
              </a:solidFill>
              <a:latin typeface="Arial" panose="020B0604020202020204"/>
            </a:endParaRPr>
          </a:p>
          <a:p>
            <a:pPr indent="0">
              <a:spcAft>
                <a:spcPts val="0"/>
              </a:spcAft>
              <a:buNone/>
            </a:pPr>
            <a:endParaRPr lang="en-US" sz="800" b="0" dirty="0">
              <a:solidFill>
                <a:srgbClr val="0070C0"/>
              </a:solidFill>
              <a:latin typeface="Arial" panose="020B0604020202020204"/>
            </a:endParaRPr>
          </a:p>
          <a:p>
            <a:pPr indent="0">
              <a:spcAft>
                <a:spcPts val="0"/>
              </a:spcAft>
              <a:buNone/>
            </a:pPr>
            <a:endParaRPr lang="en-US" sz="800" b="0" dirty="0"/>
          </a:p>
        </p:txBody>
      </p:sp>
      <p:pic>
        <p:nvPicPr>
          <p:cNvPr id="8" name="Picture 7">
            <a:extLst>
              <a:ext uri="{FF2B5EF4-FFF2-40B4-BE49-F238E27FC236}">
                <a16:creationId xmlns:a16="http://schemas.microsoft.com/office/drawing/2014/main" id="{102C756A-3F89-5270-E349-BF41A4EBE6AD}"/>
              </a:ext>
            </a:extLst>
          </p:cNvPr>
          <p:cNvPicPr>
            <a:picLocks noChangeAspect="1"/>
          </p:cNvPicPr>
          <p:nvPr/>
        </p:nvPicPr>
        <p:blipFill>
          <a:blip r:embed="rId6"/>
          <a:stretch>
            <a:fillRect/>
          </a:stretch>
        </p:blipFill>
        <p:spPr>
          <a:xfrm>
            <a:off x="6480043" y="1988840"/>
            <a:ext cx="5568619" cy="3956984"/>
          </a:xfrm>
          <a:prstGeom prst="rect">
            <a:avLst/>
          </a:prstGeom>
          <a:ln>
            <a:solidFill>
              <a:srgbClr val="0070C0"/>
            </a:solidFill>
          </a:ln>
        </p:spPr>
      </p:pic>
      <p:pic>
        <p:nvPicPr>
          <p:cNvPr id="10" name="Picture 9">
            <a:extLst>
              <a:ext uri="{FF2B5EF4-FFF2-40B4-BE49-F238E27FC236}">
                <a16:creationId xmlns:a16="http://schemas.microsoft.com/office/drawing/2014/main" id="{C1A5A2D6-0D53-BA6C-BACC-03AA2758993C}"/>
              </a:ext>
            </a:extLst>
          </p:cNvPr>
          <p:cNvPicPr>
            <a:picLocks noChangeAspect="1"/>
          </p:cNvPicPr>
          <p:nvPr/>
        </p:nvPicPr>
        <p:blipFill>
          <a:blip r:embed="rId7"/>
          <a:stretch>
            <a:fillRect/>
          </a:stretch>
        </p:blipFill>
        <p:spPr>
          <a:xfrm>
            <a:off x="9734011" y="5567941"/>
            <a:ext cx="2302424" cy="1250808"/>
          </a:xfrm>
          <a:prstGeom prst="rect">
            <a:avLst/>
          </a:prstGeom>
          <a:ln>
            <a:solidFill>
              <a:srgbClr val="0070C0"/>
            </a:solidFill>
          </a:ln>
        </p:spPr>
      </p:pic>
      <p:cxnSp>
        <p:nvCxnSpPr>
          <p:cNvPr id="12" name="Straight Arrow Connector 11">
            <a:extLst>
              <a:ext uri="{FF2B5EF4-FFF2-40B4-BE49-F238E27FC236}">
                <a16:creationId xmlns:a16="http://schemas.microsoft.com/office/drawing/2014/main" id="{B85B1EC1-871F-9A35-D156-6C6F8EBB0C83}"/>
              </a:ext>
            </a:extLst>
          </p:cNvPr>
          <p:cNvCxnSpPr>
            <a:cxnSpLocks/>
          </p:cNvCxnSpPr>
          <p:nvPr/>
        </p:nvCxnSpPr>
        <p:spPr>
          <a:xfrm>
            <a:off x="11856640" y="4869161"/>
            <a:ext cx="0" cy="1324185"/>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0C676201-FBAF-3303-DDDF-849FFD332ADB}"/>
              </a:ext>
            </a:extLst>
          </p:cNvPr>
          <p:cNvCxnSpPr>
            <a:cxnSpLocks/>
          </p:cNvCxnSpPr>
          <p:nvPr/>
        </p:nvCxnSpPr>
        <p:spPr>
          <a:xfrm flipH="1" flipV="1">
            <a:off x="9264352" y="5531252"/>
            <a:ext cx="2495648" cy="662093"/>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pic>
        <p:nvPicPr>
          <p:cNvPr id="23" name="Picture 22">
            <a:extLst>
              <a:ext uri="{FF2B5EF4-FFF2-40B4-BE49-F238E27FC236}">
                <a16:creationId xmlns:a16="http://schemas.microsoft.com/office/drawing/2014/main" id="{784CB11C-2FCC-B88B-A481-A15DF270A991}"/>
              </a:ext>
            </a:extLst>
          </p:cNvPr>
          <p:cNvPicPr>
            <a:picLocks noChangeAspect="1"/>
          </p:cNvPicPr>
          <p:nvPr/>
        </p:nvPicPr>
        <p:blipFill>
          <a:blip r:embed="rId8"/>
          <a:stretch>
            <a:fillRect/>
          </a:stretch>
        </p:blipFill>
        <p:spPr>
          <a:xfrm>
            <a:off x="6077275" y="835192"/>
            <a:ext cx="4982085" cy="1156064"/>
          </a:xfrm>
          <a:prstGeom prst="rect">
            <a:avLst/>
          </a:prstGeom>
          <a:ln>
            <a:solidFill>
              <a:srgbClr val="0070C0"/>
            </a:solidFill>
          </a:ln>
        </p:spPr>
      </p:pic>
      <p:cxnSp>
        <p:nvCxnSpPr>
          <p:cNvPr id="25" name="Straight Arrow Connector 24">
            <a:extLst>
              <a:ext uri="{FF2B5EF4-FFF2-40B4-BE49-F238E27FC236}">
                <a16:creationId xmlns:a16="http://schemas.microsoft.com/office/drawing/2014/main" id="{8F919BCB-049E-827D-E784-4EB924D2EB29}"/>
              </a:ext>
            </a:extLst>
          </p:cNvPr>
          <p:cNvCxnSpPr>
            <a:cxnSpLocks/>
          </p:cNvCxnSpPr>
          <p:nvPr/>
        </p:nvCxnSpPr>
        <p:spPr>
          <a:xfrm flipV="1">
            <a:off x="2190541" y="1505983"/>
            <a:ext cx="4174302" cy="423301"/>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sp>
        <p:nvSpPr>
          <p:cNvPr id="31" name="Text Box 52">
            <a:extLst>
              <a:ext uri="{FF2B5EF4-FFF2-40B4-BE49-F238E27FC236}">
                <a16:creationId xmlns:a16="http://schemas.microsoft.com/office/drawing/2014/main" id="{E4CEC9A5-A5F6-E2DD-4FDB-71E45A7D0792}"/>
              </a:ext>
            </a:extLst>
          </p:cNvPr>
          <p:cNvSpPr txBox="1">
            <a:spLocks noChangeArrowheads="1"/>
          </p:cNvSpPr>
          <p:nvPr/>
        </p:nvSpPr>
        <p:spPr bwMode="auto">
          <a:xfrm>
            <a:off x="6318806" y="383788"/>
            <a:ext cx="5665356" cy="42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dirty="0">
                <a:solidFill>
                  <a:prstClr val="black"/>
                </a:solidFill>
                <a:latin typeface="+mn-lt"/>
              </a:rPr>
              <a:t>List of all objects (of type Composition):</a:t>
            </a:r>
            <a:endParaRPr lang="ru-RU" altLang="ru-RU" sz="1600" dirty="0">
              <a:solidFill>
                <a:prstClr val="black"/>
              </a:solidFill>
              <a:latin typeface="+mn-lt"/>
            </a:endParaRPr>
          </a:p>
        </p:txBody>
      </p:sp>
      <p:cxnSp>
        <p:nvCxnSpPr>
          <p:cNvPr id="32" name="Straight Arrow Connector 31">
            <a:extLst>
              <a:ext uri="{FF2B5EF4-FFF2-40B4-BE49-F238E27FC236}">
                <a16:creationId xmlns:a16="http://schemas.microsoft.com/office/drawing/2014/main" id="{58D967E3-2FF4-7768-4E68-2238757D5929}"/>
              </a:ext>
            </a:extLst>
          </p:cNvPr>
          <p:cNvCxnSpPr>
            <a:cxnSpLocks/>
          </p:cNvCxnSpPr>
          <p:nvPr/>
        </p:nvCxnSpPr>
        <p:spPr>
          <a:xfrm flipH="1">
            <a:off x="8563328" y="1483743"/>
            <a:ext cx="1589963" cy="631275"/>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FD50484E-A66F-6734-B667-2296C9937F2D}"/>
              </a:ext>
            </a:extLst>
          </p:cNvPr>
          <p:cNvGrpSpPr/>
          <p:nvPr/>
        </p:nvGrpSpPr>
        <p:grpSpPr>
          <a:xfrm>
            <a:off x="31552" y="4091524"/>
            <a:ext cx="6431998" cy="1867444"/>
            <a:chOff x="31552" y="4091524"/>
            <a:chExt cx="6431998" cy="1867444"/>
          </a:xfrm>
        </p:grpSpPr>
        <p:sp>
          <p:nvSpPr>
            <p:cNvPr id="39" name="Text Box 52">
              <a:extLst>
                <a:ext uri="{FF2B5EF4-FFF2-40B4-BE49-F238E27FC236}">
                  <a16:creationId xmlns:a16="http://schemas.microsoft.com/office/drawing/2014/main" id="{C9C65E06-F347-E0CB-778E-E495C999BD02}"/>
                </a:ext>
              </a:extLst>
            </p:cNvPr>
            <p:cNvSpPr txBox="1">
              <a:spLocks noChangeArrowheads="1"/>
            </p:cNvSpPr>
            <p:nvPr/>
          </p:nvSpPr>
          <p:spPr bwMode="auto">
            <a:xfrm>
              <a:off x="3030583" y="4091524"/>
              <a:ext cx="3432967" cy="18156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defTabSz="914377">
                <a:spcBef>
                  <a:spcPts val="0"/>
                </a:spcBef>
              </a:pPr>
              <a:r>
                <a:rPr lang="en-US" altLang="ru-RU" sz="5867" dirty="0">
                  <a:solidFill>
                    <a:srgbClr val="0070C0"/>
                  </a:solidFill>
                  <a:latin typeface="+mn-lt"/>
                </a:rPr>
                <a:t>2</a:t>
              </a:r>
            </a:p>
            <a:p>
              <a:pPr defTabSz="914377">
                <a:spcBef>
                  <a:spcPts val="0"/>
                </a:spcBef>
              </a:pPr>
              <a:endParaRPr lang="en-US" altLang="ru-RU" sz="1333" b="1" dirty="0">
                <a:solidFill>
                  <a:prstClr val="black"/>
                </a:solidFill>
                <a:latin typeface="+mn-lt"/>
              </a:endParaRPr>
            </a:p>
            <a:p>
              <a:pPr defTabSz="914377">
                <a:spcBef>
                  <a:spcPts val="0"/>
                </a:spcBef>
              </a:pPr>
              <a:r>
                <a:rPr lang="en-US" altLang="ru-RU" sz="1333" b="1" dirty="0">
                  <a:solidFill>
                    <a:prstClr val="black"/>
                  </a:solidFill>
                  <a:latin typeface="+mn-lt"/>
                </a:rPr>
                <a:t>Type specific control</a:t>
              </a:r>
              <a:r>
                <a:rPr lang="en-US" altLang="ru-RU" sz="1333" dirty="0">
                  <a:solidFill>
                    <a:prstClr val="black"/>
                  </a:solidFill>
                  <a:latin typeface="+mn-lt"/>
                </a:rPr>
                <a:t> (e.g. Composition)</a:t>
              </a:r>
              <a:r>
                <a:rPr lang="en-US" altLang="ru-RU" sz="1333" b="1" dirty="0">
                  <a:solidFill>
                    <a:prstClr val="black"/>
                  </a:solidFill>
                  <a:latin typeface="+mn-lt"/>
                </a:rPr>
                <a:t>:</a:t>
              </a:r>
              <a:endParaRPr lang="en-US" altLang="ru-RU" sz="1333" dirty="0">
                <a:solidFill>
                  <a:prstClr val="black"/>
                </a:solidFill>
                <a:latin typeface="+mn-lt"/>
              </a:endParaRPr>
            </a:p>
            <a:p>
              <a:pPr marL="380990" indent="-380990" defTabSz="914377">
                <a:spcBef>
                  <a:spcPts val="0"/>
                </a:spcBef>
                <a:buFont typeface="Arial" panose="020B0604020202020204" pitchFamily="34" charset="0"/>
                <a:buChar char="•"/>
              </a:pPr>
              <a:r>
                <a:rPr lang="en-US" altLang="ru-RU" sz="1333" dirty="0">
                  <a:solidFill>
                    <a:prstClr val="black"/>
                  </a:solidFill>
                  <a:latin typeface="+mn-lt"/>
                </a:rPr>
                <a:t>Chemical System;</a:t>
              </a:r>
            </a:p>
            <a:p>
              <a:pPr marL="380990" indent="-380990" defTabSz="914377">
                <a:spcBef>
                  <a:spcPts val="0"/>
                </a:spcBef>
                <a:buFont typeface="Arial" panose="020B0604020202020204" pitchFamily="34" charset="0"/>
                <a:buChar char="•"/>
              </a:pPr>
              <a:r>
                <a:rPr lang="en-US" altLang="ru-RU" sz="1333" dirty="0">
                  <a:solidFill>
                    <a:prstClr val="black"/>
                  </a:solidFill>
                  <a:latin typeface="+mn-lt"/>
                </a:rPr>
                <a:t>Composition (elements containment).</a:t>
              </a:r>
              <a:endParaRPr lang="ru-RU" altLang="ru-RU" sz="1333" dirty="0">
                <a:solidFill>
                  <a:prstClr val="black"/>
                </a:solidFill>
                <a:latin typeface="+mn-lt"/>
              </a:endParaRPr>
            </a:p>
          </p:txBody>
        </p:sp>
        <p:sp>
          <p:nvSpPr>
            <p:cNvPr id="48" name="Text Box 52">
              <a:extLst>
                <a:ext uri="{FF2B5EF4-FFF2-40B4-BE49-F238E27FC236}">
                  <a16:creationId xmlns:a16="http://schemas.microsoft.com/office/drawing/2014/main" id="{527AA556-E0DA-62EE-E0EE-B0BB1029D905}"/>
                </a:ext>
              </a:extLst>
            </p:cNvPr>
            <p:cNvSpPr txBox="1">
              <a:spLocks noChangeArrowheads="1"/>
            </p:cNvSpPr>
            <p:nvPr/>
          </p:nvSpPr>
          <p:spPr bwMode="auto">
            <a:xfrm>
              <a:off x="31552" y="4225673"/>
              <a:ext cx="3072341" cy="17332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1333" b="1" dirty="0">
                  <a:solidFill>
                    <a:prstClr val="black"/>
                  </a:solidFill>
                  <a:latin typeface="+mn-lt"/>
                </a:rPr>
                <a:t>Control </a:t>
              </a:r>
              <a:r>
                <a:rPr lang="en-US" altLang="ru-RU" sz="1333" dirty="0">
                  <a:solidFill>
                    <a:prstClr val="black"/>
                  </a:solidFill>
                  <a:latin typeface="+mn-lt"/>
                </a:rPr>
                <a:t>(</a:t>
              </a:r>
              <a:r>
                <a:rPr lang="en-US" altLang="ru-RU" sz="1333" u="sng" dirty="0">
                  <a:solidFill>
                    <a:prstClr val="black"/>
                  </a:solidFill>
                  <a:latin typeface="+mn-lt"/>
                </a:rPr>
                <a:t>common to all objects</a:t>
              </a:r>
              <a:r>
                <a:rPr lang="en-US" altLang="ru-RU" sz="1333" dirty="0">
                  <a:solidFill>
                    <a:prstClr val="black"/>
                  </a:solidFill>
                  <a:latin typeface="+mn-lt"/>
                </a:rPr>
                <a:t>):</a:t>
              </a:r>
            </a:p>
            <a:p>
              <a:pPr marL="380990" indent="-380990" defTabSz="914377">
                <a:spcBef>
                  <a:spcPts val="0"/>
                </a:spcBef>
                <a:buFont typeface="Arial" panose="020B0604020202020204" pitchFamily="34" charset="0"/>
                <a:buChar char="•"/>
              </a:pPr>
              <a:r>
                <a:rPr lang="en-US" altLang="ru-RU" sz="1333" dirty="0">
                  <a:solidFill>
                    <a:prstClr val="black"/>
                  </a:solidFill>
                  <a:latin typeface="+mn-lt"/>
                </a:rPr>
                <a:t>Rubric Id;</a:t>
              </a:r>
            </a:p>
            <a:p>
              <a:pPr marL="380990" indent="-380990" defTabSz="914377">
                <a:spcBef>
                  <a:spcPts val="0"/>
                </a:spcBef>
                <a:buFont typeface="Arial" panose="020B0604020202020204" pitchFamily="34" charset="0"/>
                <a:buChar char="•"/>
              </a:pPr>
              <a:r>
                <a:rPr lang="en-US" altLang="ru-RU" sz="1333" dirty="0">
                  <a:solidFill>
                    <a:prstClr val="black"/>
                  </a:solidFill>
                  <a:latin typeface="+mn-lt"/>
                </a:rPr>
                <a:t>Sort Code;</a:t>
              </a:r>
            </a:p>
            <a:p>
              <a:pPr marL="380990" indent="-380990" defTabSz="914377">
                <a:spcBef>
                  <a:spcPts val="0"/>
                </a:spcBef>
                <a:buFont typeface="Arial" panose="020B0604020202020204" pitchFamily="34" charset="0"/>
                <a:buChar char="•"/>
              </a:pPr>
              <a:r>
                <a:rPr lang="en-US" altLang="ru-RU" sz="1333" dirty="0">
                  <a:solidFill>
                    <a:prstClr val="black"/>
                  </a:solidFill>
                  <a:latin typeface="+mn-lt"/>
                </a:rPr>
                <a:t>Access;</a:t>
              </a:r>
            </a:p>
            <a:p>
              <a:pPr marL="380990" indent="-380990" defTabSz="914377">
                <a:spcBef>
                  <a:spcPts val="0"/>
                </a:spcBef>
                <a:buFont typeface="Arial" panose="020B0604020202020204" pitchFamily="34" charset="0"/>
                <a:buChar char="•"/>
              </a:pPr>
              <a:r>
                <a:rPr lang="en-US" altLang="ru-RU" sz="1333" dirty="0">
                  <a:solidFill>
                    <a:prstClr val="black"/>
                  </a:solidFill>
                  <a:latin typeface="+mn-lt"/>
                </a:rPr>
                <a:t>Name;</a:t>
              </a:r>
            </a:p>
            <a:p>
              <a:pPr marL="380990" indent="-380990" defTabSz="914377">
                <a:spcBef>
                  <a:spcPts val="0"/>
                </a:spcBef>
                <a:buFont typeface="Arial" panose="020B0604020202020204" pitchFamily="34" charset="0"/>
                <a:buChar char="•"/>
              </a:pPr>
              <a:r>
                <a:rPr lang="en-US" altLang="ru-RU" sz="1333" dirty="0">
                  <a:solidFill>
                    <a:prstClr val="black"/>
                  </a:solidFill>
                  <a:latin typeface="+mn-lt"/>
                </a:rPr>
                <a:t>URL (adjustable*);</a:t>
              </a:r>
            </a:p>
            <a:p>
              <a:pPr marL="380990" indent="-380990" defTabSz="914377">
                <a:spcBef>
                  <a:spcPts val="0"/>
                </a:spcBef>
                <a:buFont typeface="Arial" panose="020B0604020202020204" pitchFamily="34" charset="0"/>
                <a:buChar char="•"/>
              </a:pPr>
              <a:r>
                <a:rPr lang="en-US" altLang="ru-RU" sz="1333" dirty="0">
                  <a:solidFill>
                    <a:prstClr val="black"/>
                  </a:solidFill>
                  <a:latin typeface="+mn-lt"/>
                </a:rPr>
                <a:t>Attach File (document);</a:t>
              </a:r>
            </a:p>
            <a:p>
              <a:pPr marL="380990" indent="-380990" defTabSz="914377">
                <a:spcBef>
                  <a:spcPts val="0"/>
                </a:spcBef>
                <a:buFont typeface="Arial" panose="020B0604020202020204" pitchFamily="34" charset="0"/>
                <a:buChar char="•"/>
              </a:pPr>
              <a:r>
                <a:rPr lang="en-US" altLang="ru-RU" sz="1333" dirty="0">
                  <a:solidFill>
                    <a:prstClr val="black"/>
                  </a:solidFill>
                  <a:latin typeface="+mn-lt"/>
                </a:rPr>
                <a:t>Description.</a:t>
              </a:r>
              <a:endParaRPr lang="ru-RU" altLang="ru-RU" sz="1333" dirty="0">
                <a:solidFill>
                  <a:prstClr val="black"/>
                </a:solidFill>
                <a:latin typeface="+mn-lt"/>
              </a:endParaRPr>
            </a:p>
          </p:txBody>
        </p:sp>
        <p:sp>
          <p:nvSpPr>
            <p:cNvPr id="43" name="TextBox 42">
              <a:extLst>
                <a:ext uri="{FF2B5EF4-FFF2-40B4-BE49-F238E27FC236}">
                  <a16:creationId xmlns:a16="http://schemas.microsoft.com/office/drawing/2014/main" id="{D060FE36-97FA-3F7D-337A-E6A7DEF69FAB}"/>
                </a:ext>
              </a:extLst>
            </p:cNvPr>
            <p:cNvSpPr txBox="1"/>
            <p:nvPr/>
          </p:nvSpPr>
          <p:spPr>
            <a:xfrm>
              <a:off x="1072248" y="4326097"/>
              <a:ext cx="1304653" cy="995209"/>
            </a:xfrm>
            <a:prstGeom prst="rect">
              <a:avLst/>
            </a:prstGeom>
            <a:noFill/>
          </p:spPr>
          <p:txBody>
            <a:bodyPr wrap="square">
              <a:spAutoFit/>
            </a:bodyPr>
            <a:lstStyle/>
            <a:p>
              <a:pPr algn="ctr" defTabSz="914377"/>
              <a:r>
                <a:rPr lang="en-US" altLang="ru-RU" sz="5867" dirty="0">
                  <a:solidFill>
                    <a:srgbClr val="0070C0"/>
                  </a:solidFill>
                  <a:latin typeface="Arial" panose="020B0604020202020204" pitchFamily="34" charset="0"/>
                </a:rPr>
                <a:t>1</a:t>
              </a:r>
            </a:p>
          </p:txBody>
        </p:sp>
      </p:grpSp>
    </p:spTree>
    <p:extLst>
      <p:ext uri="{BB962C8B-B14F-4D97-AF65-F5344CB8AC3E}">
        <p14:creationId xmlns:p14="http://schemas.microsoft.com/office/powerpoint/2010/main" val="1640026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500"/>
                                        <p:tgtEl>
                                          <p:spTgt spid="3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2"/>
                                        </p:tgtEl>
                                        <p:attrNameLst>
                                          <p:attrName>style.visibility</p:attrName>
                                        </p:attrNameLst>
                                      </p:cBhvr>
                                      <p:to>
                                        <p:strVal val="visible"/>
                                      </p:to>
                                    </p:set>
                                    <p:animEffect transition="in" filter="fade">
                                      <p:cBhvr>
                                        <p:cTn id="20" dur="500"/>
                                        <p:tgtEl>
                                          <p:spTgt spid="32"/>
                                        </p:tgtEl>
                                      </p:cBhvr>
                                    </p:animEffect>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childTnLst>
                                </p:cTn>
                              </p:par>
                            </p:childTnLst>
                          </p:cTn>
                        </p:par>
                        <p:par>
                          <p:cTn id="30" fill="hold">
                            <p:stCondLst>
                              <p:cond delay="500"/>
                            </p:stCondLst>
                            <p:childTnLst>
                              <p:par>
                                <p:cTn id="31" presetID="10" presetClass="entr" presetSubtype="0" fill="hold"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childTnLst>
                                </p:cTn>
                              </p:par>
                            </p:childTnLst>
                          </p:cTn>
                        </p:par>
                        <p:par>
                          <p:cTn id="34" fill="hold">
                            <p:stCondLst>
                              <p:cond delay="1000"/>
                            </p:stCondLst>
                            <p:childTnLst>
                              <p:par>
                                <p:cTn id="35" presetID="10" presetClass="entr" presetSubtype="0" fill="hold"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3ECB7802-0F5B-24AE-4CB1-F1FB31FDD97B}"/>
              </a:ext>
            </a:extLst>
          </p:cNvPr>
          <p:cNvGrpSpPr/>
          <p:nvPr/>
        </p:nvGrpSpPr>
        <p:grpSpPr>
          <a:xfrm>
            <a:off x="108944" y="1268679"/>
            <a:ext cx="6291856" cy="2923993"/>
            <a:chOff x="108944" y="1268679"/>
            <a:chExt cx="6291856" cy="2923993"/>
          </a:xfrm>
        </p:grpSpPr>
        <p:pic>
          <p:nvPicPr>
            <p:cNvPr id="5" name="Picture 4">
              <a:extLst>
                <a:ext uri="{FF2B5EF4-FFF2-40B4-BE49-F238E27FC236}">
                  <a16:creationId xmlns:a16="http://schemas.microsoft.com/office/drawing/2014/main" id="{905500A0-2384-BC23-494C-DEEE68CE9C23}"/>
                </a:ext>
              </a:extLst>
            </p:cNvPr>
            <p:cNvPicPr>
              <a:picLocks noChangeAspect="1"/>
            </p:cNvPicPr>
            <p:nvPr/>
          </p:nvPicPr>
          <p:blipFill>
            <a:blip r:embed="rId3"/>
            <a:stretch>
              <a:fillRect/>
            </a:stretch>
          </p:blipFill>
          <p:spPr>
            <a:xfrm>
              <a:off x="108944" y="1268679"/>
              <a:ext cx="6291856" cy="2923993"/>
            </a:xfrm>
            <a:prstGeom prst="rect">
              <a:avLst/>
            </a:prstGeom>
            <a:ln>
              <a:solidFill>
                <a:schemeClr val="accent1"/>
              </a:solidFill>
            </a:ln>
          </p:spPr>
        </p:pic>
        <p:pic>
          <p:nvPicPr>
            <p:cNvPr id="11" name="Picture 10">
              <a:extLst>
                <a:ext uri="{FF2B5EF4-FFF2-40B4-BE49-F238E27FC236}">
                  <a16:creationId xmlns:a16="http://schemas.microsoft.com/office/drawing/2014/main" id="{8564B217-FABE-BC6F-47C5-8CDFDFE86FD2}"/>
                </a:ext>
              </a:extLst>
            </p:cNvPr>
            <p:cNvPicPr>
              <a:picLocks noChangeAspect="1"/>
            </p:cNvPicPr>
            <p:nvPr/>
          </p:nvPicPr>
          <p:blipFill>
            <a:blip r:embed="rId4"/>
            <a:stretch>
              <a:fillRect/>
            </a:stretch>
          </p:blipFill>
          <p:spPr>
            <a:xfrm>
              <a:off x="4077100" y="1854356"/>
              <a:ext cx="762039" cy="717587"/>
            </a:xfrm>
            <a:prstGeom prst="rect">
              <a:avLst/>
            </a:prstGeom>
          </p:spPr>
        </p:pic>
      </p:grpSp>
      <p:pic>
        <p:nvPicPr>
          <p:cNvPr id="15" name="Picture 14">
            <a:extLst>
              <a:ext uri="{FF2B5EF4-FFF2-40B4-BE49-F238E27FC236}">
                <a16:creationId xmlns:a16="http://schemas.microsoft.com/office/drawing/2014/main" id="{4A8C550F-6348-79F8-F937-FF519673DADE}"/>
              </a:ext>
            </a:extLst>
          </p:cNvPr>
          <p:cNvPicPr>
            <a:picLocks noChangeAspect="1"/>
          </p:cNvPicPr>
          <p:nvPr/>
        </p:nvPicPr>
        <p:blipFill>
          <a:blip r:embed="rId5"/>
          <a:stretch>
            <a:fillRect/>
          </a:stretch>
        </p:blipFill>
        <p:spPr>
          <a:xfrm>
            <a:off x="5918860" y="3653281"/>
            <a:ext cx="5787470" cy="2405772"/>
          </a:xfrm>
          <a:prstGeom prst="rect">
            <a:avLst/>
          </a:prstGeom>
        </p:spPr>
      </p:pic>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de-DE" dirty="0" err="1"/>
              <a:t>DropZone</a:t>
            </a:r>
            <a:r>
              <a:rPr lang="de-DE" dirty="0"/>
              <a:t> Tasks: Batch </a:t>
            </a:r>
            <a:r>
              <a:rPr lang="en-US" dirty="0"/>
              <a:t>D</a:t>
            </a:r>
            <a:r>
              <a:rPr lang="de-DE" dirty="0"/>
              <a:t>ata Validation &amp; Import</a:t>
            </a:r>
            <a:endParaRPr lang="de-DE" sz="1600" dirty="0"/>
          </a:p>
        </p:txBody>
      </p:sp>
      <p:sp>
        <p:nvSpPr>
          <p:cNvPr id="4" name="Text Placeholder 3">
            <a:extLst>
              <a:ext uri="{FF2B5EF4-FFF2-40B4-BE49-F238E27FC236}">
                <a16:creationId xmlns:a16="http://schemas.microsoft.com/office/drawing/2014/main" id="{2C14DFCB-E930-6ED4-9AD1-6EF706C4A1B8}"/>
              </a:ext>
            </a:extLst>
          </p:cNvPr>
          <p:cNvSpPr>
            <a:spLocks noGrp="1"/>
          </p:cNvSpPr>
          <p:nvPr>
            <p:ph type="body" sz="quarter" idx="13"/>
          </p:nvPr>
        </p:nvSpPr>
        <p:spPr>
          <a:xfrm>
            <a:off x="2934119" y="6362393"/>
            <a:ext cx="7636747" cy="485999"/>
          </a:xfrm>
        </p:spPr>
        <p:txBody>
          <a:bodyPr>
            <a:normAutofit/>
          </a:bodyPr>
          <a:lstStyle/>
          <a:p>
            <a:pPr marL="171450" indent="-171450">
              <a:buFont typeface="Arial" panose="020B0604020202020204" pitchFamily="34" charset="0"/>
              <a:buChar char="•"/>
            </a:pPr>
            <a:r>
              <a:rPr lang="en-US" b="0" i="0" dirty="0">
                <a:solidFill>
                  <a:srgbClr val="2C363A"/>
                </a:solidFill>
                <a:effectLst/>
                <a:latin typeface="+mj-lt"/>
              </a:rPr>
              <a:t>Every name (type name and file name) is split into words using non-alphabetical characters as delimiters, and then the score is calculated:</a:t>
            </a:r>
            <a:br>
              <a:rPr lang="en-US" dirty="0">
                <a:latin typeface="+mj-lt"/>
              </a:rPr>
            </a:br>
            <a:r>
              <a:rPr lang="en-US" b="0" i="0" dirty="0">
                <a:solidFill>
                  <a:srgbClr val="2C363A"/>
                </a:solidFill>
                <a:effectLst/>
                <a:latin typeface="+mj-lt"/>
              </a:rPr>
              <a:t>- If the word matches completely, then we add 10 points to the score</a:t>
            </a:r>
            <a:br>
              <a:rPr lang="en-US" dirty="0">
                <a:latin typeface="+mj-lt"/>
              </a:rPr>
            </a:br>
            <a:r>
              <a:rPr lang="en-US" b="0" i="0" dirty="0">
                <a:solidFill>
                  <a:srgbClr val="2C363A"/>
                </a:solidFill>
                <a:effectLst/>
                <a:latin typeface="+mj-lt"/>
              </a:rPr>
              <a:t>- If the word in the file name is a substring of the word in the type name (or vice versa), then we add 1 point to the score.</a:t>
            </a:r>
          </a:p>
          <a:p>
            <a:pPr indent="0">
              <a:buNone/>
            </a:pPr>
            <a:endParaRPr lang="en-US" dirty="0">
              <a:latin typeface="+mj-lt"/>
            </a:endParaRPr>
          </a:p>
        </p:txBody>
      </p:sp>
      <p:sp>
        <p:nvSpPr>
          <p:cNvPr id="6" name="Text Box 52">
            <a:extLst>
              <a:ext uri="{FF2B5EF4-FFF2-40B4-BE49-F238E27FC236}">
                <a16:creationId xmlns:a16="http://schemas.microsoft.com/office/drawing/2014/main" id="{3F737F99-9CF8-F251-FA0A-D027302F1FFF}"/>
              </a:ext>
            </a:extLst>
          </p:cNvPr>
          <p:cNvSpPr txBox="1">
            <a:spLocks noChangeArrowheads="1"/>
          </p:cNvSpPr>
          <p:nvPr/>
        </p:nvSpPr>
        <p:spPr bwMode="auto">
          <a:xfrm>
            <a:off x="239021" y="838987"/>
            <a:ext cx="11952979" cy="42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mn-lt"/>
              </a:rPr>
              <a:t>Task: </a:t>
            </a:r>
            <a:r>
              <a:rPr lang="en-US" altLang="ru-RU" sz="2133" dirty="0">
                <a:solidFill>
                  <a:prstClr val="black"/>
                </a:solidFill>
                <a:latin typeface="+mn-lt"/>
              </a:rPr>
              <a:t>validate documents &amp; import data</a:t>
            </a:r>
          </a:p>
        </p:txBody>
      </p:sp>
      <p:sp>
        <p:nvSpPr>
          <p:cNvPr id="17" name="Arrow: Curved Down 16">
            <a:extLst>
              <a:ext uri="{FF2B5EF4-FFF2-40B4-BE49-F238E27FC236}">
                <a16:creationId xmlns:a16="http://schemas.microsoft.com/office/drawing/2014/main" id="{53116691-D739-EBD4-58CF-E42E13900E0F}"/>
              </a:ext>
            </a:extLst>
          </p:cNvPr>
          <p:cNvSpPr/>
          <p:nvPr/>
        </p:nvSpPr>
        <p:spPr>
          <a:xfrm rot="13242025">
            <a:off x="2862934" y="4015147"/>
            <a:ext cx="3377619" cy="1320789"/>
          </a:xfrm>
          <a:prstGeom prst="curvedDownArrow">
            <a:avLst/>
          </a:prstGeom>
          <a:solidFill>
            <a:srgbClr val="0070C0">
              <a:alpha val="50000"/>
            </a:srgbClr>
          </a:solidFill>
          <a:ln>
            <a:noFill/>
          </a:ln>
          <a:effectLst>
            <a:outerShdw blurRad="50800" dist="762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black"/>
              </a:solidFill>
              <a:latin typeface="Arial" panose="020B0604020202020204"/>
            </a:endParaRPr>
          </a:p>
        </p:txBody>
      </p:sp>
      <p:sp>
        <p:nvSpPr>
          <p:cNvPr id="18" name="Text Box 52">
            <a:extLst>
              <a:ext uri="{FF2B5EF4-FFF2-40B4-BE49-F238E27FC236}">
                <a16:creationId xmlns:a16="http://schemas.microsoft.com/office/drawing/2014/main" id="{4D308DFD-CE93-8073-22EA-E33CE12E8740}"/>
              </a:ext>
            </a:extLst>
          </p:cNvPr>
          <p:cNvSpPr txBox="1">
            <a:spLocks noChangeArrowheads="1"/>
          </p:cNvSpPr>
          <p:nvPr/>
        </p:nvSpPr>
        <p:spPr bwMode="auto">
          <a:xfrm>
            <a:off x="6712187" y="869226"/>
            <a:ext cx="5315689" cy="2595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mn-lt"/>
              </a:rPr>
              <a:t>Implemented Features: </a:t>
            </a:r>
          </a:p>
          <a:p>
            <a:pPr marL="457200" indent="-457200" defTabSz="914377">
              <a:spcBef>
                <a:spcPts val="0"/>
              </a:spcBef>
              <a:buFont typeface="Arial" panose="020B0604020202020204" pitchFamily="34" charset="0"/>
              <a:buChar char="•"/>
            </a:pPr>
            <a:r>
              <a:rPr lang="en-US" altLang="ru-RU" sz="2133" dirty="0">
                <a:solidFill>
                  <a:prstClr val="black"/>
                </a:solidFill>
                <a:latin typeface="+mn-lt"/>
              </a:rPr>
              <a:t>Automatic type detection (by file name)*;</a:t>
            </a:r>
          </a:p>
          <a:p>
            <a:pPr lvl="1" indent="0" defTabSz="914377">
              <a:spcBef>
                <a:spcPts val="0"/>
              </a:spcBef>
            </a:pPr>
            <a:r>
              <a:rPr lang="en-US" altLang="ru-RU" sz="1400" dirty="0">
                <a:solidFill>
                  <a:prstClr val="black"/>
                </a:solidFill>
                <a:latin typeface="+mn-lt"/>
              </a:rPr>
              <a:t>Type name and file name are split into words:</a:t>
            </a:r>
          </a:p>
          <a:p>
            <a:pPr marL="1200150" lvl="1" indent="-457200" defTabSz="914377">
              <a:spcBef>
                <a:spcPts val="0"/>
              </a:spcBef>
              <a:buFont typeface="Arial" panose="020B0604020202020204" pitchFamily="34" charset="0"/>
              <a:buChar char="•"/>
            </a:pPr>
            <a:r>
              <a:rPr lang="en-US" altLang="ru-RU" sz="1400" dirty="0">
                <a:solidFill>
                  <a:prstClr val="black"/>
                </a:solidFill>
                <a:latin typeface="+mn-lt"/>
              </a:rPr>
              <a:t>10 points for each complete word match</a:t>
            </a:r>
          </a:p>
          <a:p>
            <a:pPr marL="1200150" lvl="1" indent="-457200" defTabSz="914377">
              <a:spcBef>
                <a:spcPts val="0"/>
              </a:spcBef>
              <a:buFont typeface="Arial" panose="020B0604020202020204" pitchFamily="34" charset="0"/>
              <a:buChar char="•"/>
            </a:pPr>
            <a:r>
              <a:rPr lang="en-US" altLang="ru-RU" sz="1400" dirty="0">
                <a:solidFill>
                  <a:prstClr val="black"/>
                </a:solidFill>
                <a:latin typeface="+mn-lt"/>
              </a:rPr>
              <a:t>1 point for every substring match to</a:t>
            </a:r>
          </a:p>
          <a:p>
            <a:pPr lvl="1" indent="0" defTabSz="914377">
              <a:spcBef>
                <a:spcPts val="0"/>
              </a:spcBef>
            </a:pPr>
            <a:r>
              <a:rPr lang="en-US" altLang="ru-RU" sz="1400" dirty="0">
                <a:solidFill>
                  <a:prstClr val="black"/>
                </a:solidFill>
                <a:latin typeface="+mn-lt"/>
              </a:rPr>
              <a:t>Highest score type wins!</a:t>
            </a:r>
          </a:p>
          <a:p>
            <a:pPr marL="457200" indent="-457200" defTabSz="914377">
              <a:spcBef>
                <a:spcPts val="0"/>
              </a:spcBef>
              <a:buFont typeface="Arial" panose="020B0604020202020204" pitchFamily="34" charset="0"/>
              <a:buChar char="•"/>
            </a:pPr>
            <a:r>
              <a:rPr lang="en-US" altLang="ru-RU" sz="2133" dirty="0">
                <a:solidFill>
                  <a:prstClr val="black"/>
                </a:solidFill>
                <a:latin typeface="+mn-lt"/>
              </a:rPr>
              <a:t>Uniqueness check (object name + file);</a:t>
            </a:r>
          </a:p>
          <a:p>
            <a:pPr marL="457200" indent="-457200" defTabSz="914377">
              <a:spcBef>
                <a:spcPts val="0"/>
              </a:spcBef>
              <a:buFont typeface="Arial" panose="020B0604020202020204" pitchFamily="34" charset="0"/>
              <a:buChar char="•"/>
            </a:pPr>
            <a:r>
              <a:rPr lang="en-US" altLang="ru-RU" sz="2133" dirty="0">
                <a:solidFill>
                  <a:prstClr val="black"/>
                </a:solidFill>
                <a:latin typeface="+mn-lt"/>
              </a:rPr>
              <a:t>Data </a:t>
            </a:r>
            <a:r>
              <a:rPr lang="en-US" altLang="ru-RU" sz="2133" b="1" dirty="0">
                <a:solidFill>
                  <a:prstClr val="black"/>
                </a:solidFill>
                <a:latin typeface="+mn-lt"/>
              </a:rPr>
              <a:t>validation </a:t>
            </a:r>
            <a:r>
              <a:rPr lang="en-US" altLang="ru-RU" sz="2133" dirty="0">
                <a:solidFill>
                  <a:prstClr val="black"/>
                </a:solidFill>
                <a:latin typeface="+mn-lt"/>
              </a:rPr>
              <a:t>(build-in + external);</a:t>
            </a:r>
          </a:p>
          <a:p>
            <a:pPr marL="457200" indent="-457200" defTabSz="914377">
              <a:spcBef>
                <a:spcPts val="0"/>
              </a:spcBef>
              <a:buFont typeface="Arial" panose="020B0604020202020204" pitchFamily="34" charset="0"/>
              <a:buChar char="•"/>
            </a:pPr>
            <a:r>
              <a:rPr lang="en-US" altLang="ru-RU" sz="2133" dirty="0">
                <a:solidFill>
                  <a:prstClr val="black"/>
                </a:solidFill>
                <a:latin typeface="+mn-lt"/>
              </a:rPr>
              <a:t>Data </a:t>
            </a:r>
            <a:r>
              <a:rPr lang="en-US" altLang="ru-RU" sz="2133" b="1" dirty="0">
                <a:solidFill>
                  <a:prstClr val="black"/>
                </a:solidFill>
                <a:latin typeface="+mn-lt"/>
              </a:rPr>
              <a:t>import</a:t>
            </a:r>
            <a:r>
              <a:rPr lang="en-US" altLang="ru-RU" sz="2133" dirty="0">
                <a:solidFill>
                  <a:prstClr val="black"/>
                </a:solidFill>
                <a:latin typeface="+mn-lt"/>
              </a:rPr>
              <a:t>.</a:t>
            </a:r>
          </a:p>
        </p:txBody>
      </p:sp>
    </p:spTree>
    <p:extLst>
      <p:ext uri="{BB962C8B-B14F-4D97-AF65-F5344CB8AC3E}">
        <p14:creationId xmlns:p14="http://schemas.microsoft.com/office/powerpoint/2010/main" val="2574459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0" presetClass="entr" presetSubtype="0" fill="hold" grpId="0" nodeType="afterEffect">
                                  <p:stCondLst>
                                    <p:cond delay="200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500"/>
                                        <p:tgtEl>
                                          <p:spTgt spid="17"/>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F529A43-AA46-3F48-EFCA-9C6801DF4CAD}"/>
              </a:ext>
            </a:extLst>
          </p:cNvPr>
          <p:cNvPicPr>
            <a:picLocks noChangeAspect="1"/>
          </p:cNvPicPr>
          <p:nvPr/>
        </p:nvPicPr>
        <p:blipFill>
          <a:blip r:embed="rId3"/>
          <a:stretch>
            <a:fillRect/>
          </a:stretch>
        </p:blipFill>
        <p:spPr>
          <a:xfrm>
            <a:off x="190711" y="809132"/>
            <a:ext cx="5922413" cy="5494063"/>
          </a:xfrm>
          <a:prstGeom prst="rect">
            <a:avLst/>
          </a:prstGeom>
          <a:ln>
            <a:solidFill>
              <a:schemeClr val="accent1"/>
            </a:solidFill>
          </a:ln>
        </p:spPr>
      </p:pic>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de-DE" dirty="0" err="1"/>
              <a:t>DropZone</a:t>
            </a:r>
            <a:r>
              <a:rPr lang="de-DE" dirty="0"/>
              <a:t>: </a:t>
            </a:r>
            <a:r>
              <a:rPr lang="en-US" dirty="0"/>
              <a:t>Staged Files (before import)</a:t>
            </a:r>
            <a:endParaRPr lang="de-DE" sz="1600" dirty="0"/>
          </a:p>
        </p:txBody>
      </p:sp>
      <p:sp>
        <p:nvSpPr>
          <p:cNvPr id="4" name="Text Placeholder 3">
            <a:extLst>
              <a:ext uri="{FF2B5EF4-FFF2-40B4-BE49-F238E27FC236}">
                <a16:creationId xmlns:a16="http://schemas.microsoft.com/office/drawing/2014/main" id="{2C14DFCB-E930-6ED4-9AD1-6EF706C4A1B8}"/>
              </a:ext>
            </a:extLst>
          </p:cNvPr>
          <p:cNvSpPr>
            <a:spLocks noGrp="1"/>
          </p:cNvSpPr>
          <p:nvPr>
            <p:ph type="body" sz="quarter" idx="13"/>
          </p:nvPr>
        </p:nvSpPr>
        <p:spPr/>
        <p:txBody>
          <a:bodyPr/>
          <a:lstStyle/>
          <a:p>
            <a:endParaRPr lang="en-US"/>
          </a:p>
        </p:txBody>
      </p:sp>
      <p:cxnSp>
        <p:nvCxnSpPr>
          <p:cNvPr id="22" name="Straight Arrow Connector 21">
            <a:extLst>
              <a:ext uri="{FF2B5EF4-FFF2-40B4-BE49-F238E27FC236}">
                <a16:creationId xmlns:a16="http://schemas.microsoft.com/office/drawing/2014/main" id="{0615EBDB-A820-B469-3354-45694E1ACCCF}"/>
              </a:ext>
            </a:extLst>
          </p:cNvPr>
          <p:cNvCxnSpPr>
            <a:cxnSpLocks/>
            <a:endCxn id="20" idx="1"/>
          </p:cNvCxnSpPr>
          <p:nvPr/>
        </p:nvCxnSpPr>
        <p:spPr>
          <a:xfrm>
            <a:off x="622998" y="1778558"/>
            <a:ext cx="5971338" cy="509595"/>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a16="http://schemas.microsoft.com/office/drawing/2014/main" id="{F1CEAC89-6214-C16F-3860-CCFEEA84F9FB}"/>
              </a:ext>
            </a:extLst>
          </p:cNvPr>
          <p:cNvGrpSpPr/>
          <p:nvPr/>
        </p:nvGrpSpPr>
        <p:grpSpPr>
          <a:xfrm>
            <a:off x="6472554" y="717105"/>
            <a:ext cx="4471229" cy="3894946"/>
            <a:chOff x="6472554" y="717105"/>
            <a:chExt cx="4471229" cy="3894946"/>
          </a:xfrm>
        </p:grpSpPr>
        <p:sp>
          <p:nvSpPr>
            <p:cNvPr id="10" name="Text Box 52">
              <a:extLst>
                <a:ext uri="{FF2B5EF4-FFF2-40B4-BE49-F238E27FC236}">
                  <a16:creationId xmlns:a16="http://schemas.microsoft.com/office/drawing/2014/main" id="{6716D2A9-4CD1-9A0A-028A-FDA82F0A3EE4}"/>
                </a:ext>
              </a:extLst>
            </p:cNvPr>
            <p:cNvSpPr txBox="1">
              <a:spLocks noChangeArrowheads="1"/>
            </p:cNvSpPr>
            <p:nvPr/>
          </p:nvSpPr>
          <p:spPr bwMode="auto">
            <a:xfrm>
              <a:off x="6543380" y="3596388"/>
              <a:ext cx="3899225"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1500" b="1" dirty="0">
                  <a:solidFill>
                    <a:prstClr val="black"/>
                  </a:solidFill>
                  <a:latin typeface="+mn-lt"/>
                </a:rPr>
                <a:t>Workflow: </a:t>
              </a:r>
            </a:p>
            <a:p>
              <a:pPr defTabSz="914377">
                <a:spcBef>
                  <a:spcPts val="0"/>
                </a:spcBef>
              </a:pPr>
              <a:r>
                <a:rPr lang="en-US" altLang="ru-RU" sz="1500" dirty="0">
                  <a:solidFill>
                    <a:prstClr val="black"/>
                  </a:solidFill>
                  <a:latin typeface="+mn-lt"/>
                </a:rPr>
                <a:t>- </a:t>
              </a:r>
              <a:r>
                <a:rPr lang="en-US" altLang="ru-RU" sz="1500" dirty="0">
                  <a:solidFill>
                    <a:srgbClr val="00B050"/>
                  </a:solidFill>
                  <a:latin typeface="+mn-lt"/>
                </a:rPr>
                <a:t>validate</a:t>
              </a:r>
              <a:r>
                <a:rPr lang="en-US" altLang="ru-RU" sz="1500" dirty="0">
                  <a:solidFill>
                    <a:prstClr val="black"/>
                  </a:solidFill>
                  <a:latin typeface="+mn-lt"/>
                </a:rPr>
                <a:t> every file;</a:t>
              </a:r>
            </a:p>
            <a:p>
              <a:pPr defTabSz="914377">
                <a:spcBef>
                  <a:spcPts val="0"/>
                </a:spcBef>
              </a:pPr>
              <a:r>
                <a:rPr lang="en-US" altLang="ru-RU" sz="1500" dirty="0">
                  <a:solidFill>
                    <a:prstClr val="black"/>
                  </a:solidFill>
                  <a:latin typeface="+mn-lt"/>
                </a:rPr>
                <a:t>- check/adjust all properties;</a:t>
              </a:r>
            </a:p>
            <a:p>
              <a:pPr defTabSz="914377">
                <a:spcBef>
                  <a:spcPts val="0"/>
                </a:spcBef>
              </a:pPr>
              <a:r>
                <a:rPr lang="en-US" altLang="ru-RU" sz="1500" dirty="0">
                  <a:solidFill>
                    <a:prstClr val="black"/>
                  </a:solidFill>
                  <a:latin typeface="+mn-lt"/>
                </a:rPr>
                <a:t>- </a:t>
              </a:r>
              <a:r>
                <a:rPr lang="en-US" altLang="ru-RU" sz="1500" dirty="0">
                  <a:solidFill>
                    <a:srgbClr val="0432FF"/>
                  </a:solidFill>
                  <a:latin typeface="+mn-lt"/>
                </a:rPr>
                <a:t>Import files</a:t>
              </a:r>
              <a:r>
                <a:rPr lang="en-US" altLang="ru-RU" sz="1500" dirty="0">
                  <a:solidFill>
                    <a:prstClr val="black"/>
                  </a:solidFill>
                  <a:latin typeface="+mn-lt"/>
                </a:rPr>
                <a:t>.</a:t>
              </a:r>
            </a:p>
          </p:txBody>
        </p:sp>
        <p:pic>
          <p:nvPicPr>
            <p:cNvPr id="20" name="Picture 19">
              <a:extLst>
                <a:ext uri="{FF2B5EF4-FFF2-40B4-BE49-F238E27FC236}">
                  <a16:creationId xmlns:a16="http://schemas.microsoft.com/office/drawing/2014/main" id="{E2A9CA00-6D4D-8926-0045-A3D0D01D3C8B}"/>
                </a:ext>
              </a:extLst>
            </p:cNvPr>
            <p:cNvPicPr>
              <a:picLocks noChangeAspect="1"/>
            </p:cNvPicPr>
            <p:nvPr/>
          </p:nvPicPr>
          <p:blipFill>
            <a:blip r:embed="rId4"/>
            <a:stretch>
              <a:fillRect/>
            </a:stretch>
          </p:blipFill>
          <p:spPr>
            <a:xfrm>
              <a:off x="6594336" y="1070519"/>
              <a:ext cx="2401310" cy="2435268"/>
            </a:xfrm>
            <a:prstGeom prst="rect">
              <a:avLst/>
            </a:prstGeom>
            <a:ln>
              <a:solidFill>
                <a:schemeClr val="accent1"/>
              </a:solidFill>
            </a:ln>
          </p:spPr>
        </p:pic>
        <p:sp>
          <p:nvSpPr>
            <p:cNvPr id="21" name="Text Box 52">
              <a:extLst>
                <a:ext uri="{FF2B5EF4-FFF2-40B4-BE49-F238E27FC236}">
                  <a16:creationId xmlns:a16="http://schemas.microsoft.com/office/drawing/2014/main" id="{A5FCE5F8-D35C-B783-2C48-2099F994DABB}"/>
                </a:ext>
              </a:extLst>
            </p:cNvPr>
            <p:cNvSpPr txBox="1">
              <a:spLocks noChangeArrowheads="1"/>
            </p:cNvSpPr>
            <p:nvPr/>
          </p:nvSpPr>
          <p:spPr bwMode="auto">
            <a:xfrm>
              <a:off x="6472554" y="717105"/>
              <a:ext cx="330302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000" dirty="0">
                  <a:solidFill>
                    <a:prstClr val="black"/>
                  </a:solidFill>
                  <a:latin typeface="+mn-lt"/>
                </a:rPr>
                <a:t>Check data to import:</a:t>
              </a:r>
            </a:p>
          </p:txBody>
        </p:sp>
        <p:pic>
          <p:nvPicPr>
            <p:cNvPr id="5" name="Picture 4">
              <a:extLst>
                <a:ext uri="{FF2B5EF4-FFF2-40B4-BE49-F238E27FC236}">
                  <a16:creationId xmlns:a16="http://schemas.microsoft.com/office/drawing/2014/main" id="{06652F5E-246F-CCB0-0E22-B4C12B5E565C}"/>
                </a:ext>
              </a:extLst>
            </p:cNvPr>
            <p:cNvPicPr>
              <a:picLocks noChangeAspect="1"/>
            </p:cNvPicPr>
            <p:nvPr/>
          </p:nvPicPr>
          <p:blipFill>
            <a:blip r:embed="rId5"/>
            <a:stretch>
              <a:fillRect/>
            </a:stretch>
          </p:blipFill>
          <p:spPr>
            <a:xfrm>
              <a:off x="7841245" y="2956696"/>
              <a:ext cx="2905045" cy="914401"/>
            </a:xfrm>
            <a:prstGeom prst="rect">
              <a:avLst/>
            </a:prstGeom>
            <a:ln>
              <a:solidFill>
                <a:srgbClr val="0070C0"/>
              </a:solidFill>
            </a:ln>
          </p:spPr>
        </p:pic>
        <p:sp>
          <p:nvSpPr>
            <p:cNvPr id="6" name="Arrow: Curved Down 5">
              <a:extLst>
                <a:ext uri="{FF2B5EF4-FFF2-40B4-BE49-F238E27FC236}">
                  <a16:creationId xmlns:a16="http://schemas.microsoft.com/office/drawing/2014/main" id="{68A0DD48-EB64-9E43-6094-705C45D7F1E1}"/>
                </a:ext>
              </a:extLst>
            </p:cNvPr>
            <p:cNvSpPr/>
            <p:nvPr/>
          </p:nvSpPr>
          <p:spPr>
            <a:xfrm rot="3199562">
              <a:off x="7299477" y="2707552"/>
              <a:ext cx="1487083" cy="711341"/>
            </a:xfrm>
            <a:prstGeom prst="curvedDownArrow">
              <a:avLst/>
            </a:prstGeom>
            <a:solidFill>
              <a:srgbClr val="0070C0">
                <a:alpha val="50000"/>
              </a:srgbClr>
            </a:solidFill>
            <a:ln>
              <a:noFill/>
            </a:ln>
            <a:effectLst>
              <a:outerShdw blurRad="50800" dist="762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black"/>
                </a:solidFill>
                <a:latin typeface="Arial" panose="020B0604020202020204"/>
              </a:endParaRPr>
            </a:p>
          </p:txBody>
        </p:sp>
        <p:sp>
          <p:nvSpPr>
            <p:cNvPr id="7" name="Text Box 52">
              <a:extLst>
                <a:ext uri="{FF2B5EF4-FFF2-40B4-BE49-F238E27FC236}">
                  <a16:creationId xmlns:a16="http://schemas.microsoft.com/office/drawing/2014/main" id="{C4ED44D9-8CAD-EE04-B1D2-0910BD78B832}"/>
                </a:ext>
              </a:extLst>
            </p:cNvPr>
            <p:cNvSpPr txBox="1">
              <a:spLocks noChangeArrowheads="1"/>
            </p:cNvSpPr>
            <p:nvPr/>
          </p:nvSpPr>
          <p:spPr bwMode="auto">
            <a:xfrm>
              <a:off x="9083938" y="2214740"/>
              <a:ext cx="1859845" cy="7487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dirty="0">
                  <a:solidFill>
                    <a:prstClr val="black"/>
                  </a:solidFill>
                  <a:latin typeface="+mn-lt"/>
                </a:rPr>
                <a:t>Properties</a:t>
              </a:r>
              <a:br>
                <a:rPr lang="en-US" altLang="ru-RU" sz="2133" dirty="0">
                  <a:solidFill>
                    <a:prstClr val="black"/>
                  </a:solidFill>
                  <a:latin typeface="+mn-lt"/>
                </a:rPr>
              </a:br>
              <a:r>
                <a:rPr lang="en-US" altLang="ru-RU" sz="2133" dirty="0">
                  <a:solidFill>
                    <a:prstClr val="black"/>
                  </a:solidFill>
                  <a:latin typeface="+mn-lt"/>
                </a:rPr>
                <a:t>(after import):</a:t>
              </a:r>
            </a:p>
          </p:txBody>
        </p:sp>
      </p:grpSp>
      <p:sp>
        <p:nvSpPr>
          <p:cNvPr id="13" name="Text Box 52">
            <a:extLst>
              <a:ext uri="{FF2B5EF4-FFF2-40B4-BE49-F238E27FC236}">
                <a16:creationId xmlns:a16="http://schemas.microsoft.com/office/drawing/2014/main" id="{94C0E04E-0129-BFD1-DFEE-CD013B55BDEB}"/>
              </a:ext>
            </a:extLst>
          </p:cNvPr>
          <p:cNvSpPr txBox="1">
            <a:spLocks noChangeArrowheads="1"/>
          </p:cNvSpPr>
          <p:nvPr/>
        </p:nvSpPr>
        <p:spPr bwMode="auto">
          <a:xfrm>
            <a:off x="6364897" y="4571855"/>
            <a:ext cx="547206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000" dirty="0">
                <a:solidFill>
                  <a:prstClr val="black"/>
                </a:solidFill>
                <a:latin typeface="+mn-lt"/>
              </a:rPr>
              <a:t>Check for unique documents (based on SHA256):</a:t>
            </a:r>
          </a:p>
        </p:txBody>
      </p:sp>
      <p:pic>
        <p:nvPicPr>
          <p:cNvPr id="16" name="Picture 15">
            <a:extLst>
              <a:ext uri="{FF2B5EF4-FFF2-40B4-BE49-F238E27FC236}">
                <a16:creationId xmlns:a16="http://schemas.microsoft.com/office/drawing/2014/main" id="{83B1FB82-2D2A-74C5-293F-4AC52B4AE538}"/>
              </a:ext>
            </a:extLst>
          </p:cNvPr>
          <p:cNvPicPr>
            <a:picLocks noChangeAspect="1"/>
          </p:cNvPicPr>
          <p:nvPr/>
        </p:nvPicPr>
        <p:blipFill>
          <a:blip r:embed="rId6"/>
          <a:stretch>
            <a:fillRect/>
          </a:stretch>
        </p:blipFill>
        <p:spPr>
          <a:xfrm>
            <a:off x="6461753" y="4984497"/>
            <a:ext cx="5243187" cy="693951"/>
          </a:xfrm>
          <a:prstGeom prst="rect">
            <a:avLst/>
          </a:prstGeom>
          <a:ln>
            <a:solidFill>
              <a:schemeClr val="accent1"/>
            </a:solidFill>
          </a:ln>
        </p:spPr>
      </p:pic>
      <p:pic>
        <p:nvPicPr>
          <p:cNvPr id="17" name="Picture 16">
            <a:extLst>
              <a:ext uri="{FF2B5EF4-FFF2-40B4-BE49-F238E27FC236}">
                <a16:creationId xmlns:a16="http://schemas.microsoft.com/office/drawing/2014/main" id="{D8FEEC9C-0803-1615-544F-1CA60BFEECD2}"/>
              </a:ext>
            </a:extLst>
          </p:cNvPr>
          <p:cNvPicPr>
            <a:picLocks noChangeAspect="1"/>
          </p:cNvPicPr>
          <p:nvPr/>
        </p:nvPicPr>
        <p:blipFill>
          <a:blip r:embed="rId7"/>
          <a:stretch>
            <a:fillRect/>
          </a:stretch>
        </p:blipFill>
        <p:spPr>
          <a:xfrm>
            <a:off x="6459679" y="5738855"/>
            <a:ext cx="5237506" cy="476640"/>
          </a:xfrm>
          <a:prstGeom prst="rect">
            <a:avLst/>
          </a:prstGeom>
          <a:ln>
            <a:solidFill>
              <a:schemeClr val="accent1"/>
            </a:solidFill>
          </a:ln>
        </p:spPr>
      </p:pic>
    </p:spTree>
    <p:extLst>
      <p:ext uri="{BB962C8B-B14F-4D97-AF65-F5344CB8AC3E}">
        <p14:creationId xmlns:p14="http://schemas.microsoft.com/office/powerpoint/2010/main" val="2745267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500"/>
                                        <p:tgtEl>
                                          <p:spTgt spid="1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de-DE" dirty="0" err="1"/>
              <a:t>Created</a:t>
            </a:r>
            <a:r>
              <a:rPr lang="de-DE" dirty="0"/>
              <a:t> Objects</a:t>
            </a:r>
            <a:endParaRPr lang="de-DE" sz="1600" dirty="0"/>
          </a:p>
        </p:txBody>
      </p:sp>
      <p:sp>
        <p:nvSpPr>
          <p:cNvPr id="4" name="Text Placeholder 3">
            <a:extLst>
              <a:ext uri="{FF2B5EF4-FFF2-40B4-BE49-F238E27FC236}">
                <a16:creationId xmlns:a16="http://schemas.microsoft.com/office/drawing/2014/main" id="{2C14DFCB-E930-6ED4-9AD1-6EF706C4A1B8}"/>
              </a:ext>
            </a:extLst>
          </p:cNvPr>
          <p:cNvSpPr>
            <a:spLocks noGrp="1"/>
          </p:cNvSpPr>
          <p:nvPr>
            <p:ph type="body" sz="quarter" idx="13"/>
          </p:nvPr>
        </p:nvSpPr>
        <p:spPr/>
        <p:txBody>
          <a:bodyPr/>
          <a:lstStyle/>
          <a:p>
            <a:endParaRPr lang="en-US"/>
          </a:p>
        </p:txBody>
      </p:sp>
      <p:sp>
        <p:nvSpPr>
          <p:cNvPr id="10" name="Text Box 52">
            <a:extLst>
              <a:ext uri="{FF2B5EF4-FFF2-40B4-BE49-F238E27FC236}">
                <a16:creationId xmlns:a16="http://schemas.microsoft.com/office/drawing/2014/main" id="{6716D2A9-4CD1-9A0A-028A-FDA82F0A3EE4}"/>
              </a:ext>
            </a:extLst>
          </p:cNvPr>
          <p:cNvSpPr txBox="1">
            <a:spLocks noChangeArrowheads="1"/>
          </p:cNvSpPr>
          <p:nvPr/>
        </p:nvSpPr>
        <p:spPr bwMode="auto">
          <a:xfrm>
            <a:off x="8157681" y="1051677"/>
            <a:ext cx="3950584" cy="1405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mn-lt"/>
              </a:rPr>
              <a:t>After import: </a:t>
            </a:r>
          </a:p>
          <a:p>
            <a:pPr defTabSz="914377">
              <a:spcBef>
                <a:spcPts val="0"/>
              </a:spcBef>
            </a:pPr>
            <a:r>
              <a:rPr lang="en-US" altLang="ru-RU" sz="2133" dirty="0">
                <a:solidFill>
                  <a:prstClr val="black"/>
                </a:solidFill>
                <a:latin typeface="+mn-lt"/>
              </a:rPr>
              <a:t>- check all created objects (names, access level, </a:t>
            </a:r>
            <a:r>
              <a:rPr lang="en-US" altLang="ru-RU" sz="2133" dirty="0" err="1">
                <a:solidFill>
                  <a:prstClr val="black"/>
                </a:solidFill>
                <a:latin typeface="+mn-lt"/>
              </a:rPr>
              <a:t>etc</a:t>
            </a:r>
            <a:r>
              <a:rPr lang="en-US" altLang="ru-RU" sz="2133" dirty="0">
                <a:solidFill>
                  <a:prstClr val="black"/>
                </a:solidFill>
                <a:latin typeface="+mn-lt"/>
              </a:rPr>
              <a:t>…);</a:t>
            </a:r>
          </a:p>
          <a:p>
            <a:pPr defTabSz="914377">
              <a:spcBef>
                <a:spcPts val="0"/>
              </a:spcBef>
            </a:pPr>
            <a:r>
              <a:rPr lang="en-US" altLang="ru-RU" sz="2133" dirty="0">
                <a:solidFill>
                  <a:prstClr val="black"/>
                </a:solidFill>
                <a:latin typeface="+mn-lt"/>
              </a:rPr>
              <a:t>- </a:t>
            </a:r>
            <a:r>
              <a:rPr lang="en-US" altLang="ru-RU" sz="2133" dirty="0">
                <a:solidFill>
                  <a:schemeClr val="tx1"/>
                </a:solidFill>
                <a:latin typeface="+mn-lt"/>
              </a:rPr>
              <a:t>share a link.</a:t>
            </a:r>
          </a:p>
        </p:txBody>
      </p:sp>
      <p:pic>
        <p:nvPicPr>
          <p:cNvPr id="1026" name="Picture 2" descr="The Four Requirements of Success | Contracting Business">
            <a:extLst>
              <a:ext uri="{FF2B5EF4-FFF2-40B4-BE49-F238E27FC236}">
                <a16:creationId xmlns:a16="http://schemas.microsoft.com/office/drawing/2014/main" id="{7F67A981-F5F4-08BF-1088-88DC80FC7AF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47843" y="2673763"/>
            <a:ext cx="3135924" cy="164636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DC2F5CCA-9876-4907-D9CA-C3E09D1040F7}"/>
              </a:ext>
            </a:extLst>
          </p:cNvPr>
          <p:cNvPicPr>
            <a:picLocks noChangeAspect="1"/>
          </p:cNvPicPr>
          <p:nvPr/>
        </p:nvPicPr>
        <p:blipFill>
          <a:blip r:embed="rId4"/>
          <a:stretch>
            <a:fillRect/>
          </a:stretch>
        </p:blipFill>
        <p:spPr>
          <a:xfrm>
            <a:off x="162856" y="708916"/>
            <a:ext cx="7272306" cy="5625101"/>
          </a:xfrm>
          <a:prstGeom prst="rect">
            <a:avLst/>
          </a:prstGeom>
          <a:ln>
            <a:solidFill>
              <a:schemeClr val="tx2">
                <a:lumMod val="90000"/>
                <a:lumOff val="10000"/>
              </a:schemeClr>
            </a:solidFill>
          </a:ln>
        </p:spPr>
      </p:pic>
    </p:spTree>
    <p:extLst>
      <p:ext uri="{BB962C8B-B14F-4D97-AF65-F5344CB8AC3E}">
        <p14:creationId xmlns:p14="http://schemas.microsoft.com/office/powerpoint/2010/main" val="12421810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a:t>
            </a:r>
            <a:r>
              <a:rPr lang="en-US" sz="3733" dirty="0"/>
              <a:t> Extended Properties: the basics</a:t>
            </a:r>
            <a:br>
              <a:rPr lang="en-US" sz="3733" dirty="0"/>
            </a:br>
            <a:endParaRPr lang="de-DE" sz="1600" dirty="0"/>
          </a:p>
        </p:txBody>
      </p:sp>
      <p:sp>
        <p:nvSpPr>
          <p:cNvPr id="3" name="Text Placeholder 2">
            <a:extLst>
              <a:ext uri="{FF2B5EF4-FFF2-40B4-BE49-F238E27FC236}">
                <a16:creationId xmlns:a16="http://schemas.microsoft.com/office/drawing/2014/main" id="{A9FBEED1-0C3C-D48A-FED3-3FF2448937E5}"/>
              </a:ext>
            </a:extLst>
          </p:cNvPr>
          <p:cNvSpPr>
            <a:spLocks noGrp="1"/>
          </p:cNvSpPr>
          <p:nvPr>
            <p:ph type="body" sz="quarter" idx="13"/>
          </p:nvPr>
        </p:nvSpPr>
        <p:spPr>
          <a:xfrm>
            <a:off x="6374921" y="6362393"/>
            <a:ext cx="4607403" cy="485999"/>
          </a:xfrm>
        </p:spPr>
        <p:txBody>
          <a:bodyPr/>
          <a:lstStyle/>
          <a:p>
            <a:pPr indent="0" defTabSz="914377">
              <a:buNone/>
            </a:pPr>
            <a:r>
              <a:rPr lang="en-US" altLang="ru-RU" sz="1000" b="0" dirty="0">
                <a:solidFill>
                  <a:srgbClr val="0070C0"/>
                </a:solidFill>
                <a:latin typeface="Arial" panose="020B0604020202020204" pitchFamily="34" charset="0"/>
                <a:hlinkClick r:id="rId3">
                  <a:extLst>
                    <a:ext uri="{A12FA001-AC4F-418D-AE19-62706E023703}">
                      <ahyp:hlinkClr xmlns:ahyp="http://schemas.microsoft.com/office/drawing/2018/hyperlinkcolor" val="tx"/>
                    </a:ext>
                  </a:extLst>
                </a:hlinkClick>
              </a:rPr>
              <a:t>https://en.wikipedia.org/wiki/Data_type</a:t>
            </a:r>
            <a:endParaRPr lang="en-US" altLang="ru-RU" sz="1000" b="0" dirty="0">
              <a:solidFill>
                <a:srgbClr val="0070C0"/>
              </a:solidFill>
              <a:latin typeface="Arial" panose="020B0604020202020204" pitchFamily="34" charset="0"/>
            </a:endParaRPr>
          </a:p>
        </p:txBody>
      </p:sp>
      <p:sp>
        <p:nvSpPr>
          <p:cNvPr id="8" name="Text Box 52">
            <a:extLst>
              <a:ext uri="{FF2B5EF4-FFF2-40B4-BE49-F238E27FC236}">
                <a16:creationId xmlns:a16="http://schemas.microsoft.com/office/drawing/2014/main" id="{ECE8CDA6-538F-1854-2C60-80C1E68BDE57}"/>
              </a:ext>
            </a:extLst>
          </p:cNvPr>
          <p:cNvSpPr txBox="1">
            <a:spLocks noChangeArrowheads="1"/>
          </p:cNvSpPr>
          <p:nvPr/>
        </p:nvSpPr>
        <p:spPr bwMode="auto">
          <a:xfrm>
            <a:off x="68476" y="921089"/>
            <a:ext cx="12055048" cy="1231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800" b="1" dirty="0">
                <a:solidFill>
                  <a:prstClr val="black"/>
                </a:solidFill>
                <a:latin typeface="+mn-lt"/>
              </a:rPr>
              <a:t>All values are to be stored using appropriate data types!</a:t>
            </a:r>
            <a:endParaRPr lang="en-US" altLang="ru-RU" sz="2800" dirty="0">
              <a:solidFill>
                <a:prstClr val="black"/>
              </a:solidFill>
              <a:latin typeface="+mn-lt"/>
            </a:endParaRPr>
          </a:p>
          <a:p>
            <a:pPr defTabSz="914377">
              <a:spcBef>
                <a:spcPts val="1200"/>
              </a:spcBef>
            </a:pPr>
            <a:r>
              <a:rPr lang="en-US" altLang="ru-RU" sz="1800" b="1" dirty="0">
                <a:solidFill>
                  <a:prstClr val="black"/>
                </a:solidFill>
                <a:latin typeface="+mn-lt"/>
              </a:rPr>
              <a:t>DEFINITION: </a:t>
            </a:r>
            <a:r>
              <a:rPr lang="en-US" altLang="ru-RU" sz="1800" dirty="0">
                <a:solidFill>
                  <a:prstClr val="black"/>
                </a:solidFill>
                <a:latin typeface="+mn-lt"/>
              </a:rPr>
              <a:t>Data type is a collection or grouping of data values, usually specified by a </a:t>
            </a:r>
            <a:r>
              <a:rPr lang="en-US" altLang="ru-RU" sz="1800" b="1" dirty="0">
                <a:solidFill>
                  <a:prstClr val="black"/>
                </a:solidFill>
                <a:latin typeface="+mn-lt"/>
              </a:rPr>
              <a:t>set of possible values</a:t>
            </a:r>
            <a:r>
              <a:rPr lang="en-US" altLang="ru-RU" sz="1800" dirty="0">
                <a:solidFill>
                  <a:prstClr val="black"/>
                </a:solidFill>
                <a:latin typeface="+mn-lt"/>
              </a:rPr>
              <a:t>, a </a:t>
            </a:r>
            <a:r>
              <a:rPr lang="en-US" altLang="ru-RU" sz="1800" b="1" dirty="0">
                <a:solidFill>
                  <a:prstClr val="black"/>
                </a:solidFill>
                <a:latin typeface="+mn-lt"/>
              </a:rPr>
              <a:t>set of allowed operations</a:t>
            </a:r>
            <a:r>
              <a:rPr lang="en-US" altLang="ru-RU" sz="1800" dirty="0">
                <a:solidFill>
                  <a:prstClr val="black"/>
                </a:solidFill>
                <a:latin typeface="+mn-lt"/>
              </a:rPr>
              <a:t> on these values</a:t>
            </a:r>
            <a:r>
              <a:rPr lang="en-US" altLang="ru-RU" sz="1800" dirty="0">
                <a:solidFill>
                  <a:schemeClr val="bg1">
                    <a:lumMod val="50000"/>
                  </a:schemeClr>
                </a:solidFill>
                <a:latin typeface="+mn-lt"/>
              </a:rPr>
              <a:t>, and/or a representation of these values as machine types.</a:t>
            </a:r>
            <a:endParaRPr lang="ru-RU" altLang="ru-RU" sz="1800" i="1" dirty="0">
              <a:solidFill>
                <a:schemeClr val="bg1">
                  <a:lumMod val="50000"/>
                </a:schemeClr>
              </a:solidFill>
              <a:latin typeface="+mn-lt"/>
            </a:endParaRPr>
          </a:p>
        </p:txBody>
      </p:sp>
      <p:sp>
        <p:nvSpPr>
          <p:cNvPr id="33" name="Text Box 52">
            <a:extLst>
              <a:ext uri="{FF2B5EF4-FFF2-40B4-BE49-F238E27FC236}">
                <a16:creationId xmlns:a16="http://schemas.microsoft.com/office/drawing/2014/main" id="{1EFDC779-7A3B-71AD-043B-5583C531B04D}"/>
              </a:ext>
            </a:extLst>
          </p:cNvPr>
          <p:cNvSpPr txBox="1">
            <a:spLocks noChangeArrowheads="1"/>
          </p:cNvSpPr>
          <p:nvPr/>
        </p:nvSpPr>
        <p:spPr bwMode="auto">
          <a:xfrm>
            <a:off x="136952" y="2198475"/>
            <a:ext cx="12055048" cy="2585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1800" u="sng" dirty="0">
                <a:solidFill>
                  <a:prstClr val="black"/>
                </a:solidFill>
                <a:latin typeface="+mn-lt"/>
              </a:rPr>
              <a:t>Supported data types</a:t>
            </a:r>
            <a:r>
              <a:rPr lang="en-US" altLang="ru-RU" sz="1800" dirty="0">
                <a:solidFill>
                  <a:prstClr val="black"/>
                </a:solidFill>
                <a:latin typeface="+mn-lt"/>
              </a:rPr>
              <a:t> (and their visualization in the search form):</a:t>
            </a:r>
          </a:p>
          <a:p>
            <a:pPr marL="228594" indent="-228594" defTabSz="914377">
              <a:spcBef>
                <a:spcPts val="0"/>
              </a:spcBef>
              <a:buFont typeface="Arial" panose="020B0604020202020204" pitchFamily="34" charset="0"/>
              <a:buChar char="•"/>
            </a:pPr>
            <a:r>
              <a:rPr lang="en-US" altLang="ru-RU" sz="1800" b="1" dirty="0">
                <a:solidFill>
                  <a:prstClr val="black"/>
                </a:solidFill>
                <a:latin typeface="+mn-lt"/>
              </a:rPr>
              <a:t>Int</a:t>
            </a:r>
            <a:r>
              <a:rPr lang="en-US" altLang="ru-RU" sz="1800" dirty="0">
                <a:solidFill>
                  <a:prstClr val="black"/>
                </a:solidFill>
                <a:latin typeface="+mn-lt"/>
              </a:rPr>
              <a:t> – integer values (64-bit signed integer) in range [-9 223 372 036 854 775 808; 9 223 372 036 854 775 807].</a:t>
            </a:r>
          </a:p>
          <a:p>
            <a:pPr marL="228594" indent="-228594" defTabSz="914377">
              <a:spcBef>
                <a:spcPts val="0"/>
              </a:spcBef>
              <a:buFont typeface="Arial" panose="020B0604020202020204" pitchFamily="34" charset="0"/>
              <a:buChar char="•"/>
            </a:pPr>
            <a:endParaRPr lang="en-US" altLang="ru-RU" sz="1800" dirty="0">
              <a:solidFill>
                <a:prstClr val="black"/>
              </a:solidFill>
              <a:latin typeface="+mn-lt"/>
            </a:endParaRPr>
          </a:p>
          <a:p>
            <a:pPr marL="228594" indent="-228594" defTabSz="914377">
              <a:spcBef>
                <a:spcPts val="0"/>
              </a:spcBef>
              <a:buFont typeface="Arial" panose="020B0604020202020204" pitchFamily="34" charset="0"/>
              <a:buChar char="•"/>
            </a:pPr>
            <a:endParaRPr lang="en-US" altLang="ru-RU" sz="1800" dirty="0">
              <a:solidFill>
                <a:prstClr val="black"/>
              </a:solidFill>
              <a:latin typeface="+mn-lt"/>
            </a:endParaRPr>
          </a:p>
          <a:p>
            <a:pPr marL="228594" indent="-228594" defTabSz="914377">
              <a:spcBef>
                <a:spcPts val="0"/>
              </a:spcBef>
              <a:buFont typeface="Arial" panose="020B0604020202020204" pitchFamily="34" charset="0"/>
              <a:buChar char="•"/>
            </a:pPr>
            <a:r>
              <a:rPr lang="en-US" altLang="ru-RU" sz="1800" b="1" dirty="0">
                <a:solidFill>
                  <a:prstClr val="black"/>
                </a:solidFill>
                <a:latin typeface="+mn-lt"/>
              </a:rPr>
              <a:t>Float</a:t>
            </a:r>
            <a:r>
              <a:rPr lang="en-US" altLang="ru-RU" sz="1800" dirty="0">
                <a:solidFill>
                  <a:prstClr val="black"/>
                </a:solidFill>
                <a:latin typeface="+mn-lt"/>
              </a:rPr>
              <a:t> – double-precision floating-point (8 bytes, IEEE-754), ±5.0×10</a:t>
            </a:r>
            <a:r>
              <a:rPr lang="en-US" altLang="ru-RU" sz="1800" baseline="30000" dirty="0">
                <a:solidFill>
                  <a:prstClr val="black"/>
                </a:solidFill>
                <a:latin typeface="+mn-lt"/>
              </a:rPr>
              <a:t>−324</a:t>
            </a:r>
            <a:r>
              <a:rPr lang="en-US" altLang="ru-RU" sz="1800" dirty="0">
                <a:solidFill>
                  <a:prstClr val="black"/>
                </a:solidFill>
                <a:latin typeface="+mn-lt"/>
              </a:rPr>
              <a:t> to ±1.7 × 10</a:t>
            </a:r>
            <a:r>
              <a:rPr lang="en-US" altLang="ru-RU" sz="1800" baseline="30000" dirty="0">
                <a:solidFill>
                  <a:prstClr val="black"/>
                </a:solidFill>
                <a:latin typeface="+mn-lt"/>
              </a:rPr>
              <a:t>308</a:t>
            </a:r>
            <a:r>
              <a:rPr lang="en-US" altLang="ru-RU" sz="1800" dirty="0">
                <a:solidFill>
                  <a:prstClr val="black"/>
                </a:solidFill>
                <a:latin typeface="+mn-lt"/>
              </a:rPr>
              <a:t>.</a:t>
            </a:r>
          </a:p>
          <a:p>
            <a:pPr marL="228594" indent="-228594" defTabSz="914377">
              <a:spcBef>
                <a:spcPts val="0"/>
              </a:spcBef>
              <a:buFont typeface="Arial" panose="020B0604020202020204" pitchFamily="34" charset="0"/>
              <a:buChar char="•"/>
            </a:pPr>
            <a:endParaRPr lang="en-US" altLang="ru-RU" sz="1800" dirty="0">
              <a:solidFill>
                <a:prstClr val="black"/>
              </a:solidFill>
              <a:latin typeface="+mn-lt"/>
            </a:endParaRPr>
          </a:p>
          <a:p>
            <a:pPr marL="228594" indent="-228594" defTabSz="914377">
              <a:spcBef>
                <a:spcPts val="0"/>
              </a:spcBef>
              <a:buFont typeface="Arial" panose="020B0604020202020204" pitchFamily="34" charset="0"/>
              <a:buChar char="•"/>
            </a:pPr>
            <a:endParaRPr lang="en-US" altLang="ru-RU" sz="1800" dirty="0">
              <a:solidFill>
                <a:prstClr val="black"/>
              </a:solidFill>
              <a:latin typeface="+mn-lt"/>
            </a:endParaRPr>
          </a:p>
          <a:p>
            <a:pPr marL="228594" indent="-228594" defTabSz="914377">
              <a:spcBef>
                <a:spcPts val="0"/>
              </a:spcBef>
              <a:buFont typeface="Arial" panose="020B0604020202020204" pitchFamily="34" charset="0"/>
              <a:buChar char="•"/>
            </a:pPr>
            <a:r>
              <a:rPr lang="en-US" altLang="ru-RU" sz="1800" b="1" dirty="0">
                <a:solidFill>
                  <a:prstClr val="black"/>
                </a:solidFill>
                <a:latin typeface="+mn-lt"/>
              </a:rPr>
              <a:t>String </a:t>
            </a:r>
            <a:r>
              <a:rPr lang="en-US" altLang="ru-RU" sz="1800" dirty="0">
                <a:solidFill>
                  <a:prstClr val="black"/>
                </a:solidFill>
                <a:latin typeface="+mn-lt"/>
              </a:rPr>
              <a:t>– any characters sequence no longer than 4096 symbols.</a:t>
            </a:r>
          </a:p>
          <a:p>
            <a:pPr marL="228594" indent="-228594" defTabSz="914377">
              <a:spcBef>
                <a:spcPts val="0"/>
              </a:spcBef>
              <a:buFont typeface="Arial" panose="020B0604020202020204" pitchFamily="34" charset="0"/>
              <a:buChar char="•"/>
            </a:pPr>
            <a:r>
              <a:rPr lang="en-US" altLang="ru-RU" sz="1800" b="1" dirty="0" err="1">
                <a:solidFill>
                  <a:prstClr val="black"/>
                </a:solidFill>
                <a:latin typeface="+mn-lt"/>
              </a:rPr>
              <a:t>BigString</a:t>
            </a:r>
            <a:r>
              <a:rPr lang="en-US" altLang="ru-RU" sz="1800" dirty="0">
                <a:solidFill>
                  <a:prstClr val="black"/>
                </a:solidFill>
                <a:latin typeface="+mn-lt"/>
              </a:rPr>
              <a:t> – any characters sequence no longer than 2 147 483 647 symbols (2 Gb).</a:t>
            </a:r>
          </a:p>
        </p:txBody>
      </p:sp>
      <p:pic>
        <p:nvPicPr>
          <p:cNvPr id="5" name="Picture 4">
            <a:extLst>
              <a:ext uri="{FF2B5EF4-FFF2-40B4-BE49-F238E27FC236}">
                <a16:creationId xmlns:a16="http://schemas.microsoft.com/office/drawing/2014/main" id="{831E7AB6-4DA6-FB6C-02D2-EA508C7D853D}"/>
              </a:ext>
            </a:extLst>
          </p:cNvPr>
          <p:cNvPicPr>
            <a:picLocks noChangeAspect="1"/>
          </p:cNvPicPr>
          <p:nvPr/>
        </p:nvPicPr>
        <p:blipFill>
          <a:blip r:embed="rId4"/>
          <a:stretch>
            <a:fillRect/>
          </a:stretch>
        </p:blipFill>
        <p:spPr>
          <a:xfrm>
            <a:off x="1237050" y="2808478"/>
            <a:ext cx="9697803" cy="457264"/>
          </a:xfrm>
          <a:prstGeom prst="rect">
            <a:avLst/>
          </a:prstGeom>
        </p:spPr>
      </p:pic>
      <p:pic>
        <p:nvPicPr>
          <p:cNvPr id="7" name="Picture 6">
            <a:extLst>
              <a:ext uri="{FF2B5EF4-FFF2-40B4-BE49-F238E27FC236}">
                <a16:creationId xmlns:a16="http://schemas.microsoft.com/office/drawing/2014/main" id="{325B5A96-3374-3E36-27E6-9D887E8C0D33}"/>
              </a:ext>
            </a:extLst>
          </p:cNvPr>
          <p:cNvPicPr>
            <a:picLocks noChangeAspect="1"/>
          </p:cNvPicPr>
          <p:nvPr/>
        </p:nvPicPr>
        <p:blipFill>
          <a:blip r:embed="rId5"/>
          <a:stretch>
            <a:fillRect/>
          </a:stretch>
        </p:blipFill>
        <p:spPr>
          <a:xfrm>
            <a:off x="1232287" y="3638771"/>
            <a:ext cx="9707330" cy="504895"/>
          </a:xfrm>
          <a:prstGeom prst="rect">
            <a:avLst/>
          </a:prstGeom>
        </p:spPr>
      </p:pic>
      <p:pic>
        <p:nvPicPr>
          <p:cNvPr id="30" name="Picture 29">
            <a:extLst>
              <a:ext uri="{FF2B5EF4-FFF2-40B4-BE49-F238E27FC236}">
                <a16:creationId xmlns:a16="http://schemas.microsoft.com/office/drawing/2014/main" id="{6FC980C9-F13F-C058-4638-1DBF42AC7A1B}"/>
              </a:ext>
            </a:extLst>
          </p:cNvPr>
          <p:cNvPicPr>
            <a:picLocks noChangeAspect="1"/>
          </p:cNvPicPr>
          <p:nvPr/>
        </p:nvPicPr>
        <p:blipFill rotWithShape="1">
          <a:blip r:embed="rId6"/>
          <a:srcRect b="15359"/>
          <a:stretch/>
        </p:blipFill>
        <p:spPr>
          <a:xfrm>
            <a:off x="1202142" y="4874328"/>
            <a:ext cx="9707330" cy="1346545"/>
          </a:xfrm>
          <a:prstGeom prst="rect">
            <a:avLst/>
          </a:prstGeom>
        </p:spPr>
      </p:pic>
      <p:cxnSp>
        <p:nvCxnSpPr>
          <p:cNvPr id="31" name="Straight Arrow Connector 30">
            <a:extLst>
              <a:ext uri="{FF2B5EF4-FFF2-40B4-BE49-F238E27FC236}">
                <a16:creationId xmlns:a16="http://schemas.microsoft.com/office/drawing/2014/main" id="{5EA31A55-EEEB-0810-68FC-C31331CEF22D}"/>
              </a:ext>
            </a:extLst>
          </p:cNvPr>
          <p:cNvCxnSpPr>
            <a:cxnSpLocks/>
          </p:cNvCxnSpPr>
          <p:nvPr/>
        </p:nvCxnSpPr>
        <p:spPr>
          <a:xfrm>
            <a:off x="3184418" y="3286722"/>
            <a:ext cx="5929437" cy="0"/>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2567A609-32BD-C1CA-C2A5-470D40F4A773}"/>
              </a:ext>
            </a:extLst>
          </p:cNvPr>
          <p:cNvCxnSpPr>
            <a:cxnSpLocks/>
          </p:cNvCxnSpPr>
          <p:nvPr/>
        </p:nvCxnSpPr>
        <p:spPr>
          <a:xfrm>
            <a:off x="3186093" y="4152553"/>
            <a:ext cx="5929437" cy="0"/>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6C4FC439-A97E-8A15-24E4-000628C59B43}"/>
              </a:ext>
            </a:extLst>
          </p:cNvPr>
          <p:cNvCxnSpPr>
            <a:cxnSpLocks/>
          </p:cNvCxnSpPr>
          <p:nvPr/>
        </p:nvCxnSpPr>
        <p:spPr>
          <a:xfrm>
            <a:off x="3197816" y="5681572"/>
            <a:ext cx="4338448" cy="0"/>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784F2BFD-F1EE-CBA5-188B-CE2AB68D31CC}"/>
              </a:ext>
            </a:extLst>
          </p:cNvPr>
          <p:cNvSpPr txBox="1"/>
          <p:nvPr/>
        </p:nvSpPr>
        <p:spPr>
          <a:xfrm>
            <a:off x="105672" y="713018"/>
            <a:ext cx="7088947" cy="369332"/>
          </a:xfrm>
          <a:prstGeom prst="rect">
            <a:avLst/>
          </a:prstGeom>
          <a:noFill/>
        </p:spPr>
        <p:txBody>
          <a:bodyPr wrap="square">
            <a:spAutoFit/>
          </a:bodyPr>
          <a:lstStyle/>
          <a:p>
            <a:r>
              <a:rPr lang="en-US" altLang="ru-RU" b="1" dirty="0">
                <a:solidFill>
                  <a:srgbClr val="0070C0"/>
                </a:solidFill>
                <a:latin typeface="+mn-lt"/>
              </a:rPr>
              <a:t>Motivation: </a:t>
            </a:r>
            <a:r>
              <a:rPr lang="en-US" altLang="ru-RU" dirty="0">
                <a:solidFill>
                  <a:srgbClr val="0070C0"/>
                </a:solidFill>
                <a:latin typeface="+mn-lt"/>
              </a:rPr>
              <a:t>to extend object description by adding more data</a:t>
            </a:r>
            <a:r>
              <a:rPr lang="en-US" altLang="ru-RU" dirty="0">
                <a:solidFill>
                  <a:srgbClr val="0070C0"/>
                </a:solidFill>
              </a:rPr>
              <a:t>/metadata</a:t>
            </a:r>
            <a:endParaRPr lang="en-US" dirty="0">
              <a:solidFill>
                <a:srgbClr val="0070C0"/>
              </a:solidFill>
            </a:endParaRPr>
          </a:p>
        </p:txBody>
      </p:sp>
    </p:spTree>
    <p:extLst>
      <p:ext uri="{BB962C8B-B14F-4D97-AF65-F5344CB8AC3E}">
        <p14:creationId xmlns:p14="http://schemas.microsoft.com/office/powerpoint/2010/main" val="955123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
                                            <p:txEl>
                                              <p:pRg st="0" end="0"/>
                                            </p:txEl>
                                          </p:spTgt>
                                        </p:tgtEl>
                                        <p:attrNameLst>
                                          <p:attrName>style.visibility</p:attrName>
                                        </p:attrNameLst>
                                      </p:cBhvr>
                                      <p:to>
                                        <p:strVal val="visible"/>
                                      </p:to>
                                    </p:set>
                                    <p:animEffect transition="in" filter="fade">
                                      <p:cBhvr>
                                        <p:cTn id="7" dur="500"/>
                                        <p:tgtEl>
                                          <p:spTgt spid="3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3">
                                            <p:txEl>
                                              <p:pRg st="1" end="1"/>
                                            </p:txEl>
                                          </p:spTgt>
                                        </p:tgtEl>
                                        <p:attrNameLst>
                                          <p:attrName>style.visibility</p:attrName>
                                        </p:attrNameLst>
                                      </p:cBhvr>
                                      <p:to>
                                        <p:strVal val="visible"/>
                                      </p:to>
                                    </p:set>
                                    <p:animEffect transition="in" filter="fade">
                                      <p:cBhvr>
                                        <p:cTn id="10" dur="500"/>
                                        <p:tgtEl>
                                          <p:spTgt spid="33">
                                            <p:txEl>
                                              <p:pRg st="1" end="1"/>
                                            </p:txEl>
                                          </p:spTgt>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500"/>
                                        <p:tgtEl>
                                          <p:spTgt spid="3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3">
                                            <p:txEl>
                                              <p:pRg st="4" end="4"/>
                                            </p:txEl>
                                          </p:spTgt>
                                        </p:tgtEl>
                                        <p:attrNameLst>
                                          <p:attrName>style.visibility</p:attrName>
                                        </p:attrNameLst>
                                      </p:cBhvr>
                                      <p:to>
                                        <p:strVal val="visible"/>
                                      </p:to>
                                    </p:set>
                                    <p:animEffect transition="in" filter="fade">
                                      <p:cBhvr>
                                        <p:cTn id="23" dur="500"/>
                                        <p:tgtEl>
                                          <p:spTgt spid="33">
                                            <p:txEl>
                                              <p:pRg st="4" end="4"/>
                                            </p:txEl>
                                          </p:spTgt>
                                        </p:tgtEl>
                                      </p:cBhvr>
                                    </p:animEffect>
                                  </p:childTnLst>
                                </p:cTn>
                              </p:par>
                            </p:childTnLst>
                          </p:cTn>
                        </p:par>
                        <p:par>
                          <p:cTn id="24" fill="hold">
                            <p:stCondLst>
                              <p:cond delay="500"/>
                            </p:stCondLst>
                            <p:childTnLst>
                              <p:par>
                                <p:cTn id="25" presetID="10" presetClass="entr" presetSubtype="0"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par>
                          <p:cTn id="28" fill="hold">
                            <p:stCondLst>
                              <p:cond delay="1000"/>
                            </p:stCondLst>
                            <p:childTnLst>
                              <p:par>
                                <p:cTn id="29" presetID="10" presetClass="entr" presetSubtype="0" fill="hold" nodeType="after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fade">
                                      <p:cBhvr>
                                        <p:cTn id="31" dur="500"/>
                                        <p:tgtEl>
                                          <p:spTgt spid="35"/>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33">
                                            <p:txEl>
                                              <p:pRg st="7" end="7"/>
                                            </p:txEl>
                                          </p:spTgt>
                                        </p:tgtEl>
                                        <p:attrNameLst>
                                          <p:attrName>style.visibility</p:attrName>
                                        </p:attrNameLst>
                                      </p:cBhvr>
                                      <p:to>
                                        <p:strVal val="visible"/>
                                      </p:to>
                                    </p:set>
                                    <p:animEffect transition="in" filter="fade">
                                      <p:cBhvr>
                                        <p:cTn id="36" dur="500"/>
                                        <p:tgtEl>
                                          <p:spTgt spid="33">
                                            <p:txEl>
                                              <p:pRg st="7" end="7"/>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33">
                                            <p:txEl>
                                              <p:pRg st="8" end="8"/>
                                            </p:txEl>
                                          </p:spTgt>
                                        </p:tgtEl>
                                        <p:attrNameLst>
                                          <p:attrName>style.visibility</p:attrName>
                                        </p:attrNameLst>
                                      </p:cBhvr>
                                      <p:to>
                                        <p:strVal val="visible"/>
                                      </p:to>
                                    </p:set>
                                    <p:animEffect transition="in" filter="fade">
                                      <p:cBhvr>
                                        <p:cTn id="41" dur="500"/>
                                        <p:tgtEl>
                                          <p:spTgt spid="33">
                                            <p:txEl>
                                              <p:pRg st="8" end="8"/>
                                            </p:txEl>
                                          </p:spTgt>
                                        </p:tgtEl>
                                      </p:cBhvr>
                                    </p:animEffect>
                                  </p:childTnLst>
                                </p:cTn>
                              </p:par>
                            </p:childTnLst>
                          </p:cTn>
                        </p:par>
                        <p:par>
                          <p:cTn id="42" fill="hold">
                            <p:stCondLst>
                              <p:cond delay="500"/>
                            </p:stCondLst>
                            <p:childTnLst>
                              <p:par>
                                <p:cTn id="43" presetID="10" presetClass="entr" presetSubtype="0" fill="hold" nodeType="after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fade">
                                      <p:cBhvr>
                                        <p:cTn id="45" dur="500"/>
                                        <p:tgtEl>
                                          <p:spTgt spid="30"/>
                                        </p:tgtEl>
                                      </p:cBhvr>
                                    </p:animEffect>
                                  </p:childTnLst>
                                </p:cTn>
                              </p:par>
                            </p:childTnLst>
                          </p:cTn>
                        </p:par>
                        <p:par>
                          <p:cTn id="46" fill="hold">
                            <p:stCondLst>
                              <p:cond delay="1000"/>
                            </p:stCondLst>
                            <p:childTnLst>
                              <p:par>
                                <p:cTn id="47" presetID="10" presetClass="entr" presetSubtype="0" fill="hold" nodeType="after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fade">
                                      <p:cBhvr>
                                        <p:cTn id="49"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en-US" sz="3733" dirty="0"/>
              <a:t>Extended Properties: Representing Table Data</a:t>
            </a:r>
            <a:br>
              <a:rPr lang="en-US" sz="3733" dirty="0"/>
            </a:br>
            <a:endParaRPr lang="de-DE" sz="1600" dirty="0"/>
          </a:p>
        </p:txBody>
      </p:sp>
      <p:sp>
        <p:nvSpPr>
          <p:cNvPr id="3" name="Text Placeholder 2">
            <a:extLst>
              <a:ext uri="{FF2B5EF4-FFF2-40B4-BE49-F238E27FC236}">
                <a16:creationId xmlns:a16="http://schemas.microsoft.com/office/drawing/2014/main" id="{A9FBEED1-0C3C-D48A-FED3-3FF2448937E5}"/>
              </a:ext>
            </a:extLst>
          </p:cNvPr>
          <p:cNvSpPr>
            <a:spLocks noGrp="1"/>
          </p:cNvSpPr>
          <p:nvPr>
            <p:ph type="body" sz="quarter" idx="13"/>
          </p:nvPr>
        </p:nvSpPr>
        <p:spPr>
          <a:xfrm>
            <a:off x="4798031" y="6362393"/>
            <a:ext cx="5079215" cy="485999"/>
          </a:xfrm>
        </p:spPr>
        <p:txBody>
          <a:bodyPr>
            <a:normAutofit/>
          </a:bodyPr>
          <a:lstStyle/>
          <a:p>
            <a:pPr indent="0" defTabSz="914377">
              <a:buNone/>
            </a:pPr>
            <a:r>
              <a:rPr lang="en-US" altLang="ru-RU" sz="1000" b="0" dirty="0">
                <a:solidFill>
                  <a:prstClr val="black"/>
                </a:solidFill>
                <a:latin typeface="Arial" panose="020B0604020202020204" pitchFamily="34" charset="0"/>
              </a:rPr>
              <a:t>User view: </a:t>
            </a:r>
            <a:r>
              <a:rPr lang="en-US" altLang="ru-RU" sz="1000" b="0" dirty="0">
                <a:solidFill>
                  <a:prstClr val="black"/>
                </a:solidFill>
                <a:latin typeface="Arial" panose="020B0604020202020204" pitchFamily="34" charset="0"/>
                <a:hlinkClick r:id="rId3"/>
              </a:rPr>
              <a:t>https://demo.mdi.ruhr-uni-bochum.de/object/ag2s-4870</a:t>
            </a:r>
            <a:endParaRPr lang="en-US" altLang="ru-RU" sz="1000" b="0" dirty="0">
              <a:solidFill>
                <a:prstClr val="black"/>
              </a:solidFill>
              <a:latin typeface="Arial" panose="020B0604020202020204" pitchFamily="34" charset="0"/>
            </a:endParaRPr>
          </a:p>
          <a:p>
            <a:pPr indent="0" defTabSz="914377">
              <a:buNone/>
            </a:pPr>
            <a:r>
              <a:rPr lang="en-US" altLang="ru-RU" sz="1000" b="0" dirty="0">
                <a:solidFill>
                  <a:prstClr val="black"/>
                </a:solidFill>
                <a:latin typeface="Arial" panose="020B0604020202020204" pitchFamily="34" charset="0"/>
              </a:rPr>
              <a:t>Admin view: </a:t>
            </a:r>
            <a:r>
              <a:rPr lang="en-US" altLang="ru-RU" sz="1000" b="0" dirty="0">
                <a:solidFill>
                  <a:prstClr val="black"/>
                </a:solidFill>
                <a:latin typeface="Arial" panose="020B0604020202020204" pitchFamily="34" charset="0"/>
                <a:hlinkClick r:id="rId4"/>
              </a:rPr>
              <a:t>https://demo.mdi.ruhr-uni-bochum.de/adminobject/edititem/4870</a:t>
            </a:r>
            <a:endParaRPr lang="en-US" b="0" dirty="0"/>
          </a:p>
        </p:txBody>
      </p:sp>
      <p:sp>
        <p:nvSpPr>
          <p:cNvPr id="8" name="Text Box 52">
            <a:extLst>
              <a:ext uri="{FF2B5EF4-FFF2-40B4-BE49-F238E27FC236}">
                <a16:creationId xmlns:a16="http://schemas.microsoft.com/office/drawing/2014/main" id="{ECE8CDA6-538F-1854-2C60-80C1E68BDE57}"/>
              </a:ext>
            </a:extLst>
          </p:cNvPr>
          <p:cNvSpPr txBox="1">
            <a:spLocks noChangeArrowheads="1"/>
          </p:cNvSpPr>
          <p:nvPr/>
        </p:nvSpPr>
        <p:spPr bwMode="auto">
          <a:xfrm>
            <a:off x="68476" y="790465"/>
            <a:ext cx="12055048" cy="13542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1800" b="1" dirty="0">
                <a:solidFill>
                  <a:prstClr val="black"/>
                </a:solidFill>
                <a:latin typeface="+mn-lt"/>
              </a:rPr>
              <a:t>Use case: </a:t>
            </a:r>
            <a:r>
              <a:rPr lang="en-US" altLang="ru-RU" sz="1800" dirty="0">
                <a:solidFill>
                  <a:prstClr val="black"/>
                </a:solidFill>
                <a:latin typeface="+mn-lt"/>
              </a:rPr>
              <a:t>add additional properties values (or even a table) to object and afterwards make search on them.</a:t>
            </a:r>
          </a:p>
          <a:p>
            <a:pPr defTabSz="914377">
              <a:spcBef>
                <a:spcPts val="0"/>
              </a:spcBef>
            </a:pPr>
            <a:r>
              <a:rPr lang="en-US" altLang="ru-RU" sz="1800" b="1" dirty="0">
                <a:solidFill>
                  <a:prstClr val="white">
                    <a:lumMod val="50000"/>
                  </a:prstClr>
                </a:solidFill>
                <a:latin typeface="+mn-lt"/>
              </a:rPr>
              <a:t>OR</a:t>
            </a:r>
          </a:p>
          <a:p>
            <a:pPr defTabSz="914377">
              <a:spcBef>
                <a:spcPts val="0"/>
              </a:spcBef>
            </a:pPr>
            <a:r>
              <a:rPr lang="en-US" altLang="ru-RU" sz="1800" b="1" i="1" dirty="0">
                <a:solidFill>
                  <a:srgbClr val="0070C0"/>
                </a:solidFill>
                <a:latin typeface="+mn-lt"/>
              </a:rPr>
              <a:t>When the existing fields set is not enough…</a:t>
            </a:r>
          </a:p>
          <a:p>
            <a:pPr defTabSz="914377">
              <a:spcBef>
                <a:spcPts val="1200"/>
              </a:spcBef>
            </a:pPr>
            <a:r>
              <a:rPr lang="en-US" altLang="ru-RU" sz="1800" b="1" dirty="0">
                <a:solidFill>
                  <a:prstClr val="black"/>
                </a:solidFill>
                <a:latin typeface="+mn-lt"/>
              </a:rPr>
              <a:t>Task: associate table with object</a:t>
            </a:r>
            <a:endParaRPr lang="ru-RU" altLang="ru-RU" sz="1800" i="1" dirty="0">
              <a:solidFill>
                <a:srgbClr val="0070C0"/>
              </a:solidFill>
              <a:latin typeface="+mn-lt"/>
            </a:endParaRPr>
          </a:p>
        </p:txBody>
      </p:sp>
      <p:pic>
        <p:nvPicPr>
          <p:cNvPr id="9" name="Picture 8">
            <a:extLst>
              <a:ext uri="{FF2B5EF4-FFF2-40B4-BE49-F238E27FC236}">
                <a16:creationId xmlns:a16="http://schemas.microsoft.com/office/drawing/2014/main" id="{77D69669-67FF-4210-B4A7-FF1111287D0B}"/>
              </a:ext>
            </a:extLst>
          </p:cNvPr>
          <p:cNvPicPr>
            <a:picLocks noChangeAspect="1"/>
          </p:cNvPicPr>
          <p:nvPr/>
        </p:nvPicPr>
        <p:blipFill>
          <a:blip r:embed="rId5"/>
          <a:stretch>
            <a:fillRect/>
          </a:stretch>
        </p:blipFill>
        <p:spPr>
          <a:xfrm>
            <a:off x="93256" y="2082922"/>
            <a:ext cx="5240851" cy="2060049"/>
          </a:xfrm>
          <a:prstGeom prst="rect">
            <a:avLst/>
          </a:prstGeom>
          <a:ln>
            <a:solidFill>
              <a:srgbClr val="0070C0"/>
            </a:solidFill>
          </a:ln>
        </p:spPr>
      </p:pic>
      <p:pic>
        <p:nvPicPr>
          <p:cNvPr id="11" name="Picture 10">
            <a:extLst>
              <a:ext uri="{FF2B5EF4-FFF2-40B4-BE49-F238E27FC236}">
                <a16:creationId xmlns:a16="http://schemas.microsoft.com/office/drawing/2014/main" id="{CF85AF0E-1328-7380-BA0D-9445801EDE66}"/>
              </a:ext>
            </a:extLst>
          </p:cNvPr>
          <p:cNvPicPr>
            <a:picLocks noChangeAspect="1"/>
          </p:cNvPicPr>
          <p:nvPr/>
        </p:nvPicPr>
        <p:blipFill>
          <a:blip r:embed="rId6"/>
          <a:stretch>
            <a:fillRect/>
          </a:stretch>
        </p:blipFill>
        <p:spPr>
          <a:xfrm>
            <a:off x="5454384" y="1200504"/>
            <a:ext cx="6625648" cy="2942467"/>
          </a:xfrm>
          <a:prstGeom prst="rect">
            <a:avLst/>
          </a:prstGeom>
          <a:ln>
            <a:solidFill>
              <a:srgbClr val="0070C0"/>
            </a:solidFill>
          </a:ln>
        </p:spPr>
      </p:pic>
      <p:sp>
        <p:nvSpPr>
          <p:cNvPr id="12" name="Arrow: Curved Down 11">
            <a:extLst>
              <a:ext uri="{FF2B5EF4-FFF2-40B4-BE49-F238E27FC236}">
                <a16:creationId xmlns:a16="http://schemas.microsoft.com/office/drawing/2014/main" id="{F353C0BD-3099-590D-58F0-3B1D203EF447}"/>
              </a:ext>
            </a:extLst>
          </p:cNvPr>
          <p:cNvSpPr/>
          <p:nvPr/>
        </p:nvSpPr>
        <p:spPr>
          <a:xfrm>
            <a:off x="4751851" y="1041234"/>
            <a:ext cx="3456384" cy="1048265"/>
          </a:xfrm>
          <a:prstGeom prst="curvedDownArrow">
            <a:avLst/>
          </a:prstGeom>
          <a:solidFill>
            <a:srgbClr val="0070C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black"/>
              </a:solidFill>
              <a:latin typeface="Arial" panose="020B0604020202020204"/>
            </a:endParaRPr>
          </a:p>
        </p:txBody>
      </p:sp>
      <p:sp>
        <p:nvSpPr>
          <p:cNvPr id="14" name="Rectangle: Rounded Corners 13">
            <a:extLst>
              <a:ext uri="{FF2B5EF4-FFF2-40B4-BE49-F238E27FC236}">
                <a16:creationId xmlns:a16="http://schemas.microsoft.com/office/drawing/2014/main" id="{400C6037-F7E3-EC3E-B182-5B219AB2811E}"/>
              </a:ext>
            </a:extLst>
          </p:cNvPr>
          <p:cNvSpPr/>
          <p:nvPr/>
        </p:nvSpPr>
        <p:spPr>
          <a:xfrm>
            <a:off x="111968" y="3421109"/>
            <a:ext cx="5222139" cy="199913"/>
          </a:xfrm>
          <a:prstGeom prst="roundRect">
            <a:avLst/>
          </a:prstGeom>
          <a:solidFill>
            <a:srgbClr val="FFFF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sz="933" dirty="0">
                <a:solidFill>
                  <a:prstClr val="black"/>
                </a:solidFill>
                <a:latin typeface="Arial" panose="020B0604020202020204"/>
              </a:rPr>
              <a:t>Row=2</a:t>
            </a:r>
          </a:p>
        </p:txBody>
      </p:sp>
      <p:sp>
        <p:nvSpPr>
          <p:cNvPr id="15" name="Rectangle: Rounded Corners 14">
            <a:extLst>
              <a:ext uri="{FF2B5EF4-FFF2-40B4-BE49-F238E27FC236}">
                <a16:creationId xmlns:a16="http://schemas.microsoft.com/office/drawing/2014/main" id="{4578545E-166A-FD60-0E40-71E20CF3A222}"/>
              </a:ext>
            </a:extLst>
          </p:cNvPr>
          <p:cNvSpPr/>
          <p:nvPr/>
        </p:nvSpPr>
        <p:spPr>
          <a:xfrm>
            <a:off x="105776" y="3909054"/>
            <a:ext cx="5222139" cy="199913"/>
          </a:xfrm>
          <a:prstGeom prst="roundRect">
            <a:avLst/>
          </a:prstGeom>
          <a:solidFill>
            <a:srgbClr val="FFFF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sz="933" dirty="0">
                <a:solidFill>
                  <a:prstClr val="black"/>
                </a:solidFill>
                <a:latin typeface="Arial" panose="020B0604020202020204"/>
              </a:rPr>
              <a:t>Row=3</a:t>
            </a:r>
          </a:p>
        </p:txBody>
      </p:sp>
      <p:sp>
        <p:nvSpPr>
          <p:cNvPr id="16" name="Rectangle: Rounded Corners 15">
            <a:extLst>
              <a:ext uri="{FF2B5EF4-FFF2-40B4-BE49-F238E27FC236}">
                <a16:creationId xmlns:a16="http://schemas.microsoft.com/office/drawing/2014/main" id="{046FE6F9-BBC1-0519-C27F-9E1E1A61A9FF}"/>
              </a:ext>
            </a:extLst>
          </p:cNvPr>
          <p:cNvSpPr/>
          <p:nvPr/>
        </p:nvSpPr>
        <p:spPr>
          <a:xfrm>
            <a:off x="110352" y="2944105"/>
            <a:ext cx="5222139" cy="199913"/>
          </a:xfrm>
          <a:prstGeom prst="roundRect">
            <a:avLst/>
          </a:prstGeom>
          <a:solidFill>
            <a:srgbClr val="FFFF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sz="933" dirty="0">
                <a:solidFill>
                  <a:prstClr val="black"/>
                </a:solidFill>
                <a:latin typeface="Arial" panose="020B0604020202020204"/>
              </a:rPr>
              <a:t>Row=1</a:t>
            </a:r>
          </a:p>
        </p:txBody>
      </p:sp>
      <p:sp>
        <p:nvSpPr>
          <p:cNvPr id="19" name="Rectangle 18">
            <a:extLst>
              <a:ext uri="{FF2B5EF4-FFF2-40B4-BE49-F238E27FC236}">
                <a16:creationId xmlns:a16="http://schemas.microsoft.com/office/drawing/2014/main" id="{9BA16646-06AD-20CA-70C3-622D74CAE95F}"/>
              </a:ext>
            </a:extLst>
          </p:cNvPr>
          <p:cNvSpPr/>
          <p:nvPr/>
        </p:nvSpPr>
        <p:spPr>
          <a:xfrm>
            <a:off x="2249224" y="4182480"/>
            <a:ext cx="940216" cy="232081"/>
          </a:xfrm>
          <a:prstGeom prst="rect">
            <a:avLst/>
          </a:prstGeom>
          <a:solidFill>
            <a:srgbClr val="00B0F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sz="1333" dirty="0">
                <a:solidFill>
                  <a:prstClr val="black"/>
                </a:solidFill>
                <a:latin typeface="Arial" panose="020B0604020202020204"/>
              </a:rPr>
              <a:t>Float </a:t>
            </a:r>
            <a:r>
              <a:rPr lang="en-US" sz="1333" dirty="0">
                <a:solidFill>
                  <a:prstClr val="white">
                    <a:lumMod val="50000"/>
                  </a:prstClr>
                </a:solidFill>
                <a:latin typeface="Arial" panose="020B0604020202020204"/>
              </a:rPr>
              <a:t>x2</a:t>
            </a:r>
          </a:p>
        </p:txBody>
      </p:sp>
      <p:sp>
        <p:nvSpPr>
          <p:cNvPr id="20" name="Rectangle 19">
            <a:extLst>
              <a:ext uri="{FF2B5EF4-FFF2-40B4-BE49-F238E27FC236}">
                <a16:creationId xmlns:a16="http://schemas.microsoft.com/office/drawing/2014/main" id="{5A39BE65-792C-3071-0FC6-19F928248790}"/>
              </a:ext>
            </a:extLst>
          </p:cNvPr>
          <p:cNvSpPr/>
          <p:nvPr/>
        </p:nvSpPr>
        <p:spPr>
          <a:xfrm>
            <a:off x="3219939" y="4179136"/>
            <a:ext cx="1243879" cy="235424"/>
          </a:xfrm>
          <a:prstGeom prst="rect">
            <a:avLst/>
          </a:prstGeom>
          <a:solidFill>
            <a:srgbClr val="0070C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sz="1333" dirty="0">
                <a:solidFill>
                  <a:prstClr val="black"/>
                </a:solidFill>
                <a:latin typeface="Arial" panose="020B0604020202020204"/>
              </a:rPr>
              <a:t>Int </a:t>
            </a:r>
            <a:r>
              <a:rPr lang="en-US" sz="1333" dirty="0">
                <a:solidFill>
                  <a:prstClr val="white">
                    <a:lumMod val="50000"/>
                  </a:prstClr>
                </a:solidFill>
                <a:latin typeface="Arial" panose="020B0604020202020204"/>
              </a:rPr>
              <a:t>x2</a:t>
            </a:r>
          </a:p>
        </p:txBody>
      </p:sp>
      <p:sp>
        <p:nvSpPr>
          <p:cNvPr id="21" name="Rectangle 20">
            <a:extLst>
              <a:ext uri="{FF2B5EF4-FFF2-40B4-BE49-F238E27FC236}">
                <a16:creationId xmlns:a16="http://schemas.microsoft.com/office/drawing/2014/main" id="{6130C332-FA94-9390-4528-09D5048F4F53}"/>
              </a:ext>
            </a:extLst>
          </p:cNvPr>
          <p:cNvSpPr/>
          <p:nvPr/>
        </p:nvSpPr>
        <p:spPr>
          <a:xfrm>
            <a:off x="105777" y="4176978"/>
            <a:ext cx="2117163" cy="237583"/>
          </a:xfrm>
          <a:prstGeom prst="rect">
            <a:avLst/>
          </a:prstGeom>
          <a:solidFill>
            <a:srgbClr val="7030A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sz="1333" dirty="0">
                <a:solidFill>
                  <a:prstClr val="black"/>
                </a:solidFill>
                <a:latin typeface="Arial" panose="020B0604020202020204"/>
              </a:rPr>
              <a:t>String </a:t>
            </a:r>
            <a:r>
              <a:rPr lang="en-US" sz="1333" dirty="0">
                <a:solidFill>
                  <a:prstClr val="white">
                    <a:lumMod val="50000"/>
                  </a:prstClr>
                </a:solidFill>
                <a:latin typeface="Arial" panose="020B0604020202020204"/>
              </a:rPr>
              <a:t>x3</a:t>
            </a:r>
          </a:p>
        </p:txBody>
      </p:sp>
      <p:sp>
        <p:nvSpPr>
          <p:cNvPr id="22" name="Rectangle 21">
            <a:extLst>
              <a:ext uri="{FF2B5EF4-FFF2-40B4-BE49-F238E27FC236}">
                <a16:creationId xmlns:a16="http://schemas.microsoft.com/office/drawing/2014/main" id="{AEBD4FBB-CFD4-A13E-458A-EFF3F1226987}"/>
              </a:ext>
            </a:extLst>
          </p:cNvPr>
          <p:cNvSpPr/>
          <p:nvPr/>
        </p:nvSpPr>
        <p:spPr>
          <a:xfrm>
            <a:off x="4494316" y="4179130"/>
            <a:ext cx="842785" cy="232081"/>
          </a:xfrm>
          <a:prstGeom prst="rect">
            <a:avLst/>
          </a:prstGeom>
          <a:solidFill>
            <a:srgbClr val="7030A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sz="1333" dirty="0">
                <a:solidFill>
                  <a:prstClr val="black"/>
                </a:solidFill>
                <a:latin typeface="Arial" panose="020B0604020202020204"/>
              </a:rPr>
              <a:t>String</a:t>
            </a:r>
          </a:p>
        </p:txBody>
      </p:sp>
      <p:cxnSp>
        <p:nvCxnSpPr>
          <p:cNvPr id="23" name="Straight Arrow Connector 22">
            <a:extLst>
              <a:ext uri="{FF2B5EF4-FFF2-40B4-BE49-F238E27FC236}">
                <a16:creationId xmlns:a16="http://schemas.microsoft.com/office/drawing/2014/main" id="{4DD8D3FF-5F30-90A0-DB99-9B46E23EECE5}"/>
              </a:ext>
            </a:extLst>
          </p:cNvPr>
          <p:cNvCxnSpPr>
            <a:cxnSpLocks/>
          </p:cNvCxnSpPr>
          <p:nvPr/>
        </p:nvCxnSpPr>
        <p:spPr>
          <a:xfrm>
            <a:off x="4983798" y="2215573"/>
            <a:ext cx="4088533" cy="1405449"/>
          </a:xfrm>
          <a:prstGeom prst="straightConnector1">
            <a:avLst/>
          </a:prstGeom>
          <a:ln w="63500">
            <a:solidFill>
              <a:schemeClr val="tx2">
                <a:lumMod val="90000"/>
                <a:lumOff val="10000"/>
                <a:alpha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247F7ED5-23C2-233F-C8E2-75FE058A337C}"/>
              </a:ext>
            </a:extLst>
          </p:cNvPr>
          <p:cNvCxnSpPr>
            <a:cxnSpLocks/>
          </p:cNvCxnSpPr>
          <p:nvPr/>
        </p:nvCxnSpPr>
        <p:spPr>
          <a:xfrm>
            <a:off x="3791744" y="2233651"/>
            <a:ext cx="1920213" cy="1350612"/>
          </a:xfrm>
          <a:prstGeom prst="straightConnector1">
            <a:avLst/>
          </a:prstGeom>
          <a:ln w="63500">
            <a:solidFill>
              <a:schemeClr val="tx2">
                <a:lumMod val="90000"/>
                <a:lumOff val="10000"/>
                <a:alpha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63E10994-CA70-252E-8F6E-BA9FE7EEC072}"/>
              </a:ext>
            </a:extLst>
          </p:cNvPr>
          <p:cNvCxnSpPr>
            <a:cxnSpLocks/>
          </p:cNvCxnSpPr>
          <p:nvPr/>
        </p:nvCxnSpPr>
        <p:spPr>
          <a:xfrm>
            <a:off x="2943307" y="2243704"/>
            <a:ext cx="4496843" cy="1528603"/>
          </a:xfrm>
          <a:prstGeom prst="straightConnector1">
            <a:avLst/>
          </a:prstGeom>
          <a:ln w="63500">
            <a:solidFill>
              <a:schemeClr val="tx2">
                <a:lumMod val="90000"/>
                <a:lumOff val="10000"/>
                <a:alpha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9BC22359-7368-190D-9638-B2F43389FF60}"/>
              </a:ext>
            </a:extLst>
          </p:cNvPr>
          <p:cNvCxnSpPr>
            <a:cxnSpLocks/>
          </p:cNvCxnSpPr>
          <p:nvPr/>
        </p:nvCxnSpPr>
        <p:spPr>
          <a:xfrm>
            <a:off x="3027555" y="3349540"/>
            <a:ext cx="4313011" cy="66064"/>
          </a:xfrm>
          <a:prstGeom prst="straightConnector1">
            <a:avLst/>
          </a:prstGeom>
          <a:ln w="63500">
            <a:solidFill>
              <a:srgbClr val="92D050">
                <a:alpha val="50000"/>
              </a:srgbClr>
            </a:solidFill>
            <a:tailEnd type="triangle"/>
          </a:ln>
        </p:spPr>
        <p:style>
          <a:lnRef idx="1">
            <a:schemeClr val="accent1"/>
          </a:lnRef>
          <a:fillRef idx="0">
            <a:schemeClr val="accent1"/>
          </a:fillRef>
          <a:effectRef idx="0">
            <a:schemeClr val="accent1"/>
          </a:effectRef>
          <a:fontRef idx="minor">
            <a:schemeClr val="tx1"/>
          </a:fontRef>
        </p:style>
      </p:cxnSp>
      <p:sp>
        <p:nvSpPr>
          <p:cNvPr id="33" name="Text Box 52">
            <a:extLst>
              <a:ext uri="{FF2B5EF4-FFF2-40B4-BE49-F238E27FC236}">
                <a16:creationId xmlns:a16="http://schemas.microsoft.com/office/drawing/2014/main" id="{1EFDC779-7A3B-71AD-043B-5583C531B04D}"/>
              </a:ext>
            </a:extLst>
          </p:cNvPr>
          <p:cNvSpPr txBox="1">
            <a:spLocks noChangeArrowheads="1"/>
          </p:cNvSpPr>
          <p:nvPr/>
        </p:nvSpPr>
        <p:spPr bwMode="auto">
          <a:xfrm>
            <a:off x="93256" y="4549793"/>
            <a:ext cx="12055048"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1800" b="1" dirty="0">
                <a:solidFill>
                  <a:prstClr val="black"/>
                </a:solidFill>
                <a:latin typeface="+mn-lt"/>
              </a:rPr>
              <a:t>Solution: Decompose the table so, that each cell value is stored in Property* table according to cell value type</a:t>
            </a:r>
            <a:r>
              <a:rPr lang="en-US" altLang="ru-RU" sz="1800" dirty="0">
                <a:solidFill>
                  <a:prstClr val="black"/>
                </a:solidFill>
                <a:latin typeface="+mn-lt"/>
              </a:rPr>
              <a:t>.</a:t>
            </a:r>
          </a:p>
          <a:p>
            <a:pPr defTabSz="914377">
              <a:spcBef>
                <a:spcPts val="0"/>
              </a:spcBef>
            </a:pPr>
            <a:r>
              <a:rPr lang="en-US" altLang="ru-RU" sz="1800" u="sng" dirty="0">
                <a:solidFill>
                  <a:prstClr val="black"/>
                </a:solidFill>
                <a:latin typeface="+mn-lt"/>
              </a:rPr>
              <a:t>Important attributes</a:t>
            </a:r>
            <a:r>
              <a:rPr lang="en-US" altLang="ru-RU" sz="1800" dirty="0">
                <a:solidFill>
                  <a:prstClr val="black"/>
                </a:solidFill>
                <a:latin typeface="+mn-lt"/>
              </a:rPr>
              <a:t>:</a:t>
            </a:r>
          </a:p>
          <a:p>
            <a:pPr marL="228594" indent="-228594" defTabSz="914377">
              <a:spcBef>
                <a:spcPts val="0"/>
              </a:spcBef>
              <a:buFont typeface="Arial" panose="020B0604020202020204" pitchFamily="34" charset="0"/>
              <a:buChar char="•"/>
            </a:pPr>
            <a:r>
              <a:rPr lang="en-US" altLang="ru-RU" sz="1800" dirty="0" err="1">
                <a:solidFill>
                  <a:prstClr val="black"/>
                </a:solidFill>
                <a:latin typeface="+mn-lt"/>
              </a:rPr>
              <a:t>PropertyName</a:t>
            </a:r>
            <a:r>
              <a:rPr lang="en-US" altLang="ru-RU" sz="1800" dirty="0">
                <a:solidFill>
                  <a:prstClr val="black"/>
                </a:solidFill>
                <a:latin typeface="+mn-lt"/>
              </a:rPr>
              <a:t> – contains column name</a:t>
            </a:r>
          </a:p>
          <a:p>
            <a:pPr marL="228594" indent="-228594" defTabSz="914377">
              <a:spcBef>
                <a:spcPts val="0"/>
              </a:spcBef>
              <a:buFont typeface="Arial" panose="020B0604020202020204" pitchFamily="34" charset="0"/>
              <a:buChar char="•"/>
            </a:pPr>
            <a:r>
              <a:rPr lang="en-US" altLang="ru-RU" sz="1800" dirty="0">
                <a:solidFill>
                  <a:prstClr val="black"/>
                </a:solidFill>
                <a:latin typeface="+mn-lt"/>
              </a:rPr>
              <a:t>Value – contains cell value</a:t>
            </a:r>
          </a:p>
          <a:p>
            <a:pPr marL="228594" indent="-228594" defTabSz="914377">
              <a:spcBef>
                <a:spcPts val="0"/>
              </a:spcBef>
              <a:buFont typeface="Arial" panose="020B0604020202020204" pitchFamily="34" charset="0"/>
              <a:buChar char="•"/>
            </a:pPr>
            <a:r>
              <a:rPr lang="en-US" altLang="ru-RU" sz="1800" dirty="0">
                <a:solidFill>
                  <a:prstClr val="black"/>
                </a:solidFill>
                <a:latin typeface="+mn-lt"/>
              </a:rPr>
              <a:t>Row – contains row number (1, 2, 3, …). If no row number specified – value is threated as object’s property</a:t>
            </a:r>
          </a:p>
        </p:txBody>
      </p:sp>
    </p:spTree>
    <p:extLst>
      <p:ext uri="{BB962C8B-B14F-4D97-AF65-F5344CB8AC3E}">
        <p14:creationId xmlns:p14="http://schemas.microsoft.com/office/powerpoint/2010/main" val="3713058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fade">
                                      <p:cBhvr>
                                        <p:cTn id="20" dur="500"/>
                                        <p:tgtEl>
                                          <p:spTgt spid="25"/>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500"/>
                                        <p:tgtEl>
                                          <p:spTgt spid="23"/>
                                        </p:tgtEl>
                                      </p:cBhvr>
                                    </p:animEffect>
                                  </p:childTnLst>
                                </p:cTn>
                              </p:par>
                            </p:childTnLst>
                          </p:cTn>
                        </p:par>
                        <p:par>
                          <p:cTn id="25" fill="hold">
                            <p:stCondLst>
                              <p:cond delay="2000"/>
                            </p:stCondLst>
                            <p:childTnLst>
                              <p:par>
                                <p:cTn id="26" presetID="10" presetClass="entr" presetSubtype="0" fill="hold" nodeType="after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500"/>
                                        <p:tgtEl>
                                          <p:spTgt spid="29"/>
                                        </p:tgtEl>
                                      </p:cBhvr>
                                    </p:animEffect>
                                  </p:childTnLst>
                                </p:cTn>
                              </p:par>
                            </p:childTnLst>
                          </p:cTn>
                        </p:par>
                        <p:par>
                          <p:cTn id="29" fill="hold">
                            <p:stCondLst>
                              <p:cond delay="2500"/>
                            </p:stCondLst>
                            <p:childTnLst>
                              <p:par>
                                <p:cTn id="30" presetID="10" presetClass="entr" presetSubtype="0" fill="hold" grpId="0" nodeType="afterEffect">
                                  <p:stCondLst>
                                    <p:cond delay="200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en-US" sz="3733" dirty="0"/>
              <a:t>Extended Properties: Control</a:t>
            </a:r>
            <a:br>
              <a:rPr lang="en-US" sz="3733" dirty="0"/>
            </a:br>
            <a:endParaRPr lang="de-DE" sz="1600" dirty="0"/>
          </a:p>
        </p:txBody>
      </p:sp>
      <p:pic>
        <p:nvPicPr>
          <p:cNvPr id="4" name="Picture 3">
            <a:extLst>
              <a:ext uri="{FF2B5EF4-FFF2-40B4-BE49-F238E27FC236}">
                <a16:creationId xmlns:a16="http://schemas.microsoft.com/office/drawing/2014/main" id="{1B57A896-C798-2CB1-EFF1-7D5922D4492E}"/>
              </a:ext>
            </a:extLst>
          </p:cNvPr>
          <p:cNvPicPr>
            <a:picLocks noChangeAspect="1"/>
          </p:cNvPicPr>
          <p:nvPr/>
        </p:nvPicPr>
        <p:blipFill>
          <a:blip r:embed="rId3"/>
          <a:stretch>
            <a:fillRect/>
          </a:stretch>
        </p:blipFill>
        <p:spPr>
          <a:xfrm>
            <a:off x="167453" y="1444091"/>
            <a:ext cx="7653768" cy="2783716"/>
          </a:xfrm>
          <a:prstGeom prst="rect">
            <a:avLst/>
          </a:prstGeom>
          <a:ln>
            <a:solidFill>
              <a:srgbClr val="0070C0"/>
            </a:solidFill>
          </a:ln>
        </p:spPr>
      </p:pic>
      <p:sp>
        <p:nvSpPr>
          <p:cNvPr id="6" name="Text Box 52">
            <a:extLst>
              <a:ext uri="{FF2B5EF4-FFF2-40B4-BE49-F238E27FC236}">
                <a16:creationId xmlns:a16="http://schemas.microsoft.com/office/drawing/2014/main" id="{3F737F99-9CF8-F251-FA0A-D027302F1FFF}"/>
              </a:ext>
            </a:extLst>
          </p:cNvPr>
          <p:cNvSpPr txBox="1">
            <a:spLocks noChangeArrowheads="1"/>
          </p:cNvSpPr>
          <p:nvPr/>
        </p:nvSpPr>
        <p:spPr bwMode="auto">
          <a:xfrm>
            <a:off x="68475" y="828538"/>
            <a:ext cx="7851727"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1600" b="1" dirty="0">
                <a:solidFill>
                  <a:prstClr val="black"/>
                </a:solidFill>
                <a:latin typeface="+mn-lt"/>
              </a:rPr>
              <a:t>Extended Properties Control </a:t>
            </a:r>
            <a:r>
              <a:rPr lang="en-US" altLang="ru-RU" sz="1600" dirty="0">
                <a:solidFill>
                  <a:prstClr val="black"/>
                </a:solidFill>
                <a:latin typeface="+mn-lt"/>
              </a:rPr>
              <a:t>for object is available according to the object access managements in administration panel for objects</a:t>
            </a:r>
            <a:r>
              <a:rPr lang="en-US" altLang="ru-RU" sz="1600" i="1" dirty="0">
                <a:solidFill>
                  <a:srgbClr val="0070C0"/>
                </a:solidFill>
                <a:latin typeface="+mn-lt"/>
              </a:rPr>
              <a:t>.</a:t>
            </a:r>
            <a:endParaRPr lang="en-US" altLang="ru-RU" sz="1600" dirty="0">
              <a:solidFill>
                <a:prstClr val="black"/>
              </a:solidFill>
              <a:latin typeface="+mn-lt"/>
            </a:endParaRPr>
          </a:p>
        </p:txBody>
      </p:sp>
      <p:pic>
        <p:nvPicPr>
          <p:cNvPr id="10" name="Picture 9">
            <a:extLst>
              <a:ext uri="{FF2B5EF4-FFF2-40B4-BE49-F238E27FC236}">
                <a16:creationId xmlns:a16="http://schemas.microsoft.com/office/drawing/2014/main" id="{191F29A9-910A-EB07-5DC1-095D7D6D6B4C}"/>
              </a:ext>
            </a:extLst>
          </p:cNvPr>
          <p:cNvPicPr>
            <a:picLocks noChangeAspect="1"/>
          </p:cNvPicPr>
          <p:nvPr/>
        </p:nvPicPr>
        <p:blipFill>
          <a:blip r:embed="rId4"/>
          <a:stretch>
            <a:fillRect/>
          </a:stretch>
        </p:blipFill>
        <p:spPr>
          <a:xfrm>
            <a:off x="8092833" y="107096"/>
            <a:ext cx="3974323" cy="5884275"/>
          </a:xfrm>
          <a:prstGeom prst="rect">
            <a:avLst/>
          </a:prstGeom>
          <a:ln>
            <a:solidFill>
              <a:srgbClr val="0070C0"/>
            </a:solidFill>
          </a:ln>
        </p:spPr>
      </p:pic>
      <p:cxnSp>
        <p:nvCxnSpPr>
          <p:cNvPr id="13" name="Straight Arrow Connector 12">
            <a:extLst>
              <a:ext uri="{FF2B5EF4-FFF2-40B4-BE49-F238E27FC236}">
                <a16:creationId xmlns:a16="http://schemas.microsoft.com/office/drawing/2014/main" id="{0E0998FF-510D-2DC1-8E6D-71145CC44B35}"/>
              </a:ext>
            </a:extLst>
          </p:cNvPr>
          <p:cNvCxnSpPr>
            <a:cxnSpLocks/>
          </p:cNvCxnSpPr>
          <p:nvPr/>
        </p:nvCxnSpPr>
        <p:spPr>
          <a:xfrm flipV="1">
            <a:off x="7152118" y="497442"/>
            <a:ext cx="1056117" cy="2218535"/>
          </a:xfrm>
          <a:prstGeom prst="straightConnector1">
            <a:avLst/>
          </a:prstGeom>
          <a:ln w="63500">
            <a:solidFill>
              <a:schemeClr val="tx2">
                <a:lumMod val="90000"/>
                <a:lumOff val="10000"/>
                <a:alpha val="5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24" name="Picture 23">
            <a:extLst>
              <a:ext uri="{FF2B5EF4-FFF2-40B4-BE49-F238E27FC236}">
                <a16:creationId xmlns:a16="http://schemas.microsoft.com/office/drawing/2014/main" id="{D123FEDC-0E94-864D-2608-6FC33A36F0D9}"/>
              </a:ext>
            </a:extLst>
          </p:cNvPr>
          <p:cNvPicPr>
            <a:picLocks noChangeAspect="1"/>
          </p:cNvPicPr>
          <p:nvPr/>
        </p:nvPicPr>
        <p:blipFill>
          <a:blip r:embed="rId5"/>
          <a:stretch>
            <a:fillRect/>
          </a:stretch>
        </p:blipFill>
        <p:spPr>
          <a:xfrm>
            <a:off x="68473" y="3136837"/>
            <a:ext cx="7851728" cy="1243839"/>
          </a:xfrm>
          <a:prstGeom prst="rect">
            <a:avLst/>
          </a:prstGeom>
          <a:ln>
            <a:solidFill>
              <a:srgbClr val="0070C0"/>
            </a:solidFill>
          </a:ln>
        </p:spPr>
      </p:pic>
      <p:pic>
        <p:nvPicPr>
          <p:cNvPr id="30" name="Picture 29">
            <a:extLst>
              <a:ext uri="{FF2B5EF4-FFF2-40B4-BE49-F238E27FC236}">
                <a16:creationId xmlns:a16="http://schemas.microsoft.com/office/drawing/2014/main" id="{028801F9-61CD-8C2A-E801-605ADDDFE5C2}"/>
              </a:ext>
            </a:extLst>
          </p:cNvPr>
          <p:cNvPicPr>
            <a:picLocks noChangeAspect="1"/>
          </p:cNvPicPr>
          <p:nvPr/>
        </p:nvPicPr>
        <p:blipFill>
          <a:blip r:embed="rId6"/>
          <a:stretch>
            <a:fillRect/>
          </a:stretch>
        </p:blipFill>
        <p:spPr>
          <a:xfrm>
            <a:off x="239349" y="4355305"/>
            <a:ext cx="7248128" cy="1718116"/>
          </a:xfrm>
          <a:prstGeom prst="rect">
            <a:avLst/>
          </a:prstGeom>
          <a:ln>
            <a:solidFill>
              <a:srgbClr val="0070C0"/>
            </a:solidFill>
          </a:ln>
        </p:spPr>
      </p:pic>
      <p:sp>
        <p:nvSpPr>
          <p:cNvPr id="8" name="Text Placeholder 2">
            <a:extLst>
              <a:ext uri="{FF2B5EF4-FFF2-40B4-BE49-F238E27FC236}">
                <a16:creationId xmlns:a16="http://schemas.microsoft.com/office/drawing/2014/main" id="{38CA7E3A-B969-1667-BADE-3F03D138CC9F}"/>
              </a:ext>
            </a:extLst>
          </p:cNvPr>
          <p:cNvSpPr txBox="1">
            <a:spLocks/>
          </p:cNvSpPr>
          <p:nvPr/>
        </p:nvSpPr>
        <p:spPr>
          <a:xfrm>
            <a:off x="5003515" y="6372001"/>
            <a:ext cx="4816607" cy="485999"/>
          </a:xfrm>
          <a:prstGeom prst="rect">
            <a:avLst/>
          </a:prstGeom>
        </p:spPr>
        <p:txBody>
          <a:bodyPr vert="horz" lIns="36000" tIns="18000" rIns="36000" bIns="0" rtlCol="0" anchor="t" anchorCtr="0">
            <a:normAutofit/>
          </a:bodyPr>
          <a:lstStyle>
            <a:lvl1pPr marL="0" indent="-228600" algn="l" defTabSz="914377" rtl="0" eaLnBrk="1" latinLnBrk="0" hangingPunct="1">
              <a:lnSpc>
                <a:spcPct val="100000"/>
              </a:lnSpc>
              <a:spcBef>
                <a:spcPts val="0"/>
              </a:spcBef>
              <a:spcAft>
                <a:spcPts val="1600"/>
              </a:spcAft>
              <a:buSzPct val="75000"/>
              <a:buFont typeface="+mj-lt"/>
              <a:buAutoNum type="arabicParenBoth"/>
              <a:defRPr sz="1000" b="1" kern="1200" baseline="0">
                <a:solidFill>
                  <a:schemeClr val="tx2"/>
                </a:solidFill>
                <a:latin typeface="Calibri" panose="020F0502020204030204" pitchFamily="34" charset="0"/>
                <a:ea typeface="Source Sans Pro" panose="020B0503030403020204" pitchFamily="34" charset="0"/>
                <a:cs typeface="Calibri" panose="020F0502020204030204" pitchFamily="34" charset="0"/>
              </a:defRPr>
            </a:lvl1pPr>
            <a:lvl2pPr marL="0" indent="0" algn="l" defTabSz="914377" rtl="0" eaLnBrk="1" latinLnBrk="0" hangingPunct="1">
              <a:lnSpc>
                <a:spcPts val="2400"/>
              </a:lnSpc>
              <a:spcBef>
                <a:spcPts val="0"/>
              </a:spcBef>
              <a:spcAft>
                <a:spcPts val="800"/>
              </a:spcAft>
              <a:buSzPct val="75000"/>
              <a:buFont typeface="Arial" panose="020B0604020202020204" pitchFamily="34" charset="0"/>
              <a:buNone/>
              <a:defRPr sz="2000" kern="1200" baseline="0">
                <a:solidFill>
                  <a:schemeClr val="tx2"/>
                </a:solidFill>
                <a:latin typeface="Source Sans Pro" panose="020B0503030403020204" pitchFamily="34" charset="0"/>
                <a:ea typeface="Source Sans Pro" panose="020B0503030403020204" pitchFamily="34" charset="0"/>
                <a:cs typeface="+mn-cs"/>
              </a:defRPr>
            </a:lvl2pPr>
            <a:lvl3pPr marL="311992" indent="-311992" algn="l" defTabSz="914377" rtl="0" eaLnBrk="1" latinLnBrk="0" hangingPunct="1">
              <a:lnSpc>
                <a:spcPts val="2400"/>
              </a:lnSpc>
              <a:spcBef>
                <a:spcPts val="0"/>
              </a:spcBef>
              <a:spcAft>
                <a:spcPts val="800"/>
              </a:spcAft>
              <a:buClr>
                <a:srgbClr val="1C333B"/>
              </a:buClr>
              <a:buSzPct val="100000"/>
              <a:buFont typeface="Wingdings" panose="05000000000000000000" pitchFamily="2" charset="2"/>
              <a:buChar char="§"/>
              <a:defRPr sz="2000" kern="1200" baseline="0">
                <a:solidFill>
                  <a:schemeClr val="tx2"/>
                </a:solidFill>
                <a:latin typeface="Source Sans Pro" panose="020B0503030403020204" pitchFamily="34" charset="0"/>
                <a:ea typeface="Source Sans Pro" panose="020B0503030403020204" pitchFamily="34" charset="0"/>
                <a:cs typeface="+mn-cs"/>
              </a:defRPr>
            </a:lvl3pPr>
            <a:lvl4pPr marL="623984" indent="-311992" algn="l" defTabSz="914377" rtl="0" eaLnBrk="1" latinLnBrk="0" hangingPunct="1">
              <a:lnSpc>
                <a:spcPts val="2400"/>
              </a:lnSpc>
              <a:spcBef>
                <a:spcPts val="0"/>
              </a:spcBef>
              <a:spcAft>
                <a:spcPts val="800"/>
              </a:spcAft>
              <a:buClr>
                <a:schemeClr val="tx2"/>
              </a:buClr>
              <a:buSzPct val="100000"/>
              <a:buFont typeface="Wingdings" panose="05000000000000000000" pitchFamily="2" charset="2"/>
              <a:buChar char="§"/>
              <a:defRPr sz="2000" kern="1200" baseline="0">
                <a:solidFill>
                  <a:schemeClr val="tx2"/>
                </a:solidFill>
                <a:latin typeface="Source Sans Pro" panose="020B0503030403020204" pitchFamily="34" charset="0"/>
                <a:ea typeface="Source Sans Pro" panose="020B0503030403020204" pitchFamily="34" charset="0"/>
                <a:cs typeface="+mn-cs"/>
              </a:defRPr>
            </a:lvl4pPr>
            <a:lvl5pPr marL="935977" indent="-311992" algn="l" defTabSz="914377" rtl="0" eaLnBrk="1" latinLnBrk="0" hangingPunct="1">
              <a:lnSpc>
                <a:spcPts val="2400"/>
              </a:lnSpc>
              <a:spcBef>
                <a:spcPts val="0"/>
              </a:spcBef>
              <a:spcAft>
                <a:spcPts val="800"/>
              </a:spcAft>
              <a:buClr>
                <a:schemeClr val="tx2"/>
              </a:buClr>
              <a:buSzPct val="100000"/>
              <a:buFont typeface="Wingdings" panose="05000000000000000000" pitchFamily="2" charset="2"/>
              <a:buChar char="§"/>
              <a:defRPr sz="2000" kern="1200" baseline="0">
                <a:solidFill>
                  <a:schemeClr val="tx2"/>
                </a:solidFill>
                <a:latin typeface="Source Sans Pro" panose="020B0503030403020204" pitchFamily="34" charset="0"/>
                <a:ea typeface="Source Sans Pro" panose="020B0503030403020204" pitchFamily="34" charset="0"/>
                <a:cs typeface="+mn-cs"/>
              </a:defRPr>
            </a:lvl5pPr>
            <a:lvl6pPr marL="0" indent="0" algn="l" defTabSz="914377" rtl="0" eaLnBrk="1" latinLnBrk="0" hangingPunct="1">
              <a:lnSpc>
                <a:spcPts val="2400"/>
              </a:lnSpc>
              <a:spcBef>
                <a:spcPts val="0"/>
              </a:spcBef>
              <a:spcAft>
                <a:spcPts val="800"/>
              </a:spcAft>
              <a:buSzPct val="75000"/>
              <a:buFont typeface="Arial" panose="020B0604020202020204" pitchFamily="34" charset="0"/>
              <a:buNone/>
              <a:defRPr sz="2000" kern="1200" baseline="0">
                <a:solidFill>
                  <a:schemeClr val="tx2"/>
                </a:solidFill>
                <a:latin typeface="Source Sans Pro" panose="020B0503030403020204" pitchFamily="34" charset="0"/>
                <a:ea typeface="Source Sans Pro" panose="020B0503030403020204" pitchFamily="34" charset="0"/>
                <a:cs typeface="+mn-cs"/>
              </a:defRPr>
            </a:lvl6pPr>
            <a:lvl7pPr marL="0" indent="0" algn="l" defTabSz="914377" rtl="0" eaLnBrk="1" latinLnBrk="0" hangingPunct="1">
              <a:lnSpc>
                <a:spcPts val="2400"/>
              </a:lnSpc>
              <a:spcBef>
                <a:spcPts val="0"/>
              </a:spcBef>
              <a:spcAft>
                <a:spcPts val="800"/>
              </a:spcAft>
              <a:buSzPct val="75000"/>
              <a:buFont typeface="Arial" panose="020B0604020202020204" pitchFamily="34" charset="0"/>
              <a:buNone/>
              <a:defRPr sz="2000" kern="1200" baseline="0">
                <a:solidFill>
                  <a:schemeClr val="tx2"/>
                </a:solidFill>
                <a:latin typeface="Source Sans Pro" panose="020B0503030403020204" pitchFamily="34" charset="0"/>
                <a:ea typeface="Source Sans Pro" panose="020B0503030403020204" pitchFamily="34" charset="0"/>
                <a:cs typeface="+mn-cs"/>
              </a:defRPr>
            </a:lvl7pPr>
            <a:lvl8pPr marL="0" indent="0" algn="l" defTabSz="914377" rtl="0" eaLnBrk="1" latinLnBrk="0" hangingPunct="1">
              <a:lnSpc>
                <a:spcPts val="2400"/>
              </a:lnSpc>
              <a:spcBef>
                <a:spcPts val="0"/>
              </a:spcBef>
              <a:spcAft>
                <a:spcPts val="800"/>
              </a:spcAft>
              <a:buSzPct val="75000"/>
              <a:buFont typeface="Arial" panose="020B0604020202020204" pitchFamily="34" charset="0"/>
              <a:buNone/>
              <a:defRPr sz="2000" kern="1200" baseline="0">
                <a:solidFill>
                  <a:schemeClr val="tx2"/>
                </a:solidFill>
                <a:latin typeface="Source Sans Pro" panose="020B0503030403020204" pitchFamily="34" charset="0"/>
                <a:ea typeface="Source Sans Pro" panose="020B0503030403020204" pitchFamily="34" charset="0"/>
                <a:cs typeface="+mn-cs"/>
              </a:defRPr>
            </a:lvl8pPr>
            <a:lvl9pPr marL="0" indent="0" algn="l" defTabSz="914377" rtl="0" eaLnBrk="1" latinLnBrk="0" hangingPunct="1">
              <a:lnSpc>
                <a:spcPts val="2400"/>
              </a:lnSpc>
              <a:spcBef>
                <a:spcPts val="0"/>
              </a:spcBef>
              <a:spcAft>
                <a:spcPts val="800"/>
              </a:spcAft>
              <a:buSzPct val="75000"/>
              <a:buFont typeface="Arial" panose="020B0604020202020204" pitchFamily="34" charset="0"/>
              <a:buNone/>
              <a:defRPr sz="2000" kern="1200" baseline="0">
                <a:solidFill>
                  <a:schemeClr val="tx2"/>
                </a:solidFill>
                <a:latin typeface="Source Sans Pro" panose="020B0503030403020204" pitchFamily="34" charset="0"/>
                <a:ea typeface="Source Sans Pro" panose="020B0503030403020204" pitchFamily="34" charset="0"/>
                <a:cs typeface="+mn-cs"/>
              </a:defRPr>
            </a:lvl9pPr>
          </a:lstStyle>
          <a:p>
            <a:pPr indent="0">
              <a:spcAft>
                <a:spcPts val="0"/>
              </a:spcAft>
              <a:buFont typeface="+mj-lt"/>
              <a:buNone/>
            </a:pPr>
            <a:r>
              <a:rPr lang="en-US" altLang="ru-RU" sz="800" b="0" dirty="0">
                <a:solidFill>
                  <a:prstClr val="black"/>
                </a:solidFill>
                <a:latin typeface="Arial" panose="020B0604020202020204" pitchFamily="34" charset="0"/>
              </a:rPr>
              <a:t>User view: </a:t>
            </a:r>
            <a:r>
              <a:rPr lang="en-US" altLang="ru-RU" sz="800" b="0" dirty="0">
                <a:solidFill>
                  <a:prstClr val="black"/>
                </a:solidFill>
                <a:latin typeface="Arial" panose="020B0604020202020204" pitchFamily="34" charset="0"/>
                <a:hlinkClick r:id="rId7"/>
              </a:rPr>
              <a:t>https://demo.mdi.ruhr-uni-bochum.de/object/ag2s-4870</a:t>
            </a:r>
            <a:endParaRPr lang="en-US" altLang="ru-RU" sz="800" b="0" dirty="0">
              <a:solidFill>
                <a:prstClr val="black"/>
              </a:solidFill>
              <a:latin typeface="Arial" panose="020B0604020202020204" pitchFamily="34" charset="0"/>
            </a:endParaRPr>
          </a:p>
          <a:p>
            <a:pPr indent="0">
              <a:spcAft>
                <a:spcPts val="0"/>
              </a:spcAft>
              <a:buFont typeface="+mj-lt"/>
              <a:buNone/>
            </a:pPr>
            <a:br>
              <a:rPr lang="en-US" altLang="ru-RU" sz="800" b="0" dirty="0">
                <a:solidFill>
                  <a:prstClr val="black"/>
                </a:solidFill>
                <a:latin typeface="Arial" panose="020B0604020202020204" pitchFamily="34" charset="0"/>
              </a:rPr>
            </a:br>
            <a:r>
              <a:rPr lang="en-US" altLang="ru-RU" sz="800" b="0" dirty="0">
                <a:solidFill>
                  <a:prstClr val="black"/>
                </a:solidFill>
                <a:latin typeface="Arial" panose="020B0604020202020204" pitchFamily="34" charset="0"/>
              </a:rPr>
              <a:t>Admin view: </a:t>
            </a:r>
            <a:r>
              <a:rPr lang="en-US" altLang="ru-RU" sz="800" b="0" dirty="0">
                <a:solidFill>
                  <a:prstClr val="black"/>
                </a:solidFill>
                <a:latin typeface="Arial" panose="020B0604020202020204" pitchFamily="34" charset="0"/>
                <a:hlinkClick r:id="rId8"/>
              </a:rPr>
              <a:t>https://demo.mdi.ruhr-uni-bochum.de/adminobject/edititem/4870</a:t>
            </a:r>
            <a:endParaRPr lang="en-US" sz="800" b="0" dirty="0"/>
          </a:p>
        </p:txBody>
      </p:sp>
    </p:spTree>
    <p:extLst>
      <p:ext uri="{BB962C8B-B14F-4D97-AF65-F5344CB8AC3E}">
        <p14:creationId xmlns:p14="http://schemas.microsoft.com/office/powerpoint/2010/main" val="2607939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1000"/>
                            </p:stCondLst>
                            <p:childTnLst>
                              <p:par>
                                <p:cTn id="13" presetID="10" presetClass="entr" presetSubtype="0" fill="hold" nodeType="afterEffect">
                                  <p:stCondLst>
                                    <p:cond delay="200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500"/>
                                        <p:tgtEl>
                                          <p:spTgt spid="24"/>
                                        </p:tgtEl>
                                      </p:cBhvr>
                                    </p:animEffect>
                                  </p:childTnLst>
                                </p:cTn>
                              </p:par>
                            </p:childTnLst>
                          </p:cTn>
                        </p:par>
                        <p:par>
                          <p:cTn id="16" fill="hold">
                            <p:stCondLst>
                              <p:cond delay="3500"/>
                            </p:stCondLst>
                            <p:childTnLst>
                              <p:par>
                                <p:cTn id="17" presetID="10" presetClass="entr" presetSubtype="0" fill="hold" nodeType="afterEffect">
                                  <p:stCondLst>
                                    <p:cond delay="200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en-US" sz="3733" dirty="0"/>
              <a:t>Extended Properties: Export and Import</a:t>
            </a:r>
            <a:br>
              <a:rPr lang="en-US" sz="3733" dirty="0"/>
            </a:br>
            <a:endParaRPr lang="de-DE" sz="1600" dirty="0"/>
          </a:p>
        </p:txBody>
      </p:sp>
      <p:sp>
        <p:nvSpPr>
          <p:cNvPr id="3" name="Text Placeholder 2">
            <a:extLst>
              <a:ext uri="{FF2B5EF4-FFF2-40B4-BE49-F238E27FC236}">
                <a16:creationId xmlns:a16="http://schemas.microsoft.com/office/drawing/2014/main" id="{4B431B46-2E98-2E1E-C8BF-E6EEDE5226AE}"/>
              </a:ext>
            </a:extLst>
          </p:cNvPr>
          <p:cNvSpPr>
            <a:spLocks noGrp="1"/>
          </p:cNvSpPr>
          <p:nvPr>
            <p:ph type="body" sz="quarter" idx="13"/>
          </p:nvPr>
        </p:nvSpPr>
        <p:spPr>
          <a:xfrm>
            <a:off x="6236898" y="6362393"/>
            <a:ext cx="4745426" cy="485999"/>
          </a:xfrm>
        </p:spPr>
        <p:txBody>
          <a:bodyPr/>
          <a:lstStyle/>
          <a:p>
            <a:pPr indent="0">
              <a:buNone/>
            </a:pPr>
            <a:r>
              <a:rPr lang="en-US" altLang="ru-RU" sz="1000" b="0" dirty="0">
                <a:solidFill>
                  <a:srgbClr val="0070C0"/>
                </a:solidFill>
                <a:latin typeface="Arial" panose="020B0604020202020204" pitchFamily="34" charset="0"/>
                <a:hlinkClick r:id="rId3">
                  <a:extLst>
                    <a:ext uri="{A12FA001-AC4F-418D-AE19-62706E023703}">
                      <ahyp:hlinkClr xmlns:ahyp="http://schemas.microsoft.com/office/drawing/2018/hyperlinkcolor" val="tx"/>
                    </a:ext>
                  </a:extLst>
                </a:hlinkClick>
              </a:rPr>
              <a:t>https://demo.mdi.ruhr-uni-bochum.de/object/ag2s-4870</a:t>
            </a:r>
            <a:endParaRPr lang="en-US" altLang="ru-RU" sz="1000" b="0" dirty="0">
              <a:solidFill>
                <a:srgbClr val="0070C0"/>
              </a:solidFill>
              <a:latin typeface="Arial" panose="020B0604020202020204" pitchFamily="34" charset="0"/>
            </a:endParaRPr>
          </a:p>
          <a:p>
            <a:pPr indent="0">
              <a:buNone/>
            </a:pPr>
            <a:endParaRPr lang="en-US" b="0" dirty="0">
              <a:solidFill>
                <a:srgbClr val="0070C0"/>
              </a:solidFill>
            </a:endParaRPr>
          </a:p>
        </p:txBody>
      </p:sp>
      <p:sp>
        <p:nvSpPr>
          <p:cNvPr id="6" name="Text Box 52">
            <a:extLst>
              <a:ext uri="{FF2B5EF4-FFF2-40B4-BE49-F238E27FC236}">
                <a16:creationId xmlns:a16="http://schemas.microsoft.com/office/drawing/2014/main" id="{3F737F99-9CF8-F251-FA0A-D027302F1FFF}"/>
              </a:ext>
            </a:extLst>
          </p:cNvPr>
          <p:cNvSpPr txBox="1">
            <a:spLocks noChangeArrowheads="1"/>
          </p:cNvSpPr>
          <p:nvPr/>
        </p:nvSpPr>
        <p:spPr bwMode="auto">
          <a:xfrm>
            <a:off x="50770" y="879061"/>
            <a:ext cx="5949221" cy="42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mn-lt"/>
              </a:rPr>
              <a:t>Task: </a:t>
            </a:r>
            <a:r>
              <a:rPr lang="en-US" altLang="ru-RU" sz="2133" dirty="0">
                <a:solidFill>
                  <a:prstClr val="black"/>
                </a:solidFill>
                <a:latin typeface="+mn-lt"/>
              </a:rPr>
              <a:t>make properties modification easy</a:t>
            </a:r>
          </a:p>
        </p:txBody>
      </p:sp>
      <p:pic>
        <p:nvPicPr>
          <p:cNvPr id="9" name="Picture 8">
            <a:extLst>
              <a:ext uri="{FF2B5EF4-FFF2-40B4-BE49-F238E27FC236}">
                <a16:creationId xmlns:a16="http://schemas.microsoft.com/office/drawing/2014/main" id="{5305DD1D-61D4-E502-9175-B4D8DB5FD416}"/>
              </a:ext>
            </a:extLst>
          </p:cNvPr>
          <p:cNvPicPr>
            <a:picLocks noChangeAspect="1"/>
          </p:cNvPicPr>
          <p:nvPr/>
        </p:nvPicPr>
        <p:blipFill>
          <a:blip r:embed="rId4"/>
          <a:stretch>
            <a:fillRect/>
          </a:stretch>
        </p:blipFill>
        <p:spPr>
          <a:xfrm>
            <a:off x="5135215" y="3717033"/>
            <a:ext cx="6937292" cy="2312431"/>
          </a:xfrm>
          <a:prstGeom prst="rect">
            <a:avLst/>
          </a:prstGeom>
          <a:ln>
            <a:solidFill>
              <a:srgbClr val="0070C0"/>
            </a:solidFill>
          </a:ln>
        </p:spPr>
      </p:pic>
      <p:grpSp>
        <p:nvGrpSpPr>
          <p:cNvPr id="4" name="Group 3">
            <a:extLst>
              <a:ext uri="{FF2B5EF4-FFF2-40B4-BE49-F238E27FC236}">
                <a16:creationId xmlns:a16="http://schemas.microsoft.com/office/drawing/2014/main" id="{18F36449-F89F-0612-7C29-891321FA0D8F}"/>
              </a:ext>
            </a:extLst>
          </p:cNvPr>
          <p:cNvGrpSpPr/>
          <p:nvPr/>
        </p:nvGrpSpPr>
        <p:grpSpPr>
          <a:xfrm>
            <a:off x="0" y="1444091"/>
            <a:ext cx="8873067" cy="3129343"/>
            <a:chOff x="0" y="1444091"/>
            <a:chExt cx="8873067" cy="3129343"/>
          </a:xfrm>
        </p:grpSpPr>
        <p:pic>
          <p:nvPicPr>
            <p:cNvPr id="7" name="Picture 6">
              <a:extLst>
                <a:ext uri="{FF2B5EF4-FFF2-40B4-BE49-F238E27FC236}">
                  <a16:creationId xmlns:a16="http://schemas.microsoft.com/office/drawing/2014/main" id="{0DC2554E-BCA6-8033-93FB-9F078BDB149C}"/>
                </a:ext>
              </a:extLst>
            </p:cNvPr>
            <p:cNvPicPr>
              <a:picLocks noChangeAspect="1"/>
            </p:cNvPicPr>
            <p:nvPr/>
          </p:nvPicPr>
          <p:blipFill>
            <a:blip r:embed="rId5"/>
            <a:stretch>
              <a:fillRect/>
            </a:stretch>
          </p:blipFill>
          <p:spPr>
            <a:xfrm>
              <a:off x="143339" y="1444091"/>
              <a:ext cx="6048672" cy="2861936"/>
            </a:xfrm>
            <a:prstGeom prst="rect">
              <a:avLst/>
            </a:prstGeom>
            <a:ln>
              <a:solidFill>
                <a:srgbClr val="0070C0"/>
              </a:solidFill>
            </a:ln>
          </p:spPr>
        </p:pic>
        <p:sp>
          <p:nvSpPr>
            <p:cNvPr id="38" name="TextBox 37">
              <a:extLst>
                <a:ext uri="{FF2B5EF4-FFF2-40B4-BE49-F238E27FC236}">
                  <a16:creationId xmlns:a16="http://schemas.microsoft.com/office/drawing/2014/main" id="{E2355FA9-6262-DACD-C01E-4076CC8B9987}"/>
                </a:ext>
              </a:extLst>
            </p:cNvPr>
            <p:cNvSpPr txBox="1"/>
            <p:nvPr/>
          </p:nvSpPr>
          <p:spPr>
            <a:xfrm>
              <a:off x="0" y="4275980"/>
              <a:ext cx="8873067" cy="297454"/>
            </a:xfrm>
            <a:prstGeom prst="rect">
              <a:avLst/>
            </a:prstGeom>
            <a:noFill/>
          </p:spPr>
          <p:txBody>
            <a:bodyPr wrap="square">
              <a:spAutoFit/>
            </a:bodyPr>
            <a:lstStyle/>
            <a:p>
              <a:pPr defTabSz="914377"/>
              <a:r>
                <a:rPr lang="en-US" altLang="ru-RU" sz="1333" dirty="0">
                  <a:solidFill>
                    <a:srgbClr val="0070C0"/>
                  </a:solidFill>
                  <a:latin typeface="Arial" panose="020B0604020202020204" pitchFamily="34" charset="0"/>
                  <a:hlinkClick r:id="rId3">
                    <a:extLst>
                      <a:ext uri="{A12FA001-AC4F-418D-AE19-62706E023703}">
                        <ahyp:hlinkClr xmlns:ahyp="http://schemas.microsoft.com/office/drawing/2018/hyperlinkcolor" val="tx"/>
                      </a:ext>
                    </a:extLst>
                  </a:hlinkClick>
                </a:rPr>
                <a:t>https://demo.mdi.ruhr-uni-bochum.de/object/ag2s-4870</a:t>
              </a:r>
              <a:endParaRPr lang="en-US" altLang="ru-RU" sz="1333" dirty="0">
                <a:solidFill>
                  <a:srgbClr val="0070C0"/>
                </a:solidFill>
                <a:latin typeface="Arial" panose="020B0604020202020204" pitchFamily="34" charset="0"/>
              </a:endParaRPr>
            </a:p>
          </p:txBody>
        </p:sp>
      </p:grpSp>
      <p:grpSp>
        <p:nvGrpSpPr>
          <p:cNvPr id="5" name="Group 4">
            <a:extLst>
              <a:ext uri="{FF2B5EF4-FFF2-40B4-BE49-F238E27FC236}">
                <a16:creationId xmlns:a16="http://schemas.microsoft.com/office/drawing/2014/main" id="{5286204F-4654-EC51-AC3C-18D5AA40D353}"/>
              </a:ext>
            </a:extLst>
          </p:cNvPr>
          <p:cNvGrpSpPr/>
          <p:nvPr/>
        </p:nvGrpSpPr>
        <p:grpSpPr>
          <a:xfrm>
            <a:off x="1533430" y="3535886"/>
            <a:ext cx="6971677" cy="1588290"/>
            <a:chOff x="1533430" y="3535886"/>
            <a:chExt cx="6971677" cy="1588290"/>
          </a:xfrm>
        </p:grpSpPr>
        <p:sp>
          <p:nvSpPr>
            <p:cNvPr id="11" name="Arrow: Curved Down 10">
              <a:extLst>
                <a:ext uri="{FF2B5EF4-FFF2-40B4-BE49-F238E27FC236}">
                  <a16:creationId xmlns:a16="http://schemas.microsoft.com/office/drawing/2014/main" id="{C2B92A3A-5160-A1A0-ACB1-53AFBEEBAE35}"/>
                </a:ext>
              </a:extLst>
            </p:cNvPr>
            <p:cNvSpPr/>
            <p:nvPr/>
          </p:nvSpPr>
          <p:spPr>
            <a:xfrm rot="12927582" flipH="1">
              <a:off x="1533430" y="3535886"/>
              <a:ext cx="6971677" cy="1176985"/>
            </a:xfrm>
            <a:prstGeom prst="curvedDownArrow">
              <a:avLst/>
            </a:prstGeom>
            <a:solidFill>
              <a:srgbClr val="0070C0">
                <a:alpha val="50000"/>
              </a:srgbClr>
            </a:solidFill>
            <a:ln>
              <a:noFill/>
            </a:ln>
            <a:effectLst>
              <a:outerShdw blurRad="50800" dist="762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black"/>
                </a:solidFill>
                <a:latin typeface="Arial" panose="020B0604020202020204"/>
              </a:endParaRPr>
            </a:p>
          </p:txBody>
        </p:sp>
        <p:sp>
          <p:nvSpPr>
            <p:cNvPr id="14" name="TextBox 13">
              <a:extLst>
                <a:ext uri="{FF2B5EF4-FFF2-40B4-BE49-F238E27FC236}">
                  <a16:creationId xmlns:a16="http://schemas.microsoft.com/office/drawing/2014/main" id="{481EDB63-7412-4F04-BC69-879D57A53B89}"/>
                </a:ext>
              </a:extLst>
            </p:cNvPr>
            <p:cNvSpPr txBox="1"/>
            <p:nvPr/>
          </p:nvSpPr>
          <p:spPr>
            <a:xfrm>
              <a:off x="3804533" y="4539401"/>
              <a:ext cx="1514356" cy="584775"/>
            </a:xfrm>
            <a:prstGeom prst="rect">
              <a:avLst/>
            </a:prstGeom>
            <a:noFill/>
          </p:spPr>
          <p:txBody>
            <a:bodyPr wrap="square">
              <a:spAutoFit/>
            </a:bodyPr>
            <a:lstStyle/>
            <a:p>
              <a:pPr defTabSz="914377"/>
              <a:r>
                <a:rPr lang="en-US" sz="3200" b="1" dirty="0">
                  <a:solidFill>
                    <a:srgbClr val="0070C0"/>
                  </a:solidFill>
                </a:rPr>
                <a:t>Export</a:t>
              </a:r>
            </a:p>
          </p:txBody>
        </p:sp>
      </p:grpSp>
      <p:grpSp>
        <p:nvGrpSpPr>
          <p:cNvPr id="8" name="Group 7">
            <a:extLst>
              <a:ext uri="{FF2B5EF4-FFF2-40B4-BE49-F238E27FC236}">
                <a16:creationId xmlns:a16="http://schemas.microsoft.com/office/drawing/2014/main" id="{3238CD2B-138F-BA9A-34EF-37B6CB08DAAC}"/>
              </a:ext>
            </a:extLst>
          </p:cNvPr>
          <p:cNvGrpSpPr/>
          <p:nvPr/>
        </p:nvGrpSpPr>
        <p:grpSpPr>
          <a:xfrm>
            <a:off x="4317437" y="2530731"/>
            <a:ext cx="7035812" cy="1212827"/>
            <a:chOff x="4317437" y="2530731"/>
            <a:chExt cx="7035812" cy="1212827"/>
          </a:xfrm>
        </p:grpSpPr>
        <p:sp>
          <p:nvSpPr>
            <p:cNvPr id="16" name="Arrow: Curved Down 15">
              <a:extLst>
                <a:ext uri="{FF2B5EF4-FFF2-40B4-BE49-F238E27FC236}">
                  <a16:creationId xmlns:a16="http://schemas.microsoft.com/office/drawing/2014/main" id="{7ADD71A0-6E81-D1B0-EAFB-0DD95A14FF4A}"/>
                </a:ext>
              </a:extLst>
            </p:cNvPr>
            <p:cNvSpPr/>
            <p:nvPr/>
          </p:nvSpPr>
          <p:spPr>
            <a:xfrm rot="12927582" flipV="1">
              <a:off x="4317437" y="2530731"/>
              <a:ext cx="7035812" cy="1212827"/>
            </a:xfrm>
            <a:prstGeom prst="curvedDownArrow">
              <a:avLst/>
            </a:prstGeom>
            <a:solidFill>
              <a:srgbClr val="0070C0">
                <a:alpha val="50000"/>
              </a:srgbClr>
            </a:solidFill>
            <a:ln>
              <a:noFill/>
            </a:ln>
            <a:effectLst>
              <a:outerShdw blurRad="50800" dist="762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black"/>
                </a:solidFill>
                <a:latin typeface="Arial" panose="020B0604020202020204"/>
              </a:endParaRPr>
            </a:p>
          </p:txBody>
        </p:sp>
        <p:sp>
          <p:nvSpPr>
            <p:cNvPr id="17" name="TextBox 16">
              <a:extLst>
                <a:ext uri="{FF2B5EF4-FFF2-40B4-BE49-F238E27FC236}">
                  <a16:creationId xmlns:a16="http://schemas.microsoft.com/office/drawing/2014/main" id="{275EF1FB-DBD4-37B6-572C-727121C6B386}"/>
                </a:ext>
              </a:extLst>
            </p:cNvPr>
            <p:cNvSpPr txBox="1"/>
            <p:nvPr/>
          </p:nvSpPr>
          <p:spPr>
            <a:xfrm>
              <a:off x="7632170" y="2626439"/>
              <a:ext cx="3034625" cy="892552"/>
            </a:xfrm>
            <a:prstGeom prst="rect">
              <a:avLst/>
            </a:prstGeom>
            <a:noFill/>
          </p:spPr>
          <p:txBody>
            <a:bodyPr wrap="square">
              <a:spAutoFit/>
            </a:bodyPr>
            <a:lstStyle/>
            <a:p>
              <a:pPr defTabSz="914377"/>
              <a:r>
                <a:rPr lang="en-US" sz="3200" b="1" dirty="0">
                  <a:solidFill>
                    <a:srgbClr val="0070C0"/>
                  </a:solidFill>
                </a:rPr>
                <a:t>Import</a:t>
              </a:r>
              <a:br>
                <a:rPr lang="en-US" sz="2000" dirty="0">
                  <a:solidFill>
                    <a:srgbClr val="0070C0"/>
                  </a:solidFill>
                </a:rPr>
              </a:br>
              <a:r>
                <a:rPr lang="en-US" sz="2000" dirty="0">
                  <a:solidFill>
                    <a:prstClr val="white">
                      <a:lumMod val="65000"/>
                    </a:prstClr>
                  </a:solidFill>
                </a:rPr>
                <a:t>(requires permissions)</a:t>
              </a:r>
            </a:p>
          </p:txBody>
        </p:sp>
      </p:grpSp>
      <p:sp>
        <p:nvSpPr>
          <p:cNvPr id="18" name="Text Box 52">
            <a:extLst>
              <a:ext uri="{FF2B5EF4-FFF2-40B4-BE49-F238E27FC236}">
                <a16:creationId xmlns:a16="http://schemas.microsoft.com/office/drawing/2014/main" id="{725C1494-9081-4699-53AF-39194A908ED2}"/>
              </a:ext>
            </a:extLst>
          </p:cNvPr>
          <p:cNvSpPr txBox="1">
            <a:spLocks noChangeArrowheads="1"/>
          </p:cNvSpPr>
          <p:nvPr/>
        </p:nvSpPr>
        <p:spPr bwMode="auto">
          <a:xfrm>
            <a:off x="7763943" y="892142"/>
            <a:ext cx="4377288" cy="1733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mn-lt"/>
              </a:rPr>
              <a:t>Steps to do: </a:t>
            </a:r>
          </a:p>
          <a:p>
            <a:pPr marL="457189" indent="-457189" defTabSz="914377">
              <a:spcBef>
                <a:spcPts val="0"/>
              </a:spcBef>
              <a:buFontTx/>
              <a:buAutoNum type="arabicParenR"/>
            </a:pPr>
            <a:r>
              <a:rPr lang="en-US" altLang="ru-RU" sz="2133" dirty="0">
                <a:solidFill>
                  <a:prstClr val="black"/>
                </a:solidFill>
                <a:latin typeface="+mn-lt"/>
              </a:rPr>
              <a:t>Download data</a:t>
            </a:r>
          </a:p>
          <a:p>
            <a:pPr marL="457189" indent="-457189" defTabSz="914377">
              <a:spcBef>
                <a:spcPts val="0"/>
              </a:spcBef>
              <a:buFontTx/>
              <a:buAutoNum type="arabicParenR"/>
            </a:pPr>
            <a:r>
              <a:rPr lang="en-US" altLang="ru-RU" sz="2133" dirty="0">
                <a:solidFill>
                  <a:prstClr val="black"/>
                </a:solidFill>
                <a:latin typeface="+mn-lt"/>
              </a:rPr>
              <a:t>Open in Excel and edit</a:t>
            </a:r>
          </a:p>
          <a:p>
            <a:pPr marL="457189" indent="-457189" defTabSz="914377">
              <a:spcBef>
                <a:spcPts val="0"/>
              </a:spcBef>
              <a:buFontTx/>
              <a:buAutoNum type="arabicParenR"/>
            </a:pPr>
            <a:r>
              <a:rPr lang="en-US" altLang="ru-RU" sz="2133" dirty="0">
                <a:solidFill>
                  <a:prstClr val="black"/>
                </a:solidFill>
                <a:latin typeface="+mn-lt"/>
              </a:rPr>
              <a:t>Upload changed data back to the RDMS</a:t>
            </a:r>
          </a:p>
        </p:txBody>
      </p:sp>
    </p:spTree>
    <p:extLst>
      <p:ext uri="{BB962C8B-B14F-4D97-AF65-F5344CB8AC3E}">
        <p14:creationId xmlns:p14="http://schemas.microsoft.com/office/powerpoint/2010/main" val="2995718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xEl>
                                              <p:pRg st="1" end="1"/>
                                            </p:txEl>
                                          </p:spTgt>
                                        </p:tgtEl>
                                        <p:attrNameLst>
                                          <p:attrName>style.visibility</p:attrName>
                                        </p:attrNameLst>
                                      </p:cBhvr>
                                      <p:to>
                                        <p:strVal val="visible"/>
                                      </p:to>
                                    </p:set>
                                    <p:animEffect transition="in" filter="fade">
                                      <p:cBhvr>
                                        <p:cTn id="7" dur="500"/>
                                        <p:tgtEl>
                                          <p:spTgt spid="18">
                                            <p:txEl>
                                              <p:pRg st="1" end="1"/>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8">
                                            <p:txEl>
                                              <p:pRg st="2" end="2"/>
                                            </p:txEl>
                                          </p:spTgt>
                                        </p:tgtEl>
                                        <p:attrNameLst>
                                          <p:attrName>style.visibility</p:attrName>
                                        </p:attrNameLst>
                                      </p:cBhvr>
                                      <p:to>
                                        <p:strVal val="visible"/>
                                      </p:to>
                                    </p:set>
                                    <p:animEffect transition="in" filter="fade">
                                      <p:cBhvr>
                                        <p:cTn id="16" dur="500"/>
                                        <p:tgtEl>
                                          <p:spTgt spid="18">
                                            <p:txEl>
                                              <p:pRg st="2" end="2"/>
                                            </p:txEl>
                                          </p:spTgt>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8">
                                            <p:txEl>
                                              <p:pRg st="3" end="3"/>
                                            </p:txEl>
                                          </p:spTgt>
                                        </p:tgtEl>
                                        <p:attrNameLst>
                                          <p:attrName>style.visibility</p:attrName>
                                        </p:attrNameLst>
                                      </p:cBhvr>
                                      <p:to>
                                        <p:strVal val="visible"/>
                                      </p:to>
                                    </p:set>
                                    <p:animEffect transition="in" filter="fade">
                                      <p:cBhvr>
                                        <p:cTn id="25" dur="500"/>
                                        <p:tgtEl>
                                          <p:spTgt spid="18">
                                            <p:txEl>
                                              <p:pRg st="3" end="3"/>
                                            </p:txEl>
                                          </p:spTgt>
                                        </p:tgtEl>
                                      </p:cBhvr>
                                    </p:animEffect>
                                  </p:childTnLst>
                                </p:cTn>
                              </p:par>
                            </p:childTnLst>
                          </p:cTn>
                        </p:par>
                        <p:par>
                          <p:cTn id="26" fill="hold">
                            <p:stCondLst>
                              <p:cond delay="500"/>
                            </p:stCondLst>
                            <p:childTnLst>
                              <p:par>
                                <p:cTn id="27" presetID="10" presetClass="entr" presetSubtype="0"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en-US" sz="3733" dirty="0"/>
              <a:t>Search</a:t>
            </a:r>
            <a:endParaRPr lang="de-DE" sz="1600" dirty="0"/>
          </a:p>
        </p:txBody>
      </p:sp>
      <p:sp>
        <p:nvSpPr>
          <p:cNvPr id="3" name="Text Placeholder 2">
            <a:extLst>
              <a:ext uri="{FF2B5EF4-FFF2-40B4-BE49-F238E27FC236}">
                <a16:creationId xmlns:a16="http://schemas.microsoft.com/office/drawing/2014/main" id="{7EFF9B3F-1D07-B500-3103-8B6DC6813241}"/>
              </a:ext>
            </a:extLst>
          </p:cNvPr>
          <p:cNvSpPr>
            <a:spLocks noGrp="1"/>
          </p:cNvSpPr>
          <p:nvPr>
            <p:ph type="body" sz="quarter" idx="13"/>
          </p:nvPr>
        </p:nvSpPr>
        <p:spPr>
          <a:xfrm>
            <a:off x="2989781" y="6372001"/>
            <a:ext cx="7719548" cy="485999"/>
          </a:xfrm>
        </p:spPr>
        <p:txBody>
          <a:bodyPr>
            <a:noAutofit/>
          </a:bodyPr>
          <a:lstStyle/>
          <a:p>
            <a:pPr marL="171450" indent="-171450" defTabSz="914377">
              <a:spcAft>
                <a:spcPts val="0"/>
              </a:spcAft>
              <a:buFont typeface="Arial" panose="020B0604020202020204" pitchFamily="34" charset="0"/>
              <a:buChar char="•"/>
            </a:pPr>
            <a:r>
              <a:rPr lang="en-US" altLang="ru-RU" sz="500" b="0" dirty="0">
                <a:solidFill>
                  <a:prstClr val="black"/>
                </a:solidFill>
                <a:latin typeface="Arial" panose="020B0604020202020204" pitchFamily="34" charset="0"/>
                <a:hlinkClick r:id="rId3"/>
              </a:rPr>
              <a:t>https://demo.mdi.ruhr-uni-bochum.de/search/</a:t>
            </a:r>
            <a:endParaRPr lang="en-US" altLang="ru-RU" sz="500" b="0" dirty="0">
              <a:solidFill>
                <a:prstClr val="black"/>
              </a:solidFill>
              <a:latin typeface="Arial" panose="020B0604020202020204" pitchFamily="34" charset="0"/>
            </a:endParaRPr>
          </a:p>
          <a:p>
            <a:pPr marL="171450" indent="-171450" defTabSz="914377">
              <a:spcAft>
                <a:spcPts val="0"/>
              </a:spcAft>
              <a:buFont typeface="Arial" panose="020B0604020202020204" pitchFamily="34" charset="0"/>
              <a:buChar char="•"/>
            </a:pPr>
            <a:r>
              <a:rPr lang="en-US" altLang="ru-RU" sz="500" b="0" dirty="0">
                <a:solidFill>
                  <a:prstClr val="black"/>
                </a:solidFill>
                <a:latin typeface="Arial" panose="020B0604020202020204" pitchFamily="34" charset="0"/>
                <a:hlinkClick r:id="rId4"/>
              </a:rPr>
              <a:t>https://demo.mdi.ruhr-uni-bochum.de/search/?system=As-Ga&amp;typeid=8&amp;Aspctmin=30&amp;Aspctmax=50&amp;Gaabsmin=1&amp;Gaabsmax=3&amp;pr0name=E%3Csub%3Eg%3C%2Fsub%3E&amp;pr0type=Float&amp;pr0min=1.5&amp;pr0max=2&amp;pr1name=Comment&amp;pr1type=String&amp;pr1max=3&amp;pr1str=solution&amp;prcnt=2</a:t>
            </a:r>
            <a:endParaRPr lang="en-US" altLang="ru-RU" sz="500" b="0" dirty="0">
              <a:solidFill>
                <a:prstClr val="black"/>
              </a:solidFill>
              <a:latin typeface="Arial" panose="020B0604020202020204" pitchFamily="34" charset="0"/>
            </a:endParaRPr>
          </a:p>
          <a:p>
            <a:pPr marL="171450" indent="-171450" defTabSz="914377">
              <a:spcAft>
                <a:spcPts val="0"/>
              </a:spcAft>
              <a:buFont typeface="Arial" panose="020B0604020202020204" pitchFamily="34" charset="0"/>
              <a:buChar char="•"/>
            </a:pPr>
            <a:r>
              <a:rPr lang="en-US" altLang="ru-RU" sz="500" b="0" dirty="0">
                <a:solidFill>
                  <a:prstClr val="black"/>
                </a:solidFill>
                <a:latin typeface="Arial" panose="020B0604020202020204" pitchFamily="34" charset="0"/>
                <a:hlinkClick r:id="rId5"/>
              </a:rPr>
              <a:t>https://demo.mdi.ruhr-uni-bochum.de/search/?system=As-Ga&amp;typeid=8&amp;Aspctmin=30&amp;Aspctmax=50&amp;Gaabsmin=1&amp;Gaabsmax=3&amp;pr0name=E%3Csub%3Eg%3C%2Fsub%3E&amp;pr0type=Float&amp;pr0min=1.5&amp;pr0max=2&amp;prcnt=1</a:t>
            </a:r>
            <a:endParaRPr lang="en-US" altLang="ru-RU" sz="500" b="0" dirty="0">
              <a:solidFill>
                <a:prstClr val="black"/>
              </a:solidFill>
              <a:latin typeface="Arial" panose="020B0604020202020204" pitchFamily="34" charset="0"/>
            </a:endParaRPr>
          </a:p>
        </p:txBody>
      </p:sp>
      <p:pic>
        <p:nvPicPr>
          <p:cNvPr id="4" name="Picture 3">
            <a:extLst>
              <a:ext uri="{FF2B5EF4-FFF2-40B4-BE49-F238E27FC236}">
                <a16:creationId xmlns:a16="http://schemas.microsoft.com/office/drawing/2014/main" id="{43060ABD-80BE-8653-2A65-9ECD8599F168}"/>
              </a:ext>
            </a:extLst>
          </p:cNvPr>
          <p:cNvPicPr>
            <a:picLocks noChangeAspect="1"/>
          </p:cNvPicPr>
          <p:nvPr/>
        </p:nvPicPr>
        <p:blipFill>
          <a:blip r:embed="rId6"/>
          <a:stretch>
            <a:fillRect/>
          </a:stretch>
        </p:blipFill>
        <p:spPr>
          <a:xfrm>
            <a:off x="3983767" y="20825"/>
            <a:ext cx="8182352" cy="6018689"/>
          </a:xfrm>
          <a:prstGeom prst="rect">
            <a:avLst/>
          </a:prstGeom>
          <a:ln>
            <a:solidFill>
              <a:srgbClr val="0070C0"/>
            </a:solidFill>
          </a:ln>
        </p:spPr>
      </p:pic>
      <p:sp>
        <p:nvSpPr>
          <p:cNvPr id="8" name="Text Box 52">
            <a:extLst>
              <a:ext uri="{FF2B5EF4-FFF2-40B4-BE49-F238E27FC236}">
                <a16:creationId xmlns:a16="http://schemas.microsoft.com/office/drawing/2014/main" id="{7A6DF9F1-DCFB-8B98-C6AC-52FB88A296E9}"/>
              </a:ext>
            </a:extLst>
          </p:cNvPr>
          <p:cNvSpPr txBox="1">
            <a:spLocks noChangeArrowheads="1"/>
          </p:cNvSpPr>
          <p:nvPr/>
        </p:nvSpPr>
        <p:spPr bwMode="auto">
          <a:xfrm>
            <a:off x="132927" y="805027"/>
            <a:ext cx="3850840" cy="5159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mn-lt"/>
              </a:rPr>
              <a:t>Search on: </a:t>
            </a:r>
          </a:p>
          <a:p>
            <a:pPr marL="457189" indent="-457189" defTabSz="914377">
              <a:spcBef>
                <a:spcPts val="0"/>
              </a:spcBef>
              <a:buFontTx/>
              <a:buAutoNum type="arabicParenR"/>
            </a:pPr>
            <a:r>
              <a:rPr lang="en-US" altLang="ru-RU" sz="2133" dirty="0">
                <a:solidFill>
                  <a:prstClr val="black"/>
                </a:solidFill>
                <a:latin typeface="+mn-lt"/>
              </a:rPr>
              <a:t>Chemical system</a:t>
            </a:r>
          </a:p>
          <a:p>
            <a:pPr marL="457189" indent="-457189" defTabSz="914377">
              <a:spcBef>
                <a:spcPts val="0"/>
              </a:spcBef>
              <a:buFontTx/>
              <a:buAutoNum type="arabicParenR"/>
            </a:pPr>
            <a:r>
              <a:rPr lang="en-US" altLang="ru-RU" sz="2133" dirty="0">
                <a:solidFill>
                  <a:prstClr val="black"/>
                </a:solidFill>
                <a:latin typeface="+mn-lt"/>
              </a:rPr>
              <a:t>Composition</a:t>
            </a:r>
          </a:p>
          <a:p>
            <a:pPr marL="457189" indent="-457189" defTabSz="914377">
              <a:spcBef>
                <a:spcPts val="0"/>
              </a:spcBef>
              <a:buFontTx/>
              <a:buAutoNum type="arabicParenR"/>
            </a:pPr>
            <a:r>
              <a:rPr lang="en-US" altLang="ru-RU" sz="2133" dirty="0">
                <a:solidFill>
                  <a:prstClr val="black"/>
                </a:solidFill>
                <a:latin typeface="+mn-lt"/>
              </a:rPr>
              <a:t>Object type</a:t>
            </a:r>
          </a:p>
          <a:p>
            <a:pPr marL="457189" indent="-457189" defTabSz="914377">
              <a:spcBef>
                <a:spcPts val="0"/>
              </a:spcBef>
              <a:buFontTx/>
              <a:buAutoNum type="arabicParenR"/>
            </a:pPr>
            <a:r>
              <a:rPr lang="en-US" altLang="ru-RU" sz="2133" dirty="0">
                <a:solidFill>
                  <a:prstClr val="black"/>
                </a:solidFill>
                <a:latin typeface="+mn-lt"/>
              </a:rPr>
              <a:t>Phrase in object’s </a:t>
            </a:r>
            <a:r>
              <a:rPr lang="en-US" altLang="ru-RU" sz="2133" u="sng" dirty="0">
                <a:solidFill>
                  <a:prstClr val="black"/>
                </a:solidFill>
                <a:latin typeface="+mn-lt"/>
              </a:rPr>
              <a:t>Name</a:t>
            </a:r>
            <a:r>
              <a:rPr lang="en-US" altLang="ru-RU" sz="2133" dirty="0">
                <a:solidFill>
                  <a:prstClr val="black"/>
                </a:solidFill>
                <a:latin typeface="+mn-lt"/>
              </a:rPr>
              <a:t> or </a:t>
            </a:r>
            <a:r>
              <a:rPr lang="en-US" altLang="ru-RU" sz="2133" u="sng" dirty="0">
                <a:solidFill>
                  <a:prstClr val="black"/>
                </a:solidFill>
                <a:latin typeface="+mn-lt"/>
              </a:rPr>
              <a:t>Description</a:t>
            </a:r>
            <a:endParaRPr lang="en-US" altLang="ru-RU" sz="2133" dirty="0">
              <a:solidFill>
                <a:prstClr val="black"/>
              </a:solidFill>
              <a:latin typeface="+mn-lt"/>
            </a:endParaRPr>
          </a:p>
          <a:p>
            <a:pPr marL="457189" indent="-457189" defTabSz="914377">
              <a:spcBef>
                <a:spcPts val="0"/>
              </a:spcBef>
              <a:buFontTx/>
              <a:buAutoNum type="arabicParenR"/>
            </a:pPr>
            <a:r>
              <a:rPr lang="en-US" altLang="ru-RU" sz="2133" dirty="0">
                <a:solidFill>
                  <a:prstClr val="black"/>
                </a:solidFill>
                <a:latin typeface="+mn-lt"/>
              </a:rPr>
              <a:t>Properties values (all available within tenant)</a:t>
            </a:r>
          </a:p>
          <a:p>
            <a:pPr marL="457189" indent="-457189" defTabSz="914377">
              <a:spcBef>
                <a:spcPts val="0"/>
              </a:spcBef>
              <a:buFontTx/>
              <a:buAutoNum type="arabicParenR"/>
            </a:pPr>
            <a:r>
              <a:rPr lang="en-US" altLang="ru-RU" sz="2133" dirty="0">
                <a:solidFill>
                  <a:prstClr val="black"/>
                </a:solidFill>
                <a:latin typeface="+mn-lt"/>
              </a:rPr>
              <a:t>Person created</a:t>
            </a:r>
          </a:p>
          <a:p>
            <a:pPr marL="457189" indent="-457189" defTabSz="914377">
              <a:spcBef>
                <a:spcPts val="0"/>
              </a:spcBef>
              <a:buFontTx/>
              <a:buAutoNum type="arabicParenR"/>
            </a:pPr>
            <a:r>
              <a:rPr lang="en-US" altLang="ru-RU" sz="2133" dirty="0">
                <a:solidFill>
                  <a:prstClr val="black"/>
                </a:solidFill>
                <a:latin typeface="+mn-lt"/>
              </a:rPr>
              <a:t>Creation date</a:t>
            </a:r>
          </a:p>
          <a:p>
            <a:pPr marL="457189" indent="-457189" defTabSz="914377">
              <a:spcBef>
                <a:spcPts val="0"/>
              </a:spcBef>
              <a:buFontTx/>
              <a:buAutoNum type="arabicParenR"/>
            </a:pPr>
            <a:endParaRPr lang="en-US" altLang="ru-RU" sz="2133" dirty="0">
              <a:solidFill>
                <a:prstClr val="black"/>
              </a:solidFill>
              <a:latin typeface="+mn-lt"/>
            </a:endParaRPr>
          </a:p>
          <a:p>
            <a:pPr defTabSz="914377">
              <a:spcBef>
                <a:spcPts val="0"/>
              </a:spcBef>
            </a:pPr>
            <a:r>
              <a:rPr lang="en-US" altLang="ru-RU" sz="2133" b="1" dirty="0">
                <a:solidFill>
                  <a:prstClr val="black"/>
                </a:solidFill>
                <a:latin typeface="+mn-lt"/>
              </a:rPr>
              <a:t>Important feature:</a:t>
            </a:r>
          </a:p>
          <a:p>
            <a:pPr defTabSz="914377">
              <a:spcBef>
                <a:spcPts val="0"/>
              </a:spcBef>
            </a:pPr>
            <a:r>
              <a:rPr lang="en-US" altLang="ru-RU" sz="2133" dirty="0">
                <a:solidFill>
                  <a:srgbClr val="0070C0"/>
                </a:solidFill>
                <a:latin typeface="+mn-lt"/>
              </a:rPr>
              <a:t>persistent URL on search </a:t>
            </a:r>
            <a:r>
              <a:rPr lang="en-US" altLang="ru-RU" sz="1600" dirty="0">
                <a:solidFill>
                  <a:prstClr val="black"/>
                </a:solidFill>
                <a:latin typeface="+mn-lt"/>
              </a:rPr>
              <a:t>(share search results easily by URL</a:t>
            </a:r>
            <a:r>
              <a:rPr lang="en-US" altLang="ru-RU" sz="1600" dirty="0">
                <a:solidFill>
                  <a:srgbClr val="E6332A"/>
                </a:solidFill>
                <a:latin typeface="+mn-lt"/>
              </a:rPr>
              <a:t>*</a:t>
            </a:r>
            <a:r>
              <a:rPr lang="en-US" altLang="ru-RU" sz="1600" dirty="0">
                <a:solidFill>
                  <a:prstClr val="black"/>
                </a:solidFill>
                <a:latin typeface="+mn-lt"/>
              </a:rPr>
              <a:t>)</a:t>
            </a:r>
            <a:r>
              <a:rPr lang="en-US" altLang="ru-RU" sz="2133" dirty="0">
                <a:solidFill>
                  <a:prstClr val="black"/>
                </a:solidFill>
                <a:latin typeface="+mn-lt"/>
              </a:rPr>
              <a:t>.</a:t>
            </a:r>
          </a:p>
          <a:p>
            <a:pPr defTabSz="914377">
              <a:spcBef>
                <a:spcPts val="0"/>
              </a:spcBef>
            </a:pPr>
            <a:endParaRPr lang="en-US" altLang="ru-RU" sz="1467" dirty="0">
              <a:solidFill>
                <a:srgbClr val="E6332A"/>
              </a:solidFill>
              <a:latin typeface="+mn-lt"/>
            </a:endParaRPr>
          </a:p>
          <a:p>
            <a:pPr defTabSz="914377">
              <a:spcBef>
                <a:spcPts val="0"/>
              </a:spcBef>
            </a:pPr>
            <a:r>
              <a:rPr lang="en-US" altLang="ru-RU" sz="1600" dirty="0">
                <a:solidFill>
                  <a:srgbClr val="E6332A"/>
                </a:solidFill>
                <a:latin typeface="+mn-lt"/>
              </a:rPr>
              <a:t>*</a:t>
            </a:r>
            <a:r>
              <a:rPr lang="en-US" altLang="ru-RU" sz="1600" dirty="0">
                <a:solidFill>
                  <a:prstClr val="black"/>
                </a:solidFill>
                <a:latin typeface="+mn-lt"/>
              </a:rPr>
              <a:t> - respecting current security context</a:t>
            </a:r>
          </a:p>
        </p:txBody>
      </p:sp>
    </p:spTree>
    <p:extLst>
      <p:ext uri="{BB962C8B-B14F-4D97-AF65-F5344CB8AC3E}">
        <p14:creationId xmlns:p14="http://schemas.microsoft.com/office/powerpoint/2010/main" val="24915896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8F8D55A4-996D-EB81-2291-2BA7D33A2688}"/>
              </a:ext>
            </a:extLst>
          </p:cNvPr>
          <p:cNvGrpSpPr/>
          <p:nvPr/>
        </p:nvGrpSpPr>
        <p:grpSpPr>
          <a:xfrm>
            <a:off x="85563" y="4091640"/>
            <a:ext cx="11708118" cy="1559859"/>
            <a:chOff x="85563" y="4091640"/>
            <a:chExt cx="11708118" cy="1559859"/>
          </a:xfrm>
        </p:grpSpPr>
        <p:sp>
          <p:nvSpPr>
            <p:cNvPr id="22" name="Rectangle: Rounded Corners 21">
              <a:extLst>
                <a:ext uri="{FF2B5EF4-FFF2-40B4-BE49-F238E27FC236}">
                  <a16:creationId xmlns:a16="http://schemas.microsoft.com/office/drawing/2014/main" id="{61BF97A2-E7AC-0595-2C58-BB0C8CE5D7F2}"/>
                </a:ext>
              </a:extLst>
            </p:cNvPr>
            <p:cNvSpPr/>
            <p:nvPr/>
          </p:nvSpPr>
          <p:spPr>
            <a:xfrm>
              <a:off x="85563" y="4091640"/>
              <a:ext cx="11708118" cy="1559859"/>
            </a:xfrm>
            <a:prstGeom prst="roundRect">
              <a:avLst/>
            </a:prstGeom>
            <a:solidFill>
              <a:srgbClr val="0070C0">
                <a:alpha val="20000"/>
              </a:srgb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6" descr="Web Service Icons - Free SVG &amp; PNG Web Service Images - Noun Project">
              <a:extLst>
                <a:ext uri="{FF2B5EF4-FFF2-40B4-BE49-F238E27FC236}">
                  <a16:creationId xmlns:a16="http://schemas.microsoft.com/office/drawing/2014/main" id="{53CDCCA7-EDE2-0571-4626-E9F48A12D30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59837" y="4498107"/>
              <a:ext cx="422564" cy="422564"/>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External link - Free technology icons">
              <a:extLst>
                <a:ext uri="{FF2B5EF4-FFF2-40B4-BE49-F238E27FC236}">
                  <a16:creationId xmlns:a16="http://schemas.microsoft.com/office/drawing/2014/main" id="{8AC16857-8248-7F28-8FD7-A15D1D081A8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48108" y="4858324"/>
              <a:ext cx="405246" cy="405246"/>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TextBox 11">
            <a:extLst>
              <a:ext uri="{FF2B5EF4-FFF2-40B4-BE49-F238E27FC236}">
                <a16:creationId xmlns:a16="http://schemas.microsoft.com/office/drawing/2014/main" id="{89C2457B-D10B-DB97-7508-6338A564BB0D}"/>
              </a:ext>
            </a:extLst>
          </p:cNvPr>
          <p:cNvSpPr txBox="1"/>
          <p:nvPr/>
        </p:nvSpPr>
        <p:spPr>
          <a:xfrm>
            <a:off x="131428" y="952516"/>
            <a:ext cx="12060572" cy="4632037"/>
          </a:xfrm>
          <a:prstGeom prst="rect">
            <a:avLst/>
          </a:prstGeom>
          <a:noFill/>
        </p:spPr>
        <p:txBody>
          <a:bodyPr wrap="square">
            <a:spAutoFit/>
          </a:bodyPr>
          <a:lstStyle/>
          <a:p>
            <a:pPr defTabSz="914377">
              <a:spcAft>
                <a:spcPts val="600"/>
              </a:spcAft>
            </a:pPr>
            <a:r>
              <a:rPr lang="en-US" sz="2200" b="1" u="sng" dirty="0">
                <a:solidFill>
                  <a:prstClr val="black"/>
                </a:solidFill>
              </a:rPr>
              <a:t>Motivation:</a:t>
            </a:r>
            <a:r>
              <a:rPr lang="en-US" sz="2200" b="1" dirty="0">
                <a:solidFill>
                  <a:prstClr val="black"/>
                </a:solidFill>
              </a:rPr>
              <a:t> </a:t>
            </a:r>
            <a:r>
              <a:rPr lang="en-US" sz="2200" dirty="0">
                <a:solidFill>
                  <a:prstClr val="black"/>
                </a:solidFill>
              </a:rPr>
              <a:t>to support new user-defined object type (UDT) </a:t>
            </a:r>
            <a:r>
              <a:rPr lang="en-US" sz="2200" b="1" u="sng" dirty="0">
                <a:solidFill>
                  <a:prstClr val="black"/>
                </a:solidFill>
              </a:rPr>
              <a:t>without modifying core RDMS source code</a:t>
            </a:r>
          </a:p>
          <a:p>
            <a:pPr defTabSz="914377">
              <a:spcAft>
                <a:spcPts val="600"/>
              </a:spcAft>
            </a:pPr>
            <a:endParaRPr lang="en-US" sz="2200" b="1" u="sng" dirty="0">
              <a:solidFill>
                <a:prstClr val="black"/>
              </a:solidFill>
            </a:endParaRPr>
          </a:p>
          <a:p>
            <a:pPr defTabSz="914377">
              <a:spcAft>
                <a:spcPts val="600"/>
              </a:spcAft>
            </a:pPr>
            <a:r>
              <a:rPr lang="en-US" sz="2200" b="1" u="sng" dirty="0">
                <a:solidFill>
                  <a:prstClr val="black"/>
                </a:solidFill>
              </a:rPr>
              <a:t>Given</a:t>
            </a:r>
            <a:r>
              <a:rPr lang="en-US" sz="2200" b="1" dirty="0">
                <a:solidFill>
                  <a:prstClr val="black"/>
                </a:solidFill>
              </a:rPr>
              <a:t>: </a:t>
            </a:r>
            <a:r>
              <a:rPr lang="en-US" sz="2200" dirty="0">
                <a:solidFill>
                  <a:prstClr val="black"/>
                </a:solidFill>
              </a:rPr>
              <a:t>New object type with/without a new arbitrary file format </a:t>
            </a:r>
            <a:r>
              <a:rPr lang="en-US" sz="1600" dirty="0">
                <a:solidFill>
                  <a:schemeClr val="bg2">
                    <a:lumMod val="50000"/>
                  </a:schemeClr>
                </a:solidFill>
              </a:rPr>
              <a:t>(could be new measurement type result).</a:t>
            </a:r>
          </a:p>
          <a:p>
            <a:pPr defTabSz="914377">
              <a:spcAft>
                <a:spcPts val="600"/>
              </a:spcAft>
            </a:pPr>
            <a:endParaRPr lang="en-US" sz="2200" b="1" dirty="0">
              <a:solidFill>
                <a:prstClr val="black"/>
              </a:solidFill>
            </a:endParaRPr>
          </a:p>
          <a:p>
            <a:pPr defTabSz="914377">
              <a:spcAft>
                <a:spcPts val="600"/>
              </a:spcAft>
            </a:pPr>
            <a:r>
              <a:rPr lang="en-US" sz="2200" b="1" dirty="0">
                <a:solidFill>
                  <a:prstClr val="black"/>
                </a:solidFill>
              </a:rPr>
              <a:t>Solution</a:t>
            </a:r>
            <a:r>
              <a:rPr lang="en-US" sz="2200" dirty="0">
                <a:solidFill>
                  <a:prstClr val="black"/>
                </a:solidFill>
              </a:rPr>
              <a:t> (or 5 keys to success)</a:t>
            </a:r>
            <a:r>
              <a:rPr lang="en-US" sz="2200" b="1" dirty="0">
                <a:solidFill>
                  <a:prstClr val="black"/>
                </a:solidFill>
              </a:rPr>
              <a:t>:</a:t>
            </a:r>
            <a:endParaRPr lang="en-US" sz="2200" dirty="0">
              <a:solidFill>
                <a:prstClr val="black"/>
              </a:solidFill>
            </a:endParaRPr>
          </a:p>
          <a:p>
            <a:pPr marL="342900" indent="-342900" defTabSz="914377">
              <a:spcBef>
                <a:spcPts val="1200"/>
              </a:spcBef>
              <a:buFont typeface="Arial" panose="020B0604020202020204" pitchFamily="34" charset="0"/>
              <a:buChar char="•"/>
            </a:pPr>
            <a:r>
              <a:rPr lang="en-US" sz="2200" b="1" dirty="0">
                <a:solidFill>
                  <a:prstClr val="black"/>
                </a:solidFill>
              </a:rPr>
              <a:t>Templates – </a:t>
            </a:r>
            <a:r>
              <a:rPr lang="en-US" sz="2200" dirty="0">
                <a:solidFill>
                  <a:prstClr val="black"/>
                </a:solidFill>
              </a:rPr>
              <a:t>define object model (data structure) in terms of key-value pairs / table (properties)</a:t>
            </a:r>
          </a:p>
          <a:p>
            <a:pPr marL="342900" indent="-342900" defTabSz="914377">
              <a:spcBef>
                <a:spcPts val="1200"/>
              </a:spcBef>
              <a:buFont typeface="Arial" panose="020B0604020202020204" pitchFamily="34" charset="0"/>
              <a:buChar char="•"/>
            </a:pPr>
            <a:r>
              <a:rPr lang="en-US" sz="2200" b="1" dirty="0">
                <a:solidFill>
                  <a:prstClr val="black"/>
                </a:solidFill>
              </a:rPr>
              <a:t>Search</a:t>
            </a:r>
            <a:r>
              <a:rPr lang="en-US" sz="2200" dirty="0">
                <a:solidFill>
                  <a:prstClr val="black"/>
                </a:solidFill>
              </a:rPr>
              <a:t> – enable search for UDT objects based on </a:t>
            </a:r>
            <a:r>
              <a:rPr lang="en-US" sz="2200" u="sng" dirty="0">
                <a:solidFill>
                  <a:prstClr val="black"/>
                </a:solidFill>
              </a:rPr>
              <a:t>defined data model</a:t>
            </a:r>
          </a:p>
          <a:p>
            <a:pPr marL="342900" indent="-342900" defTabSz="914377">
              <a:spcBef>
                <a:spcPts val="1200"/>
              </a:spcBef>
              <a:buFont typeface="Arial" panose="020B0604020202020204" pitchFamily="34" charset="0"/>
              <a:buChar char="•"/>
            </a:pPr>
            <a:r>
              <a:rPr lang="en-US" sz="2200" b="1" dirty="0">
                <a:solidFill>
                  <a:prstClr val="black"/>
                </a:solidFill>
              </a:rPr>
              <a:t>Validation</a:t>
            </a:r>
            <a:r>
              <a:rPr lang="en-US" sz="2200" dirty="0">
                <a:solidFill>
                  <a:prstClr val="black"/>
                </a:solidFill>
              </a:rPr>
              <a:t> – provide check for data correctness (valid/invalid)</a:t>
            </a:r>
          </a:p>
          <a:p>
            <a:pPr marL="342900" indent="-342900" defTabSz="914377">
              <a:spcBef>
                <a:spcPts val="1200"/>
              </a:spcBef>
              <a:buFont typeface="Arial" panose="020B0604020202020204" pitchFamily="34" charset="0"/>
              <a:buChar char="•"/>
            </a:pPr>
            <a:r>
              <a:rPr lang="en-US" sz="2200" b="1" dirty="0">
                <a:solidFill>
                  <a:prstClr val="black"/>
                </a:solidFill>
              </a:rPr>
              <a:t>Data Extraction </a:t>
            </a:r>
            <a:r>
              <a:rPr lang="en-US" sz="2200" dirty="0">
                <a:solidFill>
                  <a:prstClr val="black"/>
                </a:solidFill>
              </a:rPr>
              <a:t>– if valid, extract data in terms of properties / related object creation</a:t>
            </a:r>
            <a:endParaRPr lang="en-US" sz="2200" b="1" dirty="0">
              <a:solidFill>
                <a:prstClr val="black"/>
              </a:solidFill>
            </a:endParaRPr>
          </a:p>
          <a:p>
            <a:pPr marL="342900" indent="-342900" defTabSz="914377">
              <a:spcBef>
                <a:spcPts val="1200"/>
              </a:spcBef>
              <a:buFont typeface="Arial" panose="020B0604020202020204" pitchFamily="34" charset="0"/>
              <a:buChar char="•"/>
            </a:pPr>
            <a:r>
              <a:rPr lang="en-US" sz="2200" b="1" dirty="0">
                <a:solidFill>
                  <a:prstClr val="black"/>
                </a:solidFill>
              </a:rPr>
              <a:t>Visualization</a:t>
            </a:r>
            <a:r>
              <a:rPr lang="en-US" sz="2200" dirty="0">
                <a:solidFill>
                  <a:prstClr val="black"/>
                </a:solidFill>
              </a:rPr>
              <a:t> – display data, including drawing charts / diagrams, </a:t>
            </a:r>
            <a:r>
              <a:rPr lang="en-US" sz="2200" dirty="0" err="1">
                <a:solidFill>
                  <a:prstClr val="black"/>
                </a:solidFill>
              </a:rPr>
              <a:t>etc</a:t>
            </a:r>
            <a:r>
              <a:rPr lang="en-US" sz="2200" dirty="0">
                <a:solidFill>
                  <a:prstClr val="black"/>
                </a:solidFill>
              </a:rPr>
              <a:t>…</a:t>
            </a:r>
          </a:p>
        </p:txBody>
      </p:sp>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en-US" dirty="0"/>
              <a:t>User-Defined Type Support</a:t>
            </a:r>
            <a:endParaRPr lang="en-US" sz="1600" dirty="0"/>
          </a:p>
        </p:txBody>
      </p:sp>
      <p:sp>
        <p:nvSpPr>
          <p:cNvPr id="3" name="Text Placeholder 2">
            <a:extLst>
              <a:ext uri="{FF2B5EF4-FFF2-40B4-BE49-F238E27FC236}">
                <a16:creationId xmlns:a16="http://schemas.microsoft.com/office/drawing/2014/main" id="{6B18025F-586B-D0E3-CE4E-3A42CB598F86}"/>
              </a:ext>
            </a:extLst>
          </p:cNvPr>
          <p:cNvSpPr>
            <a:spLocks noGrp="1"/>
          </p:cNvSpPr>
          <p:nvPr>
            <p:ph type="body" sz="quarter" idx="13"/>
          </p:nvPr>
        </p:nvSpPr>
        <p:spPr>
          <a:xfrm>
            <a:off x="6443932" y="6362393"/>
            <a:ext cx="4006354" cy="485999"/>
          </a:xfrm>
        </p:spPr>
        <p:txBody>
          <a:bodyPr>
            <a:normAutofit/>
          </a:bodyPr>
          <a:lstStyle/>
          <a:p>
            <a:pPr indent="0" defTabSz="914377">
              <a:buNone/>
            </a:pPr>
            <a:r>
              <a:rPr lang="en-US" b="0" dirty="0">
                <a:solidFill>
                  <a:prstClr val="black"/>
                </a:solidFill>
              </a:rPr>
              <a:t>UDT – user-defined type</a:t>
            </a:r>
            <a:endParaRPr lang="en-US" b="0" dirty="0"/>
          </a:p>
        </p:txBody>
      </p:sp>
      <p:sp>
        <p:nvSpPr>
          <p:cNvPr id="26" name="Line 36">
            <a:extLst>
              <a:ext uri="{FF2B5EF4-FFF2-40B4-BE49-F238E27FC236}">
                <a16:creationId xmlns:a16="http://schemas.microsoft.com/office/drawing/2014/main" id="{3B3952CB-CF29-83CA-1073-315A5B027C29}"/>
              </a:ext>
            </a:extLst>
          </p:cNvPr>
          <p:cNvSpPr>
            <a:spLocks noChangeShapeType="1"/>
          </p:cNvSpPr>
          <p:nvPr/>
        </p:nvSpPr>
        <p:spPr bwMode="auto">
          <a:xfrm flipV="1">
            <a:off x="8496301" y="3543299"/>
            <a:ext cx="1587500" cy="380999"/>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Tree>
    <p:extLst>
      <p:ext uri="{BB962C8B-B14F-4D97-AF65-F5344CB8AC3E}">
        <p14:creationId xmlns:p14="http://schemas.microsoft.com/office/powerpoint/2010/main" val="2977083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xEl>
                                              <p:pRg st="4" end="4"/>
                                            </p:txEl>
                                          </p:spTgt>
                                        </p:tgtEl>
                                        <p:attrNameLst>
                                          <p:attrName>style.visibility</p:attrName>
                                        </p:attrNameLst>
                                      </p:cBhvr>
                                      <p:to>
                                        <p:strVal val="visible"/>
                                      </p:to>
                                    </p:set>
                                    <p:animEffect transition="in" filter="fade">
                                      <p:cBhvr>
                                        <p:cTn id="7" dur="500"/>
                                        <p:tgtEl>
                                          <p:spTgt spid="12">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xEl>
                                              <p:pRg st="5" end="5"/>
                                            </p:txEl>
                                          </p:spTgt>
                                        </p:tgtEl>
                                        <p:attrNameLst>
                                          <p:attrName>style.visibility</p:attrName>
                                        </p:attrNameLst>
                                      </p:cBhvr>
                                      <p:to>
                                        <p:strVal val="visible"/>
                                      </p:to>
                                    </p:set>
                                    <p:animEffect transition="in" filter="fade">
                                      <p:cBhvr>
                                        <p:cTn id="12" dur="500"/>
                                        <p:tgtEl>
                                          <p:spTgt spid="12">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xEl>
                                              <p:pRg st="6" end="6"/>
                                            </p:txEl>
                                          </p:spTgt>
                                        </p:tgtEl>
                                        <p:attrNameLst>
                                          <p:attrName>style.visibility</p:attrName>
                                        </p:attrNameLst>
                                      </p:cBhvr>
                                      <p:to>
                                        <p:strVal val="visible"/>
                                      </p:to>
                                    </p:set>
                                    <p:animEffect transition="in" filter="fade">
                                      <p:cBhvr>
                                        <p:cTn id="17" dur="500"/>
                                        <p:tgtEl>
                                          <p:spTgt spid="12">
                                            <p:txEl>
                                              <p:pRg st="6" end="6"/>
                                            </p:txEl>
                                          </p:spTgt>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500"/>
                                        <p:tgtEl>
                                          <p:spTgt spid="26"/>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2">
                                            <p:txEl>
                                              <p:pRg st="7" end="7"/>
                                            </p:txEl>
                                          </p:spTgt>
                                        </p:tgtEl>
                                        <p:attrNameLst>
                                          <p:attrName>style.visibility</p:attrName>
                                        </p:attrNameLst>
                                      </p:cBhvr>
                                      <p:to>
                                        <p:strVal val="visible"/>
                                      </p:to>
                                    </p:set>
                                    <p:animEffect transition="in" filter="fade">
                                      <p:cBhvr>
                                        <p:cTn id="26" dur="500"/>
                                        <p:tgtEl>
                                          <p:spTgt spid="12">
                                            <p:txEl>
                                              <p:pRg st="7" end="7"/>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2">
                                            <p:txEl>
                                              <p:pRg st="8" end="8"/>
                                            </p:txEl>
                                          </p:spTgt>
                                        </p:tgtEl>
                                        <p:attrNameLst>
                                          <p:attrName>style.visibility</p:attrName>
                                        </p:attrNameLst>
                                      </p:cBhvr>
                                      <p:to>
                                        <p:strVal val="visible"/>
                                      </p:to>
                                    </p:set>
                                    <p:animEffect transition="in" filter="fade">
                                      <p:cBhvr>
                                        <p:cTn id="31" dur="500"/>
                                        <p:tgtEl>
                                          <p:spTgt spid="12">
                                            <p:txEl>
                                              <p:pRg st="8" end="8"/>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2">
                                            <p:txEl>
                                              <p:pRg st="9" end="9"/>
                                            </p:txEl>
                                          </p:spTgt>
                                        </p:tgtEl>
                                        <p:attrNameLst>
                                          <p:attrName>style.visibility</p:attrName>
                                        </p:attrNameLst>
                                      </p:cBhvr>
                                      <p:to>
                                        <p:strVal val="visible"/>
                                      </p:to>
                                    </p:set>
                                    <p:animEffect transition="in" filter="fade">
                                      <p:cBhvr>
                                        <p:cTn id="36" dur="500"/>
                                        <p:tgtEl>
                                          <p:spTgt spid="12">
                                            <p:txEl>
                                              <p:pRg st="9" end="9"/>
                                            </p:txEl>
                                          </p:spTgt>
                                        </p:tgtEl>
                                      </p:cBhvr>
                                    </p:animEffect>
                                  </p:childTnLst>
                                </p:cTn>
                              </p:par>
                            </p:childTnLst>
                          </p:cTn>
                        </p:par>
                        <p:par>
                          <p:cTn id="37" fill="hold">
                            <p:stCondLst>
                              <p:cond delay="500"/>
                            </p:stCondLst>
                            <p:childTnLst>
                              <p:par>
                                <p:cTn id="38" presetID="10" presetClass="entr" presetSubtype="0" fill="hold" nodeType="after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fade">
                                      <p:cBhvr>
                                        <p:cTn id="4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7997E097-6C2E-C399-58D3-B486C3A761BF}"/>
              </a:ext>
            </a:extLst>
          </p:cNvPr>
          <p:cNvSpPr/>
          <p:nvPr/>
        </p:nvSpPr>
        <p:spPr>
          <a:xfrm>
            <a:off x="6732395" y="3223491"/>
            <a:ext cx="5385916" cy="2433729"/>
          </a:xfrm>
          <a:prstGeom prst="roundRect">
            <a:avLst/>
          </a:prstGeom>
          <a:solidFill>
            <a:srgbClr val="0070C0">
              <a:alpha val="20000"/>
            </a:srgb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en-US" dirty="0"/>
              <a:t>UI to create a new user-defined type</a:t>
            </a:r>
            <a:endParaRPr lang="en-US" sz="1600" dirty="0"/>
          </a:p>
        </p:txBody>
      </p:sp>
      <p:sp>
        <p:nvSpPr>
          <p:cNvPr id="3" name="Text Placeholder 2">
            <a:extLst>
              <a:ext uri="{FF2B5EF4-FFF2-40B4-BE49-F238E27FC236}">
                <a16:creationId xmlns:a16="http://schemas.microsoft.com/office/drawing/2014/main" id="{6B18025F-586B-D0E3-CE4E-3A42CB598F86}"/>
              </a:ext>
            </a:extLst>
          </p:cNvPr>
          <p:cNvSpPr>
            <a:spLocks noGrp="1"/>
          </p:cNvSpPr>
          <p:nvPr>
            <p:ph type="body" sz="quarter" idx="13"/>
          </p:nvPr>
        </p:nvSpPr>
        <p:spPr>
          <a:xfrm>
            <a:off x="6225310" y="6362393"/>
            <a:ext cx="3694546" cy="485999"/>
          </a:xfrm>
        </p:spPr>
        <p:txBody>
          <a:bodyPr>
            <a:normAutofit/>
          </a:bodyPr>
          <a:lstStyle/>
          <a:p>
            <a:pPr indent="0" defTabSz="914377">
              <a:buNone/>
            </a:pPr>
            <a:r>
              <a:rPr lang="en-US" b="0" dirty="0">
                <a:solidFill>
                  <a:prstClr val="black"/>
                </a:solidFill>
              </a:rPr>
              <a:t>We can further enrich defined object specification by customized (templates!) properties of primitive types: Integer, Float, String.</a:t>
            </a:r>
            <a:endParaRPr lang="en-US" b="0" dirty="0"/>
          </a:p>
        </p:txBody>
      </p:sp>
      <p:sp>
        <p:nvSpPr>
          <p:cNvPr id="12" name="TextBox 11">
            <a:extLst>
              <a:ext uri="{FF2B5EF4-FFF2-40B4-BE49-F238E27FC236}">
                <a16:creationId xmlns:a16="http://schemas.microsoft.com/office/drawing/2014/main" id="{89C2457B-D10B-DB97-7508-6338A564BB0D}"/>
              </a:ext>
            </a:extLst>
          </p:cNvPr>
          <p:cNvSpPr txBox="1"/>
          <p:nvPr/>
        </p:nvSpPr>
        <p:spPr>
          <a:xfrm>
            <a:off x="6812782" y="869388"/>
            <a:ext cx="5285433" cy="4816703"/>
          </a:xfrm>
          <a:prstGeom prst="rect">
            <a:avLst/>
          </a:prstGeom>
          <a:noFill/>
        </p:spPr>
        <p:txBody>
          <a:bodyPr wrap="square">
            <a:spAutoFit/>
          </a:bodyPr>
          <a:lstStyle/>
          <a:p>
            <a:pPr defTabSz="914377">
              <a:spcAft>
                <a:spcPts val="600"/>
              </a:spcAft>
            </a:pPr>
            <a:r>
              <a:rPr lang="en-US" sz="1600" b="1" dirty="0">
                <a:solidFill>
                  <a:prstClr val="black"/>
                </a:solidFill>
              </a:rPr>
              <a:t>Type Name </a:t>
            </a:r>
            <a:r>
              <a:rPr lang="en-US" sz="1600" dirty="0">
                <a:solidFill>
                  <a:prstClr val="black"/>
                </a:solidFill>
              </a:rPr>
              <a:t>– user-defined type name </a:t>
            </a:r>
          </a:p>
          <a:p>
            <a:pPr defTabSz="914377"/>
            <a:r>
              <a:rPr lang="en-US" sz="1600" b="1" dirty="0">
                <a:solidFill>
                  <a:prstClr val="black"/>
                </a:solidFill>
              </a:rPr>
              <a:t>Core Object Types:</a:t>
            </a:r>
          </a:p>
          <a:p>
            <a:pPr marL="342900" indent="-342900" defTabSz="914377">
              <a:buFont typeface="Arial" panose="020B0604020202020204" pitchFamily="34" charset="0"/>
              <a:buChar char="•"/>
            </a:pPr>
            <a:r>
              <a:rPr lang="en-US" sz="1600" b="1" dirty="0" err="1">
                <a:solidFill>
                  <a:prstClr val="black"/>
                </a:solidFill>
              </a:rPr>
              <a:t>ObjectInfo</a:t>
            </a:r>
            <a:r>
              <a:rPr lang="en-US" sz="1600" dirty="0">
                <a:solidFill>
                  <a:prstClr val="black"/>
                </a:solidFill>
              </a:rPr>
              <a:t> – the simplest (bare) object</a:t>
            </a:r>
          </a:p>
          <a:p>
            <a:pPr marL="342900" indent="-342900" defTabSz="914377">
              <a:buFont typeface="Arial" panose="020B0604020202020204" pitchFamily="34" charset="0"/>
              <a:buChar char="•"/>
            </a:pPr>
            <a:r>
              <a:rPr lang="en-US" sz="1600" b="1" dirty="0">
                <a:solidFill>
                  <a:prstClr val="black"/>
                </a:solidFill>
              </a:rPr>
              <a:t>Sample </a:t>
            </a:r>
            <a:r>
              <a:rPr lang="en-US" sz="1600" dirty="0">
                <a:solidFill>
                  <a:prstClr val="black"/>
                </a:solidFill>
              </a:rPr>
              <a:t>– chemical system (set of chemical elements), for example </a:t>
            </a:r>
            <a:r>
              <a:rPr lang="en-US" sz="1600" b="1" dirty="0">
                <a:solidFill>
                  <a:prstClr val="black"/>
                </a:solidFill>
              </a:rPr>
              <a:t>Co-O</a:t>
            </a:r>
          </a:p>
          <a:p>
            <a:pPr marL="342900" indent="-342900" defTabSz="914377">
              <a:buFont typeface="Arial" panose="020B0604020202020204" pitchFamily="34" charset="0"/>
              <a:buChar char="•"/>
            </a:pPr>
            <a:r>
              <a:rPr lang="en-US" sz="1600" b="1" dirty="0">
                <a:solidFill>
                  <a:prstClr val="black"/>
                </a:solidFill>
              </a:rPr>
              <a:t>Composition </a:t>
            </a:r>
            <a:r>
              <a:rPr lang="en-US" sz="1600" dirty="0">
                <a:solidFill>
                  <a:prstClr val="black"/>
                </a:solidFill>
              </a:rPr>
              <a:t>–</a:t>
            </a:r>
            <a:r>
              <a:rPr lang="en-US" sz="1600" b="1" dirty="0">
                <a:solidFill>
                  <a:prstClr val="black"/>
                </a:solidFill>
              </a:rPr>
              <a:t> </a:t>
            </a:r>
            <a:r>
              <a:rPr lang="en-US" sz="1600" dirty="0">
                <a:solidFill>
                  <a:prstClr val="black"/>
                </a:solidFill>
              </a:rPr>
              <a:t>chemical composition (set of elements and quantities), for example </a:t>
            </a:r>
            <a:r>
              <a:rPr lang="en-US" sz="1600" b="1" dirty="0">
                <a:solidFill>
                  <a:prstClr val="black"/>
                </a:solidFill>
              </a:rPr>
              <a:t>Co</a:t>
            </a:r>
            <a:r>
              <a:rPr lang="en-US" sz="1600" b="1" baseline="-25000" dirty="0">
                <a:solidFill>
                  <a:prstClr val="black"/>
                </a:solidFill>
              </a:rPr>
              <a:t>3</a:t>
            </a:r>
            <a:r>
              <a:rPr lang="en-US" sz="1600" b="1" dirty="0">
                <a:solidFill>
                  <a:prstClr val="black"/>
                </a:solidFill>
              </a:rPr>
              <a:t>O</a:t>
            </a:r>
            <a:r>
              <a:rPr lang="en-US" sz="1600" b="1" baseline="-25000" dirty="0">
                <a:solidFill>
                  <a:prstClr val="black"/>
                </a:solidFill>
              </a:rPr>
              <a:t>4</a:t>
            </a:r>
            <a:endParaRPr lang="en-US" sz="1600" dirty="0">
              <a:solidFill>
                <a:prstClr val="black"/>
              </a:solidFill>
            </a:endParaRPr>
          </a:p>
          <a:p>
            <a:pPr marL="342900" indent="-342900" defTabSz="914377">
              <a:buFont typeface="Arial" panose="020B0604020202020204" pitchFamily="34" charset="0"/>
              <a:buChar char="•"/>
            </a:pPr>
            <a:r>
              <a:rPr lang="en-US" sz="1600" b="1" dirty="0">
                <a:solidFill>
                  <a:prstClr val="black"/>
                </a:solidFill>
              </a:rPr>
              <a:t>Reference</a:t>
            </a:r>
            <a:r>
              <a:rPr lang="en-US" sz="1600" dirty="0">
                <a:solidFill>
                  <a:prstClr val="black"/>
                </a:solidFill>
              </a:rPr>
              <a:t> – literature reference (Authors, Title, Year, DOI, etc.)</a:t>
            </a:r>
          </a:p>
          <a:p>
            <a:pPr defTabSz="914377">
              <a:spcBef>
                <a:spcPts val="600"/>
              </a:spcBef>
              <a:spcAft>
                <a:spcPts val="600"/>
              </a:spcAft>
            </a:pPr>
            <a:r>
              <a:rPr lang="en-US" sz="1600" b="1" dirty="0">
                <a:solidFill>
                  <a:prstClr val="black"/>
                </a:solidFill>
              </a:rPr>
              <a:t>Validation &amp; Data Schema </a:t>
            </a:r>
            <a:r>
              <a:rPr lang="en-US" sz="1600" dirty="0">
                <a:solidFill>
                  <a:prstClr val="black"/>
                </a:solidFill>
              </a:rPr>
              <a:t>– only if you have external Web Services ready to validate &amp; extract data from files</a:t>
            </a:r>
          </a:p>
          <a:p>
            <a:pPr defTabSz="914377">
              <a:spcAft>
                <a:spcPts val="600"/>
              </a:spcAft>
            </a:pPr>
            <a:r>
              <a:rPr lang="en-US" sz="1600" b="1" dirty="0">
                <a:solidFill>
                  <a:prstClr val="black"/>
                </a:solidFill>
              </a:rPr>
              <a:t>File Required </a:t>
            </a:r>
            <a:r>
              <a:rPr lang="en-US" sz="1600" dirty="0">
                <a:solidFill>
                  <a:prstClr val="black"/>
                </a:solidFill>
              </a:rPr>
              <a:t>– sets the file mandatory (</a:t>
            </a:r>
            <a:r>
              <a:rPr lang="en-US" sz="1600" dirty="0" err="1">
                <a:solidFill>
                  <a:prstClr val="black"/>
                </a:solidFill>
              </a:rPr>
              <a:t>boolean</a:t>
            </a:r>
            <a:r>
              <a:rPr lang="en-US" sz="1600" dirty="0">
                <a:solidFill>
                  <a:prstClr val="black"/>
                </a:solidFill>
              </a:rPr>
              <a:t>)</a:t>
            </a:r>
          </a:p>
          <a:p>
            <a:pPr defTabSz="914377">
              <a:spcAft>
                <a:spcPts val="600"/>
              </a:spcAft>
            </a:pPr>
            <a:r>
              <a:rPr lang="en-US" sz="1600" b="1" u="sng" dirty="0">
                <a:solidFill>
                  <a:prstClr val="black"/>
                </a:solidFill>
              </a:rPr>
              <a:t>Settings (JSON)</a:t>
            </a:r>
            <a:r>
              <a:rPr lang="en-US" sz="1600" b="1" dirty="0">
                <a:solidFill>
                  <a:prstClr val="black"/>
                </a:solidFill>
              </a:rPr>
              <a:t> </a:t>
            </a:r>
            <a:r>
              <a:rPr lang="en-US" sz="1600" dirty="0">
                <a:solidFill>
                  <a:prstClr val="black"/>
                </a:solidFill>
              </a:rPr>
              <a:t>– type customization in RDMS</a:t>
            </a:r>
          </a:p>
          <a:p>
            <a:pPr defTabSz="914377">
              <a:spcAft>
                <a:spcPts val="600"/>
              </a:spcAft>
            </a:pPr>
            <a:r>
              <a:rPr lang="en-US" sz="1300" dirty="0">
                <a:solidFill>
                  <a:prstClr val="black"/>
                </a:solidFill>
                <a:latin typeface="Courier New" panose="02070309020205020404" pitchFamily="49" charset="0"/>
                <a:cs typeface="Courier New" panose="02070309020205020404" pitchFamily="49" charset="0"/>
              </a:rPr>
              <a:t>{ "</a:t>
            </a:r>
            <a:r>
              <a:rPr lang="en-US" sz="1300" dirty="0" err="1">
                <a:solidFill>
                  <a:prstClr val="black"/>
                </a:solidFill>
                <a:latin typeface="Courier New" panose="02070309020205020404" pitchFamily="49" charset="0"/>
                <a:cs typeface="Courier New" panose="02070309020205020404" pitchFamily="49" charset="0"/>
              </a:rPr>
              <a:t>CustomEditPath</a:t>
            </a:r>
            <a:r>
              <a:rPr lang="en-US" sz="1300" dirty="0">
                <a:solidFill>
                  <a:prstClr val="black"/>
                </a:solidFill>
                <a:latin typeface="Courier New" panose="02070309020205020404" pitchFamily="49" charset="0"/>
                <a:cs typeface="Courier New" panose="02070309020205020404" pitchFamily="49" charset="0"/>
              </a:rPr>
              <a:t>": "/custom/</a:t>
            </a:r>
            <a:r>
              <a:rPr lang="en-US" sz="1300" dirty="0" err="1">
                <a:solidFill>
                  <a:prstClr val="black"/>
                </a:solidFill>
                <a:latin typeface="Courier New" panose="02070309020205020404" pitchFamily="49" charset="0"/>
                <a:cs typeface="Courier New" panose="02070309020205020404" pitchFamily="49" charset="0"/>
              </a:rPr>
              <a:t>editsample</a:t>
            </a:r>
            <a:r>
              <a:rPr lang="en-US" sz="1300" dirty="0">
                <a:solidFill>
                  <a:prstClr val="black"/>
                </a:solidFill>
                <a:latin typeface="Courier New" panose="02070309020205020404" pitchFamily="49" charset="0"/>
                <a:cs typeface="Courier New" panose="02070309020205020404" pitchFamily="49" charset="0"/>
              </a:rPr>
              <a:t>",</a:t>
            </a:r>
          </a:p>
          <a:p>
            <a:pPr defTabSz="914377">
              <a:spcAft>
                <a:spcPts val="600"/>
              </a:spcAft>
            </a:pPr>
            <a:r>
              <a:rPr lang="en-US" sz="1300" dirty="0">
                <a:solidFill>
                  <a:prstClr val="black"/>
                </a:solidFill>
                <a:latin typeface="Courier New" panose="02070309020205020404" pitchFamily="49" charset="0"/>
                <a:cs typeface="Courier New" panose="02070309020205020404" pitchFamily="49" charset="0"/>
              </a:rPr>
              <a:t>  "</a:t>
            </a:r>
            <a:r>
              <a:rPr lang="en-US" sz="1300" dirty="0" err="1">
                <a:solidFill>
                  <a:prstClr val="black"/>
                </a:solidFill>
                <a:latin typeface="Courier New" panose="02070309020205020404" pitchFamily="49" charset="0"/>
                <a:cs typeface="Courier New" panose="02070309020205020404" pitchFamily="49" charset="0"/>
              </a:rPr>
              <a:t>UrlPostVisualizer</a:t>
            </a:r>
            <a:r>
              <a:rPr lang="en-US" sz="1300" dirty="0">
                <a:solidFill>
                  <a:prstClr val="black"/>
                </a:solidFill>
                <a:latin typeface="Courier New" panose="02070309020205020404" pitchFamily="49" charset="0"/>
                <a:cs typeface="Courier New" panose="02070309020205020404" pitchFamily="49" charset="0"/>
              </a:rPr>
              <a:t>": "https://abc.de/</a:t>
            </a:r>
            <a:r>
              <a:rPr lang="en-US" sz="1300" dirty="0" err="1">
                <a:solidFill>
                  <a:prstClr val="black"/>
                </a:solidFill>
                <a:latin typeface="Courier New" panose="02070309020205020404" pitchFamily="49" charset="0"/>
                <a:cs typeface="Courier New" panose="02070309020205020404" pitchFamily="49" charset="0"/>
              </a:rPr>
              <a:t>VisualizeRT</a:t>
            </a:r>
            <a:r>
              <a:rPr lang="en-US" sz="1300" dirty="0">
                <a:solidFill>
                  <a:prstClr val="black"/>
                </a:solidFill>
                <a:latin typeface="Courier New" panose="02070309020205020404" pitchFamily="49" charset="0"/>
                <a:cs typeface="Courier New" panose="02070309020205020404" pitchFamily="49" charset="0"/>
              </a:rPr>
              <a:t>" }</a:t>
            </a:r>
          </a:p>
          <a:p>
            <a:pPr defTabSz="914377">
              <a:spcAft>
                <a:spcPts val="600"/>
              </a:spcAft>
            </a:pPr>
            <a:r>
              <a:rPr lang="en-US" sz="1600" b="1" dirty="0">
                <a:solidFill>
                  <a:prstClr val="black"/>
                </a:solidFill>
              </a:rPr>
              <a:t>Description </a:t>
            </a:r>
            <a:r>
              <a:rPr lang="en-US" sz="1600" dirty="0">
                <a:solidFill>
                  <a:prstClr val="black"/>
                </a:solidFill>
              </a:rPr>
              <a:t>– comments for type designation</a:t>
            </a:r>
          </a:p>
        </p:txBody>
      </p:sp>
      <p:pic>
        <p:nvPicPr>
          <p:cNvPr id="7" name="Picture 6">
            <a:extLst>
              <a:ext uri="{FF2B5EF4-FFF2-40B4-BE49-F238E27FC236}">
                <a16:creationId xmlns:a16="http://schemas.microsoft.com/office/drawing/2014/main" id="{E3893468-AF8E-8A6B-A692-37B4AFCC8C7E}"/>
              </a:ext>
            </a:extLst>
          </p:cNvPr>
          <p:cNvPicPr>
            <a:picLocks noChangeAspect="1"/>
          </p:cNvPicPr>
          <p:nvPr/>
        </p:nvPicPr>
        <p:blipFill>
          <a:blip r:embed="rId3"/>
          <a:stretch>
            <a:fillRect/>
          </a:stretch>
        </p:blipFill>
        <p:spPr>
          <a:xfrm>
            <a:off x="218965" y="834012"/>
            <a:ext cx="6283435" cy="5249340"/>
          </a:xfrm>
          <a:prstGeom prst="rect">
            <a:avLst/>
          </a:prstGeom>
          <a:ln>
            <a:solidFill>
              <a:schemeClr val="accent1"/>
            </a:solidFill>
          </a:ln>
        </p:spPr>
      </p:pic>
      <p:sp>
        <p:nvSpPr>
          <p:cNvPr id="5" name="Rectangle: Rounded Corners 4">
            <a:extLst>
              <a:ext uri="{FF2B5EF4-FFF2-40B4-BE49-F238E27FC236}">
                <a16:creationId xmlns:a16="http://schemas.microsoft.com/office/drawing/2014/main" id="{63D4ECA1-67B4-30D4-7FBE-49D5CBEB39ED}"/>
              </a:ext>
            </a:extLst>
          </p:cNvPr>
          <p:cNvSpPr/>
          <p:nvPr/>
        </p:nvSpPr>
        <p:spPr>
          <a:xfrm>
            <a:off x="6735746" y="1490454"/>
            <a:ext cx="5382566" cy="1705329"/>
          </a:xfrm>
          <a:prstGeom prst="roundRect">
            <a:avLst/>
          </a:prstGeom>
          <a:solidFill>
            <a:srgbClr val="0070C0">
              <a:alpha val="20000"/>
            </a:srgb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Line 36">
            <a:extLst>
              <a:ext uri="{FF2B5EF4-FFF2-40B4-BE49-F238E27FC236}">
                <a16:creationId xmlns:a16="http://schemas.microsoft.com/office/drawing/2014/main" id="{FC646676-0C87-B5A6-B138-423C2DC45726}"/>
              </a:ext>
            </a:extLst>
          </p:cNvPr>
          <p:cNvSpPr>
            <a:spLocks noChangeShapeType="1"/>
          </p:cNvSpPr>
          <p:nvPr/>
        </p:nvSpPr>
        <p:spPr bwMode="auto">
          <a:xfrm>
            <a:off x="10619588" y="317185"/>
            <a:ext cx="10049" cy="1467060"/>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9" name="TextBox 8">
            <a:extLst>
              <a:ext uri="{FF2B5EF4-FFF2-40B4-BE49-F238E27FC236}">
                <a16:creationId xmlns:a16="http://schemas.microsoft.com/office/drawing/2014/main" id="{82882237-87B4-D726-423B-200697CC7942}"/>
              </a:ext>
            </a:extLst>
          </p:cNvPr>
          <p:cNvSpPr txBox="1"/>
          <p:nvPr/>
        </p:nvSpPr>
        <p:spPr>
          <a:xfrm>
            <a:off x="8199455" y="55417"/>
            <a:ext cx="3022727" cy="369332"/>
          </a:xfrm>
          <a:prstGeom prst="rect">
            <a:avLst/>
          </a:prstGeom>
          <a:noFill/>
        </p:spPr>
        <p:txBody>
          <a:bodyPr wrap="square">
            <a:spAutoFit/>
          </a:bodyPr>
          <a:lstStyle/>
          <a:p>
            <a:r>
              <a:rPr lang="en-US" dirty="0">
                <a:solidFill>
                  <a:srgbClr val="0070C0"/>
                </a:solidFill>
              </a:rPr>
              <a:t>One of predefined base types</a:t>
            </a:r>
          </a:p>
        </p:txBody>
      </p:sp>
      <p:sp>
        <p:nvSpPr>
          <p:cNvPr id="10" name="TextBox 9">
            <a:extLst>
              <a:ext uri="{FF2B5EF4-FFF2-40B4-BE49-F238E27FC236}">
                <a16:creationId xmlns:a16="http://schemas.microsoft.com/office/drawing/2014/main" id="{73C870D2-C8CD-4AAB-105E-6135FC5BD9A9}"/>
              </a:ext>
            </a:extLst>
          </p:cNvPr>
          <p:cNvSpPr txBox="1"/>
          <p:nvPr/>
        </p:nvSpPr>
        <p:spPr>
          <a:xfrm>
            <a:off x="9379211" y="5758772"/>
            <a:ext cx="2538845" cy="300082"/>
          </a:xfrm>
          <a:prstGeom prst="rect">
            <a:avLst/>
          </a:prstGeom>
          <a:noFill/>
        </p:spPr>
        <p:txBody>
          <a:bodyPr wrap="square">
            <a:spAutoFit/>
          </a:bodyPr>
          <a:lstStyle/>
          <a:p>
            <a:r>
              <a:rPr lang="en-US" dirty="0">
                <a:solidFill>
                  <a:srgbClr val="0070C0"/>
                </a:solidFill>
              </a:rPr>
              <a:t>Defining data &amp; behavior</a:t>
            </a:r>
          </a:p>
        </p:txBody>
      </p:sp>
      <p:sp>
        <p:nvSpPr>
          <p:cNvPr id="11" name="Line 36">
            <a:extLst>
              <a:ext uri="{FF2B5EF4-FFF2-40B4-BE49-F238E27FC236}">
                <a16:creationId xmlns:a16="http://schemas.microsoft.com/office/drawing/2014/main" id="{41504135-9F2C-4CB1-A26A-F88D8454272B}"/>
              </a:ext>
            </a:extLst>
          </p:cNvPr>
          <p:cNvSpPr>
            <a:spLocks noChangeShapeType="1"/>
          </p:cNvSpPr>
          <p:nvPr/>
        </p:nvSpPr>
        <p:spPr bwMode="auto">
          <a:xfrm flipV="1">
            <a:off x="11856639" y="4975606"/>
            <a:ext cx="12139" cy="1117689"/>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Tree>
    <p:extLst>
      <p:ext uri="{BB962C8B-B14F-4D97-AF65-F5344CB8AC3E}">
        <p14:creationId xmlns:p14="http://schemas.microsoft.com/office/powerpoint/2010/main" val="41082069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US" dirty="0"/>
              <a:t>Ways of customization</a:t>
            </a:r>
          </a:p>
        </p:txBody>
      </p:sp>
      <p:sp>
        <p:nvSpPr>
          <p:cNvPr id="6" name="Text Placeholder 5">
            <a:extLst>
              <a:ext uri="{FF2B5EF4-FFF2-40B4-BE49-F238E27FC236}">
                <a16:creationId xmlns:a16="http://schemas.microsoft.com/office/drawing/2014/main" id="{D3024586-7254-2795-BB8B-CA3B8E25560F}"/>
              </a:ext>
            </a:extLst>
          </p:cNvPr>
          <p:cNvSpPr>
            <a:spLocks noGrp="1"/>
          </p:cNvSpPr>
          <p:nvPr>
            <p:ph type="body" sz="quarter" idx="13"/>
          </p:nvPr>
        </p:nvSpPr>
        <p:spPr>
          <a:xfrm>
            <a:off x="3868615" y="6362393"/>
            <a:ext cx="7113709" cy="485999"/>
          </a:xfrm>
        </p:spPr>
        <p:txBody>
          <a:bodyPr/>
          <a:lstStyle/>
          <a:p>
            <a:pPr indent="0">
              <a:buNone/>
            </a:pPr>
            <a:endParaRPr lang="en-US" dirty="0"/>
          </a:p>
        </p:txBody>
      </p:sp>
      <p:pic>
        <p:nvPicPr>
          <p:cNvPr id="2050" name="Picture 2" descr="Customising MYOB forms MYOB forms for easier business practices!">
            <a:extLst>
              <a:ext uri="{FF2B5EF4-FFF2-40B4-BE49-F238E27FC236}">
                <a16:creationId xmlns:a16="http://schemas.microsoft.com/office/drawing/2014/main" id="{30A75CBF-42C2-3A9B-FEBB-E07CB59AD5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72625" y="0"/>
            <a:ext cx="2619375" cy="1743075"/>
          </a:xfrm>
          <a:prstGeom prst="rect">
            <a:avLst/>
          </a:prstGeom>
          <a:noFill/>
          <a:extLst>
            <a:ext uri="{909E8E84-426E-40DD-AFC4-6F175D3DCCD1}">
              <a14:hiddenFill xmlns:a14="http://schemas.microsoft.com/office/drawing/2010/main">
                <a:solidFill>
                  <a:srgbClr val="FFFFFF"/>
                </a:solidFill>
              </a14:hiddenFill>
            </a:ext>
          </a:extLst>
        </p:spPr>
      </p:pic>
      <p:sp>
        <p:nvSpPr>
          <p:cNvPr id="30" name="TextBox 29">
            <a:extLst>
              <a:ext uri="{FF2B5EF4-FFF2-40B4-BE49-F238E27FC236}">
                <a16:creationId xmlns:a16="http://schemas.microsoft.com/office/drawing/2014/main" id="{910B3948-A7D2-54B5-888F-11EEAE1D5E83}"/>
              </a:ext>
            </a:extLst>
          </p:cNvPr>
          <p:cNvSpPr txBox="1"/>
          <p:nvPr/>
        </p:nvSpPr>
        <p:spPr>
          <a:xfrm>
            <a:off x="1341409" y="4044803"/>
            <a:ext cx="3313719" cy="1477328"/>
          </a:xfrm>
          <a:prstGeom prst="rect">
            <a:avLst/>
          </a:prstGeom>
          <a:noFill/>
        </p:spPr>
        <p:txBody>
          <a:bodyPr wrap="square">
            <a:spAutoFit/>
          </a:bodyPr>
          <a:lstStyle/>
          <a:p>
            <a:pPr marL="285750" indent="-285750" defTabSz="685800">
              <a:buFont typeface="Arial" panose="020B0604020202020204" pitchFamily="34" charset="0"/>
              <a:buChar char="•"/>
            </a:pPr>
            <a:r>
              <a:rPr lang="en-US" b="1" dirty="0">
                <a:solidFill>
                  <a:prstClr val="black"/>
                </a:solidFill>
              </a:rPr>
              <a:t>External API </a:t>
            </a:r>
            <a:r>
              <a:rPr lang="en-US" dirty="0">
                <a:solidFill>
                  <a:prstClr val="black"/>
                </a:solidFill>
              </a:rPr>
              <a:t>(server-side code only)</a:t>
            </a:r>
          </a:p>
          <a:p>
            <a:pPr lvl="1" defTabSz="685800"/>
            <a:r>
              <a:rPr lang="en-US" dirty="0">
                <a:solidFill>
                  <a:prstClr val="black"/>
                </a:solidFill>
              </a:rPr>
              <a:t>Validation &amp; Data Extraction for User-Defined Data Types</a:t>
            </a:r>
            <a:r>
              <a:rPr lang="ru-RU" dirty="0">
                <a:solidFill>
                  <a:prstClr val="black"/>
                </a:solidFill>
              </a:rPr>
              <a:t> (</a:t>
            </a:r>
            <a:r>
              <a:rPr lang="en-US" dirty="0">
                <a:solidFill>
                  <a:prstClr val="black"/>
                </a:solidFill>
              </a:rPr>
              <a:t>any language</a:t>
            </a:r>
            <a:r>
              <a:rPr lang="ru-RU" dirty="0">
                <a:solidFill>
                  <a:prstClr val="black"/>
                </a:solidFill>
              </a:rPr>
              <a:t>)</a:t>
            </a:r>
            <a:endParaRPr lang="en-US" dirty="0">
              <a:solidFill>
                <a:prstClr val="black"/>
              </a:solidFill>
            </a:endParaRPr>
          </a:p>
        </p:txBody>
      </p:sp>
      <p:sp>
        <p:nvSpPr>
          <p:cNvPr id="4" name="TextBox 3">
            <a:extLst>
              <a:ext uri="{FF2B5EF4-FFF2-40B4-BE49-F238E27FC236}">
                <a16:creationId xmlns:a16="http://schemas.microsoft.com/office/drawing/2014/main" id="{9BD57220-CB6A-E416-7FD4-1D2379408672}"/>
              </a:ext>
            </a:extLst>
          </p:cNvPr>
          <p:cNvSpPr txBox="1"/>
          <p:nvPr/>
        </p:nvSpPr>
        <p:spPr>
          <a:xfrm>
            <a:off x="6040460" y="1942260"/>
            <a:ext cx="3238622" cy="1477328"/>
          </a:xfrm>
          <a:prstGeom prst="rect">
            <a:avLst/>
          </a:prstGeom>
          <a:noFill/>
        </p:spPr>
        <p:txBody>
          <a:bodyPr wrap="square">
            <a:spAutoFit/>
          </a:bodyPr>
          <a:lstStyle/>
          <a:p>
            <a:pPr marL="285750" indent="-285750" defTabSz="685800">
              <a:buFont typeface="Arial" panose="020B0604020202020204" pitchFamily="34" charset="0"/>
              <a:buChar char="•"/>
            </a:pPr>
            <a:r>
              <a:rPr lang="en-US" b="1" dirty="0">
                <a:solidFill>
                  <a:prstClr val="black"/>
                </a:solidFill>
              </a:rPr>
              <a:t>Simple </a:t>
            </a:r>
            <a:r>
              <a:rPr lang="en-US" dirty="0">
                <a:solidFill>
                  <a:prstClr val="black"/>
                </a:solidFill>
              </a:rPr>
              <a:t>(client-side code only)</a:t>
            </a:r>
          </a:p>
          <a:p>
            <a:pPr lvl="1" defTabSz="685800"/>
            <a:r>
              <a:rPr lang="en-US" dirty="0">
                <a:solidFill>
                  <a:prstClr val="black"/>
                </a:solidFill>
              </a:rPr>
              <a:t>Page-code injection:</a:t>
            </a:r>
          </a:p>
          <a:p>
            <a:pPr lvl="2" defTabSz="685800"/>
            <a:r>
              <a:rPr lang="ru-RU" dirty="0">
                <a:solidFill>
                  <a:prstClr val="black"/>
                </a:solidFill>
              </a:rPr>
              <a:t>- </a:t>
            </a:r>
            <a:r>
              <a:rPr lang="en-US" dirty="0">
                <a:solidFill>
                  <a:prstClr val="black"/>
                </a:solidFill>
              </a:rPr>
              <a:t>HTML</a:t>
            </a:r>
          </a:p>
          <a:p>
            <a:pPr lvl="2" defTabSz="685800"/>
            <a:r>
              <a:rPr lang="ru-RU" dirty="0">
                <a:solidFill>
                  <a:prstClr val="black"/>
                </a:solidFill>
              </a:rPr>
              <a:t>- </a:t>
            </a:r>
            <a:r>
              <a:rPr lang="en-US" dirty="0" err="1">
                <a:solidFill>
                  <a:prstClr val="black"/>
                </a:solidFill>
              </a:rPr>
              <a:t>Javascript</a:t>
            </a:r>
            <a:endParaRPr lang="en-US" dirty="0">
              <a:solidFill>
                <a:prstClr val="black"/>
              </a:solidFill>
            </a:endParaRPr>
          </a:p>
          <a:p>
            <a:pPr lvl="2" defTabSz="685800"/>
            <a:r>
              <a:rPr lang="ru-RU" dirty="0">
                <a:solidFill>
                  <a:prstClr val="black"/>
                </a:solidFill>
              </a:rPr>
              <a:t>- </a:t>
            </a:r>
            <a:r>
              <a:rPr lang="en-US" dirty="0">
                <a:solidFill>
                  <a:prstClr val="black"/>
                </a:solidFill>
              </a:rPr>
              <a:t>CSS</a:t>
            </a:r>
          </a:p>
        </p:txBody>
      </p:sp>
      <p:sp>
        <p:nvSpPr>
          <p:cNvPr id="7" name="Line 36">
            <a:extLst>
              <a:ext uri="{FF2B5EF4-FFF2-40B4-BE49-F238E27FC236}">
                <a16:creationId xmlns:a16="http://schemas.microsoft.com/office/drawing/2014/main" id="{80342A13-32AE-C152-54D7-CD858D667624}"/>
              </a:ext>
            </a:extLst>
          </p:cNvPr>
          <p:cNvSpPr>
            <a:spLocks noChangeShapeType="1"/>
          </p:cNvSpPr>
          <p:nvPr/>
        </p:nvSpPr>
        <p:spPr bwMode="auto">
          <a:xfrm>
            <a:off x="159374" y="3500977"/>
            <a:ext cx="10158292" cy="10080"/>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8" name="TextBox 7">
            <a:extLst>
              <a:ext uri="{FF2B5EF4-FFF2-40B4-BE49-F238E27FC236}">
                <a16:creationId xmlns:a16="http://schemas.microsoft.com/office/drawing/2014/main" id="{627513BC-D473-6E2B-7681-67A50256D326}"/>
              </a:ext>
            </a:extLst>
          </p:cNvPr>
          <p:cNvSpPr txBox="1"/>
          <p:nvPr/>
        </p:nvSpPr>
        <p:spPr>
          <a:xfrm>
            <a:off x="234224" y="1127659"/>
            <a:ext cx="4701877" cy="1200329"/>
          </a:xfrm>
          <a:prstGeom prst="rect">
            <a:avLst/>
          </a:prstGeom>
          <a:noFill/>
        </p:spPr>
        <p:txBody>
          <a:bodyPr wrap="square">
            <a:spAutoFit/>
          </a:bodyPr>
          <a:lstStyle/>
          <a:p>
            <a:pPr marL="285750" indent="-285750" defTabSz="685800">
              <a:buFont typeface="Arial" panose="020B0604020202020204" pitchFamily="34" charset="0"/>
              <a:buChar char="•"/>
            </a:pPr>
            <a:r>
              <a:rPr lang="en-US" b="1" dirty="0">
                <a:solidFill>
                  <a:prstClr val="black"/>
                </a:solidFill>
              </a:rPr>
              <a:t>Basic </a:t>
            </a:r>
            <a:r>
              <a:rPr lang="en-US" dirty="0">
                <a:solidFill>
                  <a:prstClr val="black"/>
                </a:solidFill>
              </a:rPr>
              <a:t>(no-code)</a:t>
            </a:r>
          </a:p>
          <a:p>
            <a:pPr lvl="1" defTabSz="685800"/>
            <a:r>
              <a:rPr lang="en-US" dirty="0">
                <a:solidFill>
                  <a:prstClr val="black"/>
                </a:solidFill>
              </a:rPr>
              <a:t>Introducing User-Defined Data Types:</a:t>
            </a:r>
          </a:p>
          <a:p>
            <a:pPr lvl="2" defTabSz="685800"/>
            <a:r>
              <a:rPr lang="ru-RU" dirty="0">
                <a:solidFill>
                  <a:prstClr val="black"/>
                </a:solidFill>
              </a:rPr>
              <a:t>- </a:t>
            </a:r>
            <a:r>
              <a:rPr lang="en-US" dirty="0">
                <a:solidFill>
                  <a:prstClr val="black"/>
                </a:solidFill>
              </a:rPr>
              <a:t>List templates</a:t>
            </a:r>
          </a:p>
          <a:p>
            <a:pPr lvl="2" defTabSz="685800"/>
            <a:r>
              <a:rPr lang="ru-RU" dirty="0">
                <a:solidFill>
                  <a:prstClr val="black"/>
                </a:solidFill>
              </a:rPr>
              <a:t>- </a:t>
            </a:r>
            <a:r>
              <a:rPr lang="en-US" dirty="0">
                <a:solidFill>
                  <a:prstClr val="black"/>
                </a:solidFill>
              </a:rPr>
              <a:t>Table templates</a:t>
            </a:r>
          </a:p>
        </p:txBody>
      </p:sp>
      <p:sp>
        <p:nvSpPr>
          <p:cNvPr id="9" name="TextBox 8">
            <a:extLst>
              <a:ext uri="{FF2B5EF4-FFF2-40B4-BE49-F238E27FC236}">
                <a16:creationId xmlns:a16="http://schemas.microsoft.com/office/drawing/2014/main" id="{830C5909-451D-C00D-9E2C-1B204CC8ED4A}"/>
              </a:ext>
            </a:extLst>
          </p:cNvPr>
          <p:cNvSpPr txBox="1"/>
          <p:nvPr/>
        </p:nvSpPr>
        <p:spPr>
          <a:xfrm>
            <a:off x="6559737" y="4728926"/>
            <a:ext cx="4701877" cy="1477328"/>
          </a:xfrm>
          <a:prstGeom prst="rect">
            <a:avLst/>
          </a:prstGeom>
          <a:noFill/>
        </p:spPr>
        <p:txBody>
          <a:bodyPr wrap="square">
            <a:spAutoFit/>
          </a:bodyPr>
          <a:lstStyle/>
          <a:p>
            <a:pPr marL="285750" indent="-285750" defTabSz="685800">
              <a:buFont typeface="Arial" panose="020B0604020202020204" pitchFamily="34" charset="0"/>
              <a:buChar char="•"/>
            </a:pPr>
            <a:r>
              <a:rPr lang="en-US" b="1" dirty="0">
                <a:solidFill>
                  <a:prstClr val="black"/>
                </a:solidFill>
              </a:rPr>
              <a:t>Complex </a:t>
            </a:r>
            <a:r>
              <a:rPr lang="en-US" dirty="0">
                <a:solidFill>
                  <a:prstClr val="black"/>
                </a:solidFill>
              </a:rPr>
              <a:t>(client- &amp; server-side code)	</a:t>
            </a:r>
          </a:p>
          <a:p>
            <a:pPr lvl="1" defTabSz="685800"/>
            <a:r>
              <a:rPr lang="en-US" dirty="0">
                <a:solidFill>
                  <a:prstClr val="black"/>
                </a:solidFill>
              </a:rPr>
              <a:t>INF-code adjust (</a:t>
            </a:r>
            <a:r>
              <a:rPr lang="en-US" dirty="0" err="1">
                <a:solidFill>
                  <a:prstClr val="black"/>
                </a:solidFill>
              </a:rPr>
              <a:t>ASP.Net</a:t>
            </a:r>
            <a:r>
              <a:rPr lang="en-US" dirty="0">
                <a:solidFill>
                  <a:prstClr val="black"/>
                </a:solidFill>
              </a:rPr>
              <a:t> Core App)</a:t>
            </a:r>
          </a:p>
          <a:p>
            <a:pPr lvl="2" defTabSz="685800"/>
            <a:r>
              <a:rPr lang="ru-RU" dirty="0">
                <a:solidFill>
                  <a:prstClr val="black"/>
                </a:solidFill>
              </a:rPr>
              <a:t>- </a:t>
            </a:r>
            <a:r>
              <a:rPr lang="en-US" dirty="0">
                <a:solidFill>
                  <a:prstClr val="black"/>
                </a:solidFill>
              </a:rPr>
              <a:t>C#</a:t>
            </a:r>
          </a:p>
          <a:p>
            <a:pPr lvl="2" defTabSz="685800"/>
            <a:r>
              <a:rPr lang="ru-RU" dirty="0">
                <a:solidFill>
                  <a:prstClr val="black"/>
                </a:solidFill>
              </a:rPr>
              <a:t>- </a:t>
            </a:r>
            <a:r>
              <a:rPr lang="en-US" dirty="0">
                <a:solidFill>
                  <a:prstClr val="black"/>
                </a:solidFill>
              </a:rPr>
              <a:t>SQL</a:t>
            </a:r>
          </a:p>
          <a:p>
            <a:pPr lvl="2" defTabSz="685800"/>
            <a:r>
              <a:rPr lang="ru-RU" dirty="0">
                <a:solidFill>
                  <a:prstClr val="black"/>
                </a:solidFill>
              </a:rPr>
              <a:t>- </a:t>
            </a:r>
            <a:r>
              <a:rPr lang="en-US" dirty="0">
                <a:solidFill>
                  <a:prstClr val="black"/>
                </a:solidFill>
              </a:rPr>
              <a:t>HTML/</a:t>
            </a:r>
            <a:r>
              <a:rPr lang="en-US" dirty="0" err="1">
                <a:solidFill>
                  <a:prstClr val="black"/>
                </a:solidFill>
              </a:rPr>
              <a:t>Javascript</a:t>
            </a:r>
            <a:r>
              <a:rPr lang="en-US" dirty="0">
                <a:solidFill>
                  <a:prstClr val="black"/>
                </a:solidFill>
              </a:rPr>
              <a:t>/CSS</a:t>
            </a:r>
          </a:p>
        </p:txBody>
      </p:sp>
      <p:sp>
        <p:nvSpPr>
          <p:cNvPr id="11" name="TextBox 10">
            <a:extLst>
              <a:ext uri="{FF2B5EF4-FFF2-40B4-BE49-F238E27FC236}">
                <a16:creationId xmlns:a16="http://schemas.microsoft.com/office/drawing/2014/main" id="{230FA4F1-DBCC-4F29-6E90-9809879D4CD9}"/>
              </a:ext>
            </a:extLst>
          </p:cNvPr>
          <p:cNvSpPr txBox="1"/>
          <p:nvPr/>
        </p:nvSpPr>
        <p:spPr>
          <a:xfrm>
            <a:off x="4390927" y="5870634"/>
            <a:ext cx="1504741" cy="369332"/>
          </a:xfrm>
          <a:prstGeom prst="rect">
            <a:avLst/>
          </a:prstGeom>
          <a:noFill/>
        </p:spPr>
        <p:txBody>
          <a:bodyPr wrap="square">
            <a:spAutoFit/>
          </a:bodyPr>
          <a:lstStyle/>
          <a:p>
            <a:r>
              <a:rPr lang="en-US" b="1" dirty="0">
                <a:solidFill>
                  <a:srgbClr val="0070C0"/>
                </a:solidFill>
              </a:rPr>
              <a:t>Complexity </a:t>
            </a:r>
            <a:endParaRPr lang="en-US" dirty="0">
              <a:solidFill>
                <a:srgbClr val="0070C0"/>
              </a:solidFill>
            </a:endParaRPr>
          </a:p>
        </p:txBody>
      </p:sp>
      <p:sp>
        <p:nvSpPr>
          <p:cNvPr id="12" name="Line 36">
            <a:extLst>
              <a:ext uri="{FF2B5EF4-FFF2-40B4-BE49-F238E27FC236}">
                <a16:creationId xmlns:a16="http://schemas.microsoft.com/office/drawing/2014/main" id="{3B7BCC64-DF2B-CD1E-05FE-F4E08D6B4823}"/>
              </a:ext>
            </a:extLst>
          </p:cNvPr>
          <p:cNvSpPr>
            <a:spLocks noChangeShapeType="1"/>
          </p:cNvSpPr>
          <p:nvPr/>
        </p:nvSpPr>
        <p:spPr bwMode="auto">
          <a:xfrm flipH="1">
            <a:off x="4871864" y="980728"/>
            <a:ext cx="22240" cy="4968552"/>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14" name="TextBox 13">
            <a:extLst>
              <a:ext uri="{FF2B5EF4-FFF2-40B4-BE49-F238E27FC236}">
                <a16:creationId xmlns:a16="http://schemas.microsoft.com/office/drawing/2014/main" id="{30084067-A0F2-2DDB-AB4E-D905E0D828BC}"/>
              </a:ext>
            </a:extLst>
          </p:cNvPr>
          <p:cNvSpPr txBox="1"/>
          <p:nvPr/>
        </p:nvSpPr>
        <p:spPr>
          <a:xfrm rot="5400000">
            <a:off x="2375287" y="3414046"/>
            <a:ext cx="5403275" cy="300082"/>
          </a:xfrm>
          <a:prstGeom prst="rect">
            <a:avLst/>
          </a:prstGeom>
          <a:noFill/>
        </p:spPr>
        <p:txBody>
          <a:bodyPr wrap="square">
            <a:spAutoFit/>
          </a:bodyPr>
          <a:lstStyle/>
          <a:p>
            <a:r>
              <a:rPr lang="en-US" dirty="0">
                <a:solidFill>
                  <a:schemeClr val="bg1">
                    <a:lumMod val="50000"/>
                  </a:schemeClr>
                </a:solidFill>
              </a:rPr>
              <a:t>easy</a:t>
            </a:r>
            <a:r>
              <a:rPr lang="en-US" b="1" dirty="0">
                <a:solidFill>
                  <a:schemeClr val="bg1">
                    <a:lumMod val="50000"/>
                  </a:schemeClr>
                </a:solidFill>
              </a:rPr>
              <a:t>						             </a:t>
            </a:r>
            <a:r>
              <a:rPr lang="en-US" dirty="0">
                <a:solidFill>
                  <a:schemeClr val="bg1">
                    <a:lumMod val="50000"/>
                  </a:schemeClr>
                </a:solidFill>
              </a:rPr>
              <a:t>hard</a:t>
            </a:r>
          </a:p>
        </p:txBody>
      </p:sp>
      <p:sp>
        <p:nvSpPr>
          <p:cNvPr id="15" name="TextBox 14">
            <a:extLst>
              <a:ext uri="{FF2B5EF4-FFF2-40B4-BE49-F238E27FC236}">
                <a16:creationId xmlns:a16="http://schemas.microsoft.com/office/drawing/2014/main" id="{06CDA124-FD3E-6465-6E4A-47EF7B11863F}"/>
              </a:ext>
            </a:extLst>
          </p:cNvPr>
          <p:cNvSpPr txBox="1"/>
          <p:nvPr/>
        </p:nvSpPr>
        <p:spPr>
          <a:xfrm>
            <a:off x="0" y="3460516"/>
            <a:ext cx="10577945" cy="300082"/>
          </a:xfrm>
          <a:prstGeom prst="rect">
            <a:avLst/>
          </a:prstGeom>
          <a:noFill/>
        </p:spPr>
        <p:txBody>
          <a:bodyPr wrap="square">
            <a:spAutoFit/>
          </a:bodyPr>
          <a:lstStyle/>
          <a:p>
            <a:r>
              <a:rPr lang="en-US" dirty="0">
                <a:solidFill>
                  <a:schemeClr val="bg1">
                    <a:lumMod val="50000"/>
                  </a:schemeClr>
                </a:solidFill>
              </a:rPr>
              <a:t>data</a:t>
            </a:r>
            <a:r>
              <a:rPr lang="en-US" b="1" dirty="0">
                <a:solidFill>
                  <a:schemeClr val="bg1">
                    <a:lumMod val="50000"/>
                  </a:schemeClr>
                </a:solidFill>
              </a:rPr>
              <a:t>							   </a:t>
            </a:r>
            <a:r>
              <a:rPr lang="en-US" dirty="0">
                <a:solidFill>
                  <a:schemeClr val="bg1">
                    <a:lumMod val="50000"/>
                  </a:schemeClr>
                </a:solidFill>
              </a:rPr>
              <a:t>layout     		workflow    		application</a:t>
            </a:r>
          </a:p>
        </p:txBody>
      </p:sp>
      <p:sp>
        <p:nvSpPr>
          <p:cNvPr id="16" name="TextBox 15">
            <a:extLst>
              <a:ext uri="{FF2B5EF4-FFF2-40B4-BE49-F238E27FC236}">
                <a16:creationId xmlns:a16="http://schemas.microsoft.com/office/drawing/2014/main" id="{99DDA50C-39CF-7321-E2A9-71A15EC9E3C5}"/>
              </a:ext>
            </a:extLst>
          </p:cNvPr>
          <p:cNvSpPr txBox="1"/>
          <p:nvPr/>
        </p:nvSpPr>
        <p:spPr>
          <a:xfrm>
            <a:off x="10339147" y="3236052"/>
            <a:ext cx="1504741" cy="923330"/>
          </a:xfrm>
          <a:prstGeom prst="rect">
            <a:avLst/>
          </a:prstGeom>
          <a:noFill/>
        </p:spPr>
        <p:txBody>
          <a:bodyPr wrap="square">
            <a:spAutoFit/>
          </a:bodyPr>
          <a:lstStyle/>
          <a:p>
            <a:r>
              <a:rPr lang="en-US" b="1" dirty="0">
                <a:solidFill>
                  <a:srgbClr val="0070C0"/>
                </a:solidFill>
              </a:rPr>
              <a:t>Development abstraction layers</a:t>
            </a:r>
            <a:endParaRPr lang="en-US" dirty="0">
              <a:solidFill>
                <a:srgbClr val="0070C0"/>
              </a:solidFill>
            </a:endParaRPr>
          </a:p>
        </p:txBody>
      </p:sp>
      <p:grpSp>
        <p:nvGrpSpPr>
          <p:cNvPr id="3" name="Group 2">
            <a:extLst>
              <a:ext uri="{FF2B5EF4-FFF2-40B4-BE49-F238E27FC236}">
                <a16:creationId xmlns:a16="http://schemas.microsoft.com/office/drawing/2014/main" id="{599CB4DD-BF5E-D2E0-03E4-49C1A339BB1B}"/>
              </a:ext>
            </a:extLst>
          </p:cNvPr>
          <p:cNvGrpSpPr/>
          <p:nvPr/>
        </p:nvGrpSpPr>
        <p:grpSpPr>
          <a:xfrm>
            <a:off x="222827" y="868154"/>
            <a:ext cx="5308936" cy="1915239"/>
            <a:chOff x="222827" y="868154"/>
            <a:chExt cx="5308936" cy="1915239"/>
          </a:xfrm>
        </p:grpSpPr>
        <p:sp>
          <p:nvSpPr>
            <p:cNvPr id="2" name="Rectangle: Rounded Corners 1">
              <a:extLst>
                <a:ext uri="{FF2B5EF4-FFF2-40B4-BE49-F238E27FC236}">
                  <a16:creationId xmlns:a16="http://schemas.microsoft.com/office/drawing/2014/main" id="{E05E8863-3C5B-28A4-0DD3-ED8A921107F2}"/>
                </a:ext>
              </a:extLst>
            </p:cNvPr>
            <p:cNvSpPr/>
            <p:nvPr/>
          </p:nvSpPr>
          <p:spPr>
            <a:xfrm>
              <a:off x="222827" y="868154"/>
              <a:ext cx="4158254" cy="1915239"/>
            </a:xfrm>
            <a:prstGeom prst="roundRect">
              <a:avLst/>
            </a:prstGeom>
            <a:solidFill>
              <a:srgbClr val="0070C0">
                <a:alpha val="20000"/>
              </a:srgb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41CB7F46-59A7-734A-80AE-3A3A9C07D185}"/>
                </a:ext>
              </a:extLst>
            </p:cNvPr>
            <p:cNvSpPr txBox="1"/>
            <p:nvPr/>
          </p:nvSpPr>
          <p:spPr>
            <a:xfrm rot="19662707">
              <a:off x="2775798" y="1986147"/>
              <a:ext cx="2755965" cy="300082"/>
            </a:xfrm>
            <a:prstGeom prst="rect">
              <a:avLst/>
            </a:prstGeom>
            <a:noFill/>
          </p:spPr>
          <p:txBody>
            <a:bodyPr wrap="square">
              <a:spAutoFit/>
            </a:bodyPr>
            <a:lstStyle/>
            <a:p>
              <a:r>
                <a:rPr lang="en-US" i="1" dirty="0">
                  <a:solidFill>
                    <a:srgbClr val="0432FF"/>
                  </a:solidFill>
                </a:rPr>
                <a:t>Shortly illustrated in today’s talk</a:t>
              </a:r>
            </a:p>
          </p:txBody>
        </p:sp>
      </p:grpSp>
    </p:spTree>
    <p:extLst>
      <p:ext uri="{BB962C8B-B14F-4D97-AF65-F5344CB8AC3E}">
        <p14:creationId xmlns:p14="http://schemas.microsoft.com/office/powerpoint/2010/main" val="2218298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de-DE" dirty="0" err="1"/>
              <a:t>no</a:t>
            </a:r>
            <a:r>
              <a:rPr lang="de-DE" dirty="0"/>
              <a:t>-code </a:t>
            </a:r>
            <a:r>
              <a:rPr lang="de-DE" dirty="0" err="1"/>
              <a:t>customisation</a:t>
            </a:r>
            <a:r>
              <a:rPr lang="de-DE" dirty="0"/>
              <a:t>: </a:t>
            </a:r>
            <a:r>
              <a:rPr lang="en-US" dirty="0"/>
              <a:t>Templates for object type</a:t>
            </a:r>
            <a:br>
              <a:rPr lang="en-US" sz="3733" dirty="0"/>
            </a:br>
            <a:endParaRPr lang="de-DE" sz="1600" dirty="0"/>
          </a:p>
        </p:txBody>
      </p:sp>
      <p:sp>
        <p:nvSpPr>
          <p:cNvPr id="3" name="Text Placeholder 2">
            <a:extLst>
              <a:ext uri="{FF2B5EF4-FFF2-40B4-BE49-F238E27FC236}">
                <a16:creationId xmlns:a16="http://schemas.microsoft.com/office/drawing/2014/main" id="{A9FBEED1-0C3C-D48A-FED3-3FF2448937E5}"/>
              </a:ext>
            </a:extLst>
          </p:cNvPr>
          <p:cNvSpPr>
            <a:spLocks noGrp="1"/>
          </p:cNvSpPr>
          <p:nvPr>
            <p:ph type="body" sz="quarter" idx="13"/>
          </p:nvPr>
        </p:nvSpPr>
        <p:spPr>
          <a:xfrm>
            <a:off x="3431570" y="6372001"/>
            <a:ext cx="6108142" cy="485999"/>
          </a:xfrm>
        </p:spPr>
        <p:txBody>
          <a:bodyPr>
            <a:normAutofit/>
          </a:bodyPr>
          <a:lstStyle/>
          <a:p>
            <a:pPr indent="0" defTabSz="914377">
              <a:spcAft>
                <a:spcPts val="0"/>
              </a:spcAft>
              <a:buNone/>
            </a:pPr>
            <a:r>
              <a:rPr lang="en-US" altLang="ru-RU" sz="800" b="0" dirty="0">
                <a:solidFill>
                  <a:srgbClr val="0070C0"/>
                </a:solidFill>
                <a:latin typeface="Arial" panose="020B0604020202020204" pitchFamily="34" charset="0"/>
                <a:hlinkClick r:id="rId3">
                  <a:extLst>
                    <a:ext uri="{A12FA001-AC4F-418D-AE19-62706E023703}">
                      <ahyp:hlinkClr xmlns:ahyp="http://schemas.microsoft.com/office/drawing/2018/hyperlinkcolor" val="tx"/>
                    </a:ext>
                  </a:extLst>
                </a:hlinkClick>
              </a:rPr>
              <a:t>https://crc247.mdi.ruhr-uni-bochum.de/object/synthesis-for-sample-8220-co-deposition-221111-k3-3-1922</a:t>
            </a:r>
            <a:endParaRPr lang="en-US" altLang="ru-RU" sz="800" b="0" dirty="0">
              <a:solidFill>
                <a:srgbClr val="0070C0"/>
              </a:solidFill>
              <a:latin typeface="Arial" panose="020B0604020202020204" pitchFamily="34" charset="0"/>
            </a:endParaRPr>
          </a:p>
          <a:p>
            <a:pPr indent="0" defTabSz="914377">
              <a:spcAft>
                <a:spcPts val="0"/>
              </a:spcAft>
              <a:buNone/>
            </a:pPr>
            <a:endParaRPr lang="en-US" altLang="ru-RU" sz="800" b="0" dirty="0">
              <a:solidFill>
                <a:srgbClr val="0070C0"/>
              </a:solidFill>
              <a:latin typeface="Arial" panose="020B0604020202020204" pitchFamily="34" charset="0"/>
            </a:endParaRPr>
          </a:p>
          <a:p>
            <a:pPr indent="0" defTabSz="914377">
              <a:spcAft>
                <a:spcPts val="0"/>
              </a:spcAft>
              <a:buNone/>
            </a:pPr>
            <a:r>
              <a:rPr lang="en-US" altLang="ru-RU" sz="800" b="0" dirty="0">
                <a:solidFill>
                  <a:srgbClr val="0070C0"/>
                </a:solidFill>
                <a:latin typeface="Arial" panose="020B0604020202020204" pitchFamily="34" charset="0"/>
                <a:hlinkClick r:id="rId4">
                  <a:extLst>
                    <a:ext uri="{A12FA001-AC4F-418D-AE19-62706E023703}">
                      <ahyp:hlinkClr xmlns:ahyp="http://schemas.microsoft.com/office/drawing/2018/hyperlinkcolor" val="tx"/>
                    </a:ext>
                  </a:extLst>
                </a:hlinkClick>
              </a:rPr>
              <a:t>https://demo.mdi.ruhr-uni-bochum.de/object/ag2s-4870</a:t>
            </a:r>
            <a:endParaRPr lang="en-US" sz="800" b="0" dirty="0">
              <a:solidFill>
                <a:srgbClr val="0070C0"/>
              </a:solidFill>
            </a:endParaRPr>
          </a:p>
        </p:txBody>
      </p:sp>
      <p:grpSp>
        <p:nvGrpSpPr>
          <p:cNvPr id="6" name="Group 5">
            <a:extLst>
              <a:ext uri="{FF2B5EF4-FFF2-40B4-BE49-F238E27FC236}">
                <a16:creationId xmlns:a16="http://schemas.microsoft.com/office/drawing/2014/main" id="{48433965-F55C-B31E-51B4-150FF56ECD31}"/>
              </a:ext>
            </a:extLst>
          </p:cNvPr>
          <p:cNvGrpSpPr/>
          <p:nvPr/>
        </p:nvGrpSpPr>
        <p:grpSpPr>
          <a:xfrm>
            <a:off x="95683" y="1195960"/>
            <a:ext cx="5219894" cy="1077598"/>
            <a:chOff x="95683" y="1195960"/>
            <a:chExt cx="5219894" cy="1077598"/>
          </a:xfrm>
        </p:grpSpPr>
        <p:sp>
          <p:nvSpPr>
            <p:cNvPr id="31" name="Text Box 10">
              <a:extLst>
                <a:ext uri="{FF2B5EF4-FFF2-40B4-BE49-F238E27FC236}">
                  <a16:creationId xmlns:a16="http://schemas.microsoft.com/office/drawing/2014/main" id="{1908EAB5-C3AB-8ADF-3129-D38672F8CD96}"/>
                </a:ext>
              </a:extLst>
            </p:cNvPr>
            <p:cNvSpPr txBox="1">
              <a:spLocks noChangeArrowheads="1"/>
            </p:cNvSpPr>
            <p:nvPr/>
          </p:nvSpPr>
          <p:spPr bwMode="auto">
            <a:xfrm>
              <a:off x="95683" y="1668328"/>
              <a:ext cx="3312019" cy="605230"/>
            </a:xfrm>
            <a:prstGeom prst="rect">
              <a:avLst/>
            </a:prstGeom>
            <a:solidFill>
              <a:srgbClr val="0070C0">
                <a:alpha val="30196"/>
              </a:srgbClr>
            </a:solidFill>
            <a:ln w="12700">
              <a:solidFill>
                <a:schemeClr val="tx1"/>
              </a:solidFill>
              <a:miter lim="800000"/>
              <a:headEnd/>
              <a:tailEnd/>
            </a:ln>
            <a:effec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defTabSz="914377">
                <a:spcBef>
                  <a:spcPct val="0"/>
                </a:spcBef>
              </a:pPr>
              <a:r>
                <a:rPr lang="en-US" altLang="ru-RU" sz="2133" b="1" dirty="0">
                  <a:solidFill>
                    <a:prstClr val="black"/>
                  </a:solidFill>
                  <a:latin typeface="Arial" panose="020B0604020202020204" pitchFamily="34" charset="0"/>
                </a:rPr>
                <a:t>List</a:t>
              </a:r>
              <a:endParaRPr lang="ru-RU" altLang="ru-RU" sz="2133" b="1" dirty="0">
                <a:solidFill>
                  <a:prstClr val="black"/>
                </a:solidFill>
                <a:latin typeface="Arial" panose="020B0604020202020204" pitchFamily="34" charset="0"/>
              </a:endParaRPr>
            </a:p>
            <a:p>
              <a:pPr algn="ctr" defTabSz="914377">
                <a:spcBef>
                  <a:spcPct val="0"/>
                </a:spcBef>
              </a:pPr>
              <a:r>
                <a:rPr lang="ru-RU" altLang="ru-RU" sz="1200" dirty="0">
                  <a:solidFill>
                    <a:prstClr val="black"/>
                  </a:solidFill>
                  <a:latin typeface="Arial" panose="020B0604020202020204" pitchFamily="34" charset="0"/>
                </a:rPr>
                <a:t>(</a:t>
              </a:r>
              <a:r>
                <a:rPr lang="en-US" altLang="ru-RU" sz="1200" dirty="0">
                  <a:solidFill>
                    <a:prstClr val="black"/>
                  </a:solidFill>
                  <a:latin typeface="Arial" panose="020B0604020202020204" pitchFamily="34" charset="0"/>
                </a:rPr>
                <a:t>specify sorted properties list with separators</a:t>
              </a:r>
              <a:r>
                <a:rPr lang="ru-RU" altLang="ru-RU" sz="1200" dirty="0">
                  <a:solidFill>
                    <a:prstClr val="black"/>
                  </a:solidFill>
                  <a:latin typeface="Arial" panose="020B0604020202020204" pitchFamily="34" charset="0"/>
                </a:rPr>
                <a:t>)</a:t>
              </a:r>
            </a:p>
          </p:txBody>
        </p:sp>
        <p:sp>
          <p:nvSpPr>
            <p:cNvPr id="32" name="Line 11">
              <a:extLst>
                <a:ext uri="{FF2B5EF4-FFF2-40B4-BE49-F238E27FC236}">
                  <a16:creationId xmlns:a16="http://schemas.microsoft.com/office/drawing/2014/main" id="{5C469BCA-988F-9935-9DC5-008271A3A651}"/>
                </a:ext>
              </a:extLst>
            </p:cNvPr>
            <p:cNvSpPr>
              <a:spLocks noChangeShapeType="1"/>
            </p:cNvSpPr>
            <p:nvPr/>
          </p:nvSpPr>
          <p:spPr bwMode="auto">
            <a:xfrm flipH="1">
              <a:off x="3407699" y="1195960"/>
              <a:ext cx="1907878" cy="473412"/>
            </a:xfrm>
            <a:prstGeom prst="line">
              <a:avLst/>
            </a:prstGeom>
            <a:noFill/>
            <a:ln w="635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grpSp>
      <p:sp>
        <p:nvSpPr>
          <p:cNvPr id="34" name="Titel 4">
            <a:extLst>
              <a:ext uri="{FF2B5EF4-FFF2-40B4-BE49-F238E27FC236}">
                <a16:creationId xmlns:a16="http://schemas.microsoft.com/office/drawing/2014/main" id="{AE330AE2-ECC2-79F9-4132-ABD2E5BBDAC1}"/>
              </a:ext>
            </a:extLst>
          </p:cNvPr>
          <p:cNvSpPr txBox="1">
            <a:spLocks/>
          </p:cNvSpPr>
          <p:nvPr/>
        </p:nvSpPr>
        <p:spPr>
          <a:xfrm>
            <a:off x="4366475" y="607933"/>
            <a:ext cx="3264363" cy="792000"/>
          </a:xfrm>
          <a:prstGeom prst="rect">
            <a:avLst/>
          </a:prstGeom>
        </p:spPr>
        <p:txBody>
          <a:bodyPr vert="horz" lIns="91440" tIns="36000" rIns="91440" bIns="36000" rtlCol="0" anchor="ctr">
            <a:noAutofit/>
          </a:bodyPr>
          <a:lstStyle>
            <a:lvl1pPr algn="l" defTabSz="914400" rtl="0" eaLnBrk="1" latinLnBrk="0" hangingPunct="1">
              <a:lnSpc>
                <a:spcPct val="90000"/>
              </a:lnSpc>
              <a:spcBef>
                <a:spcPct val="0"/>
              </a:spcBef>
              <a:buNone/>
              <a:defRPr lang="de-DE" sz="3600" b="1" kern="1200" baseline="0" smtClean="0">
                <a:solidFill>
                  <a:srgbClr val="004C93"/>
                </a:solidFill>
                <a:effectLst>
                  <a:outerShdw blurRad="38100" dist="38100" dir="2700000" algn="tl">
                    <a:srgbClr val="000000">
                      <a:alpha val="43137"/>
                    </a:srgbClr>
                  </a:outerShdw>
                </a:effectLst>
                <a:latin typeface="Calibri Light" panose="020F0302020204030204" pitchFamily="34" charset="0"/>
                <a:ea typeface="+mj-ea"/>
                <a:cs typeface="Calibri Light" panose="020F0302020204030204" pitchFamily="34" charset="0"/>
              </a:defRPr>
            </a:lvl1pPr>
          </a:lstStyle>
          <a:p>
            <a:pPr algn="ctr" defTabSz="1219170"/>
            <a:r>
              <a:rPr lang="en-US" sz="3000" dirty="0"/>
              <a:t>Template</a:t>
            </a:r>
            <a:endParaRPr lang="en-GB" sz="3000" dirty="0"/>
          </a:p>
        </p:txBody>
      </p:sp>
      <p:grpSp>
        <p:nvGrpSpPr>
          <p:cNvPr id="8" name="Group 7">
            <a:extLst>
              <a:ext uri="{FF2B5EF4-FFF2-40B4-BE49-F238E27FC236}">
                <a16:creationId xmlns:a16="http://schemas.microsoft.com/office/drawing/2014/main" id="{16E3B720-18B8-DCD1-5193-2FB4F2B871F6}"/>
              </a:ext>
            </a:extLst>
          </p:cNvPr>
          <p:cNvGrpSpPr/>
          <p:nvPr/>
        </p:nvGrpSpPr>
        <p:grpSpPr>
          <a:xfrm>
            <a:off x="6722348" y="1226105"/>
            <a:ext cx="5373970" cy="1043058"/>
            <a:chOff x="6722348" y="1226105"/>
            <a:chExt cx="5373970" cy="1043058"/>
          </a:xfrm>
        </p:grpSpPr>
        <p:sp>
          <p:nvSpPr>
            <p:cNvPr id="33" name="Line 36">
              <a:extLst>
                <a:ext uri="{FF2B5EF4-FFF2-40B4-BE49-F238E27FC236}">
                  <a16:creationId xmlns:a16="http://schemas.microsoft.com/office/drawing/2014/main" id="{0EDD996A-F214-78C2-AE18-7249AC129707}"/>
                </a:ext>
              </a:extLst>
            </p:cNvPr>
            <p:cNvSpPr>
              <a:spLocks noChangeShapeType="1"/>
            </p:cNvSpPr>
            <p:nvPr/>
          </p:nvSpPr>
          <p:spPr bwMode="auto">
            <a:xfrm>
              <a:off x="6722348" y="1226105"/>
              <a:ext cx="1917586" cy="442222"/>
            </a:xfrm>
            <a:prstGeom prst="line">
              <a:avLst/>
            </a:prstGeom>
            <a:noFill/>
            <a:ln w="635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35" name="Text Box 10">
              <a:extLst>
                <a:ext uri="{FF2B5EF4-FFF2-40B4-BE49-F238E27FC236}">
                  <a16:creationId xmlns:a16="http://schemas.microsoft.com/office/drawing/2014/main" id="{BDF01054-06E6-40CD-64CD-CDA86C8AD4AB}"/>
                </a:ext>
              </a:extLst>
            </p:cNvPr>
            <p:cNvSpPr txBox="1">
              <a:spLocks noChangeArrowheads="1"/>
            </p:cNvSpPr>
            <p:nvPr/>
          </p:nvSpPr>
          <p:spPr bwMode="auto">
            <a:xfrm>
              <a:off x="8639935" y="1663933"/>
              <a:ext cx="3456383" cy="605230"/>
            </a:xfrm>
            <a:prstGeom prst="rect">
              <a:avLst/>
            </a:prstGeom>
            <a:solidFill>
              <a:srgbClr val="0070C0">
                <a:alpha val="30196"/>
              </a:srgbClr>
            </a:solidFill>
            <a:ln w="12700">
              <a:solidFill>
                <a:schemeClr val="tx1"/>
              </a:solidFill>
              <a:miter lim="800000"/>
              <a:headEnd/>
              <a:tailEnd/>
            </a:ln>
            <a:effec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defTabSz="914377">
                <a:spcBef>
                  <a:spcPct val="0"/>
                </a:spcBef>
              </a:pPr>
              <a:r>
                <a:rPr lang="en-US" altLang="ru-RU" sz="2133" b="1" dirty="0">
                  <a:solidFill>
                    <a:schemeClr val="tx1"/>
                  </a:solidFill>
                  <a:latin typeface="Arial" panose="020B0604020202020204" pitchFamily="34" charset="0"/>
                </a:rPr>
                <a:t>Table</a:t>
              </a:r>
              <a:endParaRPr lang="ru-RU" altLang="ru-RU" sz="2133" b="1" dirty="0">
                <a:solidFill>
                  <a:schemeClr val="tx1"/>
                </a:solidFill>
                <a:latin typeface="Arial" panose="020B0604020202020204" pitchFamily="34" charset="0"/>
              </a:endParaRPr>
            </a:p>
            <a:p>
              <a:pPr algn="ctr" defTabSz="914377">
                <a:spcBef>
                  <a:spcPct val="0"/>
                </a:spcBef>
              </a:pPr>
              <a:r>
                <a:rPr lang="ru-RU" altLang="ru-RU" sz="1200" dirty="0">
                  <a:solidFill>
                    <a:schemeClr val="tx1"/>
                  </a:solidFill>
                  <a:latin typeface="Arial" panose="020B0604020202020204" pitchFamily="34" charset="0"/>
                </a:rPr>
                <a:t>(</a:t>
              </a:r>
              <a:r>
                <a:rPr lang="en-US" altLang="ru-RU" sz="1200" dirty="0">
                  <a:solidFill>
                    <a:schemeClr val="tx1"/>
                  </a:solidFill>
                  <a:latin typeface="Arial" panose="020B0604020202020204" pitchFamily="34" charset="0"/>
                </a:rPr>
                <a:t>specify table structure: columns &amp; types</a:t>
              </a:r>
              <a:r>
                <a:rPr lang="ru-RU" altLang="ru-RU" sz="1200" dirty="0">
                  <a:solidFill>
                    <a:schemeClr val="tx1"/>
                  </a:solidFill>
                  <a:latin typeface="Arial" panose="020B0604020202020204" pitchFamily="34" charset="0"/>
                </a:rPr>
                <a:t>)</a:t>
              </a:r>
            </a:p>
          </p:txBody>
        </p:sp>
      </p:grpSp>
      <p:sp>
        <p:nvSpPr>
          <p:cNvPr id="48" name="TextBox 47">
            <a:extLst>
              <a:ext uri="{FF2B5EF4-FFF2-40B4-BE49-F238E27FC236}">
                <a16:creationId xmlns:a16="http://schemas.microsoft.com/office/drawing/2014/main" id="{C14966DA-8124-1E9D-2095-50F889CA2CCD}"/>
              </a:ext>
            </a:extLst>
          </p:cNvPr>
          <p:cNvSpPr txBox="1"/>
          <p:nvPr/>
        </p:nvSpPr>
        <p:spPr>
          <a:xfrm>
            <a:off x="4818184" y="1579026"/>
            <a:ext cx="2929095" cy="1200329"/>
          </a:xfrm>
          <a:prstGeom prst="rect">
            <a:avLst/>
          </a:prstGeom>
          <a:noFill/>
        </p:spPr>
        <p:txBody>
          <a:bodyPr wrap="square">
            <a:spAutoFit/>
          </a:bodyPr>
          <a:lstStyle/>
          <a:p>
            <a:pPr marL="285750" indent="-285750">
              <a:buFont typeface="Arial" panose="020B0604020202020204" pitchFamily="34" charset="0"/>
              <a:buChar char="•"/>
            </a:pPr>
            <a:r>
              <a:rPr lang="en-US" altLang="ru-RU" sz="1800" dirty="0">
                <a:solidFill>
                  <a:prstClr val="black"/>
                </a:solidFill>
                <a:latin typeface="+mn-lt"/>
              </a:rPr>
              <a:t>Create an object with </a:t>
            </a:r>
            <a:r>
              <a:rPr lang="en-US" altLang="ru-RU" sz="1800" b="1" dirty="0">
                <a:solidFill>
                  <a:prstClr val="black"/>
                </a:solidFill>
                <a:latin typeface="+mn-lt"/>
              </a:rPr>
              <a:t>“_Template” </a:t>
            </a:r>
            <a:r>
              <a:rPr lang="en-US" altLang="ru-RU" sz="1800" dirty="0">
                <a:solidFill>
                  <a:prstClr val="black"/>
                </a:solidFill>
                <a:latin typeface="+mn-lt"/>
              </a:rPr>
              <a:t>name</a:t>
            </a:r>
          </a:p>
          <a:p>
            <a:pPr marL="285750" indent="-285750">
              <a:buFont typeface="Arial" panose="020B0604020202020204" pitchFamily="34" charset="0"/>
              <a:buChar char="•"/>
            </a:pPr>
            <a:r>
              <a:rPr lang="en-US" dirty="0">
                <a:solidFill>
                  <a:prstClr val="black"/>
                </a:solidFill>
              </a:rPr>
              <a:t>Specify properties set for a type</a:t>
            </a:r>
            <a:endParaRPr lang="en-US" dirty="0"/>
          </a:p>
        </p:txBody>
      </p:sp>
      <p:pic>
        <p:nvPicPr>
          <p:cNvPr id="50" name="Picture 49">
            <a:extLst>
              <a:ext uri="{FF2B5EF4-FFF2-40B4-BE49-F238E27FC236}">
                <a16:creationId xmlns:a16="http://schemas.microsoft.com/office/drawing/2014/main" id="{7D02F1F5-A3F7-EA76-1190-6017E2FEC752}"/>
              </a:ext>
            </a:extLst>
          </p:cNvPr>
          <p:cNvPicPr>
            <a:picLocks noChangeAspect="1"/>
          </p:cNvPicPr>
          <p:nvPr/>
        </p:nvPicPr>
        <p:blipFill>
          <a:blip r:embed="rId5"/>
          <a:stretch>
            <a:fillRect/>
          </a:stretch>
        </p:blipFill>
        <p:spPr>
          <a:xfrm>
            <a:off x="95713" y="2426869"/>
            <a:ext cx="4405950" cy="3459673"/>
          </a:xfrm>
          <a:prstGeom prst="rect">
            <a:avLst/>
          </a:prstGeom>
          <a:ln>
            <a:solidFill>
              <a:schemeClr val="tx1"/>
            </a:solidFill>
          </a:ln>
        </p:spPr>
      </p:pic>
      <p:pic>
        <p:nvPicPr>
          <p:cNvPr id="52" name="Picture 51">
            <a:extLst>
              <a:ext uri="{FF2B5EF4-FFF2-40B4-BE49-F238E27FC236}">
                <a16:creationId xmlns:a16="http://schemas.microsoft.com/office/drawing/2014/main" id="{1EF8F877-A92D-5F19-8EF6-9990B8BB499F}"/>
              </a:ext>
            </a:extLst>
          </p:cNvPr>
          <p:cNvPicPr>
            <a:picLocks noChangeAspect="1"/>
          </p:cNvPicPr>
          <p:nvPr/>
        </p:nvPicPr>
        <p:blipFill>
          <a:blip r:embed="rId6"/>
          <a:stretch>
            <a:fillRect/>
          </a:stretch>
        </p:blipFill>
        <p:spPr>
          <a:xfrm>
            <a:off x="7012389" y="2648767"/>
            <a:ext cx="5054655" cy="1977232"/>
          </a:xfrm>
          <a:prstGeom prst="rect">
            <a:avLst/>
          </a:prstGeom>
          <a:ln>
            <a:solidFill>
              <a:schemeClr val="tx1"/>
            </a:solidFill>
          </a:ln>
        </p:spPr>
      </p:pic>
      <p:sp>
        <p:nvSpPr>
          <p:cNvPr id="4" name="TextBox 3">
            <a:extLst>
              <a:ext uri="{FF2B5EF4-FFF2-40B4-BE49-F238E27FC236}">
                <a16:creationId xmlns:a16="http://schemas.microsoft.com/office/drawing/2014/main" id="{4B371A41-E4E4-5FD2-A582-4D14F5892A7C}"/>
              </a:ext>
            </a:extLst>
          </p:cNvPr>
          <p:cNvSpPr txBox="1"/>
          <p:nvPr/>
        </p:nvSpPr>
        <p:spPr>
          <a:xfrm>
            <a:off x="1584289" y="5851251"/>
            <a:ext cx="2929095" cy="307777"/>
          </a:xfrm>
          <a:prstGeom prst="rect">
            <a:avLst/>
          </a:prstGeom>
          <a:noFill/>
        </p:spPr>
        <p:txBody>
          <a:bodyPr wrap="square">
            <a:spAutoFit/>
          </a:bodyPr>
          <a:lstStyle/>
          <a:p>
            <a:r>
              <a:rPr lang="en-US" altLang="ru-RU" sz="1400" b="1" dirty="0">
                <a:solidFill>
                  <a:prstClr val="black"/>
                </a:solidFill>
                <a:latin typeface="+mn-lt"/>
              </a:rPr>
              <a:t>Key-value pairs</a:t>
            </a:r>
            <a:endParaRPr lang="en-US" sz="1400" b="1" dirty="0"/>
          </a:p>
        </p:txBody>
      </p:sp>
      <p:sp>
        <p:nvSpPr>
          <p:cNvPr id="5" name="TextBox 4">
            <a:extLst>
              <a:ext uri="{FF2B5EF4-FFF2-40B4-BE49-F238E27FC236}">
                <a16:creationId xmlns:a16="http://schemas.microsoft.com/office/drawing/2014/main" id="{0950B0E8-404C-6978-5AB4-73B6BE2AB3D6}"/>
              </a:ext>
            </a:extLst>
          </p:cNvPr>
          <p:cNvSpPr txBox="1"/>
          <p:nvPr/>
        </p:nvSpPr>
        <p:spPr>
          <a:xfrm>
            <a:off x="7947906" y="4581809"/>
            <a:ext cx="3315841" cy="307777"/>
          </a:xfrm>
          <a:prstGeom prst="rect">
            <a:avLst/>
          </a:prstGeom>
          <a:noFill/>
        </p:spPr>
        <p:txBody>
          <a:bodyPr wrap="square">
            <a:spAutoFit/>
          </a:bodyPr>
          <a:lstStyle/>
          <a:p>
            <a:pPr algn="ctr"/>
            <a:r>
              <a:rPr lang="en-US" altLang="ru-RU" sz="1400" b="1" dirty="0">
                <a:solidFill>
                  <a:prstClr val="black"/>
                </a:solidFill>
                <a:latin typeface="+mn-lt"/>
              </a:rPr>
              <a:t>Data in a table with predefined structure</a:t>
            </a:r>
            <a:endParaRPr lang="en-US" sz="1400" b="1" dirty="0"/>
          </a:p>
        </p:txBody>
      </p:sp>
      <p:pic>
        <p:nvPicPr>
          <p:cNvPr id="7" name="Picture 6">
            <a:extLst>
              <a:ext uri="{FF2B5EF4-FFF2-40B4-BE49-F238E27FC236}">
                <a16:creationId xmlns:a16="http://schemas.microsoft.com/office/drawing/2014/main" id="{8711F010-0063-7728-D739-5D76A2174332}"/>
              </a:ext>
            </a:extLst>
          </p:cNvPr>
          <p:cNvPicPr>
            <a:picLocks noChangeAspect="1"/>
          </p:cNvPicPr>
          <p:nvPr/>
        </p:nvPicPr>
        <p:blipFill>
          <a:blip r:embed="rId7"/>
          <a:stretch>
            <a:fillRect/>
          </a:stretch>
        </p:blipFill>
        <p:spPr>
          <a:xfrm>
            <a:off x="2178402" y="3509820"/>
            <a:ext cx="2744931" cy="2389909"/>
          </a:xfrm>
          <a:prstGeom prst="rect">
            <a:avLst/>
          </a:prstGeom>
          <a:ln>
            <a:solidFill>
              <a:schemeClr val="accent1"/>
            </a:solidFill>
          </a:ln>
        </p:spPr>
      </p:pic>
      <p:grpSp>
        <p:nvGrpSpPr>
          <p:cNvPr id="9" name="Group 8">
            <a:extLst>
              <a:ext uri="{FF2B5EF4-FFF2-40B4-BE49-F238E27FC236}">
                <a16:creationId xmlns:a16="http://schemas.microsoft.com/office/drawing/2014/main" id="{B0468446-5AC6-6E61-8B4E-7B21681C05D8}"/>
              </a:ext>
            </a:extLst>
          </p:cNvPr>
          <p:cNvGrpSpPr/>
          <p:nvPr/>
        </p:nvGrpSpPr>
        <p:grpSpPr>
          <a:xfrm>
            <a:off x="4689757" y="4126348"/>
            <a:ext cx="2736280" cy="1832263"/>
            <a:chOff x="4689757" y="4126348"/>
            <a:chExt cx="2736280" cy="1832263"/>
          </a:xfrm>
        </p:grpSpPr>
        <p:pic>
          <p:nvPicPr>
            <p:cNvPr id="2050" name="Picture 2" descr="Xlsx file Generic color fill icon">
              <a:extLst>
                <a:ext uri="{FF2B5EF4-FFF2-40B4-BE49-F238E27FC236}">
                  <a16:creationId xmlns:a16="http://schemas.microsoft.com/office/drawing/2014/main" id="{92760E59-C40C-2DDD-3B61-A2A5DC28A3BA}"/>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403271" y="4839856"/>
              <a:ext cx="1118755" cy="111875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A black background with a black square&#10;&#10;Description automatically generated with medium confidence">
              <a:extLst>
                <a:ext uri="{FF2B5EF4-FFF2-40B4-BE49-F238E27FC236}">
                  <a16:creationId xmlns:a16="http://schemas.microsoft.com/office/drawing/2014/main" id="{8B1487D4-E144-AFCC-2E6F-61EB2FA4350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7088500">
              <a:off x="4689757" y="4171376"/>
              <a:ext cx="1285015" cy="1285015"/>
            </a:xfrm>
            <a:prstGeom prst="rect">
              <a:avLst/>
            </a:prstGeom>
          </p:spPr>
        </p:pic>
        <p:pic>
          <p:nvPicPr>
            <p:cNvPr id="12" name="Picture 11" descr="A black background with a black square&#10;&#10;Description automatically generated with medium confidence">
              <a:extLst>
                <a:ext uri="{FF2B5EF4-FFF2-40B4-BE49-F238E27FC236}">
                  <a16:creationId xmlns:a16="http://schemas.microsoft.com/office/drawing/2014/main" id="{7D047217-D03F-2481-86B2-6D120E139505}"/>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271232">
              <a:off x="6141022" y="4126348"/>
              <a:ext cx="1285015" cy="1285015"/>
            </a:xfrm>
            <a:prstGeom prst="rect">
              <a:avLst/>
            </a:prstGeom>
          </p:spPr>
        </p:pic>
      </p:grpSp>
    </p:spTree>
    <p:extLst>
      <p:ext uri="{BB962C8B-B14F-4D97-AF65-F5344CB8AC3E}">
        <p14:creationId xmlns:p14="http://schemas.microsoft.com/office/powerpoint/2010/main" val="2086886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1000"/>
                                  </p:stCondLst>
                                  <p:childTnLst>
                                    <p:set>
                                      <p:cBhvr>
                                        <p:cTn id="10" dur="1" fill="hold">
                                          <p:stCondLst>
                                            <p:cond delay="0"/>
                                          </p:stCondLst>
                                        </p:cTn>
                                        <p:tgtEl>
                                          <p:spTgt spid="50"/>
                                        </p:tgtEl>
                                        <p:attrNameLst>
                                          <p:attrName>style.visibility</p:attrName>
                                        </p:attrNameLst>
                                      </p:cBhvr>
                                      <p:to>
                                        <p:strVal val="visible"/>
                                      </p:to>
                                    </p:set>
                                    <p:animEffect transition="in" filter="fade">
                                      <p:cBhvr>
                                        <p:cTn id="11" dur="500"/>
                                        <p:tgtEl>
                                          <p:spTgt spid="50"/>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2500"/>
                            </p:stCondLst>
                            <p:childTnLst>
                              <p:par>
                                <p:cTn id="17" presetID="10"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par>
                          <p:cTn id="25" fill="hold">
                            <p:stCondLst>
                              <p:cond delay="500"/>
                            </p:stCondLst>
                            <p:childTnLst>
                              <p:par>
                                <p:cTn id="26" presetID="10" presetClass="entr" presetSubtype="0" fill="hold" nodeType="afterEffect">
                                  <p:stCondLst>
                                    <p:cond delay="0"/>
                                  </p:stCondLst>
                                  <p:childTnLst>
                                    <p:set>
                                      <p:cBhvr>
                                        <p:cTn id="27" dur="1" fill="hold">
                                          <p:stCondLst>
                                            <p:cond delay="0"/>
                                          </p:stCondLst>
                                        </p:cTn>
                                        <p:tgtEl>
                                          <p:spTgt spid="52"/>
                                        </p:tgtEl>
                                        <p:attrNameLst>
                                          <p:attrName>style.visibility</p:attrName>
                                        </p:attrNameLst>
                                      </p:cBhvr>
                                      <p:to>
                                        <p:strVal val="visible"/>
                                      </p:to>
                                    </p:set>
                                    <p:animEffect transition="in" filter="fade">
                                      <p:cBhvr>
                                        <p:cTn id="28" dur="500"/>
                                        <p:tgtEl>
                                          <p:spTgt spid="52"/>
                                        </p:tgtEl>
                                      </p:cBhvr>
                                    </p:animEffect>
                                  </p:childTnLst>
                                </p:cTn>
                              </p:par>
                            </p:childTnLst>
                          </p:cTn>
                        </p:par>
                        <p:par>
                          <p:cTn id="29" fill="hold">
                            <p:stCondLst>
                              <p:cond delay="1000"/>
                            </p:stCondLst>
                            <p:childTnLst>
                              <p:par>
                                <p:cTn id="30" presetID="10" presetClass="entr" presetSubtype="0"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2AD2F087-80D2-A309-D5CF-0033E5A045C8}"/>
              </a:ext>
            </a:extLst>
          </p:cNvPr>
          <p:cNvSpPr/>
          <p:nvPr/>
        </p:nvSpPr>
        <p:spPr>
          <a:xfrm>
            <a:off x="249383" y="2703880"/>
            <a:ext cx="11274135" cy="1947708"/>
          </a:xfrm>
          <a:prstGeom prst="roundRect">
            <a:avLst/>
          </a:prstGeom>
          <a:solidFill>
            <a:srgbClr val="0070C0">
              <a:alpha val="20000"/>
            </a:srgb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en-US" dirty="0" err="1"/>
              <a:t>Customisation</a:t>
            </a:r>
            <a:r>
              <a:rPr lang="en-US" dirty="0"/>
              <a:t> via External Services</a:t>
            </a:r>
            <a:endParaRPr lang="de-DE" sz="1600" dirty="0"/>
          </a:p>
        </p:txBody>
      </p:sp>
      <p:sp>
        <p:nvSpPr>
          <p:cNvPr id="3" name="Text Placeholder 2">
            <a:extLst>
              <a:ext uri="{FF2B5EF4-FFF2-40B4-BE49-F238E27FC236}">
                <a16:creationId xmlns:a16="http://schemas.microsoft.com/office/drawing/2014/main" id="{A9FBEED1-0C3C-D48A-FED3-3FF2448937E5}"/>
              </a:ext>
            </a:extLst>
          </p:cNvPr>
          <p:cNvSpPr>
            <a:spLocks noGrp="1"/>
          </p:cNvSpPr>
          <p:nvPr>
            <p:ph type="body" sz="quarter" idx="13"/>
          </p:nvPr>
        </p:nvSpPr>
        <p:spPr/>
        <p:txBody>
          <a:bodyPr/>
          <a:lstStyle/>
          <a:p>
            <a:pPr indent="0" defTabSz="914377">
              <a:buNone/>
            </a:pPr>
            <a:endParaRPr lang="en-US" altLang="ru-RU" sz="1000" dirty="0">
              <a:solidFill>
                <a:prstClr val="black"/>
              </a:solidFill>
              <a:latin typeface="Arial" panose="020B0604020202020204" pitchFamily="34" charset="0"/>
            </a:endParaRPr>
          </a:p>
        </p:txBody>
      </p:sp>
      <p:sp>
        <p:nvSpPr>
          <p:cNvPr id="8" name="Text Box 52">
            <a:extLst>
              <a:ext uri="{FF2B5EF4-FFF2-40B4-BE49-F238E27FC236}">
                <a16:creationId xmlns:a16="http://schemas.microsoft.com/office/drawing/2014/main" id="{ECE8CDA6-538F-1854-2C60-80C1E68BDE57}"/>
              </a:ext>
            </a:extLst>
          </p:cNvPr>
          <p:cNvSpPr txBox="1">
            <a:spLocks noChangeArrowheads="1"/>
          </p:cNvSpPr>
          <p:nvPr/>
        </p:nvSpPr>
        <p:spPr bwMode="auto">
          <a:xfrm>
            <a:off x="394854" y="790465"/>
            <a:ext cx="11728669" cy="606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800" b="1" dirty="0">
                <a:solidFill>
                  <a:prstClr val="black"/>
                </a:solidFill>
                <a:latin typeface="+mn-lt"/>
              </a:rPr>
              <a:t>Motivation: </a:t>
            </a:r>
            <a:r>
              <a:rPr lang="en-US" altLang="ru-RU" sz="2800" dirty="0">
                <a:solidFill>
                  <a:prstClr val="black"/>
                </a:solidFill>
                <a:latin typeface="+mn-lt"/>
              </a:rPr>
              <a:t>support new data formats (models) without RDMS code change</a:t>
            </a:r>
          </a:p>
          <a:p>
            <a:pPr defTabSz="914377">
              <a:spcBef>
                <a:spcPts val="0"/>
              </a:spcBef>
            </a:pPr>
            <a:endParaRPr lang="en-US" altLang="ru-RU" sz="2800" dirty="0">
              <a:solidFill>
                <a:prstClr val="black"/>
              </a:solidFill>
              <a:latin typeface="+mn-lt"/>
            </a:endParaRPr>
          </a:p>
          <a:p>
            <a:pPr defTabSz="914377">
              <a:spcBef>
                <a:spcPts val="1200"/>
              </a:spcBef>
            </a:pPr>
            <a:r>
              <a:rPr lang="en-US" altLang="ru-RU" sz="2800" b="1" dirty="0">
                <a:solidFill>
                  <a:prstClr val="black"/>
                </a:solidFill>
                <a:latin typeface="+mn-lt"/>
              </a:rPr>
              <a:t>Solution: </a:t>
            </a:r>
            <a:r>
              <a:rPr lang="en-US" altLang="ru-RU" sz="2800" dirty="0">
                <a:solidFill>
                  <a:prstClr val="black"/>
                </a:solidFill>
                <a:latin typeface="+mn-lt"/>
              </a:rPr>
              <a:t>RDMS can calls external services to get assistance dealing with new data formats with respect to:</a:t>
            </a:r>
            <a:endParaRPr lang="en-US" altLang="ru-RU" sz="2800" i="1" dirty="0">
              <a:solidFill>
                <a:prstClr val="black"/>
              </a:solidFill>
              <a:latin typeface="+mn-lt"/>
            </a:endParaRPr>
          </a:p>
          <a:p>
            <a:pPr marL="342900" indent="-342900" defTabSz="914377">
              <a:spcBef>
                <a:spcPts val="1200"/>
              </a:spcBef>
              <a:buFont typeface="Arial" panose="020B0604020202020204" pitchFamily="34" charset="0"/>
              <a:buChar char="•"/>
            </a:pPr>
            <a:r>
              <a:rPr lang="en-US" altLang="ru-RU" sz="2800" b="1" dirty="0">
                <a:solidFill>
                  <a:prstClr val="black"/>
                </a:solidFill>
                <a:latin typeface="+mn-lt"/>
              </a:rPr>
              <a:t>Validation </a:t>
            </a:r>
          </a:p>
          <a:p>
            <a:pPr marL="342900" indent="-342900" defTabSz="914377">
              <a:spcBef>
                <a:spcPts val="1200"/>
              </a:spcBef>
              <a:buFont typeface="Arial" panose="020B0604020202020204" pitchFamily="34" charset="0"/>
              <a:buChar char="•"/>
            </a:pPr>
            <a:r>
              <a:rPr lang="en-US" altLang="ru-RU" sz="2800" b="1" dirty="0">
                <a:solidFill>
                  <a:prstClr val="black"/>
                </a:solidFill>
                <a:latin typeface="+mn-lt"/>
              </a:rPr>
              <a:t>Data Extraction</a:t>
            </a:r>
          </a:p>
          <a:p>
            <a:pPr marL="342900" indent="-342900" defTabSz="914377">
              <a:spcBef>
                <a:spcPts val="1200"/>
              </a:spcBef>
              <a:buFont typeface="Arial" panose="020B0604020202020204" pitchFamily="34" charset="0"/>
              <a:buChar char="•"/>
            </a:pPr>
            <a:r>
              <a:rPr lang="en-US" altLang="ru-RU" sz="2800" b="1" dirty="0" err="1">
                <a:solidFill>
                  <a:prstClr val="black"/>
                </a:solidFill>
                <a:latin typeface="+mn-lt"/>
              </a:rPr>
              <a:t>Visualisation</a:t>
            </a:r>
            <a:endParaRPr lang="en-US" altLang="ru-RU" sz="2800" b="1" dirty="0">
              <a:solidFill>
                <a:prstClr val="black"/>
              </a:solidFill>
              <a:latin typeface="+mn-lt"/>
            </a:endParaRPr>
          </a:p>
          <a:p>
            <a:pPr marL="342900" indent="-342900" defTabSz="914377">
              <a:spcBef>
                <a:spcPts val="1200"/>
              </a:spcBef>
              <a:buFont typeface="Arial" panose="020B0604020202020204" pitchFamily="34" charset="0"/>
              <a:buChar char="•"/>
            </a:pPr>
            <a:endParaRPr lang="en-US" altLang="ru-RU" sz="2800" b="1" dirty="0">
              <a:solidFill>
                <a:prstClr val="black"/>
              </a:solidFill>
              <a:latin typeface="+mn-lt"/>
            </a:endParaRPr>
          </a:p>
          <a:p>
            <a:pPr marL="342900" indent="-342900" defTabSz="914377">
              <a:spcBef>
                <a:spcPts val="1200"/>
              </a:spcBef>
              <a:buFont typeface="Arial" panose="020B0604020202020204" pitchFamily="34" charset="0"/>
              <a:buChar char="•"/>
            </a:pPr>
            <a:endParaRPr lang="en-US" altLang="ru-RU" sz="2800" b="1" dirty="0">
              <a:solidFill>
                <a:prstClr val="black"/>
              </a:solidFill>
              <a:latin typeface="+mn-lt"/>
            </a:endParaRPr>
          </a:p>
          <a:p>
            <a:pPr defTabSz="914377">
              <a:spcBef>
                <a:spcPts val="1200"/>
              </a:spcBef>
            </a:pPr>
            <a:r>
              <a:rPr lang="en-US" altLang="ru-RU" sz="2800" b="1" dirty="0">
                <a:solidFill>
                  <a:prstClr val="black"/>
                </a:solidFill>
                <a:latin typeface="+mn-lt"/>
              </a:rPr>
              <a:t>Templates for Web Services in Python and C#: see documentation</a:t>
            </a:r>
          </a:p>
          <a:p>
            <a:pPr defTabSz="914377">
              <a:spcBef>
                <a:spcPts val="1200"/>
              </a:spcBef>
            </a:pPr>
            <a:endParaRPr lang="en-US" altLang="ru-RU" sz="2800" b="1" dirty="0">
              <a:solidFill>
                <a:prstClr val="black"/>
              </a:solidFill>
              <a:latin typeface="+mn-lt"/>
            </a:endParaRPr>
          </a:p>
        </p:txBody>
      </p:sp>
      <p:sp>
        <p:nvSpPr>
          <p:cNvPr id="6" name="Explosion: 8 Points 5">
            <a:extLst>
              <a:ext uri="{FF2B5EF4-FFF2-40B4-BE49-F238E27FC236}">
                <a16:creationId xmlns:a16="http://schemas.microsoft.com/office/drawing/2014/main" id="{E247C8A2-157C-167B-D5C3-CC1EB44A3B1B}"/>
              </a:ext>
            </a:extLst>
          </p:cNvPr>
          <p:cNvSpPr/>
          <p:nvPr/>
        </p:nvSpPr>
        <p:spPr>
          <a:xfrm>
            <a:off x="5434445" y="2202873"/>
            <a:ext cx="6639790" cy="3501736"/>
          </a:xfrm>
          <a:prstGeom prst="irregularSeal1">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b="1" dirty="0"/>
              <a:t>To provide full object type support </a:t>
            </a:r>
            <a:r>
              <a:rPr lang="en-US" sz="1800" dirty="0"/>
              <a:t>(as if it was natively implemented in RDMS) one needs to implement three Web Services</a:t>
            </a:r>
          </a:p>
        </p:txBody>
      </p:sp>
    </p:spTree>
    <p:extLst>
      <p:ext uri="{BB962C8B-B14F-4D97-AF65-F5344CB8AC3E}">
        <p14:creationId xmlns:p14="http://schemas.microsoft.com/office/powerpoint/2010/main" val="1848122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Effect transition="in" filter="fade">
                                      <p:cBhvr>
                                        <p:cTn id="7" dur="500"/>
                                        <p:tgtEl>
                                          <p:spTgt spid="8">
                                            <p:txEl>
                                              <p:pRg st="2" end="2"/>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xEl>
                                              <p:pRg st="3" end="3"/>
                                            </p:txEl>
                                          </p:spTgt>
                                        </p:tgtEl>
                                        <p:attrNameLst>
                                          <p:attrName>style.visibility</p:attrName>
                                        </p:attrNameLst>
                                      </p:cBhvr>
                                      <p:to>
                                        <p:strVal val="visible"/>
                                      </p:to>
                                    </p:set>
                                    <p:animEffect transition="in" filter="fade">
                                      <p:cBhvr>
                                        <p:cTn id="11" dur="500"/>
                                        <p:tgtEl>
                                          <p:spTgt spid="8">
                                            <p:txEl>
                                              <p:pRg st="3" end="3"/>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animEffect transition="in" filter="fade">
                                      <p:cBhvr>
                                        <p:cTn id="15" dur="500"/>
                                        <p:tgtEl>
                                          <p:spTgt spid="8">
                                            <p:txEl>
                                              <p:pRg st="4" end="4"/>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animEffect transition="in" filter="fade">
                                      <p:cBhvr>
                                        <p:cTn id="19" dur="500"/>
                                        <p:tgtEl>
                                          <p:spTgt spid="8">
                                            <p:txEl>
                                              <p:pRg st="5" end="5"/>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8">
                                            <p:txEl>
                                              <p:pRg st="8" end="8"/>
                                            </p:txEl>
                                          </p:spTgt>
                                        </p:tgtEl>
                                        <p:attrNameLst>
                                          <p:attrName>style.visibility</p:attrName>
                                        </p:attrNameLst>
                                      </p:cBhvr>
                                      <p:to>
                                        <p:strVal val="visible"/>
                                      </p:to>
                                    </p:set>
                                    <p:animEffect transition="in" filter="fade">
                                      <p:cBhvr>
                                        <p:cTn id="31" dur="500"/>
                                        <p:tgtEl>
                                          <p:spTgt spid="8">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US" dirty="0"/>
              <a:t>Validation</a:t>
            </a:r>
            <a:r>
              <a:rPr lang="ru-RU" dirty="0"/>
              <a:t> </a:t>
            </a:r>
            <a:r>
              <a:rPr lang="en-US" dirty="0"/>
              <a:t>from RDMS perspective: API makes it flexible</a:t>
            </a:r>
            <a:endParaRPr lang="en-GB" dirty="0"/>
          </a:p>
        </p:txBody>
      </p:sp>
      <p:sp>
        <p:nvSpPr>
          <p:cNvPr id="19" name="Text Placeholder 18">
            <a:extLst>
              <a:ext uri="{FF2B5EF4-FFF2-40B4-BE49-F238E27FC236}">
                <a16:creationId xmlns:a16="http://schemas.microsoft.com/office/drawing/2014/main" id="{3995CC1E-0C05-4AF0-16CE-6E4C51958828}"/>
              </a:ext>
            </a:extLst>
          </p:cNvPr>
          <p:cNvSpPr>
            <a:spLocks noGrp="1"/>
          </p:cNvSpPr>
          <p:nvPr>
            <p:ph type="body" sz="quarter" idx="13"/>
          </p:nvPr>
        </p:nvSpPr>
        <p:spPr>
          <a:xfrm>
            <a:off x="6329884" y="6380292"/>
            <a:ext cx="2757901" cy="632691"/>
          </a:xfrm>
        </p:spPr>
        <p:txBody>
          <a:bodyPr>
            <a:noAutofit/>
          </a:bodyPr>
          <a:lstStyle/>
          <a:p>
            <a:pPr indent="0">
              <a:spcAft>
                <a:spcPts val="0"/>
              </a:spcAft>
              <a:buNone/>
            </a:pPr>
            <a:r>
              <a:rPr lang="en-US" sz="800" b="0" kern="100" dirty="0">
                <a:effectLst/>
                <a:latin typeface="Arial" panose="020B0604020202020204" pitchFamily="34" charset="0"/>
                <a:ea typeface="Noto Sans" panose="020B0604020202020204" pitchFamily="34" charset="0"/>
                <a:cs typeface="Arial" panose="020B0604020202020204" pitchFamily="34" charset="0"/>
              </a:rPr>
              <a:t>API – Application Programming </a:t>
            </a:r>
            <a:r>
              <a:rPr lang="en-US" sz="800" b="0" kern="100" dirty="0">
                <a:latin typeface="Arial" panose="020B0604020202020204" pitchFamily="34" charset="0"/>
                <a:ea typeface="Noto Sans" panose="020B0604020202020204" pitchFamily="34" charset="0"/>
                <a:cs typeface="Arial" panose="020B0604020202020204" pitchFamily="34" charset="0"/>
              </a:rPr>
              <a:t>I</a:t>
            </a:r>
            <a:r>
              <a:rPr lang="en-US" sz="800" b="0" kern="100" dirty="0">
                <a:effectLst/>
                <a:latin typeface="Arial" panose="020B0604020202020204" pitchFamily="34" charset="0"/>
                <a:ea typeface="Noto Sans" panose="020B0604020202020204" pitchFamily="34" charset="0"/>
                <a:cs typeface="Arial" panose="020B0604020202020204" pitchFamily="34" charset="0"/>
              </a:rPr>
              <a:t>nterface</a:t>
            </a:r>
          </a:p>
          <a:p>
            <a:pPr indent="0">
              <a:spcAft>
                <a:spcPts val="0"/>
              </a:spcAft>
              <a:buNone/>
            </a:pPr>
            <a:r>
              <a:rPr lang="en-US" sz="800" b="0" kern="100" dirty="0">
                <a:effectLst/>
                <a:latin typeface="Arial" panose="020B0604020202020204" pitchFamily="34" charset="0"/>
                <a:ea typeface="Noto Sans" panose="020B0604020202020204" pitchFamily="34" charset="0"/>
                <a:cs typeface="Arial" panose="020B0604020202020204" pitchFamily="34" charset="0"/>
              </a:rPr>
              <a:t>URL – Uniform Resource Locator</a:t>
            </a:r>
          </a:p>
          <a:p>
            <a:pPr indent="0">
              <a:spcAft>
                <a:spcPts val="0"/>
              </a:spcAft>
              <a:buNone/>
            </a:pPr>
            <a:r>
              <a:rPr lang="en-US" sz="800" b="0" kern="100" dirty="0">
                <a:effectLst/>
                <a:latin typeface="Arial" panose="020B0604020202020204" pitchFamily="34" charset="0"/>
                <a:ea typeface="Noto Sans" panose="020B0604020202020204" pitchFamily="34" charset="0"/>
                <a:cs typeface="Arial" panose="020B0604020202020204" pitchFamily="34" charset="0"/>
              </a:rPr>
              <a:t>REST – </a:t>
            </a:r>
            <a:r>
              <a:rPr lang="en-US" sz="800" b="0" kern="100" dirty="0" err="1">
                <a:effectLst/>
                <a:latin typeface="Arial" panose="020B0604020202020204" pitchFamily="34" charset="0"/>
                <a:ea typeface="Noto Sans" panose="020B0604020202020204" pitchFamily="34" charset="0"/>
                <a:cs typeface="Arial" panose="020B0604020202020204" pitchFamily="34" charset="0"/>
              </a:rPr>
              <a:t>REpresentational</a:t>
            </a:r>
            <a:r>
              <a:rPr lang="en-US" sz="800" b="0" kern="100" dirty="0">
                <a:effectLst/>
                <a:latin typeface="Arial" panose="020B0604020202020204" pitchFamily="34" charset="0"/>
                <a:ea typeface="Noto Sans" panose="020B0604020202020204" pitchFamily="34" charset="0"/>
                <a:cs typeface="Arial" panose="020B0604020202020204" pitchFamily="34" charset="0"/>
              </a:rPr>
              <a:t> State Transfer</a:t>
            </a:r>
          </a:p>
        </p:txBody>
      </p:sp>
      <p:sp>
        <p:nvSpPr>
          <p:cNvPr id="59" name="Text Box 52">
            <a:extLst>
              <a:ext uri="{FF2B5EF4-FFF2-40B4-BE49-F238E27FC236}">
                <a16:creationId xmlns:a16="http://schemas.microsoft.com/office/drawing/2014/main" id="{FB12BC46-BCB7-F1CD-8574-93BEFC763D64}"/>
              </a:ext>
            </a:extLst>
          </p:cNvPr>
          <p:cNvSpPr txBox="1">
            <a:spLocks noChangeArrowheads="1"/>
          </p:cNvSpPr>
          <p:nvPr/>
        </p:nvSpPr>
        <p:spPr bwMode="auto">
          <a:xfrm>
            <a:off x="251368" y="851248"/>
            <a:ext cx="11153292" cy="13542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ct val="50000"/>
              </a:spcBef>
            </a:pPr>
            <a:r>
              <a:rPr lang="en-US" altLang="ru-RU" sz="2200" b="1" dirty="0">
                <a:solidFill>
                  <a:prstClr val="black"/>
                </a:solidFill>
                <a:latin typeface="+mn-lt"/>
              </a:rPr>
              <a:t>Provide a validator for every object type in configuration: </a:t>
            </a:r>
          </a:p>
          <a:p>
            <a:pPr marL="342900" indent="-342900" defTabSz="914377">
              <a:spcBef>
                <a:spcPct val="50000"/>
              </a:spcBef>
              <a:buFont typeface="Arial" panose="020B0604020202020204" pitchFamily="34" charset="0"/>
              <a:buChar char="•"/>
            </a:pPr>
            <a:r>
              <a:rPr lang="en-US" sz="2000" b="1" dirty="0">
                <a:solidFill>
                  <a:srgbClr val="0070C0"/>
                </a:solidFill>
              </a:rPr>
              <a:t>type</a:t>
            </a:r>
            <a:r>
              <a:rPr lang="en-US" altLang="ru-RU" sz="2000" dirty="0">
                <a:solidFill>
                  <a:prstClr val="black"/>
                </a:solidFill>
                <a:latin typeface="+mn-lt"/>
              </a:rPr>
              <a:t>: built-in type (object instantiated by class name);</a:t>
            </a:r>
          </a:p>
          <a:p>
            <a:pPr marL="342900" indent="-342900" defTabSz="914377">
              <a:spcBef>
                <a:spcPct val="50000"/>
              </a:spcBef>
              <a:buFont typeface="Arial" panose="020B0604020202020204" pitchFamily="34" charset="0"/>
              <a:buChar char="•"/>
            </a:pPr>
            <a:r>
              <a:rPr lang="en-US" sz="2000" b="1" dirty="0">
                <a:solidFill>
                  <a:srgbClr val="0070C0"/>
                </a:solidFill>
              </a:rPr>
              <a:t>https</a:t>
            </a:r>
            <a:r>
              <a:rPr lang="en-US" altLang="ru-RU" sz="2000" dirty="0">
                <a:solidFill>
                  <a:prstClr val="black"/>
                </a:solidFill>
                <a:latin typeface="+mn-lt"/>
              </a:rPr>
              <a:t>: URL to a REST Service (</a:t>
            </a:r>
            <a:r>
              <a:rPr lang="en-US" altLang="ru-RU" sz="2000" dirty="0" err="1">
                <a:solidFill>
                  <a:prstClr val="black"/>
                </a:solidFill>
                <a:latin typeface="+mn-lt"/>
              </a:rPr>
              <a:t>OpenAPI</a:t>
            </a:r>
            <a:r>
              <a:rPr lang="en-US" altLang="ru-RU" sz="2000" dirty="0">
                <a:solidFill>
                  <a:prstClr val="black"/>
                </a:solidFill>
                <a:latin typeface="+mn-lt"/>
              </a:rPr>
              <a:t> specification).</a:t>
            </a:r>
          </a:p>
        </p:txBody>
      </p:sp>
      <p:pic>
        <p:nvPicPr>
          <p:cNvPr id="60" name="Picture 59">
            <a:extLst>
              <a:ext uri="{FF2B5EF4-FFF2-40B4-BE49-F238E27FC236}">
                <a16:creationId xmlns:a16="http://schemas.microsoft.com/office/drawing/2014/main" id="{5728376B-5C03-A62E-6766-EECFD66FFC5C}"/>
              </a:ext>
            </a:extLst>
          </p:cNvPr>
          <p:cNvPicPr>
            <a:picLocks noChangeAspect="1"/>
          </p:cNvPicPr>
          <p:nvPr/>
        </p:nvPicPr>
        <p:blipFill>
          <a:blip r:embed="rId3"/>
          <a:stretch>
            <a:fillRect/>
          </a:stretch>
        </p:blipFill>
        <p:spPr>
          <a:xfrm>
            <a:off x="321129" y="2357913"/>
            <a:ext cx="4414380" cy="3725737"/>
          </a:xfrm>
          <a:prstGeom prst="rect">
            <a:avLst/>
          </a:prstGeom>
          <a:ln>
            <a:solidFill>
              <a:schemeClr val="tx1"/>
            </a:solidFill>
          </a:ln>
        </p:spPr>
      </p:pic>
      <p:grpSp>
        <p:nvGrpSpPr>
          <p:cNvPr id="2" name="Group 1">
            <a:extLst>
              <a:ext uri="{FF2B5EF4-FFF2-40B4-BE49-F238E27FC236}">
                <a16:creationId xmlns:a16="http://schemas.microsoft.com/office/drawing/2014/main" id="{3884BE21-ED04-A753-9FB2-5F0C863D8E11}"/>
              </a:ext>
            </a:extLst>
          </p:cNvPr>
          <p:cNvGrpSpPr/>
          <p:nvPr/>
        </p:nvGrpSpPr>
        <p:grpSpPr>
          <a:xfrm>
            <a:off x="2947980" y="3270323"/>
            <a:ext cx="3837199" cy="1824448"/>
            <a:chOff x="2947980" y="3270323"/>
            <a:chExt cx="3837199" cy="1824448"/>
          </a:xfrm>
        </p:grpSpPr>
        <p:sp>
          <p:nvSpPr>
            <p:cNvPr id="61" name="Text Box 52">
              <a:extLst>
                <a:ext uri="{FF2B5EF4-FFF2-40B4-BE49-F238E27FC236}">
                  <a16:creationId xmlns:a16="http://schemas.microsoft.com/office/drawing/2014/main" id="{B97EBDAA-614F-80AC-B8EF-E6103855A31B}"/>
                </a:ext>
              </a:extLst>
            </p:cNvPr>
            <p:cNvSpPr txBox="1">
              <a:spLocks noChangeArrowheads="1"/>
            </p:cNvSpPr>
            <p:nvPr/>
          </p:nvSpPr>
          <p:spPr bwMode="auto">
            <a:xfrm>
              <a:off x="3063311" y="3270323"/>
              <a:ext cx="3721868" cy="892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ct val="50000"/>
                </a:spcBef>
              </a:pPr>
              <a:r>
                <a:rPr lang="en-US" altLang="ru-RU" sz="2600" dirty="0">
                  <a:solidFill>
                    <a:prstClr val="black"/>
                  </a:solidFill>
                  <a:latin typeface="+mn-lt"/>
                </a:rPr>
                <a:t>Validation result</a:t>
              </a:r>
              <a:br>
                <a:rPr lang="en-US" altLang="ru-RU" sz="2600" dirty="0">
                  <a:solidFill>
                    <a:prstClr val="black"/>
                  </a:solidFill>
                  <a:latin typeface="+mn-lt"/>
                </a:rPr>
              </a:br>
              <a:r>
                <a:rPr lang="en-US" altLang="ru-RU" sz="2600" dirty="0">
                  <a:solidFill>
                    <a:prstClr val="black"/>
                  </a:solidFill>
                  <a:latin typeface="+mn-lt"/>
                </a:rPr>
                <a:t>via external API call</a:t>
              </a:r>
            </a:p>
          </p:txBody>
        </p:sp>
        <p:cxnSp>
          <p:nvCxnSpPr>
            <p:cNvPr id="62" name="Straight Arrow Connector 61">
              <a:extLst>
                <a:ext uri="{FF2B5EF4-FFF2-40B4-BE49-F238E27FC236}">
                  <a16:creationId xmlns:a16="http://schemas.microsoft.com/office/drawing/2014/main" id="{43DEFD5E-4C32-E90E-3952-9128D5B29AA3}"/>
                </a:ext>
              </a:extLst>
            </p:cNvPr>
            <p:cNvCxnSpPr>
              <a:cxnSpLocks/>
            </p:cNvCxnSpPr>
            <p:nvPr/>
          </p:nvCxnSpPr>
          <p:spPr>
            <a:xfrm flipH="1">
              <a:off x="3113981" y="4114142"/>
              <a:ext cx="1225790" cy="980629"/>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sp>
          <p:nvSpPr>
            <p:cNvPr id="1029" name="Text Box 52">
              <a:extLst>
                <a:ext uri="{FF2B5EF4-FFF2-40B4-BE49-F238E27FC236}">
                  <a16:creationId xmlns:a16="http://schemas.microsoft.com/office/drawing/2014/main" id="{AAD7594E-C206-4908-5775-35806002D5BC}"/>
                </a:ext>
              </a:extLst>
            </p:cNvPr>
            <p:cNvSpPr txBox="1">
              <a:spLocks noChangeArrowheads="1"/>
            </p:cNvSpPr>
            <p:nvPr/>
          </p:nvSpPr>
          <p:spPr bwMode="auto">
            <a:xfrm rot="19317632">
              <a:off x="2947980" y="4309678"/>
              <a:ext cx="938950"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ct val="50000"/>
                </a:spcBef>
              </a:pPr>
              <a:r>
                <a:rPr lang="en-US" altLang="ru-RU" sz="2600" dirty="0">
                  <a:solidFill>
                    <a:prstClr val="black"/>
                  </a:solidFill>
                  <a:latin typeface="+mn-lt"/>
                </a:rPr>
                <a:t>type</a:t>
              </a:r>
            </a:p>
          </p:txBody>
        </p:sp>
      </p:grpSp>
      <p:grpSp>
        <p:nvGrpSpPr>
          <p:cNvPr id="10" name="Group 9">
            <a:extLst>
              <a:ext uri="{FF2B5EF4-FFF2-40B4-BE49-F238E27FC236}">
                <a16:creationId xmlns:a16="http://schemas.microsoft.com/office/drawing/2014/main" id="{E9C03B8F-AABD-DF44-63DF-8891BD3E26EC}"/>
              </a:ext>
            </a:extLst>
          </p:cNvPr>
          <p:cNvGrpSpPr/>
          <p:nvPr/>
        </p:nvGrpSpPr>
        <p:grpSpPr>
          <a:xfrm>
            <a:off x="5503258" y="3393621"/>
            <a:ext cx="5629199" cy="2703713"/>
            <a:chOff x="5503258" y="3393621"/>
            <a:chExt cx="5629199" cy="2703713"/>
          </a:xfrm>
        </p:grpSpPr>
        <p:sp>
          <p:nvSpPr>
            <p:cNvPr id="1024" name="TextBox 1023">
              <a:extLst>
                <a:ext uri="{FF2B5EF4-FFF2-40B4-BE49-F238E27FC236}">
                  <a16:creationId xmlns:a16="http://schemas.microsoft.com/office/drawing/2014/main" id="{CA36F3FD-E277-BC81-B1ED-C802F7184AD8}"/>
                </a:ext>
              </a:extLst>
            </p:cNvPr>
            <p:cNvSpPr txBox="1"/>
            <p:nvPr/>
          </p:nvSpPr>
          <p:spPr>
            <a:xfrm>
              <a:off x="6245854" y="4466118"/>
              <a:ext cx="4886603" cy="1631216"/>
            </a:xfrm>
            <a:prstGeom prst="rect">
              <a:avLst/>
            </a:prstGeom>
            <a:noFill/>
            <a:ln>
              <a:solidFill>
                <a:srgbClr val="0070C0"/>
              </a:solidFill>
            </a:ln>
          </p:spPr>
          <p:txBody>
            <a:bodyPr wrap="square">
              <a:spAutoFit/>
            </a:bodyPr>
            <a:lstStyle/>
            <a:p>
              <a:r>
                <a:rPr lang="en-US" sz="2000" dirty="0">
                  <a:latin typeface="Courier New" panose="02070309020205020404" pitchFamily="49" charset="0"/>
                  <a:cs typeface="Courier New" panose="02070309020205020404" pitchFamily="49" charset="0"/>
                </a:rPr>
                <a:t>{</a:t>
              </a:r>
            </a:p>
            <a:p>
              <a:r>
                <a:rPr lang="en-US" sz="2000" dirty="0">
                  <a:latin typeface="Courier New" panose="02070309020205020404" pitchFamily="49" charset="0"/>
                  <a:cs typeface="Courier New" panose="02070309020205020404" pitchFamily="49" charset="0"/>
                </a:rPr>
                <a:t>  "</a:t>
              </a:r>
              <a:r>
                <a:rPr lang="en-US" sz="2000" b="1" dirty="0">
                  <a:latin typeface="Courier New" panose="02070309020205020404" pitchFamily="49" charset="0"/>
                  <a:cs typeface="Courier New" panose="02070309020205020404" pitchFamily="49" charset="0"/>
                </a:rPr>
                <a:t>Code</a:t>
              </a:r>
              <a:r>
                <a:rPr lang="en-US" sz="2000" dirty="0">
                  <a:latin typeface="Courier New" panose="02070309020205020404" pitchFamily="49" charset="0"/>
                  <a:cs typeface="Courier New" panose="02070309020205020404" pitchFamily="49" charset="0"/>
                </a:rPr>
                <a:t>": </a:t>
              </a:r>
              <a:r>
                <a:rPr lang="en-US" sz="2000" b="1" dirty="0">
                  <a:solidFill>
                    <a:srgbClr val="FF0000"/>
                  </a:solidFill>
                  <a:latin typeface="Courier New" panose="02070309020205020404" pitchFamily="49" charset="0"/>
                  <a:cs typeface="Courier New" panose="02070309020205020404" pitchFamily="49" charset="0"/>
                </a:rPr>
                <a:t>500</a:t>
              </a:r>
              <a:r>
                <a:rPr lang="en-US" sz="2000" dirty="0">
                  <a:solidFill>
                    <a:schemeClr val="bg1">
                      <a:lumMod val="50000"/>
                    </a:schemeClr>
                  </a:solidFill>
                  <a:latin typeface="Courier New" panose="02070309020205020404" pitchFamily="49" charset="0"/>
                  <a:cs typeface="Courier New" panose="02070309020205020404" pitchFamily="49" charset="0"/>
                </a:rPr>
                <a:t>,</a:t>
              </a:r>
            </a:p>
            <a:p>
              <a:r>
                <a:rPr lang="en-US" sz="2000" dirty="0">
                  <a:solidFill>
                    <a:schemeClr val="bg1">
                      <a:lumMod val="50000"/>
                    </a:schemeClr>
                  </a:solidFill>
                  <a:latin typeface="Courier New" panose="02070309020205020404" pitchFamily="49" charset="0"/>
                  <a:cs typeface="Courier New" panose="02070309020205020404" pitchFamily="49" charset="0"/>
                </a:rPr>
                <a:t>  "Message": "error text",</a:t>
              </a:r>
            </a:p>
            <a:p>
              <a:r>
                <a:rPr lang="en-US" sz="2000" dirty="0">
                  <a:solidFill>
                    <a:schemeClr val="bg1">
                      <a:lumMod val="50000"/>
                    </a:schemeClr>
                  </a:solidFill>
                  <a:latin typeface="Courier New" panose="02070309020205020404" pitchFamily="49" charset="0"/>
                  <a:cs typeface="Courier New" panose="02070309020205020404" pitchFamily="49" charset="0"/>
                </a:rPr>
                <a:t>  "Warning": null</a:t>
              </a:r>
            </a:p>
            <a:p>
              <a:r>
                <a:rPr lang="en-US" sz="2000" dirty="0">
                  <a:latin typeface="Courier New" panose="02070309020205020404" pitchFamily="49" charset="0"/>
                  <a:cs typeface="Courier New" panose="02070309020205020404" pitchFamily="49" charset="0"/>
                </a:rPr>
                <a:t>}</a:t>
              </a:r>
            </a:p>
          </p:txBody>
        </p:sp>
        <p:grpSp>
          <p:nvGrpSpPr>
            <p:cNvPr id="8" name="Group 7">
              <a:extLst>
                <a:ext uri="{FF2B5EF4-FFF2-40B4-BE49-F238E27FC236}">
                  <a16:creationId xmlns:a16="http://schemas.microsoft.com/office/drawing/2014/main" id="{51815149-2BA8-BE8F-CEAD-8465CFCADC8D}"/>
                </a:ext>
              </a:extLst>
            </p:cNvPr>
            <p:cNvGrpSpPr/>
            <p:nvPr/>
          </p:nvGrpSpPr>
          <p:grpSpPr>
            <a:xfrm>
              <a:off x="5503258" y="3393621"/>
              <a:ext cx="1853748" cy="1072497"/>
              <a:chOff x="5503258" y="3393621"/>
              <a:chExt cx="1853748" cy="1072497"/>
            </a:xfrm>
          </p:grpSpPr>
          <p:cxnSp>
            <p:nvCxnSpPr>
              <p:cNvPr id="1025" name="Straight Arrow Connector 1024">
                <a:extLst>
                  <a:ext uri="{FF2B5EF4-FFF2-40B4-BE49-F238E27FC236}">
                    <a16:creationId xmlns:a16="http://schemas.microsoft.com/office/drawing/2014/main" id="{552AB7C6-C8C1-1A4C-D18C-71B4823776F0}"/>
                  </a:ext>
                </a:extLst>
              </p:cNvPr>
              <p:cNvCxnSpPr>
                <a:cxnSpLocks/>
              </p:cNvCxnSpPr>
              <p:nvPr/>
            </p:nvCxnSpPr>
            <p:spPr>
              <a:xfrm>
                <a:off x="5503258" y="3393621"/>
                <a:ext cx="1445985" cy="1072497"/>
              </a:xfrm>
              <a:prstGeom prst="straightConnector1">
                <a:avLst/>
              </a:prstGeom>
              <a:ln w="63500">
                <a:solidFill>
                  <a:srgbClr val="FF0000">
                    <a:alpha val="50000"/>
                  </a:srgbClr>
                </a:solidFill>
                <a:tailEnd type="triangle"/>
              </a:ln>
            </p:spPr>
            <p:style>
              <a:lnRef idx="1">
                <a:schemeClr val="accent1"/>
              </a:lnRef>
              <a:fillRef idx="0">
                <a:schemeClr val="accent1"/>
              </a:fillRef>
              <a:effectRef idx="0">
                <a:schemeClr val="accent1"/>
              </a:effectRef>
              <a:fontRef idx="minor">
                <a:schemeClr val="tx1"/>
              </a:fontRef>
            </p:style>
          </p:cxnSp>
          <p:sp>
            <p:nvSpPr>
              <p:cNvPr id="1031" name="Text Box 52">
                <a:extLst>
                  <a:ext uri="{FF2B5EF4-FFF2-40B4-BE49-F238E27FC236}">
                    <a16:creationId xmlns:a16="http://schemas.microsoft.com/office/drawing/2014/main" id="{EBFE850E-A5C1-45DB-9163-9C98756C1E15}"/>
                  </a:ext>
                </a:extLst>
              </p:cNvPr>
              <p:cNvSpPr txBox="1">
                <a:spLocks noChangeArrowheads="1"/>
              </p:cNvSpPr>
              <p:nvPr/>
            </p:nvSpPr>
            <p:spPr bwMode="auto">
              <a:xfrm rot="2257149">
                <a:off x="6012774" y="3684114"/>
                <a:ext cx="1344232"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ct val="50000"/>
                  </a:spcBef>
                </a:pPr>
                <a:r>
                  <a:rPr lang="en-US" altLang="ru-RU" sz="2600" dirty="0">
                    <a:solidFill>
                      <a:srgbClr val="D63838"/>
                    </a:solidFill>
                    <a:latin typeface="+mn-lt"/>
                  </a:rPr>
                  <a:t>invalid</a:t>
                </a:r>
              </a:p>
            </p:txBody>
          </p:sp>
        </p:grpSp>
      </p:grpSp>
      <p:grpSp>
        <p:nvGrpSpPr>
          <p:cNvPr id="9" name="Group 8">
            <a:extLst>
              <a:ext uri="{FF2B5EF4-FFF2-40B4-BE49-F238E27FC236}">
                <a16:creationId xmlns:a16="http://schemas.microsoft.com/office/drawing/2014/main" id="{2A568A61-5F9E-E379-8CE4-B57EACD27316}"/>
              </a:ext>
            </a:extLst>
          </p:cNvPr>
          <p:cNvGrpSpPr/>
          <p:nvPr/>
        </p:nvGrpSpPr>
        <p:grpSpPr>
          <a:xfrm>
            <a:off x="5515429" y="1007662"/>
            <a:ext cx="5932513" cy="2403195"/>
            <a:chOff x="5515429" y="1007662"/>
            <a:chExt cx="5932513" cy="2403195"/>
          </a:xfrm>
        </p:grpSpPr>
        <p:sp>
          <p:nvSpPr>
            <p:cNvPr id="63" name="TextBox 62">
              <a:extLst>
                <a:ext uri="{FF2B5EF4-FFF2-40B4-BE49-F238E27FC236}">
                  <a16:creationId xmlns:a16="http://schemas.microsoft.com/office/drawing/2014/main" id="{742FE322-39D1-1288-DD28-DE2A3F3DD38E}"/>
                </a:ext>
              </a:extLst>
            </p:cNvPr>
            <p:cNvSpPr txBox="1"/>
            <p:nvPr/>
          </p:nvSpPr>
          <p:spPr>
            <a:xfrm>
              <a:off x="8069741" y="1007662"/>
              <a:ext cx="3378201" cy="1631216"/>
            </a:xfrm>
            <a:prstGeom prst="rect">
              <a:avLst/>
            </a:prstGeom>
            <a:noFill/>
            <a:ln>
              <a:solidFill>
                <a:srgbClr val="0070C0"/>
              </a:solidFill>
            </a:ln>
          </p:spPr>
          <p:txBody>
            <a:bodyPr wrap="square">
              <a:spAutoFit/>
            </a:bodyPr>
            <a:lstStyle/>
            <a:p>
              <a:r>
                <a:rPr lang="en-US" sz="2000" dirty="0">
                  <a:latin typeface="Courier New" panose="02070309020205020404" pitchFamily="49" charset="0"/>
                  <a:cs typeface="Courier New" panose="02070309020205020404" pitchFamily="49" charset="0"/>
                </a:rPr>
                <a:t>{</a:t>
              </a:r>
            </a:p>
            <a:p>
              <a:r>
                <a:rPr lang="en-US" sz="2000" dirty="0">
                  <a:latin typeface="Courier New" panose="02070309020205020404" pitchFamily="49" charset="0"/>
                  <a:cs typeface="Courier New" panose="02070309020205020404" pitchFamily="49" charset="0"/>
                </a:rPr>
                <a:t>  "</a:t>
              </a:r>
              <a:r>
                <a:rPr lang="en-US" sz="2000" b="1" dirty="0">
                  <a:latin typeface="Courier New" panose="02070309020205020404" pitchFamily="49" charset="0"/>
                  <a:cs typeface="Courier New" panose="02070309020205020404" pitchFamily="49" charset="0"/>
                </a:rPr>
                <a:t>Code</a:t>
              </a:r>
              <a:r>
                <a:rPr lang="en-US" sz="2000" dirty="0">
                  <a:latin typeface="Courier New" panose="02070309020205020404" pitchFamily="49" charset="0"/>
                  <a:cs typeface="Courier New" panose="02070309020205020404" pitchFamily="49" charset="0"/>
                </a:rPr>
                <a:t>": </a:t>
              </a:r>
              <a:r>
                <a:rPr lang="en-US" sz="2000" b="1" dirty="0">
                  <a:solidFill>
                    <a:srgbClr val="00B050"/>
                  </a:solidFill>
                  <a:latin typeface="Courier New" panose="02070309020205020404" pitchFamily="49" charset="0"/>
                  <a:cs typeface="Courier New" panose="02070309020205020404" pitchFamily="49" charset="0"/>
                </a:rPr>
                <a:t>0</a:t>
              </a:r>
              <a:r>
                <a:rPr lang="en-US" sz="2000" dirty="0">
                  <a:solidFill>
                    <a:schemeClr val="bg1">
                      <a:lumMod val="50000"/>
                    </a:schemeClr>
                  </a:solidFill>
                  <a:latin typeface="Courier New" panose="02070309020205020404" pitchFamily="49" charset="0"/>
                  <a:cs typeface="Courier New" panose="02070309020205020404" pitchFamily="49" charset="0"/>
                </a:rPr>
                <a:t>,</a:t>
              </a:r>
            </a:p>
            <a:p>
              <a:r>
                <a:rPr lang="en-US" sz="2000" dirty="0">
                  <a:solidFill>
                    <a:schemeClr val="bg1">
                      <a:lumMod val="50000"/>
                    </a:schemeClr>
                  </a:solidFill>
                  <a:latin typeface="Courier New" panose="02070309020205020404" pitchFamily="49" charset="0"/>
                  <a:cs typeface="Courier New" panose="02070309020205020404" pitchFamily="49" charset="0"/>
                </a:rPr>
                <a:t>  "Message": null,</a:t>
              </a:r>
            </a:p>
            <a:p>
              <a:r>
                <a:rPr lang="en-US" sz="2000" dirty="0">
                  <a:solidFill>
                    <a:schemeClr val="bg1">
                      <a:lumMod val="50000"/>
                    </a:schemeClr>
                  </a:solidFill>
                  <a:latin typeface="Courier New" panose="02070309020205020404" pitchFamily="49" charset="0"/>
                  <a:cs typeface="Courier New" panose="02070309020205020404" pitchFamily="49" charset="0"/>
                </a:rPr>
                <a:t>  "Warning": null</a:t>
              </a:r>
            </a:p>
            <a:p>
              <a:r>
                <a:rPr lang="en-US" sz="2000" dirty="0">
                  <a:latin typeface="Courier New" panose="02070309020205020404" pitchFamily="49" charset="0"/>
                  <a:cs typeface="Courier New" panose="02070309020205020404" pitchFamily="49" charset="0"/>
                </a:rPr>
                <a:t>}</a:t>
              </a:r>
            </a:p>
          </p:txBody>
        </p:sp>
        <p:grpSp>
          <p:nvGrpSpPr>
            <p:cNvPr id="7" name="Group 6">
              <a:extLst>
                <a:ext uri="{FF2B5EF4-FFF2-40B4-BE49-F238E27FC236}">
                  <a16:creationId xmlns:a16="http://schemas.microsoft.com/office/drawing/2014/main" id="{9BFAB4C5-D25B-0FF0-1C8F-08D4133068C0}"/>
                </a:ext>
              </a:extLst>
            </p:cNvPr>
            <p:cNvGrpSpPr/>
            <p:nvPr/>
          </p:nvGrpSpPr>
          <p:grpSpPr>
            <a:xfrm>
              <a:off x="5515429" y="1823270"/>
              <a:ext cx="2554312" cy="1587587"/>
              <a:chOff x="5515429" y="1823270"/>
              <a:chExt cx="2554312" cy="1587587"/>
            </a:xfrm>
          </p:grpSpPr>
          <p:cxnSp>
            <p:nvCxnSpPr>
              <p:cNvPr id="1027" name="Straight Arrow Connector 1026">
                <a:extLst>
                  <a:ext uri="{FF2B5EF4-FFF2-40B4-BE49-F238E27FC236}">
                    <a16:creationId xmlns:a16="http://schemas.microsoft.com/office/drawing/2014/main" id="{F6AACA4D-1828-5BC7-14D4-291AC512F3AB}"/>
                  </a:ext>
                </a:extLst>
              </p:cNvPr>
              <p:cNvCxnSpPr>
                <a:cxnSpLocks/>
                <a:endCxn id="63" idx="1"/>
              </p:cNvCxnSpPr>
              <p:nvPr/>
            </p:nvCxnSpPr>
            <p:spPr>
              <a:xfrm flipV="1">
                <a:off x="5515429" y="1823270"/>
                <a:ext cx="2554312" cy="1587587"/>
              </a:xfrm>
              <a:prstGeom prst="straightConnector1">
                <a:avLst/>
              </a:prstGeom>
              <a:ln w="63500">
                <a:solidFill>
                  <a:srgbClr val="00B050">
                    <a:alpha val="50000"/>
                  </a:srgbClr>
                </a:solidFill>
                <a:tailEnd type="triangle"/>
              </a:ln>
            </p:spPr>
            <p:style>
              <a:lnRef idx="1">
                <a:schemeClr val="accent1"/>
              </a:lnRef>
              <a:fillRef idx="0">
                <a:schemeClr val="accent1"/>
              </a:fillRef>
              <a:effectRef idx="0">
                <a:schemeClr val="accent1"/>
              </a:effectRef>
              <a:fontRef idx="minor">
                <a:schemeClr val="tx1"/>
              </a:fontRef>
            </p:style>
          </p:cxnSp>
          <p:sp>
            <p:nvSpPr>
              <p:cNvPr id="1033" name="Text Box 52">
                <a:extLst>
                  <a:ext uri="{FF2B5EF4-FFF2-40B4-BE49-F238E27FC236}">
                    <a16:creationId xmlns:a16="http://schemas.microsoft.com/office/drawing/2014/main" id="{76A9EB78-BBF7-94FF-881B-D31DACC2D7FA}"/>
                  </a:ext>
                </a:extLst>
              </p:cNvPr>
              <p:cNvSpPr txBox="1">
                <a:spLocks noChangeArrowheads="1"/>
              </p:cNvSpPr>
              <p:nvPr/>
            </p:nvSpPr>
            <p:spPr bwMode="auto">
              <a:xfrm rot="19698829">
                <a:off x="6122333" y="2142395"/>
                <a:ext cx="1344232"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ct val="50000"/>
                  </a:spcBef>
                </a:pPr>
                <a:r>
                  <a:rPr lang="en-US" altLang="ru-RU" sz="2600" dirty="0">
                    <a:solidFill>
                      <a:srgbClr val="00B050"/>
                    </a:solidFill>
                    <a:latin typeface="+mn-lt"/>
                  </a:rPr>
                  <a:t>valid</a:t>
                </a:r>
              </a:p>
            </p:txBody>
          </p:sp>
        </p:grpSp>
      </p:grpSp>
      <p:sp>
        <p:nvSpPr>
          <p:cNvPr id="1035" name="Text Box 52">
            <a:extLst>
              <a:ext uri="{FF2B5EF4-FFF2-40B4-BE49-F238E27FC236}">
                <a16:creationId xmlns:a16="http://schemas.microsoft.com/office/drawing/2014/main" id="{50956DDD-5D59-148A-4751-9C0357D9398C}"/>
              </a:ext>
            </a:extLst>
          </p:cNvPr>
          <p:cNvSpPr txBox="1">
            <a:spLocks noChangeArrowheads="1"/>
          </p:cNvSpPr>
          <p:nvPr/>
        </p:nvSpPr>
        <p:spPr bwMode="auto">
          <a:xfrm>
            <a:off x="7730694" y="3415489"/>
            <a:ext cx="3532391"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ct val="50000"/>
              </a:spcBef>
            </a:pPr>
            <a:r>
              <a:rPr lang="en-US" altLang="ru-RU" sz="2600" dirty="0">
                <a:solidFill>
                  <a:prstClr val="black"/>
                </a:solidFill>
                <a:latin typeface="+mn-lt"/>
              </a:rPr>
              <a:t>External service decision</a:t>
            </a:r>
          </a:p>
        </p:txBody>
      </p:sp>
      <p:sp>
        <p:nvSpPr>
          <p:cNvPr id="3" name="TextBox 2">
            <a:extLst>
              <a:ext uri="{FF2B5EF4-FFF2-40B4-BE49-F238E27FC236}">
                <a16:creationId xmlns:a16="http://schemas.microsoft.com/office/drawing/2014/main" id="{79BA9B72-342D-683A-0058-1639D9FA28FA}"/>
              </a:ext>
            </a:extLst>
          </p:cNvPr>
          <p:cNvSpPr txBox="1"/>
          <p:nvPr/>
        </p:nvSpPr>
        <p:spPr>
          <a:xfrm>
            <a:off x="2240783" y="1588869"/>
            <a:ext cx="5747658" cy="307777"/>
          </a:xfrm>
          <a:prstGeom prst="rect">
            <a:avLst/>
          </a:prstGeom>
          <a:noFill/>
        </p:spPr>
        <p:txBody>
          <a:bodyPr wrap="square">
            <a:spAutoFit/>
          </a:bodyPr>
          <a:lstStyle/>
          <a:p>
            <a:r>
              <a:rPr lang="en-US" sz="1400" dirty="0" err="1">
                <a:solidFill>
                  <a:srgbClr val="0070C0"/>
                </a:solidFill>
              </a:rPr>
              <a:t>type:TypeValidationLibrary.TypeValidator_EDX_CSV</a:t>
            </a:r>
            <a:r>
              <a:rPr lang="en-US" sz="1400" dirty="0">
                <a:solidFill>
                  <a:srgbClr val="0070C0"/>
                </a:solidFill>
              </a:rPr>
              <a:t> (interface </a:t>
            </a:r>
            <a:r>
              <a:rPr lang="en-US" sz="1400" b="1" dirty="0" err="1">
                <a:solidFill>
                  <a:srgbClr val="0070C0"/>
                </a:solidFill>
              </a:rPr>
              <a:t>IFileValidator</a:t>
            </a:r>
            <a:r>
              <a:rPr lang="en-US" sz="1400" dirty="0">
                <a:solidFill>
                  <a:srgbClr val="0070C0"/>
                </a:solidFill>
              </a:rPr>
              <a:t>)</a:t>
            </a:r>
          </a:p>
        </p:txBody>
      </p:sp>
      <p:sp>
        <p:nvSpPr>
          <p:cNvPr id="6" name="TextBox 5">
            <a:extLst>
              <a:ext uri="{FF2B5EF4-FFF2-40B4-BE49-F238E27FC236}">
                <a16:creationId xmlns:a16="http://schemas.microsoft.com/office/drawing/2014/main" id="{1AA2BD41-4415-ED21-BF06-0DAF85FB4886}"/>
              </a:ext>
            </a:extLst>
          </p:cNvPr>
          <p:cNvSpPr txBox="1"/>
          <p:nvPr/>
        </p:nvSpPr>
        <p:spPr>
          <a:xfrm>
            <a:off x="2240782" y="2041044"/>
            <a:ext cx="3818374" cy="307777"/>
          </a:xfrm>
          <a:prstGeom prst="rect">
            <a:avLst/>
          </a:prstGeom>
          <a:noFill/>
        </p:spPr>
        <p:txBody>
          <a:bodyPr wrap="square">
            <a:spAutoFit/>
          </a:bodyPr>
          <a:lstStyle/>
          <a:p>
            <a:r>
              <a:rPr lang="en-US" sz="1400" dirty="0">
                <a:solidFill>
                  <a:srgbClr val="0070C0"/>
                </a:solidFill>
              </a:rPr>
              <a:t>https://validation.matinf.pro/edx/validation</a:t>
            </a:r>
          </a:p>
        </p:txBody>
      </p:sp>
    </p:spTree>
    <p:extLst>
      <p:ext uri="{BB962C8B-B14F-4D97-AF65-F5344CB8AC3E}">
        <p14:creationId xmlns:p14="http://schemas.microsoft.com/office/powerpoint/2010/main" val="694218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9">
                                            <p:txEl>
                                              <p:pRg st="1" end="1"/>
                                            </p:txEl>
                                          </p:spTgt>
                                        </p:tgtEl>
                                        <p:attrNameLst>
                                          <p:attrName>style.visibility</p:attrName>
                                        </p:attrNameLst>
                                      </p:cBhvr>
                                      <p:to>
                                        <p:strVal val="visible"/>
                                      </p:to>
                                    </p:set>
                                    <p:animEffect transition="in" filter="fade">
                                      <p:cBhvr>
                                        <p:cTn id="7" dur="500"/>
                                        <p:tgtEl>
                                          <p:spTgt spid="59">
                                            <p:txEl>
                                              <p:pRg st="1" end="1"/>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59">
                                            <p:txEl>
                                              <p:pRg st="2" end="2"/>
                                            </p:txEl>
                                          </p:spTgt>
                                        </p:tgtEl>
                                        <p:attrNameLst>
                                          <p:attrName>style.visibility</p:attrName>
                                        </p:attrNameLst>
                                      </p:cBhvr>
                                      <p:to>
                                        <p:strVal val="visible"/>
                                      </p:to>
                                    </p:set>
                                    <p:animEffect transition="in" filter="fade">
                                      <p:cBhvr>
                                        <p:cTn id="16" dur="500"/>
                                        <p:tgtEl>
                                          <p:spTgt spid="59">
                                            <p:txEl>
                                              <p:pRg st="2" end="2"/>
                                            </p:txEl>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60"/>
                                        </p:tgtEl>
                                        <p:attrNameLst>
                                          <p:attrName>style.visibility</p:attrName>
                                        </p:attrNameLst>
                                      </p:cBhvr>
                                      <p:to>
                                        <p:strVal val="visible"/>
                                      </p:to>
                                    </p:set>
                                    <p:animEffect transition="in" filter="fade">
                                      <p:cBhvr>
                                        <p:cTn id="25" dur="500"/>
                                        <p:tgtEl>
                                          <p:spTgt spid="60"/>
                                        </p:tgtEl>
                                      </p:cBhvr>
                                    </p:animEffect>
                                  </p:childTnLst>
                                </p:cTn>
                              </p:par>
                            </p:childTnLst>
                          </p:cTn>
                        </p:par>
                        <p:par>
                          <p:cTn id="26" fill="hold">
                            <p:stCondLst>
                              <p:cond delay="500"/>
                            </p:stCondLst>
                            <p:childTnLst>
                              <p:par>
                                <p:cTn id="27" presetID="10" presetClass="entr" presetSubtype="0"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fade">
                                      <p:cBhvr>
                                        <p:cTn id="29" dur="500"/>
                                        <p:tgtEl>
                                          <p:spTgt spid="2"/>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500"/>
                                        <p:tgtEl>
                                          <p:spTgt spid="10"/>
                                        </p:tgtEl>
                                      </p:cBhvr>
                                    </p:animEffect>
                                  </p:childTnLst>
                                </p:cTn>
                              </p:par>
                            </p:childTnLst>
                          </p:cTn>
                        </p:par>
                        <p:par>
                          <p:cTn id="40" fill="hold">
                            <p:stCondLst>
                              <p:cond delay="500"/>
                            </p:stCondLst>
                            <p:childTnLst>
                              <p:par>
                                <p:cTn id="41" presetID="10" presetClass="entr" presetSubtype="0" fill="hold" grpId="0" nodeType="afterEffect">
                                  <p:stCondLst>
                                    <p:cond delay="0"/>
                                  </p:stCondLst>
                                  <p:childTnLst>
                                    <p:set>
                                      <p:cBhvr>
                                        <p:cTn id="42" dur="1" fill="hold">
                                          <p:stCondLst>
                                            <p:cond delay="0"/>
                                          </p:stCondLst>
                                        </p:cTn>
                                        <p:tgtEl>
                                          <p:spTgt spid="1035"/>
                                        </p:tgtEl>
                                        <p:attrNameLst>
                                          <p:attrName>style.visibility</p:attrName>
                                        </p:attrNameLst>
                                      </p:cBhvr>
                                      <p:to>
                                        <p:strVal val="visible"/>
                                      </p:to>
                                    </p:set>
                                    <p:animEffect transition="in" filter="fade">
                                      <p:cBhvr>
                                        <p:cTn id="43" dur="500"/>
                                        <p:tgtEl>
                                          <p:spTgt spid="10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5" grpId="0"/>
      <p:bldP spid="3" grpId="0"/>
      <p:bldP spid="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C8D27D-C032-6904-BEBF-4753D1A650DE}"/>
            </a:ext>
          </a:extLst>
        </p:cNvPr>
        <p:cNvGrpSpPr/>
        <p:nvPr/>
      </p:nvGrpSpPr>
      <p:grpSpPr>
        <a:xfrm>
          <a:off x="0" y="0"/>
          <a:ext cx="0" cy="0"/>
          <a:chOff x="0" y="0"/>
          <a:chExt cx="0" cy="0"/>
        </a:xfrm>
      </p:grpSpPr>
      <p:sp>
        <p:nvSpPr>
          <p:cNvPr id="4" name="Text Box 52">
            <a:extLst>
              <a:ext uri="{FF2B5EF4-FFF2-40B4-BE49-F238E27FC236}">
                <a16:creationId xmlns:a16="http://schemas.microsoft.com/office/drawing/2014/main" id="{EF365D28-9C89-1092-3A13-9BCED06A3D12}"/>
              </a:ext>
            </a:extLst>
          </p:cNvPr>
          <p:cNvSpPr txBox="1">
            <a:spLocks noChangeArrowheads="1"/>
          </p:cNvSpPr>
          <p:nvPr/>
        </p:nvSpPr>
        <p:spPr bwMode="auto">
          <a:xfrm>
            <a:off x="0" y="3119296"/>
            <a:ext cx="12192000" cy="1554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ct val="50000"/>
              </a:spcBef>
            </a:pPr>
            <a:r>
              <a:rPr lang="en-US" altLang="ru-RU" sz="1400" dirty="0">
                <a:solidFill>
                  <a:prstClr val="black"/>
                </a:solidFill>
                <a:latin typeface="+mn-lt"/>
              </a:rPr>
              <a:t>Request URL (data): </a:t>
            </a:r>
            <a:r>
              <a:rPr lang="en-US" altLang="ru-RU" sz="1400" dirty="0">
                <a:solidFill>
                  <a:srgbClr val="0070C0"/>
                </a:solidFill>
                <a:latin typeface="+mn-lt"/>
                <a:hlinkClick r:id="rId3">
                  <a:extLst>
                    <a:ext uri="{A12FA001-AC4F-418D-AE19-62706E023703}">
                      <ahyp:hlinkClr xmlns:ahyp="http://schemas.microsoft.com/office/drawing/2018/hyperlinkcolor" val="tx"/>
                    </a:ext>
                  </a:extLst>
                </a:hlinkClick>
              </a:rPr>
              <a:t>https://validation.matinf.pro/edx/data/databasevaluesbody</a:t>
            </a:r>
            <a:r>
              <a:rPr lang="en-US" altLang="ru-RU" sz="1400" dirty="0">
                <a:solidFill>
                  <a:srgbClr val="0070C0"/>
                </a:solidFill>
                <a:latin typeface="+mn-lt"/>
              </a:rPr>
              <a:t> </a:t>
            </a:r>
            <a:r>
              <a:rPr lang="en-US" altLang="ru-RU" sz="1400" dirty="0">
                <a:solidFill>
                  <a:prstClr val="black"/>
                </a:solidFill>
                <a:latin typeface="+mn-lt"/>
              </a:rPr>
              <a:t>	           Request URL (table): </a:t>
            </a:r>
            <a:r>
              <a:rPr lang="en-US" altLang="ru-RU" sz="1400" dirty="0">
                <a:solidFill>
                  <a:srgbClr val="0070C0"/>
                </a:solidFill>
                <a:latin typeface="+mn-lt"/>
                <a:hlinkClick r:id="rId4">
                  <a:extLst>
                    <a:ext uri="{A12FA001-AC4F-418D-AE19-62706E023703}">
                      <ahyp:hlinkClr xmlns:ahyp="http://schemas.microsoft.com/office/drawing/2018/hyperlinkcolor" val="tx"/>
                    </a:ext>
                  </a:extLst>
                </a:hlinkClick>
              </a:rPr>
              <a:t>https://validation.matinf.pro/edx/data/table</a:t>
            </a:r>
            <a:endParaRPr lang="en-US" altLang="ru-RU" sz="1400" dirty="0">
              <a:solidFill>
                <a:srgbClr val="0070C0"/>
              </a:solidFill>
              <a:latin typeface="+mn-lt"/>
            </a:endParaRPr>
          </a:p>
          <a:p>
            <a:pPr defTabSz="914377">
              <a:spcBef>
                <a:spcPct val="50000"/>
              </a:spcBef>
            </a:pPr>
            <a:r>
              <a:rPr lang="en-US" altLang="ru-RU" sz="1800" dirty="0">
                <a:solidFill>
                  <a:prstClr val="black"/>
                </a:solidFill>
                <a:latin typeface="+mn-lt"/>
              </a:rPr>
              <a:t>                                            see next slides…</a:t>
            </a:r>
          </a:p>
          <a:p>
            <a:pPr defTabSz="914377">
              <a:spcBef>
                <a:spcPct val="50000"/>
              </a:spcBef>
            </a:pPr>
            <a:endParaRPr lang="en-US" altLang="ru-RU" sz="1800" dirty="0">
              <a:solidFill>
                <a:prstClr val="black"/>
              </a:solidFill>
              <a:latin typeface="+mn-lt"/>
            </a:endParaRPr>
          </a:p>
          <a:p>
            <a:pPr defTabSz="914377">
              <a:spcBef>
                <a:spcPct val="50000"/>
              </a:spcBef>
            </a:pPr>
            <a:r>
              <a:rPr lang="en-US" altLang="ru-RU" sz="1800" dirty="0">
                <a:solidFill>
                  <a:prstClr val="black"/>
                </a:solidFill>
                <a:latin typeface="+mn-lt"/>
              </a:rPr>
              <a:t>Data schema values (current status):</a:t>
            </a:r>
          </a:p>
        </p:txBody>
      </p:sp>
      <p:sp>
        <p:nvSpPr>
          <p:cNvPr id="2" name="Titel 1">
            <a:extLst>
              <a:ext uri="{FF2B5EF4-FFF2-40B4-BE49-F238E27FC236}">
                <a16:creationId xmlns:a16="http://schemas.microsoft.com/office/drawing/2014/main" id="{B6BFBABD-03B4-FF3F-6D37-3C9353CA11F3}"/>
              </a:ext>
            </a:extLst>
          </p:cNvPr>
          <p:cNvSpPr>
            <a:spLocks noGrp="1"/>
          </p:cNvSpPr>
          <p:nvPr>
            <p:ph type="title"/>
          </p:nvPr>
        </p:nvSpPr>
        <p:spPr/>
        <p:txBody>
          <a:bodyPr/>
          <a:lstStyle/>
          <a:p>
            <a:r>
              <a:rPr lang="en-US" dirty="0"/>
              <a:t>Type configuration: Data Extraction (external Web Service)</a:t>
            </a:r>
            <a:endParaRPr lang="en-US" sz="1600" dirty="0"/>
          </a:p>
        </p:txBody>
      </p:sp>
      <p:sp>
        <p:nvSpPr>
          <p:cNvPr id="3" name="Text Placeholder 2">
            <a:extLst>
              <a:ext uri="{FF2B5EF4-FFF2-40B4-BE49-F238E27FC236}">
                <a16:creationId xmlns:a16="http://schemas.microsoft.com/office/drawing/2014/main" id="{67091196-2D0F-2E7C-1724-400260AB4F71}"/>
              </a:ext>
            </a:extLst>
          </p:cNvPr>
          <p:cNvSpPr>
            <a:spLocks noGrp="1"/>
          </p:cNvSpPr>
          <p:nvPr>
            <p:ph type="body" sz="quarter" idx="13"/>
          </p:nvPr>
        </p:nvSpPr>
        <p:spPr>
          <a:xfrm>
            <a:off x="6279502" y="6362393"/>
            <a:ext cx="5420662" cy="485999"/>
          </a:xfrm>
        </p:spPr>
        <p:txBody>
          <a:bodyPr>
            <a:normAutofit/>
          </a:bodyPr>
          <a:lstStyle/>
          <a:p>
            <a:pPr indent="0">
              <a:buNone/>
            </a:pPr>
            <a:r>
              <a:rPr lang="en-US" sz="1000" b="0" kern="100" dirty="0">
                <a:solidFill>
                  <a:srgbClr val="0070C0"/>
                </a:solidFill>
                <a:effectLst/>
                <a:latin typeface="Arial" panose="020B0604020202020204" pitchFamily="34" charset="0"/>
                <a:ea typeface="Noto Sans"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https://validation.matinf.pro/</a:t>
            </a:r>
            <a:endParaRPr lang="en-US" sz="1000" b="0" kern="100" dirty="0">
              <a:solidFill>
                <a:srgbClr val="0070C0"/>
              </a:solidFill>
              <a:effectLst/>
              <a:latin typeface="Arial" panose="020B0604020202020204" pitchFamily="34" charset="0"/>
              <a:ea typeface="Noto Sans" panose="020B0604020202020204" pitchFamily="34" charset="0"/>
              <a:cs typeface="Arial" panose="020B0604020202020204" pitchFamily="34" charset="0"/>
            </a:endParaRPr>
          </a:p>
          <a:p>
            <a:pPr indent="0">
              <a:buNone/>
            </a:pPr>
            <a:endParaRPr lang="en-US" sz="1000" kern="100" dirty="0">
              <a:effectLst/>
              <a:latin typeface="Arial" panose="020B0604020202020204" pitchFamily="34" charset="0"/>
              <a:ea typeface="Noto Sans"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id="{98D69AC1-A812-B6B4-BEF9-717F35594652}"/>
              </a:ext>
            </a:extLst>
          </p:cNvPr>
          <p:cNvSpPr txBox="1"/>
          <p:nvPr/>
        </p:nvSpPr>
        <p:spPr>
          <a:xfrm>
            <a:off x="125147" y="829557"/>
            <a:ext cx="11756571" cy="300082"/>
          </a:xfrm>
          <a:prstGeom prst="rect">
            <a:avLst/>
          </a:prstGeom>
          <a:noFill/>
        </p:spPr>
        <p:txBody>
          <a:bodyPr wrap="square">
            <a:spAutoFit/>
          </a:bodyPr>
          <a:lstStyle/>
          <a:p>
            <a:r>
              <a:rPr lang="en-US" b="0" i="0" dirty="0">
                <a:solidFill>
                  <a:srgbClr val="3B4151"/>
                </a:solidFill>
                <a:effectLst/>
                <a:latin typeface="Arial" panose="020B0604020202020204" pitchFamily="34" charset="0"/>
              </a:rPr>
              <a:t>Data extraction &amp; conversion to table tasks are delegated to an external service</a:t>
            </a:r>
          </a:p>
        </p:txBody>
      </p:sp>
      <p:graphicFrame>
        <p:nvGraphicFramePr>
          <p:cNvPr id="6" name="Table 5">
            <a:extLst>
              <a:ext uri="{FF2B5EF4-FFF2-40B4-BE49-F238E27FC236}">
                <a16:creationId xmlns:a16="http://schemas.microsoft.com/office/drawing/2014/main" id="{EB7B139F-701B-A413-15E0-D57B506C3D88}"/>
              </a:ext>
            </a:extLst>
          </p:cNvPr>
          <p:cNvGraphicFramePr>
            <a:graphicFrameLocks noGrp="1"/>
          </p:cNvGraphicFramePr>
          <p:nvPr/>
        </p:nvGraphicFramePr>
        <p:xfrm>
          <a:off x="115184" y="4689580"/>
          <a:ext cx="5867400" cy="1240155"/>
        </p:xfrm>
        <a:graphic>
          <a:graphicData uri="http://schemas.openxmlformats.org/drawingml/2006/table">
            <a:tbl>
              <a:tblPr>
                <a:tableStyleId>{5C22544A-7EE6-4342-B048-85BDC9FD1C3A}</a:tableStyleId>
              </a:tblPr>
              <a:tblGrid>
                <a:gridCol w="3183702">
                  <a:extLst>
                    <a:ext uri="{9D8B030D-6E8A-4147-A177-3AD203B41FA5}">
                      <a16:colId xmlns:a16="http://schemas.microsoft.com/office/drawing/2014/main" val="3293708834"/>
                    </a:ext>
                  </a:extLst>
                </a:gridCol>
                <a:gridCol w="2074428">
                  <a:extLst>
                    <a:ext uri="{9D8B030D-6E8A-4147-A177-3AD203B41FA5}">
                      <a16:colId xmlns:a16="http://schemas.microsoft.com/office/drawing/2014/main" val="3172066813"/>
                    </a:ext>
                  </a:extLst>
                </a:gridCol>
                <a:gridCol w="609270">
                  <a:extLst>
                    <a:ext uri="{9D8B030D-6E8A-4147-A177-3AD203B41FA5}">
                      <a16:colId xmlns:a16="http://schemas.microsoft.com/office/drawing/2014/main" val="3813991829"/>
                    </a:ext>
                  </a:extLst>
                </a:gridCol>
              </a:tblGrid>
              <a:tr h="153219">
                <a:tc>
                  <a:txBody>
                    <a:bodyPr/>
                    <a:lstStyle/>
                    <a:p>
                      <a:pPr algn="l" fontAlgn="b"/>
                      <a:r>
                        <a:rPr lang="en-US" sz="1100" b="1" u="none" strike="noStrike">
                          <a:effectLst/>
                        </a:rPr>
                        <a:t>Data Schema</a:t>
                      </a:r>
                      <a:endParaRPr lang="en-US" sz="1100" b="1" i="0" u="none" strike="noStrike">
                        <a:solidFill>
                          <a:srgbClr val="000000"/>
                        </a:solidFill>
                        <a:effectLst/>
                        <a:latin typeface="Calibri" panose="020F0502020204030204" pitchFamily="34" charset="0"/>
                      </a:endParaRPr>
                    </a:p>
                  </a:txBody>
                  <a:tcPr marL="9525" marR="9525" marT="9525" marB="0" anchor="b">
                    <a:solidFill>
                      <a:srgbClr val="00B0F0">
                        <a:alpha val="5000"/>
                      </a:srgbClr>
                    </a:solidFill>
                  </a:tcPr>
                </a:tc>
                <a:tc>
                  <a:txBody>
                    <a:bodyPr/>
                    <a:lstStyle/>
                    <a:p>
                      <a:pPr algn="l" fontAlgn="b"/>
                      <a:r>
                        <a:rPr lang="en-US" sz="1100" b="1" u="none" strike="noStrike">
                          <a:effectLst/>
                        </a:rPr>
                        <a:t>Comments</a:t>
                      </a:r>
                      <a:endParaRPr lang="en-US" sz="1100" b="1" i="0" u="none" strike="noStrike">
                        <a:solidFill>
                          <a:srgbClr val="000000"/>
                        </a:solidFill>
                        <a:effectLst/>
                        <a:latin typeface="Calibri" panose="020F0502020204030204" pitchFamily="34" charset="0"/>
                      </a:endParaRPr>
                    </a:p>
                  </a:txBody>
                  <a:tcPr marL="9525" marR="9525" marT="9525" marB="0" anchor="b">
                    <a:solidFill>
                      <a:srgbClr val="00B0F0">
                        <a:alpha val="5000"/>
                      </a:srgbClr>
                    </a:solidFill>
                  </a:tcPr>
                </a:tc>
                <a:tc>
                  <a:txBody>
                    <a:bodyPr/>
                    <a:lstStyle/>
                    <a:p>
                      <a:pPr algn="l" fontAlgn="b"/>
                      <a:r>
                        <a:rPr lang="en-US" sz="1100" b="1" u="none" strike="noStrike" dirty="0">
                          <a:effectLst/>
                        </a:rPr>
                        <a:t>Author</a:t>
                      </a:r>
                      <a:endParaRPr lang="en-US" sz="1100" b="1" i="0" u="none" strike="noStrike" dirty="0">
                        <a:solidFill>
                          <a:srgbClr val="000000"/>
                        </a:solidFill>
                        <a:effectLst/>
                        <a:latin typeface="Calibri" panose="020F0502020204030204" pitchFamily="34" charset="0"/>
                      </a:endParaRPr>
                    </a:p>
                  </a:txBody>
                  <a:tcPr marL="9525" marR="9525" marT="9525" marB="0" anchor="b">
                    <a:solidFill>
                      <a:srgbClr val="00B0F0">
                        <a:alpha val="5000"/>
                      </a:srgbClr>
                    </a:solidFill>
                  </a:tcPr>
                </a:tc>
                <a:extLst>
                  <a:ext uri="{0D108BD9-81ED-4DB2-BD59-A6C34878D82A}">
                    <a16:rowId xmlns:a16="http://schemas.microsoft.com/office/drawing/2014/main" val="1631571350"/>
                  </a:ext>
                </a:extLst>
              </a:tr>
              <a:tr h="152400">
                <a:tc>
                  <a:txBody>
                    <a:bodyPr/>
                    <a:lstStyle/>
                    <a:p>
                      <a:pPr algn="l" fontAlgn="b"/>
                      <a:r>
                        <a:rPr lang="en-US" sz="1100" u="none" strike="noStrike" dirty="0" err="1">
                          <a:effectLst/>
                        </a:rPr>
                        <a:t>type:TypeValidationLibrary.TypeValidator_EDX_CSV</a:t>
                      </a:r>
                      <a:endParaRPr lang="en-US" sz="1100" b="0" i="0" u="none" strike="noStrike" dirty="0">
                        <a:solidFill>
                          <a:srgbClr val="000000"/>
                        </a:solidFill>
                        <a:effectLst/>
                        <a:latin typeface="Calibri" panose="020F0502020204030204" pitchFamily="34" charset="0"/>
                      </a:endParaRPr>
                    </a:p>
                  </a:txBody>
                  <a:tcPr marL="9525" marR="9525" marT="9525" marB="0" anchor="b">
                    <a:solidFill>
                      <a:srgbClr val="00B0F0">
                        <a:alpha val="5000"/>
                      </a:srgbClr>
                    </a:solidFill>
                  </a:tcPr>
                </a:tc>
                <a:tc>
                  <a:txBody>
                    <a:bodyPr/>
                    <a:lstStyle/>
                    <a:p>
                      <a:pPr algn="l" fontAlgn="b"/>
                      <a:r>
                        <a:rPr lang="en-US" sz="1100" u="none" strike="noStrike" dirty="0">
                          <a:effectLst/>
                        </a:rPr>
                        <a:t>EDX</a:t>
                      </a:r>
                      <a:endParaRPr lang="en-US" sz="1100" b="0" i="0" u="none" strike="noStrike" dirty="0">
                        <a:solidFill>
                          <a:srgbClr val="000000"/>
                        </a:solidFill>
                        <a:effectLst/>
                        <a:latin typeface="Calibri" panose="020F0502020204030204" pitchFamily="34" charset="0"/>
                      </a:endParaRPr>
                    </a:p>
                  </a:txBody>
                  <a:tcPr marL="9525" marR="9525" marT="9525" marB="0" anchor="b">
                    <a:solidFill>
                      <a:srgbClr val="00B0F0">
                        <a:alpha val="5000"/>
                      </a:srgbClr>
                    </a:solidFill>
                  </a:tcPr>
                </a:tc>
                <a:tc>
                  <a:txBody>
                    <a:bodyPr/>
                    <a:lstStyle/>
                    <a:p>
                      <a:pPr algn="l" fontAlgn="b"/>
                      <a:r>
                        <a:rPr lang="en-US" sz="1100" u="none" strike="noStrike">
                          <a:effectLst/>
                        </a:rPr>
                        <a:t>Victor</a:t>
                      </a:r>
                      <a:endParaRPr lang="en-US" sz="1100" b="0" i="0" u="none" strike="noStrike">
                        <a:solidFill>
                          <a:srgbClr val="000000"/>
                        </a:solidFill>
                        <a:effectLst/>
                        <a:latin typeface="Calibri" panose="020F0502020204030204" pitchFamily="34" charset="0"/>
                      </a:endParaRPr>
                    </a:p>
                  </a:txBody>
                  <a:tcPr marL="9525" marR="9525" marT="9525" marB="0" anchor="b">
                    <a:solidFill>
                      <a:srgbClr val="00B0F0">
                        <a:alpha val="5000"/>
                      </a:srgbClr>
                    </a:solidFill>
                  </a:tcPr>
                </a:tc>
                <a:extLst>
                  <a:ext uri="{0D108BD9-81ED-4DB2-BD59-A6C34878D82A}">
                    <a16:rowId xmlns:a16="http://schemas.microsoft.com/office/drawing/2014/main" val="3486770844"/>
                  </a:ext>
                </a:extLst>
              </a:tr>
              <a:tr h="152400">
                <a:tc>
                  <a:txBody>
                    <a:bodyPr/>
                    <a:lstStyle/>
                    <a:p>
                      <a:pPr algn="l" fontAlgn="b"/>
                      <a:r>
                        <a:rPr lang="en-US" sz="1100" u="none" strike="noStrike" dirty="0">
                          <a:solidFill>
                            <a:srgbClr val="0070C0"/>
                          </a:solidFill>
                          <a:effectLst/>
                          <a:hlinkClick r:id="rId6">
                            <a:extLst>
                              <a:ext uri="{A12FA001-AC4F-418D-AE19-62706E023703}">
                                <ahyp:hlinkClr xmlns:ahyp="http://schemas.microsoft.com/office/drawing/2018/hyperlinkcolor" val="tx"/>
                              </a:ext>
                            </a:extLst>
                          </a:hlinkClick>
                        </a:rPr>
                        <a:t>https://validation.matinf.pro/edx/data</a:t>
                      </a:r>
                      <a:endParaRPr lang="en-US" sz="1100" b="0" i="0" u="none" strike="noStrike" dirty="0">
                        <a:solidFill>
                          <a:srgbClr val="0070C0"/>
                        </a:solidFill>
                        <a:effectLst/>
                        <a:latin typeface="Calibri" panose="020F0502020204030204" pitchFamily="34" charset="0"/>
                      </a:endParaRPr>
                    </a:p>
                  </a:txBody>
                  <a:tcPr marL="9525" marR="9525" marT="9525" marB="0" anchor="b">
                    <a:solidFill>
                      <a:srgbClr val="00B0F0">
                        <a:alpha val="5000"/>
                      </a:srgbClr>
                    </a:solidFill>
                  </a:tcPr>
                </a:tc>
                <a:tc>
                  <a:txBody>
                    <a:bodyPr/>
                    <a:lstStyle/>
                    <a:p>
                      <a:pPr algn="l" fontAlgn="b"/>
                      <a:r>
                        <a:rPr lang="en-US" sz="1100" u="none" strike="noStrike" dirty="0">
                          <a:effectLst/>
                        </a:rPr>
                        <a:t>EDX</a:t>
                      </a:r>
                      <a:endParaRPr lang="en-US" sz="1100" b="0" i="0" u="none" strike="noStrike" dirty="0">
                        <a:solidFill>
                          <a:srgbClr val="000000"/>
                        </a:solidFill>
                        <a:effectLst/>
                        <a:latin typeface="Calibri" panose="020F0502020204030204" pitchFamily="34" charset="0"/>
                      </a:endParaRPr>
                    </a:p>
                  </a:txBody>
                  <a:tcPr marL="9525" marR="9525" marT="9525" marB="0" anchor="b">
                    <a:solidFill>
                      <a:srgbClr val="00B0F0">
                        <a:alpha val="5000"/>
                      </a:srgbClr>
                    </a:solidFill>
                  </a:tcPr>
                </a:tc>
                <a:tc>
                  <a:txBody>
                    <a:bodyPr/>
                    <a:lstStyle/>
                    <a:p>
                      <a:pPr algn="l" fontAlgn="b"/>
                      <a:r>
                        <a:rPr lang="en-US" sz="1100" u="none" strike="noStrike">
                          <a:effectLst/>
                        </a:rPr>
                        <a:t>Victor</a:t>
                      </a:r>
                      <a:endParaRPr lang="en-US" sz="1100" b="0" i="0" u="none" strike="noStrike">
                        <a:solidFill>
                          <a:srgbClr val="000000"/>
                        </a:solidFill>
                        <a:effectLst/>
                        <a:latin typeface="Calibri" panose="020F0502020204030204" pitchFamily="34" charset="0"/>
                      </a:endParaRPr>
                    </a:p>
                  </a:txBody>
                  <a:tcPr marL="9525" marR="9525" marT="9525" marB="0" anchor="b">
                    <a:solidFill>
                      <a:srgbClr val="00B0F0">
                        <a:alpha val="5000"/>
                      </a:srgbClr>
                    </a:solidFill>
                  </a:tcPr>
                </a:tc>
                <a:extLst>
                  <a:ext uri="{0D108BD9-81ED-4DB2-BD59-A6C34878D82A}">
                    <a16:rowId xmlns:a16="http://schemas.microsoft.com/office/drawing/2014/main" val="3136335115"/>
                  </a:ext>
                </a:extLst>
              </a:tr>
              <a:tr h="152400">
                <a:tc>
                  <a:txBody>
                    <a:bodyPr/>
                    <a:lstStyle/>
                    <a:p>
                      <a:pPr algn="l" fontAlgn="b"/>
                      <a:r>
                        <a:rPr lang="en-US" sz="1100" u="none" strike="noStrike" dirty="0">
                          <a:solidFill>
                            <a:srgbClr val="0070C0"/>
                          </a:solidFill>
                          <a:effectLst/>
                          <a:hlinkClick r:id="rId7">
                            <a:extLst>
                              <a:ext uri="{A12FA001-AC4F-418D-AE19-62706E023703}">
                                <ahyp:hlinkClr xmlns:ahyp="http://schemas.microsoft.com/office/drawing/2018/hyperlinkcolor" val="tx"/>
                              </a:ext>
                            </a:extLst>
                          </a:hlinkClick>
                        </a:rPr>
                        <a:t>https://htts.matinf.pro/resistance/csv/data</a:t>
                      </a:r>
                      <a:endParaRPr lang="en-US" sz="1100" b="0" i="0" u="none" strike="noStrike" dirty="0">
                        <a:solidFill>
                          <a:srgbClr val="0070C0"/>
                        </a:solidFill>
                        <a:effectLst/>
                        <a:latin typeface="Calibri" panose="020F0502020204030204" pitchFamily="34" charset="0"/>
                      </a:endParaRPr>
                    </a:p>
                  </a:txBody>
                  <a:tcPr marL="9525" marR="9525" marT="9525" marB="0" anchor="b">
                    <a:solidFill>
                      <a:srgbClr val="00B0F0">
                        <a:alpha val="5000"/>
                      </a:srgbClr>
                    </a:solidFill>
                  </a:tcPr>
                </a:tc>
                <a:tc>
                  <a:txBody>
                    <a:bodyPr/>
                    <a:lstStyle/>
                    <a:p>
                      <a:pPr algn="l" fontAlgn="b"/>
                      <a:r>
                        <a:rPr lang="en-US" sz="1100" u="none" strike="noStrike">
                          <a:effectLst/>
                        </a:rPr>
                        <a:t>HTTS Resistance CSV</a:t>
                      </a:r>
                      <a:endParaRPr lang="en-US" sz="1100" b="0" i="0" u="none" strike="noStrike">
                        <a:solidFill>
                          <a:srgbClr val="000000"/>
                        </a:solidFill>
                        <a:effectLst/>
                        <a:latin typeface="Calibri" panose="020F0502020204030204" pitchFamily="34" charset="0"/>
                      </a:endParaRPr>
                    </a:p>
                  </a:txBody>
                  <a:tcPr marL="9525" marR="9525" marT="9525" marB="0" anchor="b">
                    <a:solidFill>
                      <a:srgbClr val="00B0F0">
                        <a:alpha val="5000"/>
                      </a:srgbClr>
                    </a:solidFill>
                  </a:tcPr>
                </a:tc>
                <a:tc>
                  <a:txBody>
                    <a:bodyPr/>
                    <a:lstStyle/>
                    <a:p>
                      <a:pPr algn="l" fontAlgn="b"/>
                      <a:r>
                        <a:rPr lang="en-US" sz="1100" u="none" strike="noStrike">
                          <a:effectLst/>
                        </a:rPr>
                        <a:t>Azadeh</a:t>
                      </a:r>
                      <a:endParaRPr lang="en-US" sz="1100" b="0" i="0" u="none" strike="noStrike">
                        <a:solidFill>
                          <a:srgbClr val="000000"/>
                        </a:solidFill>
                        <a:effectLst/>
                        <a:latin typeface="Calibri" panose="020F0502020204030204" pitchFamily="34" charset="0"/>
                      </a:endParaRPr>
                    </a:p>
                  </a:txBody>
                  <a:tcPr marL="9525" marR="9525" marT="9525" marB="0" anchor="b">
                    <a:solidFill>
                      <a:srgbClr val="00B0F0">
                        <a:alpha val="5000"/>
                      </a:srgbClr>
                    </a:solidFill>
                  </a:tcPr>
                </a:tc>
                <a:extLst>
                  <a:ext uri="{0D108BD9-81ED-4DB2-BD59-A6C34878D82A}">
                    <a16:rowId xmlns:a16="http://schemas.microsoft.com/office/drawing/2014/main" val="1086555205"/>
                  </a:ext>
                </a:extLst>
              </a:tr>
              <a:tr h="152400">
                <a:tc>
                  <a:txBody>
                    <a:bodyPr/>
                    <a:lstStyle/>
                    <a:p>
                      <a:pPr algn="l" fontAlgn="b"/>
                      <a:r>
                        <a:rPr lang="en-US" sz="1100" u="none" strike="noStrike" dirty="0">
                          <a:solidFill>
                            <a:srgbClr val="0070C0"/>
                          </a:solidFill>
                          <a:effectLst/>
                          <a:hlinkClick r:id="rId8">
                            <a:extLst>
                              <a:ext uri="{A12FA001-AC4F-418D-AE19-62706E023703}">
                                <ahyp:hlinkClr xmlns:ahyp="http://schemas.microsoft.com/office/drawing/2018/hyperlinkcolor" val="tx"/>
                              </a:ext>
                            </a:extLst>
                          </a:hlinkClick>
                        </a:rPr>
                        <a:t>https://htts.matinf.pro/resistance/txt/data</a:t>
                      </a:r>
                      <a:endParaRPr lang="en-US" sz="1100" b="0" i="0" u="none" strike="noStrike" dirty="0">
                        <a:solidFill>
                          <a:srgbClr val="0070C0"/>
                        </a:solidFill>
                        <a:effectLst/>
                        <a:latin typeface="Calibri" panose="020F0502020204030204" pitchFamily="34" charset="0"/>
                      </a:endParaRPr>
                    </a:p>
                  </a:txBody>
                  <a:tcPr marL="9525" marR="9525" marT="9525" marB="0" anchor="b">
                    <a:solidFill>
                      <a:srgbClr val="00B0F0">
                        <a:alpha val="5000"/>
                      </a:srgbClr>
                    </a:solidFill>
                  </a:tcPr>
                </a:tc>
                <a:tc>
                  <a:txBody>
                    <a:bodyPr/>
                    <a:lstStyle/>
                    <a:p>
                      <a:pPr algn="l" fontAlgn="b"/>
                      <a:r>
                        <a:rPr lang="en-US" sz="1100" u="none" strike="noStrike">
                          <a:effectLst/>
                        </a:rPr>
                        <a:t>HTTS Resistance TXT</a:t>
                      </a:r>
                      <a:endParaRPr lang="en-US" sz="1100" b="0" i="0" u="none" strike="noStrike">
                        <a:solidFill>
                          <a:srgbClr val="000000"/>
                        </a:solidFill>
                        <a:effectLst/>
                        <a:latin typeface="Calibri" panose="020F0502020204030204" pitchFamily="34" charset="0"/>
                      </a:endParaRPr>
                    </a:p>
                  </a:txBody>
                  <a:tcPr marL="9525" marR="9525" marT="9525" marB="0" anchor="b">
                    <a:solidFill>
                      <a:srgbClr val="00B0F0">
                        <a:alpha val="5000"/>
                      </a:srgbClr>
                    </a:solidFill>
                  </a:tcPr>
                </a:tc>
                <a:tc>
                  <a:txBody>
                    <a:bodyPr/>
                    <a:lstStyle/>
                    <a:p>
                      <a:pPr algn="l" fontAlgn="b"/>
                      <a:r>
                        <a:rPr lang="en-US" sz="1100" u="none" strike="noStrike">
                          <a:effectLst/>
                        </a:rPr>
                        <a:t>Azadeh</a:t>
                      </a:r>
                      <a:endParaRPr lang="en-US" sz="1100" b="0" i="0" u="none" strike="noStrike">
                        <a:solidFill>
                          <a:srgbClr val="000000"/>
                        </a:solidFill>
                        <a:effectLst/>
                        <a:latin typeface="Calibri" panose="020F0502020204030204" pitchFamily="34" charset="0"/>
                      </a:endParaRPr>
                    </a:p>
                  </a:txBody>
                  <a:tcPr marL="9525" marR="9525" marT="9525" marB="0" anchor="b">
                    <a:solidFill>
                      <a:srgbClr val="00B0F0">
                        <a:alpha val="5000"/>
                      </a:srgbClr>
                    </a:solidFill>
                  </a:tcPr>
                </a:tc>
                <a:extLst>
                  <a:ext uri="{0D108BD9-81ED-4DB2-BD59-A6C34878D82A}">
                    <a16:rowId xmlns:a16="http://schemas.microsoft.com/office/drawing/2014/main" val="786192356"/>
                  </a:ext>
                </a:extLst>
              </a:tr>
              <a:tr h="172557">
                <a:tc>
                  <a:txBody>
                    <a:bodyPr/>
                    <a:lstStyle/>
                    <a:p>
                      <a:pPr algn="l" fontAlgn="b"/>
                      <a:r>
                        <a:rPr lang="en-US" sz="1100" u="none" strike="noStrike" dirty="0">
                          <a:solidFill>
                            <a:srgbClr val="0070C0"/>
                          </a:solidFill>
                          <a:effectLst/>
                          <a:hlinkClick r:id="rId9">
                            <a:extLst>
                              <a:ext uri="{A12FA001-AC4F-418D-AE19-62706E023703}">
                                <ahyp:hlinkClr xmlns:ahyp="http://schemas.microsoft.com/office/drawing/2018/hyperlinkcolor" val="tx"/>
                              </a:ext>
                            </a:extLst>
                          </a:hlinkClick>
                        </a:rPr>
                        <a:t>https://thickness.matinf.pro/thickness/xlsx/data</a:t>
                      </a:r>
                      <a:endParaRPr lang="en-US" sz="1100" b="0" i="0" u="none" strike="noStrike" dirty="0">
                        <a:solidFill>
                          <a:srgbClr val="0070C0"/>
                        </a:solidFill>
                        <a:effectLst/>
                        <a:latin typeface="Calibri" panose="020F0502020204030204" pitchFamily="34" charset="0"/>
                      </a:endParaRPr>
                    </a:p>
                  </a:txBody>
                  <a:tcPr marL="9525" marR="9525" marT="9525" marB="0" anchor="b">
                    <a:solidFill>
                      <a:srgbClr val="00B0F0">
                        <a:alpha val="5000"/>
                      </a:srgbClr>
                    </a:solidFill>
                  </a:tcPr>
                </a:tc>
                <a:tc>
                  <a:txBody>
                    <a:bodyPr/>
                    <a:lstStyle/>
                    <a:p>
                      <a:pPr algn="l" fontAlgn="b"/>
                      <a:r>
                        <a:rPr lang="en-US" sz="1100" u="none" strike="noStrike">
                          <a:effectLst/>
                        </a:rPr>
                        <a:t>Thickness XLSX</a:t>
                      </a:r>
                      <a:endParaRPr lang="en-US" sz="1100" b="0" i="0" u="none" strike="noStrike">
                        <a:solidFill>
                          <a:srgbClr val="000000"/>
                        </a:solidFill>
                        <a:effectLst/>
                        <a:latin typeface="Calibri" panose="020F0502020204030204" pitchFamily="34" charset="0"/>
                      </a:endParaRPr>
                    </a:p>
                  </a:txBody>
                  <a:tcPr marL="9525" marR="9525" marT="9525" marB="0" anchor="b">
                    <a:solidFill>
                      <a:srgbClr val="00B0F0">
                        <a:alpha val="5000"/>
                      </a:srgbClr>
                    </a:solidFill>
                  </a:tcPr>
                </a:tc>
                <a:tc>
                  <a:txBody>
                    <a:bodyPr/>
                    <a:lstStyle/>
                    <a:p>
                      <a:pPr algn="l" fontAlgn="b"/>
                      <a:r>
                        <a:rPr lang="en-US" sz="1100" u="none" strike="noStrike" dirty="0" err="1">
                          <a:effectLst/>
                        </a:rPr>
                        <a:t>Azadeh</a:t>
                      </a:r>
                      <a:endParaRPr lang="en-US" sz="1100" b="0" i="0" u="none" strike="noStrike" dirty="0">
                        <a:solidFill>
                          <a:srgbClr val="000000"/>
                        </a:solidFill>
                        <a:effectLst/>
                        <a:latin typeface="Calibri" panose="020F0502020204030204" pitchFamily="34" charset="0"/>
                      </a:endParaRPr>
                    </a:p>
                  </a:txBody>
                  <a:tcPr marL="9525" marR="9525" marT="9525" marB="0" anchor="b">
                    <a:solidFill>
                      <a:srgbClr val="00B0F0">
                        <a:alpha val="5000"/>
                      </a:srgbClr>
                    </a:solidFill>
                  </a:tcPr>
                </a:tc>
                <a:extLst>
                  <a:ext uri="{0D108BD9-81ED-4DB2-BD59-A6C34878D82A}">
                    <a16:rowId xmlns:a16="http://schemas.microsoft.com/office/drawing/2014/main" val="3451482210"/>
                  </a:ext>
                </a:extLst>
              </a:tr>
              <a:tr h="152400">
                <a:tc>
                  <a:txBody>
                    <a:bodyPr/>
                    <a:lstStyle/>
                    <a:p>
                      <a:pPr algn="l" fontAlgn="b"/>
                      <a:r>
                        <a:rPr lang="en-US" sz="1100" u="none" strike="noStrike" dirty="0">
                          <a:solidFill>
                            <a:srgbClr val="0070C0"/>
                          </a:solidFill>
                          <a:effectLst/>
                          <a:hlinkClick r:id="rId10">
                            <a:extLst>
                              <a:ext uri="{A12FA001-AC4F-418D-AE19-62706E023703}">
                                <ahyp:hlinkClr xmlns:ahyp="http://schemas.microsoft.com/office/drawing/2018/hyperlinkcolor" val="tx"/>
                              </a:ext>
                            </a:extLst>
                          </a:hlinkClick>
                        </a:rPr>
                        <a:t>https://thickness.matinf.pro/thickness/txt/data</a:t>
                      </a:r>
                      <a:endParaRPr lang="en-US" sz="1100" b="0" i="0" u="none" strike="noStrike" dirty="0">
                        <a:solidFill>
                          <a:srgbClr val="0070C0"/>
                        </a:solidFill>
                        <a:effectLst/>
                        <a:latin typeface="Calibri" panose="020F0502020204030204" pitchFamily="34" charset="0"/>
                      </a:endParaRPr>
                    </a:p>
                  </a:txBody>
                  <a:tcPr marL="9525" marR="9525" marT="9525" marB="0" anchor="b">
                    <a:solidFill>
                      <a:srgbClr val="00B0F0">
                        <a:alpha val="5000"/>
                      </a:srgbClr>
                    </a:solidFill>
                  </a:tcPr>
                </a:tc>
                <a:tc>
                  <a:txBody>
                    <a:bodyPr/>
                    <a:lstStyle/>
                    <a:p>
                      <a:pPr algn="l" fontAlgn="b"/>
                      <a:r>
                        <a:rPr lang="en-US" sz="1100" u="none" strike="noStrike">
                          <a:effectLst/>
                        </a:rPr>
                        <a:t>Thickness TXT</a:t>
                      </a:r>
                      <a:endParaRPr lang="en-US" sz="1100" b="0" i="0" u="none" strike="noStrike">
                        <a:solidFill>
                          <a:srgbClr val="000000"/>
                        </a:solidFill>
                        <a:effectLst/>
                        <a:latin typeface="Calibri" panose="020F0502020204030204" pitchFamily="34" charset="0"/>
                      </a:endParaRPr>
                    </a:p>
                  </a:txBody>
                  <a:tcPr marL="9525" marR="9525" marT="9525" marB="0" anchor="b">
                    <a:solidFill>
                      <a:srgbClr val="00B0F0">
                        <a:alpha val="5000"/>
                      </a:srgbClr>
                    </a:solidFill>
                  </a:tcPr>
                </a:tc>
                <a:tc>
                  <a:txBody>
                    <a:bodyPr/>
                    <a:lstStyle/>
                    <a:p>
                      <a:pPr algn="l" fontAlgn="b"/>
                      <a:r>
                        <a:rPr lang="en-US" sz="1100" u="none" strike="noStrike" dirty="0" err="1">
                          <a:effectLst/>
                        </a:rPr>
                        <a:t>Azadeh</a:t>
                      </a:r>
                      <a:endParaRPr lang="en-US" sz="1100" b="0" i="0" u="none" strike="noStrike" dirty="0">
                        <a:solidFill>
                          <a:srgbClr val="000000"/>
                        </a:solidFill>
                        <a:effectLst/>
                        <a:latin typeface="Calibri" panose="020F0502020204030204" pitchFamily="34" charset="0"/>
                      </a:endParaRPr>
                    </a:p>
                  </a:txBody>
                  <a:tcPr marL="9525" marR="9525" marT="9525" marB="0" anchor="b">
                    <a:solidFill>
                      <a:srgbClr val="00B0F0">
                        <a:alpha val="5000"/>
                      </a:srgbClr>
                    </a:solidFill>
                  </a:tcPr>
                </a:tc>
                <a:extLst>
                  <a:ext uri="{0D108BD9-81ED-4DB2-BD59-A6C34878D82A}">
                    <a16:rowId xmlns:a16="http://schemas.microsoft.com/office/drawing/2014/main" val="3999669064"/>
                  </a:ext>
                </a:extLst>
              </a:tr>
            </a:tbl>
          </a:graphicData>
        </a:graphic>
      </p:graphicFrame>
      <p:cxnSp>
        <p:nvCxnSpPr>
          <p:cNvPr id="8" name="Straight Arrow Connector 7">
            <a:extLst>
              <a:ext uri="{FF2B5EF4-FFF2-40B4-BE49-F238E27FC236}">
                <a16:creationId xmlns:a16="http://schemas.microsoft.com/office/drawing/2014/main" id="{317DB79B-25A0-CBE2-BEDE-943395B81E3C}"/>
              </a:ext>
            </a:extLst>
          </p:cNvPr>
          <p:cNvCxnSpPr>
            <a:cxnSpLocks/>
            <a:stCxn id="17" idx="2"/>
            <a:endCxn id="16" idx="0"/>
          </p:cNvCxnSpPr>
          <p:nvPr/>
        </p:nvCxnSpPr>
        <p:spPr>
          <a:xfrm>
            <a:off x="5948527" y="1593600"/>
            <a:ext cx="3235568" cy="755094"/>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F2589B20-73C8-7773-AFB7-6BA01923D0E7}"/>
              </a:ext>
            </a:extLst>
          </p:cNvPr>
          <p:cNvCxnSpPr>
            <a:cxnSpLocks/>
            <a:stCxn id="17" idx="2"/>
            <a:endCxn id="15" idx="0"/>
          </p:cNvCxnSpPr>
          <p:nvPr/>
        </p:nvCxnSpPr>
        <p:spPr>
          <a:xfrm flipH="1">
            <a:off x="3143361" y="1593600"/>
            <a:ext cx="2805166" cy="773516"/>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sp>
        <p:nvSpPr>
          <p:cNvPr id="15" name="Text Box 10">
            <a:extLst>
              <a:ext uri="{FF2B5EF4-FFF2-40B4-BE49-F238E27FC236}">
                <a16:creationId xmlns:a16="http://schemas.microsoft.com/office/drawing/2014/main" id="{BA0910B4-8505-B28A-89FF-DDC7737898E3}"/>
              </a:ext>
            </a:extLst>
          </p:cNvPr>
          <p:cNvSpPr txBox="1">
            <a:spLocks noChangeArrowheads="1"/>
          </p:cNvSpPr>
          <p:nvPr/>
        </p:nvSpPr>
        <p:spPr bwMode="auto">
          <a:xfrm>
            <a:off x="1415169" y="2367116"/>
            <a:ext cx="3456383" cy="789896"/>
          </a:xfrm>
          <a:prstGeom prst="rect">
            <a:avLst/>
          </a:prstGeom>
          <a:solidFill>
            <a:srgbClr val="0070C0">
              <a:alpha val="30196"/>
            </a:srgbClr>
          </a:solidFill>
          <a:ln w="12700">
            <a:solidFill>
              <a:schemeClr val="tx1"/>
            </a:solidFill>
            <a:miter lim="800000"/>
            <a:headEnd/>
            <a:tailEnd/>
          </a:ln>
          <a:effec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defTabSz="914377">
              <a:spcBef>
                <a:spcPct val="0"/>
              </a:spcBef>
            </a:pPr>
            <a:r>
              <a:rPr lang="en-US" altLang="ru-RU" sz="2133" b="1" dirty="0">
                <a:solidFill>
                  <a:schemeClr val="tx1"/>
                </a:solidFill>
                <a:latin typeface="Arial" panose="020B0604020202020204" pitchFamily="34" charset="0"/>
              </a:rPr>
              <a:t>Data</a:t>
            </a:r>
            <a:endParaRPr lang="ru-RU" altLang="ru-RU" sz="2133" b="1" dirty="0">
              <a:solidFill>
                <a:schemeClr val="tx1"/>
              </a:solidFill>
              <a:latin typeface="Arial" panose="020B0604020202020204" pitchFamily="34" charset="0"/>
            </a:endParaRPr>
          </a:p>
          <a:p>
            <a:pPr algn="ctr" defTabSz="914377">
              <a:spcBef>
                <a:spcPct val="0"/>
              </a:spcBef>
            </a:pPr>
            <a:r>
              <a:rPr lang="en-US" altLang="ru-RU" sz="1200" b="1" i="1" dirty="0" err="1">
                <a:solidFill>
                  <a:schemeClr val="tx1"/>
                </a:solidFill>
                <a:latin typeface="Arial" panose="020B0604020202020204" pitchFamily="34" charset="0"/>
              </a:rPr>
              <a:t>IDatabaseValuesGetter</a:t>
            </a:r>
            <a:r>
              <a:rPr lang="en-US" altLang="ru-RU" sz="1200" dirty="0">
                <a:solidFill>
                  <a:schemeClr val="tx1"/>
                </a:solidFill>
                <a:latin typeface="Arial" panose="020B0604020202020204" pitchFamily="34" charset="0"/>
              </a:rPr>
              <a:t>: properties, compositions, properties for measurement areas</a:t>
            </a:r>
            <a:endParaRPr lang="ru-RU" altLang="ru-RU" sz="1200" dirty="0">
              <a:solidFill>
                <a:schemeClr val="tx1"/>
              </a:solidFill>
              <a:latin typeface="Arial" panose="020B0604020202020204" pitchFamily="34" charset="0"/>
            </a:endParaRPr>
          </a:p>
        </p:txBody>
      </p:sp>
      <p:sp>
        <p:nvSpPr>
          <p:cNvPr id="16" name="Text Box 10">
            <a:extLst>
              <a:ext uri="{FF2B5EF4-FFF2-40B4-BE49-F238E27FC236}">
                <a16:creationId xmlns:a16="http://schemas.microsoft.com/office/drawing/2014/main" id="{86F29AD8-9DB7-CC26-F022-F352D6B3B164}"/>
              </a:ext>
            </a:extLst>
          </p:cNvPr>
          <p:cNvSpPr txBox="1">
            <a:spLocks noChangeArrowheads="1"/>
          </p:cNvSpPr>
          <p:nvPr/>
        </p:nvSpPr>
        <p:spPr bwMode="auto">
          <a:xfrm>
            <a:off x="7455903" y="2348694"/>
            <a:ext cx="3456383" cy="789896"/>
          </a:xfrm>
          <a:prstGeom prst="rect">
            <a:avLst/>
          </a:prstGeom>
          <a:solidFill>
            <a:srgbClr val="0070C0">
              <a:alpha val="30196"/>
            </a:srgbClr>
          </a:solidFill>
          <a:ln w="12700">
            <a:solidFill>
              <a:schemeClr val="tx1"/>
            </a:solidFill>
            <a:miter lim="800000"/>
            <a:headEnd/>
            <a:tailEnd/>
          </a:ln>
          <a:effec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defTabSz="914377">
              <a:spcBef>
                <a:spcPct val="0"/>
              </a:spcBef>
            </a:pPr>
            <a:r>
              <a:rPr lang="en-US" altLang="ru-RU" sz="2133" b="1" dirty="0">
                <a:solidFill>
                  <a:schemeClr val="tx1"/>
                </a:solidFill>
                <a:latin typeface="Arial" panose="020B0604020202020204" pitchFamily="34" charset="0"/>
              </a:rPr>
              <a:t>Table</a:t>
            </a:r>
            <a:endParaRPr lang="ru-RU" altLang="ru-RU" sz="2133" b="1" dirty="0">
              <a:solidFill>
                <a:schemeClr val="tx1"/>
              </a:solidFill>
              <a:latin typeface="Arial" panose="020B0604020202020204" pitchFamily="34" charset="0"/>
            </a:endParaRPr>
          </a:p>
          <a:p>
            <a:pPr algn="ctr" defTabSz="914377">
              <a:spcBef>
                <a:spcPct val="0"/>
              </a:spcBef>
            </a:pPr>
            <a:r>
              <a:rPr lang="en-US" altLang="ru-RU" sz="1200" b="1" i="1" dirty="0" err="1">
                <a:solidFill>
                  <a:schemeClr val="tx1"/>
                </a:solidFill>
                <a:latin typeface="Arial" panose="020B0604020202020204" pitchFamily="34" charset="0"/>
              </a:rPr>
              <a:t>ITableGetter</a:t>
            </a:r>
            <a:r>
              <a:rPr lang="en-US" altLang="ru-RU" sz="1200" dirty="0">
                <a:solidFill>
                  <a:schemeClr val="tx1"/>
                </a:solidFill>
                <a:latin typeface="Arial" panose="020B0604020202020204" pitchFamily="34" charset="0"/>
              </a:rPr>
              <a:t>: arbitrary table</a:t>
            </a:r>
          </a:p>
          <a:p>
            <a:pPr algn="ctr" defTabSz="914377">
              <a:spcBef>
                <a:spcPct val="0"/>
              </a:spcBef>
            </a:pPr>
            <a:r>
              <a:rPr lang="en-US" altLang="ru-RU" sz="1200" dirty="0">
                <a:solidFill>
                  <a:schemeClr val="tx1"/>
                </a:solidFill>
                <a:latin typeface="Arial" panose="020B0604020202020204" pitchFamily="34" charset="0"/>
              </a:rPr>
              <a:t>(used for table </a:t>
            </a:r>
            <a:r>
              <a:rPr lang="en-US" altLang="ru-RU" sz="1200" dirty="0" err="1">
                <a:solidFill>
                  <a:schemeClr val="tx1"/>
                </a:solidFill>
                <a:latin typeface="Arial" panose="020B0604020202020204" pitchFamily="34" charset="0"/>
              </a:rPr>
              <a:t>visualisation</a:t>
            </a:r>
            <a:r>
              <a:rPr lang="en-US" altLang="ru-RU" sz="1200" dirty="0">
                <a:solidFill>
                  <a:schemeClr val="tx1"/>
                </a:solidFill>
                <a:latin typeface="Arial" panose="020B0604020202020204" pitchFamily="34" charset="0"/>
              </a:rPr>
              <a:t>)</a:t>
            </a:r>
            <a:endParaRPr lang="ru-RU" altLang="ru-RU" sz="1200" dirty="0">
              <a:solidFill>
                <a:schemeClr val="tx1"/>
              </a:solidFill>
              <a:latin typeface="Arial" panose="020B0604020202020204" pitchFamily="34" charset="0"/>
            </a:endParaRPr>
          </a:p>
        </p:txBody>
      </p:sp>
      <p:sp>
        <p:nvSpPr>
          <p:cNvPr id="17" name="Text Box 10">
            <a:extLst>
              <a:ext uri="{FF2B5EF4-FFF2-40B4-BE49-F238E27FC236}">
                <a16:creationId xmlns:a16="http://schemas.microsoft.com/office/drawing/2014/main" id="{9780EE11-738D-205A-DECE-8A89E463DE1C}"/>
              </a:ext>
            </a:extLst>
          </p:cNvPr>
          <p:cNvSpPr txBox="1">
            <a:spLocks noChangeArrowheads="1"/>
          </p:cNvSpPr>
          <p:nvPr/>
        </p:nvSpPr>
        <p:spPr bwMode="auto">
          <a:xfrm>
            <a:off x="4220335" y="1173036"/>
            <a:ext cx="3456383" cy="420564"/>
          </a:xfrm>
          <a:prstGeom prst="rect">
            <a:avLst/>
          </a:prstGeom>
          <a:solidFill>
            <a:srgbClr val="0070C0">
              <a:alpha val="30196"/>
            </a:srgbClr>
          </a:solidFill>
          <a:ln w="12700">
            <a:solidFill>
              <a:schemeClr val="tx1"/>
            </a:solidFill>
            <a:miter lim="800000"/>
            <a:headEnd/>
            <a:tailEnd/>
          </a:ln>
          <a:effec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defTabSz="914377">
              <a:spcBef>
                <a:spcPct val="0"/>
              </a:spcBef>
            </a:pPr>
            <a:r>
              <a:rPr lang="en-US" altLang="ru-RU" sz="2133" b="1" dirty="0">
                <a:solidFill>
                  <a:schemeClr val="tx1"/>
                </a:solidFill>
                <a:latin typeface="Arial" panose="020B0604020202020204" pitchFamily="34" charset="0"/>
              </a:rPr>
              <a:t>Data Extraction</a:t>
            </a:r>
            <a:endParaRPr lang="ru-RU" altLang="ru-RU" sz="2133" b="1" dirty="0">
              <a:solidFill>
                <a:schemeClr val="tx1"/>
              </a:solidFill>
              <a:latin typeface="Arial" panose="020B0604020202020204" pitchFamily="34" charset="0"/>
            </a:endParaRPr>
          </a:p>
        </p:txBody>
      </p:sp>
      <p:sp>
        <p:nvSpPr>
          <p:cNvPr id="25" name="TextBox 24">
            <a:extLst>
              <a:ext uri="{FF2B5EF4-FFF2-40B4-BE49-F238E27FC236}">
                <a16:creationId xmlns:a16="http://schemas.microsoft.com/office/drawing/2014/main" id="{549BD4D2-139D-826C-CCB8-031065C7A3C2}"/>
              </a:ext>
            </a:extLst>
          </p:cNvPr>
          <p:cNvSpPr txBox="1"/>
          <p:nvPr/>
        </p:nvSpPr>
        <p:spPr>
          <a:xfrm rot="20686125">
            <a:off x="3280786" y="1779787"/>
            <a:ext cx="1622809" cy="276999"/>
          </a:xfrm>
          <a:prstGeom prst="rect">
            <a:avLst/>
          </a:prstGeom>
          <a:noFill/>
        </p:spPr>
        <p:txBody>
          <a:bodyPr wrap="square">
            <a:spAutoFit/>
          </a:bodyPr>
          <a:lstStyle/>
          <a:p>
            <a:r>
              <a:rPr lang="en-US" altLang="ru-RU" sz="1200" dirty="0">
                <a:solidFill>
                  <a:prstClr val="black"/>
                </a:solidFill>
                <a:latin typeface="+mn-lt"/>
              </a:rPr>
              <a:t>/</a:t>
            </a:r>
            <a:r>
              <a:rPr lang="en-US" altLang="ru-RU" sz="1200" dirty="0" err="1">
                <a:solidFill>
                  <a:prstClr val="black"/>
                </a:solidFill>
                <a:latin typeface="+mn-lt"/>
              </a:rPr>
              <a:t>databasevaluesbody</a:t>
            </a:r>
            <a:endParaRPr lang="en-US" sz="1200" dirty="0"/>
          </a:p>
        </p:txBody>
      </p:sp>
      <p:sp>
        <p:nvSpPr>
          <p:cNvPr id="27" name="TextBox 26">
            <a:extLst>
              <a:ext uri="{FF2B5EF4-FFF2-40B4-BE49-F238E27FC236}">
                <a16:creationId xmlns:a16="http://schemas.microsoft.com/office/drawing/2014/main" id="{2C967443-65EF-CED0-9E28-CDDEC6D99011}"/>
              </a:ext>
            </a:extLst>
          </p:cNvPr>
          <p:cNvSpPr txBox="1"/>
          <p:nvPr/>
        </p:nvSpPr>
        <p:spPr>
          <a:xfrm rot="821710">
            <a:off x="7782447" y="1799882"/>
            <a:ext cx="1019909" cy="276999"/>
          </a:xfrm>
          <a:prstGeom prst="rect">
            <a:avLst/>
          </a:prstGeom>
          <a:noFill/>
        </p:spPr>
        <p:txBody>
          <a:bodyPr wrap="square">
            <a:spAutoFit/>
          </a:bodyPr>
          <a:lstStyle/>
          <a:p>
            <a:r>
              <a:rPr lang="en-US" altLang="ru-RU" sz="1200" dirty="0">
                <a:solidFill>
                  <a:prstClr val="black"/>
                </a:solidFill>
                <a:latin typeface="+mn-lt"/>
              </a:rPr>
              <a:t>/</a:t>
            </a:r>
            <a:r>
              <a:rPr lang="en-US" altLang="ru-RU" sz="1200" dirty="0" err="1">
                <a:solidFill>
                  <a:prstClr val="black"/>
                </a:solidFill>
                <a:latin typeface="+mn-lt"/>
              </a:rPr>
              <a:t>tablebody</a:t>
            </a:r>
            <a:endParaRPr lang="en-US" sz="1200" dirty="0"/>
          </a:p>
        </p:txBody>
      </p:sp>
      <p:sp>
        <p:nvSpPr>
          <p:cNvPr id="30" name="TextBox 29">
            <a:extLst>
              <a:ext uri="{FF2B5EF4-FFF2-40B4-BE49-F238E27FC236}">
                <a16:creationId xmlns:a16="http://schemas.microsoft.com/office/drawing/2014/main" id="{913A9BAD-2AC6-7A91-D8C2-39F9B7C91B19}"/>
              </a:ext>
            </a:extLst>
          </p:cNvPr>
          <p:cNvSpPr txBox="1"/>
          <p:nvPr/>
        </p:nvSpPr>
        <p:spPr>
          <a:xfrm>
            <a:off x="8212949" y="3390484"/>
            <a:ext cx="2024742" cy="2923877"/>
          </a:xfrm>
          <a:prstGeom prst="rect">
            <a:avLst/>
          </a:prstGeom>
          <a:noFill/>
          <a:ln>
            <a:solidFill>
              <a:schemeClr val="accent1"/>
            </a:solidFill>
          </a:ln>
        </p:spPr>
        <p:txBody>
          <a:bodyPr wrap="square">
            <a:spAutoFit/>
          </a:bodyPr>
          <a:lstStyle/>
          <a:p>
            <a:r>
              <a:rPr lang="en-US" sz="800" dirty="0">
                <a:solidFill>
                  <a:srgbClr val="000000"/>
                </a:solidFill>
                <a:latin typeface="Cascadia Mono" panose="020B0609020000020004" pitchFamily="49" charset="0"/>
              </a:rPr>
              <a:t>{</a:t>
            </a:r>
          </a:p>
          <a:p>
            <a:r>
              <a:rPr lang="en-US" sz="800" dirty="0">
                <a:solidFill>
                  <a:srgbClr val="000000"/>
                </a:solidFill>
                <a:latin typeface="Cascadia Mono" panose="020B0609020000020004" pitchFamily="49" charset="0"/>
              </a:rPr>
              <a:t>  </a:t>
            </a:r>
            <a:r>
              <a:rPr lang="en-US" sz="800" dirty="0">
                <a:solidFill>
                  <a:srgbClr val="2E75B6"/>
                </a:solidFill>
                <a:latin typeface="Cascadia Mono" panose="020B0609020000020004" pitchFamily="49" charset="0"/>
              </a:rPr>
              <a:t>"</a:t>
            </a:r>
            <a:r>
              <a:rPr lang="en-US" sz="800" dirty="0" err="1">
                <a:solidFill>
                  <a:srgbClr val="2E75B6"/>
                </a:solidFill>
                <a:latin typeface="Cascadia Mono" panose="020B0609020000020004" pitchFamily="49" charset="0"/>
              </a:rPr>
              <a:t>DataTable</a:t>
            </a:r>
            <a:r>
              <a:rPr lang="en-US" sz="800" dirty="0">
                <a:solidFill>
                  <a:srgbClr val="2E75B6"/>
                </a:solidFill>
                <a:latin typeface="Cascadia Mono" panose="020B0609020000020004" pitchFamily="49" charset="0"/>
              </a:rPr>
              <a:t>"</a:t>
            </a:r>
            <a:r>
              <a:rPr lang="en-US" sz="800" dirty="0">
                <a:solidFill>
                  <a:srgbClr val="000000"/>
                </a:solidFill>
                <a:latin typeface="Cascadia Mono" panose="020B0609020000020004" pitchFamily="49" charset="0"/>
              </a:rPr>
              <a:t>: [</a:t>
            </a:r>
          </a:p>
          <a:p>
            <a:r>
              <a:rPr lang="en-US" sz="800" dirty="0">
                <a:solidFill>
                  <a:srgbClr val="000000"/>
                </a:solidFill>
                <a:latin typeface="Cascadia Mono" panose="020B0609020000020004" pitchFamily="49" charset="0"/>
              </a:rPr>
              <a:t>    {</a:t>
            </a:r>
          </a:p>
          <a:p>
            <a:r>
              <a:rPr lang="en-US" sz="800" dirty="0">
                <a:solidFill>
                  <a:srgbClr val="000000"/>
                </a:solidFill>
                <a:latin typeface="Cascadia Mono" panose="020B0609020000020004" pitchFamily="49" charset="0"/>
              </a:rPr>
              <a:t>      </a:t>
            </a:r>
            <a:r>
              <a:rPr lang="en-US" sz="800" dirty="0">
                <a:solidFill>
                  <a:srgbClr val="2E75B6"/>
                </a:solidFill>
                <a:latin typeface="Cascadia Mono" panose="020B0609020000020004" pitchFamily="49" charset="0"/>
              </a:rPr>
              <a:t>"Index"</a:t>
            </a:r>
            <a:r>
              <a:rPr lang="en-US" sz="800" dirty="0">
                <a:solidFill>
                  <a:srgbClr val="000000"/>
                </a:solidFill>
                <a:latin typeface="Cascadia Mono" panose="020B0609020000020004" pitchFamily="49" charset="0"/>
              </a:rPr>
              <a:t>: </a:t>
            </a:r>
            <a:r>
              <a:rPr lang="en-US" sz="800" dirty="0">
                <a:solidFill>
                  <a:srgbClr val="A31515"/>
                </a:solidFill>
                <a:latin typeface="Cascadia Mono" panose="020B0609020000020004" pitchFamily="49" charset="0"/>
              </a:rPr>
              <a:t>"1"</a:t>
            </a:r>
            <a:r>
              <a:rPr lang="en-US" sz="800" dirty="0">
                <a:solidFill>
                  <a:srgbClr val="000000"/>
                </a:solidFill>
                <a:latin typeface="Cascadia Mono" panose="020B0609020000020004" pitchFamily="49" charset="0"/>
              </a:rPr>
              <a:t>,</a:t>
            </a:r>
          </a:p>
          <a:p>
            <a:r>
              <a:rPr lang="en-US" sz="800" dirty="0">
                <a:solidFill>
                  <a:srgbClr val="000000"/>
                </a:solidFill>
                <a:latin typeface="Cascadia Mono" panose="020B0609020000020004" pitchFamily="49" charset="0"/>
              </a:rPr>
              <a:t>      </a:t>
            </a:r>
            <a:r>
              <a:rPr lang="en-US" sz="800" dirty="0">
                <a:solidFill>
                  <a:srgbClr val="2E75B6"/>
                </a:solidFill>
                <a:latin typeface="Cascadia Mono" panose="020B0609020000020004" pitchFamily="49" charset="0"/>
              </a:rPr>
              <a:t>"V"</a:t>
            </a:r>
            <a:r>
              <a:rPr lang="en-US" sz="800" dirty="0">
                <a:solidFill>
                  <a:srgbClr val="000000"/>
                </a:solidFill>
                <a:latin typeface="Cascadia Mono" panose="020B0609020000020004" pitchFamily="49" charset="0"/>
              </a:rPr>
              <a:t>: 31.3,</a:t>
            </a:r>
          </a:p>
          <a:p>
            <a:r>
              <a:rPr lang="en-US" sz="800" dirty="0">
                <a:solidFill>
                  <a:srgbClr val="000000"/>
                </a:solidFill>
                <a:latin typeface="Cascadia Mono" panose="020B0609020000020004" pitchFamily="49" charset="0"/>
              </a:rPr>
              <a:t>      </a:t>
            </a:r>
            <a:r>
              <a:rPr lang="en-US" sz="800" dirty="0">
                <a:solidFill>
                  <a:srgbClr val="2E75B6"/>
                </a:solidFill>
                <a:latin typeface="Cascadia Mono" panose="020B0609020000020004" pitchFamily="49" charset="0"/>
              </a:rPr>
              <a:t>"Mn"</a:t>
            </a:r>
            <a:r>
              <a:rPr lang="en-US" sz="800" dirty="0">
                <a:solidFill>
                  <a:srgbClr val="000000"/>
                </a:solidFill>
                <a:latin typeface="Cascadia Mono" panose="020B0609020000020004" pitchFamily="49" charset="0"/>
              </a:rPr>
              <a:t>: 2.7,</a:t>
            </a:r>
          </a:p>
          <a:p>
            <a:r>
              <a:rPr lang="en-US" sz="800" dirty="0">
                <a:solidFill>
                  <a:srgbClr val="000000"/>
                </a:solidFill>
                <a:latin typeface="Cascadia Mono" panose="020B0609020000020004" pitchFamily="49" charset="0"/>
              </a:rPr>
              <a:t>      </a:t>
            </a:r>
            <a:r>
              <a:rPr lang="en-US" sz="800" dirty="0">
                <a:solidFill>
                  <a:srgbClr val="2E75B6"/>
                </a:solidFill>
                <a:latin typeface="Cascadia Mono" panose="020B0609020000020004" pitchFamily="49" charset="0"/>
              </a:rPr>
              <a:t>"Co"</a:t>
            </a:r>
            <a:r>
              <a:rPr lang="en-US" sz="800" dirty="0">
                <a:solidFill>
                  <a:srgbClr val="000000"/>
                </a:solidFill>
                <a:latin typeface="Cascadia Mono" panose="020B0609020000020004" pitchFamily="49" charset="0"/>
              </a:rPr>
              <a:t>: 22.6,</a:t>
            </a:r>
          </a:p>
          <a:p>
            <a:r>
              <a:rPr lang="en-US" sz="800" dirty="0">
                <a:solidFill>
                  <a:srgbClr val="000000"/>
                </a:solidFill>
                <a:latin typeface="Cascadia Mono" panose="020B0609020000020004" pitchFamily="49" charset="0"/>
              </a:rPr>
              <a:t>      </a:t>
            </a:r>
            <a:r>
              <a:rPr lang="en-US" sz="800" dirty="0">
                <a:solidFill>
                  <a:srgbClr val="2E75B6"/>
                </a:solidFill>
                <a:latin typeface="Cascadia Mono" panose="020B0609020000020004" pitchFamily="49" charset="0"/>
              </a:rPr>
              <a:t>"Ni"</a:t>
            </a:r>
            <a:r>
              <a:rPr lang="en-US" sz="800" dirty="0">
                <a:solidFill>
                  <a:srgbClr val="000000"/>
                </a:solidFill>
                <a:latin typeface="Cascadia Mono" panose="020B0609020000020004" pitchFamily="49" charset="0"/>
              </a:rPr>
              <a:t>: 6,</a:t>
            </a:r>
          </a:p>
          <a:p>
            <a:r>
              <a:rPr lang="en-US" sz="800" dirty="0">
                <a:solidFill>
                  <a:srgbClr val="000000"/>
                </a:solidFill>
                <a:latin typeface="Cascadia Mono" panose="020B0609020000020004" pitchFamily="49" charset="0"/>
              </a:rPr>
              <a:t>      </a:t>
            </a:r>
            <a:r>
              <a:rPr lang="en-US" sz="800" dirty="0">
                <a:solidFill>
                  <a:srgbClr val="2E75B6"/>
                </a:solidFill>
                <a:latin typeface="Cascadia Mono" panose="020B0609020000020004" pitchFamily="49" charset="0"/>
              </a:rPr>
              <a:t>"Ho"</a:t>
            </a:r>
            <a:r>
              <a:rPr lang="en-US" sz="800" dirty="0">
                <a:solidFill>
                  <a:srgbClr val="000000"/>
                </a:solidFill>
                <a:latin typeface="Cascadia Mono" panose="020B0609020000020004" pitchFamily="49" charset="0"/>
              </a:rPr>
              <a:t>: 37.4</a:t>
            </a:r>
          </a:p>
          <a:p>
            <a:r>
              <a:rPr lang="en-US" sz="800" dirty="0">
                <a:solidFill>
                  <a:srgbClr val="000000"/>
                </a:solidFill>
                <a:latin typeface="Cascadia Mono" panose="020B0609020000020004" pitchFamily="49" charset="0"/>
              </a:rPr>
              <a:t>    }, </a:t>
            </a:r>
          </a:p>
          <a:p>
            <a:r>
              <a:rPr lang="en-US" sz="800" dirty="0">
                <a:solidFill>
                  <a:srgbClr val="000000"/>
                </a:solidFill>
                <a:latin typeface="Cascadia Mono" panose="020B0609020000020004" pitchFamily="49" charset="0"/>
              </a:rPr>
              <a:t>    ...</a:t>
            </a:r>
          </a:p>
          <a:p>
            <a:r>
              <a:rPr lang="en-US" sz="800" dirty="0">
                <a:solidFill>
                  <a:srgbClr val="000000"/>
                </a:solidFill>
                <a:latin typeface="Cascadia Mono" panose="020B0609020000020004" pitchFamily="49" charset="0"/>
              </a:rPr>
              <a:t>  ],</a:t>
            </a:r>
          </a:p>
          <a:p>
            <a:r>
              <a:rPr lang="en-US" sz="800" dirty="0">
                <a:solidFill>
                  <a:srgbClr val="000000"/>
                </a:solidFill>
                <a:latin typeface="Cascadia Mono" panose="020B0609020000020004" pitchFamily="49" charset="0"/>
              </a:rPr>
              <a:t>  </a:t>
            </a:r>
            <a:r>
              <a:rPr lang="en-US" sz="800" dirty="0">
                <a:solidFill>
                  <a:srgbClr val="2E75B6"/>
                </a:solidFill>
                <a:latin typeface="Cascadia Mono" panose="020B0609020000020004" pitchFamily="49" charset="0"/>
              </a:rPr>
              <a:t>"Coordinates"</a:t>
            </a:r>
            <a:r>
              <a:rPr lang="en-US" sz="800" dirty="0">
                <a:solidFill>
                  <a:srgbClr val="000000"/>
                </a:solidFill>
                <a:latin typeface="Cascadia Mono" panose="020B0609020000020004" pitchFamily="49" charset="0"/>
              </a:rPr>
              <a:t>: {</a:t>
            </a:r>
          </a:p>
          <a:p>
            <a:r>
              <a:rPr lang="en-US" sz="800" dirty="0">
                <a:solidFill>
                  <a:srgbClr val="000000"/>
                </a:solidFill>
                <a:latin typeface="Cascadia Mono" panose="020B0609020000020004" pitchFamily="49" charset="0"/>
              </a:rPr>
              <a:t>    </a:t>
            </a:r>
            <a:r>
              <a:rPr lang="en-US" sz="800" dirty="0">
                <a:solidFill>
                  <a:srgbClr val="2E75B6"/>
                </a:solidFill>
                <a:latin typeface="Cascadia Mono" panose="020B0609020000020004" pitchFamily="49" charset="0"/>
              </a:rPr>
              <a:t>"</a:t>
            </a:r>
            <a:r>
              <a:rPr lang="en-US" sz="800" dirty="0" err="1">
                <a:solidFill>
                  <a:srgbClr val="2E75B6"/>
                </a:solidFill>
                <a:latin typeface="Cascadia Mono" panose="020B0609020000020004" pitchFamily="49" charset="0"/>
              </a:rPr>
              <a:t>CoordinateNames</a:t>
            </a:r>
            <a:r>
              <a:rPr lang="en-US" sz="800" dirty="0">
                <a:solidFill>
                  <a:srgbClr val="2E75B6"/>
                </a:solidFill>
                <a:latin typeface="Cascadia Mono" panose="020B0609020000020004" pitchFamily="49" charset="0"/>
              </a:rPr>
              <a:t>"</a:t>
            </a:r>
            <a:r>
              <a:rPr lang="en-US" sz="800" dirty="0">
                <a:solidFill>
                  <a:srgbClr val="000000"/>
                </a:solidFill>
                <a:latin typeface="Cascadia Mono" panose="020B0609020000020004" pitchFamily="49" charset="0"/>
              </a:rPr>
              <a:t>: [],</a:t>
            </a:r>
          </a:p>
          <a:p>
            <a:r>
              <a:rPr lang="en-US" sz="800" dirty="0">
                <a:solidFill>
                  <a:srgbClr val="000000"/>
                </a:solidFill>
                <a:latin typeface="Cascadia Mono" panose="020B0609020000020004" pitchFamily="49" charset="0"/>
              </a:rPr>
              <a:t>    </a:t>
            </a:r>
            <a:r>
              <a:rPr lang="en-US" sz="800" dirty="0">
                <a:solidFill>
                  <a:srgbClr val="2E75B6"/>
                </a:solidFill>
                <a:latin typeface="Cascadia Mono" panose="020B0609020000020004" pitchFamily="49" charset="0"/>
              </a:rPr>
              <a:t>"</a:t>
            </a:r>
            <a:r>
              <a:rPr lang="en-US" sz="800" dirty="0" err="1">
                <a:solidFill>
                  <a:srgbClr val="2E75B6"/>
                </a:solidFill>
                <a:latin typeface="Cascadia Mono" panose="020B0609020000020004" pitchFamily="49" charset="0"/>
              </a:rPr>
              <a:t>HasCoordinates</a:t>
            </a:r>
            <a:r>
              <a:rPr lang="en-US" sz="800" dirty="0">
                <a:solidFill>
                  <a:srgbClr val="2E75B6"/>
                </a:solidFill>
                <a:latin typeface="Cascadia Mono" panose="020B0609020000020004" pitchFamily="49" charset="0"/>
              </a:rPr>
              <a:t>"</a:t>
            </a:r>
            <a:r>
              <a:rPr lang="en-US" sz="800" dirty="0">
                <a:solidFill>
                  <a:srgbClr val="000000"/>
                </a:solidFill>
                <a:latin typeface="Cascadia Mono" panose="020B0609020000020004" pitchFamily="49" charset="0"/>
              </a:rPr>
              <a:t>: </a:t>
            </a:r>
            <a:r>
              <a:rPr lang="en-US" sz="800" dirty="0">
                <a:solidFill>
                  <a:srgbClr val="0000FF"/>
                </a:solidFill>
                <a:latin typeface="Cascadia Mono" panose="020B0609020000020004" pitchFamily="49" charset="0"/>
              </a:rPr>
              <a:t>false</a:t>
            </a:r>
            <a:endParaRPr lang="en-US" sz="800" dirty="0">
              <a:solidFill>
                <a:srgbClr val="000000"/>
              </a:solidFill>
              <a:latin typeface="Cascadia Mono" panose="020B0609020000020004" pitchFamily="49" charset="0"/>
            </a:endParaRPr>
          </a:p>
          <a:p>
            <a:r>
              <a:rPr lang="en-US" sz="800" dirty="0">
                <a:solidFill>
                  <a:srgbClr val="000000"/>
                </a:solidFill>
                <a:latin typeface="Cascadia Mono" panose="020B0609020000020004" pitchFamily="49" charset="0"/>
              </a:rPr>
              <a:t>  },</a:t>
            </a:r>
          </a:p>
          <a:p>
            <a:r>
              <a:rPr lang="en-US" sz="800" dirty="0">
                <a:solidFill>
                  <a:srgbClr val="000000"/>
                </a:solidFill>
                <a:latin typeface="Cascadia Mono" panose="020B0609020000020004" pitchFamily="49" charset="0"/>
              </a:rPr>
              <a:t>  </a:t>
            </a:r>
            <a:r>
              <a:rPr lang="en-US" sz="800" dirty="0">
                <a:solidFill>
                  <a:srgbClr val="2E75B6"/>
                </a:solidFill>
                <a:latin typeface="Cascadia Mono" panose="020B0609020000020004" pitchFamily="49" charset="0"/>
              </a:rPr>
              <a:t>"Dependencies"</a:t>
            </a:r>
            <a:r>
              <a:rPr lang="en-US" sz="800" dirty="0">
                <a:solidFill>
                  <a:srgbClr val="000000"/>
                </a:solidFill>
                <a:latin typeface="Cascadia Mono" panose="020B0609020000020004" pitchFamily="49" charset="0"/>
              </a:rPr>
              <a:t>: {</a:t>
            </a:r>
          </a:p>
          <a:p>
            <a:r>
              <a:rPr lang="en-US" sz="800" dirty="0">
                <a:solidFill>
                  <a:srgbClr val="000000"/>
                </a:solidFill>
                <a:latin typeface="Cascadia Mono" panose="020B0609020000020004" pitchFamily="49" charset="0"/>
              </a:rPr>
              <a:t>    </a:t>
            </a:r>
            <a:r>
              <a:rPr lang="en-US" sz="800" dirty="0">
                <a:solidFill>
                  <a:srgbClr val="2E75B6"/>
                </a:solidFill>
                <a:latin typeface="Cascadia Mono" panose="020B0609020000020004" pitchFamily="49" charset="0"/>
              </a:rPr>
              <a:t>"</a:t>
            </a:r>
            <a:r>
              <a:rPr lang="en-US" sz="800" dirty="0" err="1">
                <a:solidFill>
                  <a:srgbClr val="2E75B6"/>
                </a:solidFill>
                <a:latin typeface="Cascadia Mono" panose="020B0609020000020004" pitchFamily="49" charset="0"/>
              </a:rPr>
              <a:t>DependencyNames</a:t>
            </a:r>
            <a:r>
              <a:rPr lang="en-US" sz="800" dirty="0">
                <a:solidFill>
                  <a:srgbClr val="2E75B6"/>
                </a:solidFill>
                <a:latin typeface="Cascadia Mono" panose="020B0609020000020004" pitchFamily="49" charset="0"/>
              </a:rPr>
              <a:t>"</a:t>
            </a:r>
            <a:r>
              <a:rPr lang="en-US" sz="800" dirty="0">
                <a:solidFill>
                  <a:srgbClr val="000000"/>
                </a:solidFill>
                <a:latin typeface="Cascadia Mono" panose="020B0609020000020004" pitchFamily="49" charset="0"/>
              </a:rPr>
              <a:t>: [</a:t>
            </a:r>
          </a:p>
          <a:p>
            <a:r>
              <a:rPr lang="en-US" sz="800" dirty="0">
                <a:solidFill>
                  <a:srgbClr val="000000"/>
                </a:solidFill>
                <a:latin typeface="Cascadia Mono" panose="020B0609020000020004" pitchFamily="49" charset="0"/>
              </a:rPr>
              <a:t>      </a:t>
            </a:r>
            <a:r>
              <a:rPr lang="en-US" sz="800" dirty="0">
                <a:solidFill>
                  <a:srgbClr val="A31515"/>
                </a:solidFill>
                <a:latin typeface="Cascadia Mono" panose="020B0609020000020004" pitchFamily="49" charset="0"/>
              </a:rPr>
              <a:t>"Index"</a:t>
            </a:r>
            <a:endParaRPr lang="en-US" sz="800" dirty="0">
              <a:solidFill>
                <a:srgbClr val="000000"/>
              </a:solidFill>
              <a:latin typeface="Cascadia Mono" panose="020B0609020000020004" pitchFamily="49" charset="0"/>
            </a:endParaRPr>
          </a:p>
          <a:p>
            <a:r>
              <a:rPr lang="en-US" sz="800" dirty="0">
                <a:solidFill>
                  <a:srgbClr val="000000"/>
                </a:solidFill>
                <a:latin typeface="Cascadia Mono" panose="020B0609020000020004" pitchFamily="49" charset="0"/>
              </a:rPr>
              <a:t>    ],</a:t>
            </a:r>
          </a:p>
          <a:p>
            <a:r>
              <a:rPr lang="en-US" sz="800" dirty="0">
                <a:solidFill>
                  <a:srgbClr val="000000"/>
                </a:solidFill>
                <a:latin typeface="Cascadia Mono" panose="020B0609020000020004" pitchFamily="49" charset="0"/>
              </a:rPr>
              <a:t>    </a:t>
            </a:r>
            <a:r>
              <a:rPr lang="en-US" sz="800" dirty="0">
                <a:solidFill>
                  <a:srgbClr val="2E75B6"/>
                </a:solidFill>
                <a:latin typeface="Cascadia Mono" panose="020B0609020000020004" pitchFamily="49" charset="0"/>
              </a:rPr>
              <a:t>"</a:t>
            </a:r>
            <a:r>
              <a:rPr lang="en-US" sz="800" dirty="0" err="1">
                <a:solidFill>
                  <a:srgbClr val="2E75B6"/>
                </a:solidFill>
                <a:latin typeface="Cascadia Mono" panose="020B0609020000020004" pitchFamily="49" charset="0"/>
              </a:rPr>
              <a:t>HasDependencies</a:t>
            </a:r>
            <a:r>
              <a:rPr lang="en-US" sz="800" dirty="0">
                <a:solidFill>
                  <a:srgbClr val="2E75B6"/>
                </a:solidFill>
                <a:latin typeface="Cascadia Mono" panose="020B0609020000020004" pitchFamily="49" charset="0"/>
              </a:rPr>
              <a:t>"</a:t>
            </a:r>
            <a:r>
              <a:rPr lang="en-US" sz="800" dirty="0">
                <a:solidFill>
                  <a:srgbClr val="000000"/>
                </a:solidFill>
                <a:latin typeface="Cascadia Mono" panose="020B0609020000020004" pitchFamily="49" charset="0"/>
              </a:rPr>
              <a:t>: </a:t>
            </a:r>
            <a:r>
              <a:rPr lang="en-US" sz="800" dirty="0">
                <a:solidFill>
                  <a:srgbClr val="0000FF"/>
                </a:solidFill>
                <a:latin typeface="Cascadia Mono" panose="020B0609020000020004" pitchFamily="49" charset="0"/>
              </a:rPr>
              <a:t>true</a:t>
            </a:r>
            <a:endParaRPr lang="en-US" sz="800" dirty="0">
              <a:solidFill>
                <a:srgbClr val="000000"/>
              </a:solidFill>
              <a:latin typeface="Cascadia Mono" panose="020B0609020000020004" pitchFamily="49" charset="0"/>
            </a:endParaRPr>
          </a:p>
          <a:p>
            <a:r>
              <a:rPr lang="en-US" sz="800" dirty="0">
                <a:solidFill>
                  <a:srgbClr val="000000"/>
                </a:solidFill>
                <a:latin typeface="Cascadia Mono" panose="020B0609020000020004" pitchFamily="49" charset="0"/>
              </a:rPr>
              <a:t>  }</a:t>
            </a:r>
          </a:p>
          <a:p>
            <a:r>
              <a:rPr lang="en-US" sz="800" dirty="0">
                <a:solidFill>
                  <a:srgbClr val="000000"/>
                </a:solidFill>
                <a:latin typeface="Cascadia Mono" panose="020B0609020000020004" pitchFamily="49" charset="0"/>
              </a:rPr>
              <a:t>}</a:t>
            </a:r>
            <a:endParaRPr lang="en-US" sz="800" dirty="0"/>
          </a:p>
        </p:txBody>
      </p:sp>
      <p:sp>
        <p:nvSpPr>
          <p:cNvPr id="31" name="Rectangle: Rounded Corners 30">
            <a:extLst>
              <a:ext uri="{FF2B5EF4-FFF2-40B4-BE49-F238E27FC236}">
                <a16:creationId xmlns:a16="http://schemas.microsoft.com/office/drawing/2014/main" id="{FE20EB6B-69C0-7DBD-4011-B3838F017C51}"/>
              </a:ext>
            </a:extLst>
          </p:cNvPr>
          <p:cNvSpPr/>
          <p:nvPr/>
        </p:nvSpPr>
        <p:spPr>
          <a:xfrm>
            <a:off x="8287651" y="3526285"/>
            <a:ext cx="1884123" cy="1357883"/>
          </a:xfrm>
          <a:prstGeom prst="roundRect">
            <a:avLst/>
          </a:prstGeom>
          <a:solidFill>
            <a:srgbClr val="0070C0">
              <a:alpha val="16000"/>
            </a:srgbClr>
          </a:solidFill>
          <a:ln w="12700">
            <a:solidFill>
              <a:srgbClr val="0070C0">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Box 52">
            <a:extLst>
              <a:ext uri="{FF2B5EF4-FFF2-40B4-BE49-F238E27FC236}">
                <a16:creationId xmlns:a16="http://schemas.microsoft.com/office/drawing/2014/main" id="{DFE2D9F4-C7B5-BBAB-1501-08F49354A90D}"/>
              </a:ext>
            </a:extLst>
          </p:cNvPr>
          <p:cNvSpPr txBox="1">
            <a:spLocks noChangeArrowheads="1"/>
          </p:cNvSpPr>
          <p:nvPr/>
        </p:nvSpPr>
        <p:spPr bwMode="auto">
          <a:xfrm>
            <a:off x="7680245" y="1095162"/>
            <a:ext cx="4600360" cy="5155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ct val="50000"/>
              </a:spcBef>
            </a:pPr>
            <a:r>
              <a:rPr lang="en-US" altLang="ru-RU" sz="1100" b="1" dirty="0">
                <a:solidFill>
                  <a:prstClr val="black"/>
                </a:solidFill>
                <a:latin typeface="+mn-lt"/>
              </a:rPr>
              <a:t>Request URL: </a:t>
            </a:r>
            <a:r>
              <a:rPr lang="en-US" altLang="ru-RU" sz="1100" dirty="0" err="1">
                <a:solidFill>
                  <a:prstClr val="black"/>
                </a:solidFill>
                <a:latin typeface="+mn-lt"/>
              </a:rPr>
              <a:t>HTTPS_DataSchema</a:t>
            </a:r>
            <a:r>
              <a:rPr lang="en-US" altLang="ru-RU" sz="1100" dirty="0">
                <a:solidFill>
                  <a:prstClr val="black"/>
                </a:solidFill>
                <a:latin typeface="+mn-lt"/>
              </a:rPr>
              <a:t> + ("/</a:t>
            </a:r>
            <a:r>
              <a:rPr lang="en-US" altLang="ru-RU" sz="1100" dirty="0" err="1">
                <a:solidFill>
                  <a:prstClr val="black"/>
                </a:solidFill>
                <a:latin typeface="+mn-lt"/>
              </a:rPr>
              <a:t>databasevaluesbody</a:t>
            </a:r>
            <a:r>
              <a:rPr lang="en-US" altLang="ru-RU" sz="1100" dirty="0">
                <a:solidFill>
                  <a:prstClr val="black"/>
                </a:solidFill>
                <a:latin typeface="+mn-lt"/>
              </a:rPr>
              <a:t>" | "/</a:t>
            </a:r>
            <a:r>
              <a:rPr lang="en-US" altLang="ru-RU" sz="1100" dirty="0" err="1">
                <a:solidFill>
                  <a:prstClr val="black"/>
                </a:solidFill>
                <a:latin typeface="+mn-lt"/>
              </a:rPr>
              <a:t>tablebody</a:t>
            </a:r>
            <a:r>
              <a:rPr lang="en-US" altLang="ru-RU" sz="1100" dirty="0">
                <a:solidFill>
                  <a:prstClr val="black"/>
                </a:solidFill>
                <a:latin typeface="+mn-lt"/>
              </a:rPr>
              <a:t>")</a:t>
            </a:r>
          </a:p>
          <a:p>
            <a:pPr defTabSz="914377">
              <a:spcBef>
                <a:spcPct val="50000"/>
              </a:spcBef>
            </a:pPr>
            <a:r>
              <a:rPr lang="en-US" altLang="ru-RU" sz="1100" b="1" dirty="0">
                <a:solidFill>
                  <a:prstClr val="black"/>
                </a:solidFill>
                <a:latin typeface="+mn-lt"/>
              </a:rPr>
              <a:t>Example: </a:t>
            </a:r>
            <a:r>
              <a:rPr lang="en-US" altLang="ru-RU" sz="1100" dirty="0">
                <a:solidFill>
                  <a:prstClr val="black"/>
                </a:solidFill>
                <a:latin typeface="+mn-lt"/>
              </a:rPr>
              <a:t>Data Schema (for EDX): </a:t>
            </a:r>
            <a:r>
              <a:rPr lang="en-US" altLang="ru-RU" sz="1100" dirty="0">
                <a:solidFill>
                  <a:srgbClr val="0070C0"/>
                </a:solidFill>
                <a:latin typeface="+mn-lt"/>
                <a:hlinkClick r:id="rId6">
                  <a:extLst>
                    <a:ext uri="{A12FA001-AC4F-418D-AE19-62706E023703}">
                      <ahyp:hlinkClr xmlns:ahyp="http://schemas.microsoft.com/office/drawing/2018/hyperlinkcolor" val="tx"/>
                    </a:ext>
                  </a:extLst>
                </a:hlinkClick>
              </a:rPr>
              <a:t>https://validation.matinf.pro/edx/data</a:t>
            </a:r>
            <a:endParaRPr lang="en-US" altLang="ru-RU" sz="1100" dirty="0">
              <a:solidFill>
                <a:srgbClr val="0070C0"/>
              </a:solidFill>
              <a:latin typeface="+mn-lt"/>
            </a:endParaRPr>
          </a:p>
        </p:txBody>
      </p:sp>
    </p:spTree>
    <p:extLst>
      <p:ext uri="{BB962C8B-B14F-4D97-AF65-F5344CB8AC3E}">
        <p14:creationId xmlns:p14="http://schemas.microsoft.com/office/powerpoint/2010/main" val="10743997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Data </a:t>
            </a:r>
            <a:r>
              <a:rPr lang="de-DE" dirty="0" err="1"/>
              <a:t>Visualization</a:t>
            </a:r>
            <a:endParaRPr lang="de-DE" sz="1600" dirty="0"/>
          </a:p>
        </p:txBody>
      </p:sp>
      <p:sp>
        <p:nvSpPr>
          <p:cNvPr id="4" name="Text Placeholder 3">
            <a:extLst>
              <a:ext uri="{FF2B5EF4-FFF2-40B4-BE49-F238E27FC236}">
                <a16:creationId xmlns:a16="http://schemas.microsoft.com/office/drawing/2014/main" id="{2C14DFCB-E930-6ED4-9AD1-6EF706C4A1B8}"/>
              </a:ext>
            </a:extLst>
          </p:cNvPr>
          <p:cNvSpPr>
            <a:spLocks noGrp="1"/>
          </p:cNvSpPr>
          <p:nvPr>
            <p:ph type="body" sz="quarter" idx="13"/>
          </p:nvPr>
        </p:nvSpPr>
        <p:spPr>
          <a:xfrm>
            <a:off x="6185140" y="6362393"/>
            <a:ext cx="4797184" cy="485999"/>
          </a:xfrm>
        </p:spPr>
        <p:txBody>
          <a:bodyPr/>
          <a:lstStyle/>
          <a:p>
            <a:pPr indent="0">
              <a:buNone/>
            </a:pPr>
            <a:r>
              <a:rPr lang="en-US" b="0" dirty="0">
                <a:solidFill>
                  <a:srgbClr val="0070C0"/>
                </a:solidFill>
                <a:hlinkClick r:id="rId3">
                  <a:extLst>
                    <a:ext uri="{A12FA001-AC4F-418D-AE19-62706E023703}">
                      <ahyp:hlinkClr xmlns:ahyp="http://schemas.microsoft.com/office/drawing/2018/hyperlinkcolor" val="tx"/>
                    </a:ext>
                  </a:extLst>
                </a:hlinkClick>
              </a:rPr>
              <a:t>https://dim.mdi.ruhr-uni-bochum.de/file/csv/6691</a:t>
            </a:r>
            <a:endParaRPr lang="en-US" b="0" dirty="0">
              <a:solidFill>
                <a:srgbClr val="0070C0"/>
              </a:solidFill>
            </a:endParaRPr>
          </a:p>
        </p:txBody>
      </p:sp>
      <p:sp>
        <p:nvSpPr>
          <p:cNvPr id="10" name="Text Box 52">
            <a:extLst>
              <a:ext uri="{FF2B5EF4-FFF2-40B4-BE49-F238E27FC236}">
                <a16:creationId xmlns:a16="http://schemas.microsoft.com/office/drawing/2014/main" id="{6716D2A9-4CD1-9A0A-028A-FDA82F0A3EE4}"/>
              </a:ext>
            </a:extLst>
          </p:cNvPr>
          <p:cNvSpPr txBox="1">
            <a:spLocks noChangeArrowheads="1"/>
          </p:cNvSpPr>
          <p:nvPr/>
        </p:nvSpPr>
        <p:spPr bwMode="auto">
          <a:xfrm>
            <a:off x="130164" y="695623"/>
            <a:ext cx="5768218" cy="42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mn-lt"/>
              </a:rPr>
              <a:t>Materials Library Visualization</a:t>
            </a:r>
            <a:endParaRPr lang="en-US" altLang="ru-RU" sz="2133" dirty="0">
              <a:solidFill>
                <a:schemeClr val="tx1"/>
              </a:solidFill>
              <a:latin typeface="+mn-lt"/>
            </a:endParaRPr>
          </a:p>
        </p:txBody>
      </p:sp>
      <p:pic>
        <p:nvPicPr>
          <p:cNvPr id="8" name="Picture 7">
            <a:extLst>
              <a:ext uri="{FF2B5EF4-FFF2-40B4-BE49-F238E27FC236}">
                <a16:creationId xmlns:a16="http://schemas.microsoft.com/office/drawing/2014/main" id="{4C479EC9-3E81-A67B-9BE3-6331ACEFA402}"/>
              </a:ext>
            </a:extLst>
          </p:cNvPr>
          <p:cNvPicPr>
            <a:picLocks noChangeAspect="1"/>
          </p:cNvPicPr>
          <p:nvPr/>
        </p:nvPicPr>
        <p:blipFill>
          <a:blip r:embed="rId4"/>
          <a:stretch>
            <a:fillRect/>
          </a:stretch>
        </p:blipFill>
        <p:spPr>
          <a:xfrm>
            <a:off x="6674537" y="2881636"/>
            <a:ext cx="5356689" cy="3208327"/>
          </a:xfrm>
          <a:prstGeom prst="rect">
            <a:avLst/>
          </a:prstGeom>
          <a:ln>
            <a:solidFill>
              <a:schemeClr val="tx2">
                <a:lumMod val="90000"/>
                <a:lumOff val="10000"/>
              </a:schemeClr>
            </a:solidFill>
          </a:ln>
        </p:spPr>
      </p:pic>
      <p:sp>
        <p:nvSpPr>
          <p:cNvPr id="11" name="TextBox 10">
            <a:extLst>
              <a:ext uri="{FF2B5EF4-FFF2-40B4-BE49-F238E27FC236}">
                <a16:creationId xmlns:a16="http://schemas.microsoft.com/office/drawing/2014/main" id="{B6559CC1-F695-FD64-5083-953B8E73F340}"/>
              </a:ext>
            </a:extLst>
          </p:cNvPr>
          <p:cNvSpPr txBox="1"/>
          <p:nvPr/>
        </p:nvSpPr>
        <p:spPr>
          <a:xfrm>
            <a:off x="6672107" y="2508291"/>
            <a:ext cx="2843683" cy="369332"/>
          </a:xfrm>
          <a:prstGeom prst="rect">
            <a:avLst/>
          </a:prstGeom>
          <a:noFill/>
        </p:spPr>
        <p:txBody>
          <a:bodyPr wrap="square">
            <a:spAutoFit/>
          </a:bodyPr>
          <a:lstStyle/>
          <a:p>
            <a:pPr defTabSz="914377">
              <a:spcBef>
                <a:spcPts val="0"/>
              </a:spcBef>
            </a:pPr>
            <a:r>
              <a:rPr lang="en-US" altLang="ru-RU" sz="1800" b="1" dirty="0">
                <a:solidFill>
                  <a:prstClr val="black"/>
                </a:solidFill>
                <a:latin typeface="+mn-lt"/>
              </a:rPr>
              <a:t>Configurable XY-charts</a:t>
            </a:r>
            <a:endParaRPr lang="en-US" altLang="ru-RU" sz="1800" dirty="0">
              <a:solidFill>
                <a:schemeClr val="tx1"/>
              </a:solidFill>
              <a:latin typeface="+mn-lt"/>
            </a:endParaRPr>
          </a:p>
        </p:txBody>
      </p:sp>
      <p:pic>
        <p:nvPicPr>
          <p:cNvPr id="13" name="Picture 12">
            <a:extLst>
              <a:ext uri="{FF2B5EF4-FFF2-40B4-BE49-F238E27FC236}">
                <a16:creationId xmlns:a16="http://schemas.microsoft.com/office/drawing/2014/main" id="{45EAE565-A063-D542-74F3-0FCA37D4DD85}"/>
              </a:ext>
            </a:extLst>
          </p:cNvPr>
          <p:cNvPicPr>
            <a:picLocks noChangeAspect="1"/>
          </p:cNvPicPr>
          <p:nvPr/>
        </p:nvPicPr>
        <p:blipFill>
          <a:blip r:embed="rId5"/>
          <a:stretch>
            <a:fillRect/>
          </a:stretch>
        </p:blipFill>
        <p:spPr>
          <a:xfrm>
            <a:off x="6908909" y="0"/>
            <a:ext cx="5283091" cy="2452668"/>
          </a:xfrm>
          <a:prstGeom prst="rect">
            <a:avLst/>
          </a:prstGeom>
          <a:ln>
            <a:solidFill>
              <a:schemeClr val="tx2">
                <a:lumMod val="90000"/>
                <a:lumOff val="10000"/>
              </a:schemeClr>
            </a:solidFill>
          </a:ln>
        </p:spPr>
      </p:pic>
      <p:pic>
        <p:nvPicPr>
          <p:cNvPr id="5" name="Picture 4">
            <a:extLst>
              <a:ext uri="{FF2B5EF4-FFF2-40B4-BE49-F238E27FC236}">
                <a16:creationId xmlns:a16="http://schemas.microsoft.com/office/drawing/2014/main" id="{71AD0E6C-2580-35A4-F08C-FC8577773A1A}"/>
              </a:ext>
            </a:extLst>
          </p:cNvPr>
          <p:cNvPicPr>
            <a:picLocks noChangeAspect="1"/>
          </p:cNvPicPr>
          <p:nvPr/>
        </p:nvPicPr>
        <p:blipFill>
          <a:blip r:embed="rId6"/>
          <a:stretch>
            <a:fillRect/>
          </a:stretch>
        </p:blipFill>
        <p:spPr>
          <a:xfrm>
            <a:off x="174878" y="1093044"/>
            <a:ext cx="6228255" cy="4994032"/>
          </a:xfrm>
          <a:prstGeom prst="rect">
            <a:avLst/>
          </a:prstGeom>
          <a:ln>
            <a:solidFill>
              <a:srgbClr val="004C93"/>
            </a:solidFill>
          </a:ln>
        </p:spPr>
      </p:pic>
    </p:spTree>
    <p:extLst>
      <p:ext uri="{BB962C8B-B14F-4D97-AF65-F5344CB8AC3E}">
        <p14:creationId xmlns:p14="http://schemas.microsoft.com/office/powerpoint/2010/main" val="26031317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B7D1681-6A6E-23DE-533F-CB44E97DE3DD}"/>
              </a:ext>
            </a:extLst>
          </p:cNvPr>
          <p:cNvPicPr>
            <a:picLocks noChangeAspect="1"/>
          </p:cNvPicPr>
          <p:nvPr/>
        </p:nvPicPr>
        <p:blipFill>
          <a:blip r:embed="rId3"/>
          <a:stretch>
            <a:fillRect/>
          </a:stretch>
        </p:blipFill>
        <p:spPr>
          <a:xfrm>
            <a:off x="145594" y="1396721"/>
            <a:ext cx="5514229" cy="3360777"/>
          </a:xfrm>
          <a:prstGeom prst="rect">
            <a:avLst/>
          </a:prstGeom>
          <a:ln>
            <a:solidFill>
              <a:schemeClr val="accent1"/>
            </a:solidFill>
          </a:ln>
        </p:spPr>
      </p:pic>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a:xfrm>
            <a:off x="215999" y="108000"/>
            <a:ext cx="11764994" cy="792000"/>
          </a:xfrm>
        </p:spPr>
        <p:txBody>
          <a:bodyPr/>
          <a:lstStyle/>
          <a:p>
            <a:r>
              <a:rPr lang="en-US" dirty="0"/>
              <a:t>Sample: </a:t>
            </a:r>
            <a:r>
              <a:rPr lang="en-US" u="sng" dirty="0" err="1"/>
              <a:t>Customised</a:t>
            </a:r>
            <a:r>
              <a:rPr lang="en-US" u="sng" dirty="0"/>
              <a:t> Form</a:t>
            </a:r>
            <a:r>
              <a:rPr lang="en-US" dirty="0"/>
              <a:t> vs </a:t>
            </a:r>
            <a:r>
              <a:rPr lang="en-US" u="sng" dirty="0"/>
              <a:t>Standard Template</a:t>
            </a:r>
          </a:p>
        </p:txBody>
      </p:sp>
      <p:sp>
        <p:nvSpPr>
          <p:cNvPr id="6" name="Text Placeholder 5">
            <a:extLst>
              <a:ext uri="{FF2B5EF4-FFF2-40B4-BE49-F238E27FC236}">
                <a16:creationId xmlns:a16="http://schemas.microsoft.com/office/drawing/2014/main" id="{D3024586-7254-2795-BB8B-CA3B8E25560F}"/>
              </a:ext>
            </a:extLst>
          </p:cNvPr>
          <p:cNvSpPr>
            <a:spLocks noGrp="1"/>
          </p:cNvSpPr>
          <p:nvPr>
            <p:ph type="body" sz="quarter" idx="13"/>
          </p:nvPr>
        </p:nvSpPr>
        <p:spPr>
          <a:xfrm>
            <a:off x="3565134" y="6362393"/>
            <a:ext cx="6373194" cy="485999"/>
          </a:xfrm>
        </p:spPr>
        <p:txBody>
          <a:bodyPr>
            <a:normAutofit/>
          </a:bodyPr>
          <a:lstStyle/>
          <a:p>
            <a:pPr indent="0">
              <a:buNone/>
            </a:pPr>
            <a:r>
              <a:rPr lang="en-US" b="0" dirty="0">
                <a:solidFill>
                  <a:srgbClr val="0070C0"/>
                </a:solidFill>
              </a:rPr>
              <a:t>https://crc247.mdi.ruhr-uni-bochum.de/custom/editsample/0/?idr=1079&amp;returl=%2Frubric%2Fa01_ag-au-pd-pt-x</a:t>
            </a:r>
          </a:p>
          <a:p>
            <a:pPr indent="0">
              <a:buNone/>
            </a:pPr>
            <a:endParaRPr lang="en-US" b="0" dirty="0">
              <a:solidFill>
                <a:srgbClr val="0070C0"/>
              </a:solidFill>
            </a:endParaRPr>
          </a:p>
        </p:txBody>
      </p:sp>
      <p:sp>
        <p:nvSpPr>
          <p:cNvPr id="10" name="TextBox 9">
            <a:extLst>
              <a:ext uri="{FF2B5EF4-FFF2-40B4-BE49-F238E27FC236}">
                <a16:creationId xmlns:a16="http://schemas.microsoft.com/office/drawing/2014/main" id="{DEE955B9-20AE-54AE-9313-69B1E10DE5CE}"/>
              </a:ext>
            </a:extLst>
          </p:cNvPr>
          <p:cNvSpPr txBox="1"/>
          <p:nvPr/>
        </p:nvSpPr>
        <p:spPr>
          <a:xfrm>
            <a:off x="6069204" y="5634668"/>
            <a:ext cx="6049108" cy="523220"/>
          </a:xfrm>
          <a:prstGeom prst="rect">
            <a:avLst/>
          </a:prstGeom>
          <a:noFill/>
        </p:spPr>
        <p:txBody>
          <a:bodyPr wrap="square">
            <a:spAutoFit/>
          </a:bodyPr>
          <a:lstStyle/>
          <a:p>
            <a:pPr defTabSz="685800"/>
            <a:r>
              <a:rPr lang="en-US" sz="1400" dirty="0">
                <a:solidFill>
                  <a:prstClr val="black"/>
                </a:solidFill>
              </a:rPr>
              <a:t>With client only customization (some JavaScript) the layout could be adjusted, so the form looks the same like in a fully </a:t>
            </a:r>
            <a:r>
              <a:rPr lang="en-US" sz="1400" dirty="0" err="1">
                <a:solidFill>
                  <a:prstClr val="black"/>
                </a:solidFill>
              </a:rPr>
              <a:t>customised</a:t>
            </a:r>
            <a:r>
              <a:rPr lang="en-US" sz="1400" dirty="0">
                <a:solidFill>
                  <a:prstClr val="black"/>
                </a:solidFill>
              </a:rPr>
              <a:t> form (left figure).</a:t>
            </a:r>
          </a:p>
        </p:txBody>
      </p:sp>
      <p:pic>
        <p:nvPicPr>
          <p:cNvPr id="2" name="Picture 1">
            <a:extLst>
              <a:ext uri="{FF2B5EF4-FFF2-40B4-BE49-F238E27FC236}">
                <a16:creationId xmlns:a16="http://schemas.microsoft.com/office/drawing/2014/main" id="{2D49F174-9683-E669-5AAF-FE73B5FB00D3}"/>
              </a:ext>
            </a:extLst>
          </p:cNvPr>
          <p:cNvPicPr>
            <a:picLocks noChangeAspect="1"/>
          </p:cNvPicPr>
          <p:nvPr/>
        </p:nvPicPr>
        <p:blipFill>
          <a:blip r:embed="rId4"/>
          <a:stretch>
            <a:fillRect/>
          </a:stretch>
        </p:blipFill>
        <p:spPr>
          <a:xfrm>
            <a:off x="6045061" y="1397351"/>
            <a:ext cx="6053155" cy="4199580"/>
          </a:xfrm>
          <a:prstGeom prst="rect">
            <a:avLst/>
          </a:prstGeom>
          <a:ln>
            <a:solidFill>
              <a:schemeClr val="accent1"/>
            </a:solidFill>
          </a:ln>
        </p:spPr>
      </p:pic>
      <p:cxnSp>
        <p:nvCxnSpPr>
          <p:cNvPr id="4" name="Straight Arrow Connector 3">
            <a:extLst>
              <a:ext uri="{FF2B5EF4-FFF2-40B4-BE49-F238E27FC236}">
                <a16:creationId xmlns:a16="http://schemas.microsoft.com/office/drawing/2014/main" id="{547D295C-BA0D-1BBE-3F28-B36947BAF794}"/>
              </a:ext>
            </a:extLst>
          </p:cNvPr>
          <p:cNvCxnSpPr>
            <a:cxnSpLocks/>
            <a:endCxn id="3" idx="0"/>
          </p:cNvCxnSpPr>
          <p:nvPr/>
        </p:nvCxnSpPr>
        <p:spPr>
          <a:xfrm flipH="1">
            <a:off x="2902709" y="769095"/>
            <a:ext cx="512149" cy="627626"/>
          </a:xfrm>
          <a:prstGeom prst="straightConnector1">
            <a:avLst/>
          </a:prstGeom>
          <a:noFill/>
          <a:ln w="63500" cap="flat" cmpd="sng" algn="ctr">
            <a:solidFill>
              <a:srgbClr val="0070C0">
                <a:alpha val="50000"/>
              </a:srgbClr>
            </a:solidFill>
            <a:prstDash val="solid"/>
            <a:miter lim="800000"/>
            <a:tailEnd type="triangle"/>
          </a:ln>
          <a:effectLst/>
        </p:spPr>
      </p:cxnSp>
      <p:cxnSp>
        <p:nvCxnSpPr>
          <p:cNvPr id="14" name="Straight Arrow Connector 13">
            <a:extLst>
              <a:ext uri="{FF2B5EF4-FFF2-40B4-BE49-F238E27FC236}">
                <a16:creationId xmlns:a16="http://schemas.microsoft.com/office/drawing/2014/main" id="{8EEF57D3-DD74-9B36-D46D-ABE470A3BEC7}"/>
              </a:ext>
            </a:extLst>
          </p:cNvPr>
          <p:cNvCxnSpPr>
            <a:cxnSpLocks/>
            <a:endCxn id="2" idx="0"/>
          </p:cNvCxnSpPr>
          <p:nvPr/>
        </p:nvCxnSpPr>
        <p:spPr>
          <a:xfrm>
            <a:off x="8651632" y="783770"/>
            <a:ext cx="420007" cy="613581"/>
          </a:xfrm>
          <a:prstGeom prst="straightConnector1">
            <a:avLst/>
          </a:prstGeom>
          <a:noFill/>
          <a:ln w="63500" cap="flat" cmpd="sng" algn="ctr">
            <a:solidFill>
              <a:srgbClr val="0070C0">
                <a:alpha val="50000"/>
              </a:srgbClr>
            </a:solidFill>
            <a:prstDash val="solid"/>
            <a:miter lim="800000"/>
            <a:tailEnd type="triangle"/>
          </a:ln>
          <a:effectLst/>
        </p:spPr>
      </p:cxnSp>
      <p:sp>
        <p:nvSpPr>
          <p:cNvPr id="18" name="TextBox 17">
            <a:extLst>
              <a:ext uri="{FF2B5EF4-FFF2-40B4-BE49-F238E27FC236}">
                <a16:creationId xmlns:a16="http://schemas.microsoft.com/office/drawing/2014/main" id="{1E3A5BEE-6D7A-3610-7872-1B8BDE241644}"/>
              </a:ext>
            </a:extLst>
          </p:cNvPr>
          <p:cNvSpPr txBox="1"/>
          <p:nvPr/>
        </p:nvSpPr>
        <p:spPr>
          <a:xfrm>
            <a:off x="4744495" y="973908"/>
            <a:ext cx="3113316" cy="369332"/>
          </a:xfrm>
          <a:prstGeom prst="rect">
            <a:avLst/>
          </a:prstGeom>
          <a:noFill/>
        </p:spPr>
        <p:txBody>
          <a:bodyPr wrap="square">
            <a:spAutoFit/>
          </a:bodyPr>
          <a:lstStyle/>
          <a:p>
            <a:pPr defTabSz="685800"/>
            <a:r>
              <a:rPr lang="en-US" b="1" dirty="0">
                <a:solidFill>
                  <a:prstClr val="black"/>
                </a:solidFill>
              </a:rPr>
              <a:t>the same functionality</a:t>
            </a:r>
          </a:p>
        </p:txBody>
      </p:sp>
      <p:pic>
        <p:nvPicPr>
          <p:cNvPr id="20" name="Picture 19">
            <a:extLst>
              <a:ext uri="{FF2B5EF4-FFF2-40B4-BE49-F238E27FC236}">
                <a16:creationId xmlns:a16="http://schemas.microsoft.com/office/drawing/2014/main" id="{C458C9A0-8D79-8EA5-115F-F8D1F575A3D5}"/>
              </a:ext>
            </a:extLst>
          </p:cNvPr>
          <p:cNvPicPr>
            <a:picLocks noChangeAspect="1"/>
          </p:cNvPicPr>
          <p:nvPr/>
        </p:nvPicPr>
        <p:blipFill>
          <a:blip r:embed="rId5"/>
          <a:stretch>
            <a:fillRect/>
          </a:stretch>
        </p:blipFill>
        <p:spPr>
          <a:xfrm>
            <a:off x="1524590" y="848009"/>
            <a:ext cx="1305107" cy="419158"/>
          </a:xfrm>
          <a:prstGeom prst="rect">
            <a:avLst/>
          </a:prstGeom>
        </p:spPr>
      </p:pic>
      <p:pic>
        <p:nvPicPr>
          <p:cNvPr id="21" name="Picture 20">
            <a:extLst>
              <a:ext uri="{FF2B5EF4-FFF2-40B4-BE49-F238E27FC236}">
                <a16:creationId xmlns:a16="http://schemas.microsoft.com/office/drawing/2014/main" id="{A67D40E3-FD99-53A9-E948-C0A8E3C041C7}"/>
              </a:ext>
            </a:extLst>
          </p:cNvPr>
          <p:cNvPicPr>
            <a:picLocks noChangeAspect="1"/>
          </p:cNvPicPr>
          <p:nvPr/>
        </p:nvPicPr>
        <p:blipFill>
          <a:blip r:embed="rId6"/>
          <a:stretch>
            <a:fillRect/>
          </a:stretch>
        </p:blipFill>
        <p:spPr>
          <a:xfrm>
            <a:off x="9105026" y="760185"/>
            <a:ext cx="533474" cy="514422"/>
          </a:xfrm>
          <a:prstGeom prst="rect">
            <a:avLst/>
          </a:prstGeom>
        </p:spPr>
      </p:pic>
    </p:spTree>
    <p:extLst>
      <p:ext uri="{BB962C8B-B14F-4D97-AF65-F5344CB8AC3E}">
        <p14:creationId xmlns:p14="http://schemas.microsoft.com/office/powerpoint/2010/main" val="6973795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BA6AD7-A070-6E1B-4382-E250F251739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1EF760E-3462-9CDC-492D-2C5A5A61F07A}"/>
              </a:ext>
            </a:extLst>
          </p:cNvPr>
          <p:cNvPicPr>
            <a:picLocks noChangeAspect="1"/>
          </p:cNvPicPr>
          <p:nvPr/>
        </p:nvPicPr>
        <p:blipFill>
          <a:blip r:embed="rId3"/>
          <a:stretch>
            <a:fillRect/>
          </a:stretch>
        </p:blipFill>
        <p:spPr>
          <a:xfrm>
            <a:off x="266175" y="1421141"/>
            <a:ext cx="7172315" cy="4371337"/>
          </a:xfrm>
          <a:prstGeom prst="rect">
            <a:avLst/>
          </a:prstGeom>
          <a:ln>
            <a:solidFill>
              <a:schemeClr val="accent1"/>
            </a:solidFill>
          </a:ln>
        </p:spPr>
      </p:pic>
      <p:sp>
        <p:nvSpPr>
          <p:cNvPr id="5" name="Titel 4">
            <a:extLst>
              <a:ext uri="{FF2B5EF4-FFF2-40B4-BE49-F238E27FC236}">
                <a16:creationId xmlns:a16="http://schemas.microsoft.com/office/drawing/2014/main" id="{56739E96-4984-3C47-4B9F-FFA9E3834C10}"/>
              </a:ext>
            </a:extLst>
          </p:cNvPr>
          <p:cNvSpPr>
            <a:spLocks noGrp="1"/>
          </p:cNvSpPr>
          <p:nvPr>
            <p:ph type="title"/>
          </p:nvPr>
        </p:nvSpPr>
        <p:spPr/>
        <p:txBody>
          <a:bodyPr/>
          <a:lstStyle/>
          <a:p>
            <a:r>
              <a:rPr lang="en-US" dirty="0"/>
              <a:t>Sample </a:t>
            </a:r>
            <a:r>
              <a:rPr lang="en-US" dirty="0" err="1"/>
              <a:t>Customised</a:t>
            </a:r>
            <a:r>
              <a:rPr lang="en-US" dirty="0"/>
              <a:t> Form (programming)</a:t>
            </a:r>
          </a:p>
        </p:txBody>
      </p:sp>
      <p:sp>
        <p:nvSpPr>
          <p:cNvPr id="6" name="Text Placeholder 5">
            <a:extLst>
              <a:ext uri="{FF2B5EF4-FFF2-40B4-BE49-F238E27FC236}">
                <a16:creationId xmlns:a16="http://schemas.microsoft.com/office/drawing/2014/main" id="{51454B35-9219-E01A-C712-2AC2F29B0724}"/>
              </a:ext>
            </a:extLst>
          </p:cNvPr>
          <p:cNvSpPr>
            <a:spLocks noGrp="1"/>
          </p:cNvSpPr>
          <p:nvPr>
            <p:ph type="body" sz="quarter" idx="13"/>
          </p:nvPr>
        </p:nvSpPr>
        <p:spPr>
          <a:xfrm>
            <a:off x="3565134" y="6362393"/>
            <a:ext cx="6373194" cy="485999"/>
          </a:xfrm>
        </p:spPr>
        <p:txBody>
          <a:bodyPr>
            <a:normAutofit/>
          </a:bodyPr>
          <a:lstStyle/>
          <a:p>
            <a:pPr indent="0">
              <a:buNone/>
            </a:pPr>
            <a:r>
              <a:rPr lang="en-US" b="0" dirty="0">
                <a:solidFill>
                  <a:srgbClr val="0070C0"/>
                </a:solidFill>
              </a:rPr>
              <a:t>https://crc247.mdi.ruhr-uni-bochum.de/custom/editsample/0/?idr=1079&amp;returl=%2Frubric%2Fa01_ag-au-pd-pt-x</a:t>
            </a:r>
          </a:p>
          <a:p>
            <a:pPr indent="0">
              <a:buNone/>
            </a:pPr>
            <a:endParaRPr lang="en-US" b="0" dirty="0">
              <a:solidFill>
                <a:srgbClr val="0070C0"/>
              </a:solidFill>
            </a:endParaRPr>
          </a:p>
        </p:txBody>
      </p:sp>
      <p:sp>
        <p:nvSpPr>
          <p:cNvPr id="9" name="TextBox 8">
            <a:extLst>
              <a:ext uri="{FF2B5EF4-FFF2-40B4-BE49-F238E27FC236}">
                <a16:creationId xmlns:a16="http://schemas.microsoft.com/office/drawing/2014/main" id="{70C45FFA-9A23-0F49-FA72-A7BC9C115856}"/>
              </a:ext>
            </a:extLst>
          </p:cNvPr>
          <p:cNvSpPr txBox="1"/>
          <p:nvPr/>
        </p:nvSpPr>
        <p:spPr>
          <a:xfrm>
            <a:off x="1838846" y="891674"/>
            <a:ext cx="5566787" cy="830997"/>
          </a:xfrm>
          <a:prstGeom prst="rect">
            <a:avLst/>
          </a:prstGeom>
          <a:noFill/>
        </p:spPr>
        <p:txBody>
          <a:bodyPr wrap="square">
            <a:spAutoFit/>
          </a:bodyPr>
          <a:lstStyle/>
          <a:p>
            <a:pPr defTabSz="685800"/>
            <a:r>
              <a:rPr lang="en-US" sz="2800" dirty="0">
                <a:solidFill>
                  <a:prstClr val="black"/>
                </a:solidFill>
              </a:rPr>
              <a:t>- </a:t>
            </a:r>
            <a:r>
              <a:rPr lang="en-US" sz="2800" dirty="0" err="1">
                <a:solidFill>
                  <a:prstClr val="black"/>
                </a:solidFill>
              </a:rPr>
              <a:t>Customised</a:t>
            </a:r>
            <a:r>
              <a:rPr lang="en-US" sz="2800" dirty="0">
                <a:solidFill>
                  <a:prstClr val="black"/>
                </a:solidFill>
              </a:rPr>
              <a:t> sample input</a:t>
            </a:r>
            <a:endParaRPr lang="en-US" sz="2000" dirty="0">
              <a:solidFill>
                <a:prstClr val="black"/>
              </a:solidFill>
            </a:endParaRPr>
          </a:p>
          <a:p>
            <a:pPr marL="285750" indent="-285750" defTabSz="685800">
              <a:buFont typeface="Arial" panose="020B0604020202020204" pitchFamily="34" charset="0"/>
              <a:buChar char="•"/>
            </a:pPr>
            <a:endParaRPr lang="en-US" sz="2000" dirty="0">
              <a:solidFill>
                <a:prstClr val="black"/>
              </a:solidFill>
            </a:endParaRPr>
          </a:p>
        </p:txBody>
      </p:sp>
      <p:pic>
        <p:nvPicPr>
          <p:cNvPr id="7" name="Picture 6">
            <a:extLst>
              <a:ext uri="{FF2B5EF4-FFF2-40B4-BE49-F238E27FC236}">
                <a16:creationId xmlns:a16="http://schemas.microsoft.com/office/drawing/2014/main" id="{2A8FFF8C-17AD-662E-668F-6D15ACF07EC5}"/>
              </a:ext>
            </a:extLst>
          </p:cNvPr>
          <p:cNvPicPr>
            <a:picLocks noChangeAspect="1"/>
          </p:cNvPicPr>
          <p:nvPr/>
        </p:nvPicPr>
        <p:blipFill>
          <a:blip r:embed="rId4"/>
          <a:stretch>
            <a:fillRect/>
          </a:stretch>
        </p:blipFill>
        <p:spPr>
          <a:xfrm>
            <a:off x="268546" y="938444"/>
            <a:ext cx="1305107" cy="419158"/>
          </a:xfrm>
          <a:prstGeom prst="rect">
            <a:avLst/>
          </a:prstGeom>
        </p:spPr>
      </p:pic>
      <p:sp>
        <p:nvSpPr>
          <p:cNvPr id="10" name="TextBox 9">
            <a:extLst>
              <a:ext uri="{FF2B5EF4-FFF2-40B4-BE49-F238E27FC236}">
                <a16:creationId xmlns:a16="http://schemas.microsoft.com/office/drawing/2014/main" id="{16D5110C-C7E9-48C4-A6AE-C091E2CA132F}"/>
              </a:ext>
            </a:extLst>
          </p:cNvPr>
          <p:cNvSpPr txBox="1"/>
          <p:nvPr/>
        </p:nvSpPr>
        <p:spPr>
          <a:xfrm>
            <a:off x="222738" y="5735153"/>
            <a:ext cx="6017287" cy="523220"/>
          </a:xfrm>
          <a:prstGeom prst="rect">
            <a:avLst/>
          </a:prstGeom>
          <a:noFill/>
        </p:spPr>
        <p:txBody>
          <a:bodyPr wrap="square">
            <a:spAutoFit/>
          </a:bodyPr>
          <a:lstStyle/>
          <a:p>
            <a:pPr defTabSz="685800"/>
            <a:r>
              <a:rPr lang="en-US" sz="2800" dirty="0" err="1">
                <a:solidFill>
                  <a:prstClr val="black"/>
                </a:solidFill>
              </a:rPr>
              <a:t>Customisation</a:t>
            </a:r>
            <a:r>
              <a:rPr lang="en-US" sz="2800" dirty="0">
                <a:solidFill>
                  <a:prstClr val="black"/>
                </a:solidFill>
              </a:rPr>
              <a:t> with UI form / JS </a:t>
            </a:r>
            <a:endParaRPr lang="en-US" sz="2000" dirty="0">
              <a:solidFill>
                <a:prstClr val="black"/>
              </a:solidFill>
            </a:endParaRPr>
          </a:p>
        </p:txBody>
      </p:sp>
      <p:pic>
        <p:nvPicPr>
          <p:cNvPr id="12" name="Picture 11">
            <a:extLst>
              <a:ext uri="{FF2B5EF4-FFF2-40B4-BE49-F238E27FC236}">
                <a16:creationId xmlns:a16="http://schemas.microsoft.com/office/drawing/2014/main" id="{7450CE05-F51B-762E-DB74-4E58AC341D14}"/>
              </a:ext>
            </a:extLst>
          </p:cNvPr>
          <p:cNvPicPr>
            <a:picLocks noChangeAspect="1"/>
          </p:cNvPicPr>
          <p:nvPr/>
        </p:nvPicPr>
        <p:blipFill>
          <a:blip r:embed="rId5"/>
          <a:stretch>
            <a:fillRect/>
          </a:stretch>
        </p:blipFill>
        <p:spPr>
          <a:xfrm>
            <a:off x="7972917" y="374277"/>
            <a:ext cx="4219083" cy="1694149"/>
          </a:xfrm>
          <a:prstGeom prst="rect">
            <a:avLst/>
          </a:prstGeom>
        </p:spPr>
      </p:pic>
      <p:cxnSp>
        <p:nvCxnSpPr>
          <p:cNvPr id="15" name="Straight Arrow Connector 14">
            <a:extLst>
              <a:ext uri="{FF2B5EF4-FFF2-40B4-BE49-F238E27FC236}">
                <a16:creationId xmlns:a16="http://schemas.microsoft.com/office/drawing/2014/main" id="{233AE808-DF5E-967B-C121-6C04A3EE2408}"/>
              </a:ext>
            </a:extLst>
          </p:cNvPr>
          <p:cNvCxnSpPr>
            <a:cxnSpLocks/>
          </p:cNvCxnSpPr>
          <p:nvPr/>
        </p:nvCxnSpPr>
        <p:spPr>
          <a:xfrm flipV="1">
            <a:off x="7243281" y="602901"/>
            <a:ext cx="735110" cy="1472479"/>
          </a:xfrm>
          <a:prstGeom prst="straightConnector1">
            <a:avLst/>
          </a:prstGeom>
          <a:noFill/>
          <a:ln w="63500" cap="flat" cmpd="sng" algn="ctr">
            <a:solidFill>
              <a:srgbClr val="0070C0">
                <a:alpha val="50000"/>
              </a:srgbClr>
            </a:solidFill>
            <a:prstDash val="solid"/>
            <a:miter lim="800000"/>
            <a:tailEnd type="triangle"/>
          </a:ln>
          <a:effectLst/>
        </p:spPr>
      </p:cxnSp>
      <p:cxnSp>
        <p:nvCxnSpPr>
          <p:cNvPr id="19" name="Straight Arrow Connector 18">
            <a:extLst>
              <a:ext uri="{FF2B5EF4-FFF2-40B4-BE49-F238E27FC236}">
                <a16:creationId xmlns:a16="http://schemas.microsoft.com/office/drawing/2014/main" id="{183BFC3D-E5BC-9C79-7F0B-9A5038CCFAC0}"/>
              </a:ext>
            </a:extLst>
          </p:cNvPr>
          <p:cNvCxnSpPr>
            <a:cxnSpLocks/>
          </p:cNvCxnSpPr>
          <p:nvPr/>
        </p:nvCxnSpPr>
        <p:spPr>
          <a:xfrm>
            <a:off x="7263829" y="2599362"/>
            <a:ext cx="986319" cy="0"/>
          </a:xfrm>
          <a:prstGeom prst="straightConnector1">
            <a:avLst/>
          </a:prstGeom>
          <a:noFill/>
          <a:ln w="63500" cap="flat" cmpd="sng" algn="ctr">
            <a:solidFill>
              <a:srgbClr val="0070C0">
                <a:alpha val="50000"/>
              </a:srgbClr>
            </a:solidFill>
            <a:prstDash val="solid"/>
            <a:miter lim="800000"/>
            <a:tailEnd type="triangle"/>
          </a:ln>
          <a:effectLst/>
        </p:spPr>
      </p:cxnSp>
      <p:pic>
        <p:nvPicPr>
          <p:cNvPr id="22" name="Picture 21">
            <a:extLst>
              <a:ext uri="{FF2B5EF4-FFF2-40B4-BE49-F238E27FC236}">
                <a16:creationId xmlns:a16="http://schemas.microsoft.com/office/drawing/2014/main" id="{21B95BBB-94C5-C68B-C409-656EAA3EC080}"/>
              </a:ext>
            </a:extLst>
          </p:cNvPr>
          <p:cNvPicPr>
            <a:picLocks noChangeAspect="1"/>
          </p:cNvPicPr>
          <p:nvPr/>
        </p:nvPicPr>
        <p:blipFill>
          <a:blip r:embed="rId6"/>
          <a:stretch>
            <a:fillRect/>
          </a:stretch>
        </p:blipFill>
        <p:spPr>
          <a:xfrm>
            <a:off x="8293405" y="4058079"/>
            <a:ext cx="3433022" cy="2169387"/>
          </a:xfrm>
          <a:prstGeom prst="rect">
            <a:avLst/>
          </a:prstGeom>
          <a:ln>
            <a:solidFill>
              <a:srgbClr val="0070C0"/>
            </a:solidFill>
          </a:ln>
        </p:spPr>
      </p:pic>
      <p:cxnSp>
        <p:nvCxnSpPr>
          <p:cNvPr id="23" name="Straight Arrow Connector 22">
            <a:extLst>
              <a:ext uri="{FF2B5EF4-FFF2-40B4-BE49-F238E27FC236}">
                <a16:creationId xmlns:a16="http://schemas.microsoft.com/office/drawing/2014/main" id="{919F2E80-08FD-8FD5-CCD4-33C86DD73EDC}"/>
              </a:ext>
            </a:extLst>
          </p:cNvPr>
          <p:cNvCxnSpPr>
            <a:cxnSpLocks/>
          </p:cNvCxnSpPr>
          <p:nvPr/>
        </p:nvCxnSpPr>
        <p:spPr>
          <a:xfrm>
            <a:off x="6596009" y="4931595"/>
            <a:ext cx="1726058" cy="0"/>
          </a:xfrm>
          <a:prstGeom prst="straightConnector1">
            <a:avLst/>
          </a:prstGeom>
          <a:noFill/>
          <a:ln w="63500" cap="flat" cmpd="sng" algn="ctr">
            <a:solidFill>
              <a:srgbClr val="0070C0">
                <a:alpha val="50000"/>
              </a:srgbClr>
            </a:solidFill>
            <a:prstDash val="solid"/>
            <a:miter lim="800000"/>
            <a:tailEnd type="triangle"/>
          </a:ln>
          <a:effectLst/>
        </p:spPr>
      </p:cxnSp>
      <p:sp>
        <p:nvSpPr>
          <p:cNvPr id="27" name="TextBox 26">
            <a:extLst>
              <a:ext uri="{FF2B5EF4-FFF2-40B4-BE49-F238E27FC236}">
                <a16:creationId xmlns:a16="http://schemas.microsoft.com/office/drawing/2014/main" id="{C9CB29B9-2AF9-955C-3B45-AEBE17A6667C}"/>
              </a:ext>
            </a:extLst>
          </p:cNvPr>
          <p:cNvSpPr txBox="1"/>
          <p:nvPr/>
        </p:nvSpPr>
        <p:spPr>
          <a:xfrm>
            <a:off x="7963217" y="-9236"/>
            <a:ext cx="3736314" cy="461665"/>
          </a:xfrm>
          <a:prstGeom prst="rect">
            <a:avLst/>
          </a:prstGeom>
          <a:noFill/>
        </p:spPr>
        <p:txBody>
          <a:bodyPr wrap="square">
            <a:spAutoFit/>
          </a:bodyPr>
          <a:lstStyle/>
          <a:p>
            <a:pPr defTabSz="685800"/>
            <a:r>
              <a:rPr lang="en-US" sz="2400" dirty="0">
                <a:solidFill>
                  <a:prstClr val="black"/>
                </a:solidFill>
              </a:rPr>
              <a:t>List from subproject</a:t>
            </a:r>
          </a:p>
        </p:txBody>
      </p:sp>
      <p:sp>
        <p:nvSpPr>
          <p:cNvPr id="28" name="TextBox 27">
            <a:extLst>
              <a:ext uri="{FF2B5EF4-FFF2-40B4-BE49-F238E27FC236}">
                <a16:creationId xmlns:a16="http://schemas.microsoft.com/office/drawing/2014/main" id="{E65401B1-B9B8-4B94-85D8-DA50C52081EA}"/>
              </a:ext>
            </a:extLst>
          </p:cNvPr>
          <p:cNvSpPr txBox="1"/>
          <p:nvPr/>
        </p:nvSpPr>
        <p:spPr>
          <a:xfrm>
            <a:off x="8246382" y="2162070"/>
            <a:ext cx="3825753" cy="461665"/>
          </a:xfrm>
          <a:prstGeom prst="rect">
            <a:avLst/>
          </a:prstGeom>
          <a:noFill/>
        </p:spPr>
        <p:txBody>
          <a:bodyPr wrap="square">
            <a:spAutoFit/>
          </a:bodyPr>
          <a:lstStyle/>
          <a:p>
            <a:pPr defTabSz="685800"/>
            <a:r>
              <a:rPr lang="en-US" sz="2400" dirty="0">
                <a:solidFill>
                  <a:prstClr val="black"/>
                </a:solidFill>
              </a:rPr>
              <a:t>List from JS-template</a:t>
            </a:r>
          </a:p>
        </p:txBody>
      </p:sp>
      <p:sp>
        <p:nvSpPr>
          <p:cNvPr id="29" name="TextBox 28">
            <a:extLst>
              <a:ext uri="{FF2B5EF4-FFF2-40B4-BE49-F238E27FC236}">
                <a16:creationId xmlns:a16="http://schemas.microsoft.com/office/drawing/2014/main" id="{372B829B-7C61-7165-0804-52679E3F4283}"/>
              </a:ext>
            </a:extLst>
          </p:cNvPr>
          <p:cNvSpPr txBox="1"/>
          <p:nvPr/>
        </p:nvSpPr>
        <p:spPr>
          <a:xfrm>
            <a:off x="8253046" y="3660948"/>
            <a:ext cx="4099728" cy="461665"/>
          </a:xfrm>
          <a:prstGeom prst="rect">
            <a:avLst/>
          </a:prstGeom>
          <a:noFill/>
        </p:spPr>
        <p:txBody>
          <a:bodyPr wrap="square">
            <a:spAutoFit/>
          </a:bodyPr>
          <a:lstStyle/>
          <a:p>
            <a:pPr defTabSz="685800"/>
            <a:r>
              <a:rPr lang="en-US" sz="2400" dirty="0">
                <a:solidFill>
                  <a:prstClr val="black"/>
                </a:solidFill>
              </a:rPr>
              <a:t>Standard chemical system</a:t>
            </a:r>
          </a:p>
        </p:txBody>
      </p:sp>
      <p:pic>
        <p:nvPicPr>
          <p:cNvPr id="13" name="Picture 12">
            <a:extLst>
              <a:ext uri="{FF2B5EF4-FFF2-40B4-BE49-F238E27FC236}">
                <a16:creationId xmlns:a16="http://schemas.microsoft.com/office/drawing/2014/main" id="{7D736FE2-973B-5258-5B38-E5C36B6EA859}"/>
              </a:ext>
            </a:extLst>
          </p:cNvPr>
          <p:cNvPicPr>
            <a:picLocks noChangeAspect="1"/>
          </p:cNvPicPr>
          <p:nvPr/>
        </p:nvPicPr>
        <p:blipFill>
          <a:blip r:embed="rId7"/>
          <a:stretch>
            <a:fillRect/>
          </a:stretch>
        </p:blipFill>
        <p:spPr>
          <a:xfrm>
            <a:off x="8248570" y="2522137"/>
            <a:ext cx="3520008" cy="1245960"/>
          </a:xfrm>
          <a:prstGeom prst="rect">
            <a:avLst/>
          </a:prstGeom>
        </p:spPr>
      </p:pic>
    </p:spTree>
    <p:extLst>
      <p:ext uri="{BB962C8B-B14F-4D97-AF65-F5344CB8AC3E}">
        <p14:creationId xmlns:p14="http://schemas.microsoft.com/office/powerpoint/2010/main" val="6417046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B1885B-6ED4-A717-EC62-464E54EB9995}"/>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7DAEDF57-641B-6274-26DE-D47CA3F282B9}"/>
              </a:ext>
            </a:extLst>
          </p:cNvPr>
          <p:cNvPicPr>
            <a:picLocks noChangeAspect="1"/>
          </p:cNvPicPr>
          <p:nvPr/>
        </p:nvPicPr>
        <p:blipFill>
          <a:blip r:embed="rId3"/>
          <a:stretch>
            <a:fillRect/>
          </a:stretch>
        </p:blipFill>
        <p:spPr>
          <a:xfrm>
            <a:off x="198040" y="1397285"/>
            <a:ext cx="7026813" cy="4875088"/>
          </a:xfrm>
          <a:prstGeom prst="rect">
            <a:avLst/>
          </a:prstGeom>
          <a:ln>
            <a:solidFill>
              <a:schemeClr val="accent1"/>
            </a:solidFill>
          </a:ln>
        </p:spPr>
      </p:pic>
      <p:sp>
        <p:nvSpPr>
          <p:cNvPr id="5" name="Titel 4">
            <a:extLst>
              <a:ext uri="{FF2B5EF4-FFF2-40B4-BE49-F238E27FC236}">
                <a16:creationId xmlns:a16="http://schemas.microsoft.com/office/drawing/2014/main" id="{C9ECC2E8-F3E8-67A5-CB3E-331F5A1EE7CF}"/>
              </a:ext>
            </a:extLst>
          </p:cNvPr>
          <p:cNvSpPr>
            <a:spLocks noGrp="1"/>
          </p:cNvSpPr>
          <p:nvPr>
            <p:ph type="title"/>
          </p:nvPr>
        </p:nvSpPr>
        <p:spPr/>
        <p:txBody>
          <a:bodyPr/>
          <a:lstStyle/>
          <a:p>
            <a:r>
              <a:rPr lang="en-US" dirty="0"/>
              <a:t>Sample Templated Form (no-code)</a:t>
            </a:r>
          </a:p>
        </p:txBody>
      </p:sp>
      <p:sp>
        <p:nvSpPr>
          <p:cNvPr id="6" name="Text Placeholder 5">
            <a:extLst>
              <a:ext uri="{FF2B5EF4-FFF2-40B4-BE49-F238E27FC236}">
                <a16:creationId xmlns:a16="http://schemas.microsoft.com/office/drawing/2014/main" id="{493E50B4-F575-8DDB-6332-19CCC74C1844}"/>
              </a:ext>
            </a:extLst>
          </p:cNvPr>
          <p:cNvSpPr>
            <a:spLocks noGrp="1"/>
          </p:cNvSpPr>
          <p:nvPr>
            <p:ph type="body" sz="quarter" idx="13"/>
          </p:nvPr>
        </p:nvSpPr>
        <p:spPr>
          <a:xfrm>
            <a:off x="3565134" y="6362393"/>
            <a:ext cx="6373194" cy="485999"/>
          </a:xfrm>
        </p:spPr>
        <p:txBody>
          <a:bodyPr>
            <a:normAutofit/>
          </a:bodyPr>
          <a:lstStyle/>
          <a:p>
            <a:pPr indent="0">
              <a:buNone/>
            </a:pPr>
            <a:r>
              <a:rPr lang="en-US" b="0" dirty="0">
                <a:solidFill>
                  <a:srgbClr val="0070C0"/>
                </a:solidFill>
                <a:hlinkClick r:id="rId4"/>
              </a:rPr>
              <a:t>https://crc247.mdi.ruhr-uni-bochum.de/adminobject/newitem/6?idr=-1&amp;ido=0&amp;returl=%2Frubric%2Ffunding-period-1</a:t>
            </a:r>
            <a:endParaRPr lang="en-US" b="0" dirty="0">
              <a:solidFill>
                <a:srgbClr val="0070C0"/>
              </a:solidFill>
            </a:endParaRPr>
          </a:p>
          <a:p>
            <a:pPr indent="0">
              <a:buNone/>
            </a:pPr>
            <a:endParaRPr lang="en-US" b="0" dirty="0">
              <a:solidFill>
                <a:srgbClr val="0070C0"/>
              </a:solidFill>
            </a:endParaRPr>
          </a:p>
        </p:txBody>
      </p:sp>
      <p:sp>
        <p:nvSpPr>
          <p:cNvPr id="9" name="TextBox 8">
            <a:extLst>
              <a:ext uri="{FF2B5EF4-FFF2-40B4-BE49-F238E27FC236}">
                <a16:creationId xmlns:a16="http://schemas.microsoft.com/office/drawing/2014/main" id="{5ED948AF-6AB1-111C-A06A-79D24F02EE72}"/>
              </a:ext>
            </a:extLst>
          </p:cNvPr>
          <p:cNvSpPr txBox="1"/>
          <p:nvPr/>
        </p:nvSpPr>
        <p:spPr>
          <a:xfrm>
            <a:off x="753624" y="841432"/>
            <a:ext cx="5566787" cy="830997"/>
          </a:xfrm>
          <a:prstGeom prst="rect">
            <a:avLst/>
          </a:prstGeom>
          <a:noFill/>
        </p:spPr>
        <p:txBody>
          <a:bodyPr wrap="square">
            <a:spAutoFit/>
          </a:bodyPr>
          <a:lstStyle/>
          <a:p>
            <a:pPr defTabSz="685800"/>
            <a:r>
              <a:rPr lang="en-US" sz="2800" dirty="0">
                <a:solidFill>
                  <a:prstClr val="black"/>
                </a:solidFill>
              </a:rPr>
              <a:t>=&gt;          - Templated sample input</a:t>
            </a:r>
            <a:endParaRPr lang="en-US" sz="2000" dirty="0">
              <a:solidFill>
                <a:prstClr val="black"/>
              </a:solidFill>
            </a:endParaRPr>
          </a:p>
          <a:p>
            <a:pPr marL="285750" indent="-285750" defTabSz="685800">
              <a:buFont typeface="Arial" panose="020B0604020202020204" pitchFamily="34" charset="0"/>
              <a:buChar char="•"/>
            </a:pPr>
            <a:endParaRPr lang="en-US" sz="2000" dirty="0">
              <a:solidFill>
                <a:prstClr val="black"/>
              </a:solidFill>
            </a:endParaRPr>
          </a:p>
        </p:txBody>
      </p:sp>
      <p:pic>
        <p:nvPicPr>
          <p:cNvPr id="12" name="Picture 11">
            <a:extLst>
              <a:ext uri="{FF2B5EF4-FFF2-40B4-BE49-F238E27FC236}">
                <a16:creationId xmlns:a16="http://schemas.microsoft.com/office/drawing/2014/main" id="{BC2893DD-FF65-14BA-DB48-B158CC5046CE}"/>
              </a:ext>
            </a:extLst>
          </p:cNvPr>
          <p:cNvPicPr>
            <a:picLocks noChangeAspect="1"/>
          </p:cNvPicPr>
          <p:nvPr/>
        </p:nvPicPr>
        <p:blipFill>
          <a:blip r:embed="rId5"/>
          <a:stretch>
            <a:fillRect/>
          </a:stretch>
        </p:blipFill>
        <p:spPr>
          <a:xfrm>
            <a:off x="7972917" y="374277"/>
            <a:ext cx="4219083" cy="1694149"/>
          </a:xfrm>
          <a:prstGeom prst="rect">
            <a:avLst/>
          </a:prstGeom>
        </p:spPr>
      </p:pic>
      <p:cxnSp>
        <p:nvCxnSpPr>
          <p:cNvPr id="15" name="Straight Arrow Connector 14">
            <a:extLst>
              <a:ext uri="{FF2B5EF4-FFF2-40B4-BE49-F238E27FC236}">
                <a16:creationId xmlns:a16="http://schemas.microsoft.com/office/drawing/2014/main" id="{C8E3B5B7-ACB8-F038-F291-4DAA885FD3A6}"/>
              </a:ext>
            </a:extLst>
          </p:cNvPr>
          <p:cNvCxnSpPr>
            <a:cxnSpLocks/>
          </p:cNvCxnSpPr>
          <p:nvPr/>
        </p:nvCxnSpPr>
        <p:spPr>
          <a:xfrm flipV="1">
            <a:off x="4839128" y="602901"/>
            <a:ext cx="3139263" cy="4041018"/>
          </a:xfrm>
          <a:prstGeom prst="straightConnector1">
            <a:avLst/>
          </a:prstGeom>
          <a:noFill/>
          <a:ln w="63500" cap="flat" cmpd="sng" algn="ctr">
            <a:solidFill>
              <a:srgbClr val="0070C0">
                <a:alpha val="50000"/>
              </a:srgbClr>
            </a:solidFill>
            <a:prstDash val="solid"/>
            <a:miter lim="800000"/>
            <a:tailEnd type="triangle"/>
          </a:ln>
          <a:effectLst/>
        </p:spPr>
      </p:cxnSp>
      <p:cxnSp>
        <p:nvCxnSpPr>
          <p:cNvPr id="19" name="Straight Arrow Connector 18">
            <a:extLst>
              <a:ext uri="{FF2B5EF4-FFF2-40B4-BE49-F238E27FC236}">
                <a16:creationId xmlns:a16="http://schemas.microsoft.com/office/drawing/2014/main" id="{E4855C2F-464C-BBA6-4301-A72D529BD1D7}"/>
              </a:ext>
            </a:extLst>
          </p:cNvPr>
          <p:cNvCxnSpPr>
            <a:cxnSpLocks/>
          </p:cNvCxnSpPr>
          <p:nvPr/>
        </p:nvCxnSpPr>
        <p:spPr>
          <a:xfrm flipV="1">
            <a:off x="4808306" y="2599362"/>
            <a:ext cx="3441842" cy="2332234"/>
          </a:xfrm>
          <a:prstGeom prst="straightConnector1">
            <a:avLst/>
          </a:prstGeom>
          <a:noFill/>
          <a:ln w="63500" cap="flat" cmpd="sng" algn="ctr">
            <a:solidFill>
              <a:srgbClr val="0070C0">
                <a:alpha val="50000"/>
              </a:srgbClr>
            </a:solidFill>
            <a:prstDash val="solid"/>
            <a:miter lim="800000"/>
            <a:tailEnd type="triangle"/>
          </a:ln>
          <a:effectLst/>
        </p:spPr>
      </p:cxnSp>
      <p:pic>
        <p:nvPicPr>
          <p:cNvPr id="22" name="Picture 21">
            <a:extLst>
              <a:ext uri="{FF2B5EF4-FFF2-40B4-BE49-F238E27FC236}">
                <a16:creationId xmlns:a16="http://schemas.microsoft.com/office/drawing/2014/main" id="{53C60A37-5A7C-E0FC-E467-440AFBD6B022}"/>
              </a:ext>
            </a:extLst>
          </p:cNvPr>
          <p:cNvPicPr>
            <a:picLocks noChangeAspect="1"/>
          </p:cNvPicPr>
          <p:nvPr/>
        </p:nvPicPr>
        <p:blipFill>
          <a:blip r:embed="rId6"/>
          <a:stretch>
            <a:fillRect/>
          </a:stretch>
        </p:blipFill>
        <p:spPr>
          <a:xfrm>
            <a:off x="8293405" y="4058079"/>
            <a:ext cx="3433022" cy="2169387"/>
          </a:xfrm>
          <a:prstGeom prst="rect">
            <a:avLst/>
          </a:prstGeom>
          <a:ln>
            <a:solidFill>
              <a:srgbClr val="0070C0"/>
            </a:solidFill>
          </a:ln>
        </p:spPr>
      </p:pic>
      <p:cxnSp>
        <p:nvCxnSpPr>
          <p:cNvPr id="23" name="Straight Arrow Connector 22">
            <a:extLst>
              <a:ext uri="{FF2B5EF4-FFF2-40B4-BE49-F238E27FC236}">
                <a16:creationId xmlns:a16="http://schemas.microsoft.com/office/drawing/2014/main" id="{213A04BA-B4FD-C8C7-D041-40BB7F66CD07}"/>
              </a:ext>
            </a:extLst>
          </p:cNvPr>
          <p:cNvCxnSpPr>
            <a:cxnSpLocks/>
          </p:cNvCxnSpPr>
          <p:nvPr/>
        </p:nvCxnSpPr>
        <p:spPr>
          <a:xfrm>
            <a:off x="6565186" y="4243226"/>
            <a:ext cx="1726058" cy="0"/>
          </a:xfrm>
          <a:prstGeom prst="straightConnector1">
            <a:avLst/>
          </a:prstGeom>
          <a:noFill/>
          <a:ln w="63500" cap="flat" cmpd="sng" algn="ctr">
            <a:solidFill>
              <a:srgbClr val="0070C0">
                <a:alpha val="50000"/>
              </a:srgbClr>
            </a:solidFill>
            <a:prstDash val="solid"/>
            <a:miter lim="800000"/>
            <a:tailEnd type="triangle"/>
          </a:ln>
          <a:effectLst/>
        </p:spPr>
      </p:cxnSp>
      <p:sp>
        <p:nvSpPr>
          <p:cNvPr id="27" name="TextBox 26">
            <a:extLst>
              <a:ext uri="{FF2B5EF4-FFF2-40B4-BE49-F238E27FC236}">
                <a16:creationId xmlns:a16="http://schemas.microsoft.com/office/drawing/2014/main" id="{7545A725-3692-A3EA-3C88-4718979CAE82}"/>
              </a:ext>
            </a:extLst>
          </p:cNvPr>
          <p:cNvSpPr txBox="1"/>
          <p:nvPr/>
        </p:nvSpPr>
        <p:spPr>
          <a:xfrm>
            <a:off x="7963217" y="-9236"/>
            <a:ext cx="3736314" cy="461665"/>
          </a:xfrm>
          <a:prstGeom prst="rect">
            <a:avLst/>
          </a:prstGeom>
          <a:noFill/>
        </p:spPr>
        <p:txBody>
          <a:bodyPr wrap="square">
            <a:spAutoFit/>
          </a:bodyPr>
          <a:lstStyle/>
          <a:p>
            <a:pPr defTabSz="685800"/>
            <a:r>
              <a:rPr lang="en-US" sz="2400" dirty="0">
                <a:solidFill>
                  <a:prstClr val="black"/>
                </a:solidFill>
              </a:rPr>
              <a:t>List from subproject (links)</a:t>
            </a:r>
          </a:p>
        </p:txBody>
      </p:sp>
      <p:sp>
        <p:nvSpPr>
          <p:cNvPr id="28" name="TextBox 27">
            <a:extLst>
              <a:ext uri="{FF2B5EF4-FFF2-40B4-BE49-F238E27FC236}">
                <a16:creationId xmlns:a16="http://schemas.microsoft.com/office/drawing/2014/main" id="{AE2DDD9C-FCA0-9F4A-4D26-F3E3C0FFE4AF}"/>
              </a:ext>
            </a:extLst>
          </p:cNvPr>
          <p:cNvSpPr txBox="1"/>
          <p:nvPr/>
        </p:nvSpPr>
        <p:spPr>
          <a:xfrm>
            <a:off x="8215560" y="2120974"/>
            <a:ext cx="3825753" cy="461665"/>
          </a:xfrm>
          <a:prstGeom prst="rect">
            <a:avLst/>
          </a:prstGeom>
          <a:noFill/>
        </p:spPr>
        <p:txBody>
          <a:bodyPr wrap="square">
            <a:spAutoFit/>
          </a:bodyPr>
          <a:lstStyle/>
          <a:p>
            <a:pPr defTabSz="685800"/>
            <a:r>
              <a:rPr lang="en-US" sz="2400" dirty="0">
                <a:solidFill>
                  <a:prstClr val="black"/>
                </a:solidFill>
              </a:rPr>
              <a:t>List from subproject (values)</a:t>
            </a:r>
          </a:p>
        </p:txBody>
      </p:sp>
      <p:sp>
        <p:nvSpPr>
          <p:cNvPr id="29" name="TextBox 28">
            <a:extLst>
              <a:ext uri="{FF2B5EF4-FFF2-40B4-BE49-F238E27FC236}">
                <a16:creationId xmlns:a16="http://schemas.microsoft.com/office/drawing/2014/main" id="{32F844F8-9326-475C-2D0C-5DB9A0FB73A0}"/>
              </a:ext>
            </a:extLst>
          </p:cNvPr>
          <p:cNvSpPr txBox="1"/>
          <p:nvPr/>
        </p:nvSpPr>
        <p:spPr>
          <a:xfrm>
            <a:off x="8253046" y="3660948"/>
            <a:ext cx="4099728" cy="461665"/>
          </a:xfrm>
          <a:prstGeom prst="rect">
            <a:avLst/>
          </a:prstGeom>
          <a:noFill/>
        </p:spPr>
        <p:txBody>
          <a:bodyPr wrap="square">
            <a:spAutoFit/>
          </a:bodyPr>
          <a:lstStyle/>
          <a:p>
            <a:pPr defTabSz="685800"/>
            <a:r>
              <a:rPr lang="en-US" sz="2400" dirty="0">
                <a:solidFill>
                  <a:prstClr val="black"/>
                </a:solidFill>
              </a:rPr>
              <a:t>Standard chemical system</a:t>
            </a:r>
          </a:p>
        </p:txBody>
      </p:sp>
      <p:pic>
        <p:nvPicPr>
          <p:cNvPr id="13" name="Picture 12">
            <a:extLst>
              <a:ext uri="{FF2B5EF4-FFF2-40B4-BE49-F238E27FC236}">
                <a16:creationId xmlns:a16="http://schemas.microsoft.com/office/drawing/2014/main" id="{63E86507-5D61-23AC-E3CA-3A4C81740A74}"/>
              </a:ext>
            </a:extLst>
          </p:cNvPr>
          <p:cNvPicPr>
            <a:picLocks noChangeAspect="1"/>
          </p:cNvPicPr>
          <p:nvPr/>
        </p:nvPicPr>
        <p:blipFill>
          <a:blip r:embed="rId7"/>
          <a:stretch>
            <a:fillRect/>
          </a:stretch>
        </p:blipFill>
        <p:spPr>
          <a:xfrm>
            <a:off x="8248570" y="2522137"/>
            <a:ext cx="3520008" cy="1245960"/>
          </a:xfrm>
          <a:prstGeom prst="rect">
            <a:avLst/>
          </a:prstGeom>
        </p:spPr>
      </p:pic>
      <p:pic>
        <p:nvPicPr>
          <p:cNvPr id="4" name="Picture 3">
            <a:extLst>
              <a:ext uri="{FF2B5EF4-FFF2-40B4-BE49-F238E27FC236}">
                <a16:creationId xmlns:a16="http://schemas.microsoft.com/office/drawing/2014/main" id="{DB2FF05D-27ED-7F76-594D-9D6CA16E3920}"/>
              </a:ext>
            </a:extLst>
          </p:cNvPr>
          <p:cNvPicPr>
            <a:picLocks noChangeAspect="1"/>
          </p:cNvPicPr>
          <p:nvPr/>
        </p:nvPicPr>
        <p:blipFill>
          <a:blip r:embed="rId8"/>
          <a:stretch>
            <a:fillRect/>
          </a:stretch>
        </p:blipFill>
        <p:spPr>
          <a:xfrm>
            <a:off x="262477" y="850620"/>
            <a:ext cx="533474" cy="514422"/>
          </a:xfrm>
          <a:prstGeom prst="rect">
            <a:avLst/>
          </a:prstGeom>
        </p:spPr>
      </p:pic>
      <p:pic>
        <p:nvPicPr>
          <p:cNvPr id="11" name="Picture 10">
            <a:extLst>
              <a:ext uri="{FF2B5EF4-FFF2-40B4-BE49-F238E27FC236}">
                <a16:creationId xmlns:a16="http://schemas.microsoft.com/office/drawing/2014/main" id="{C0FC800E-1EB4-C9DD-853A-7343BAB12271}"/>
              </a:ext>
            </a:extLst>
          </p:cNvPr>
          <p:cNvPicPr>
            <a:picLocks noChangeAspect="1"/>
          </p:cNvPicPr>
          <p:nvPr/>
        </p:nvPicPr>
        <p:blipFill>
          <a:blip r:embed="rId9"/>
          <a:stretch>
            <a:fillRect/>
          </a:stretch>
        </p:blipFill>
        <p:spPr>
          <a:xfrm>
            <a:off x="1201671" y="969699"/>
            <a:ext cx="704948" cy="276264"/>
          </a:xfrm>
          <a:prstGeom prst="rect">
            <a:avLst/>
          </a:prstGeom>
        </p:spPr>
      </p:pic>
    </p:spTree>
    <p:extLst>
      <p:ext uri="{BB962C8B-B14F-4D97-AF65-F5344CB8AC3E}">
        <p14:creationId xmlns:p14="http://schemas.microsoft.com/office/powerpoint/2010/main" val="9337886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US" dirty="0"/>
              <a:t>Use Case: Sample Transformation Workflow</a:t>
            </a:r>
          </a:p>
        </p:txBody>
      </p:sp>
      <p:sp>
        <p:nvSpPr>
          <p:cNvPr id="6" name="Text Placeholder 5">
            <a:extLst>
              <a:ext uri="{FF2B5EF4-FFF2-40B4-BE49-F238E27FC236}">
                <a16:creationId xmlns:a16="http://schemas.microsoft.com/office/drawing/2014/main" id="{D3024586-7254-2795-BB8B-CA3B8E25560F}"/>
              </a:ext>
            </a:extLst>
          </p:cNvPr>
          <p:cNvSpPr>
            <a:spLocks noGrp="1"/>
          </p:cNvSpPr>
          <p:nvPr>
            <p:ph type="body" sz="quarter" idx="13"/>
          </p:nvPr>
        </p:nvSpPr>
        <p:spPr>
          <a:xfrm>
            <a:off x="3979718" y="6362393"/>
            <a:ext cx="8021781" cy="485999"/>
          </a:xfrm>
        </p:spPr>
        <p:txBody>
          <a:bodyPr>
            <a:normAutofit/>
          </a:bodyPr>
          <a:lstStyle/>
          <a:p>
            <a:pPr indent="0">
              <a:buNone/>
            </a:pPr>
            <a:endParaRPr lang="en-US" dirty="0">
              <a:solidFill>
                <a:srgbClr val="0070C0"/>
              </a:solidFill>
            </a:endParaRPr>
          </a:p>
        </p:txBody>
      </p:sp>
      <p:sp>
        <p:nvSpPr>
          <p:cNvPr id="9" name="TextBox 8">
            <a:extLst>
              <a:ext uri="{FF2B5EF4-FFF2-40B4-BE49-F238E27FC236}">
                <a16:creationId xmlns:a16="http://schemas.microsoft.com/office/drawing/2014/main" id="{2D1A33C2-EF4D-EA40-8982-5B12B3D63E0E}"/>
              </a:ext>
            </a:extLst>
          </p:cNvPr>
          <p:cNvSpPr txBox="1"/>
          <p:nvPr/>
        </p:nvSpPr>
        <p:spPr>
          <a:xfrm>
            <a:off x="231112" y="791190"/>
            <a:ext cx="9827287" cy="523220"/>
          </a:xfrm>
          <a:prstGeom prst="rect">
            <a:avLst/>
          </a:prstGeom>
          <a:noFill/>
        </p:spPr>
        <p:txBody>
          <a:bodyPr wrap="square">
            <a:spAutoFit/>
          </a:bodyPr>
          <a:lstStyle/>
          <a:p>
            <a:pPr defTabSz="685800"/>
            <a:r>
              <a:rPr lang="en-US" sz="2800" dirty="0"/>
              <a:t>Create Processing State &amp; Split Sample</a:t>
            </a:r>
            <a:endParaRPr lang="en-US" sz="2800" dirty="0">
              <a:solidFill>
                <a:prstClr val="black"/>
              </a:solidFill>
            </a:endParaRPr>
          </a:p>
        </p:txBody>
      </p:sp>
      <p:pic>
        <p:nvPicPr>
          <p:cNvPr id="3" name="Picture 2">
            <a:extLst>
              <a:ext uri="{FF2B5EF4-FFF2-40B4-BE49-F238E27FC236}">
                <a16:creationId xmlns:a16="http://schemas.microsoft.com/office/drawing/2014/main" id="{FFBD65FF-7CD8-A9E8-EA02-908191801286}"/>
              </a:ext>
            </a:extLst>
          </p:cNvPr>
          <p:cNvPicPr>
            <a:picLocks noChangeAspect="1"/>
          </p:cNvPicPr>
          <p:nvPr/>
        </p:nvPicPr>
        <p:blipFill>
          <a:blip r:embed="rId3"/>
          <a:stretch>
            <a:fillRect/>
          </a:stretch>
        </p:blipFill>
        <p:spPr>
          <a:xfrm>
            <a:off x="401529" y="1559356"/>
            <a:ext cx="6866581" cy="1374763"/>
          </a:xfrm>
          <a:prstGeom prst="rect">
            <a:avLst/>
          </a:prstGeom>
          <a:ln>
            <a:solidFill>
              <a:srgbClr val="0070C0"/>
            </a:solidFill>
          </a:ln>
        </p:spPr>
      </p:pic>
      <p:sp>
        <p:nvSpPr>
          <p:cNvPr id="2" name="Text Box 10">
            <a:extLst>
              <a:ext uri="{FF2B5EF4-FFF2-40B4-BE49-F238E27FC236}">
                <a16:creationId xmlns:a16="http://schemas.microsoft.com/office/drawing/2014/main" id="{B11A2F9E-5C88-5224-E5C4-59716E325572}"/>
              </a:ext>
            </a:extLst>
          </p:cNvPr>
          <p:cNvSpPr txBox="1">
            <a:spLocks noChangeArrowheads="1"/>
          </p:cNvSpPr>
          <p:nvPr/>
        </p:nvSpPr>
        <p:spPr bwMode="auto">
          <a:xfrm>
            <a:off x="139287" y="3721599"/>
            <a:ext cx="2160588" cy="652463"/>
          </a:xfrm>
          <a:prstGeom prst="rect">
            <a:avLst/>
          </a:prstGeom>
          <a:solidFill>
            <a:srgbClr val="0070C0">
              <a:alpha val="30196"/>
            </a:srgbClr>
          </a:solidFill>
          <a:ln w="12700">
            <a:solidFill>
              <a:schemeClr val="tx1"/>
            </a:solidFill>
            <a:miter lim="800000"/>
            <a:headEnd/>
            <a:tailEnd/>
          </a:ln>
          <a:effec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b="1" dirty="0">
                <a:solidFill>
                  <a:schemeClr val="tx1"/>
                </a:solidFill>
                <a:latin typeface="Arial" panose="020B0604020202020204" pitchFamily="34" charset="0"/>
              </a:rPr>
              <a:t>Sample</a:t>
            </a:r>
            <a:endParaRPr lang="ru-RU" altLang="ru-RU" b="1" dirty="0">
              <a:solidFill>
                <a:schemeClr val="tx1"/>
              </a:solidFill>
              <a:latin typeface="Arial" panose="020B0604020202020204" pitchFamily="34" charset="0"/>
            </a:endParaRPr>
          </a:p>
          <a:p>
            <a:pPr algn="ctr" eaLnBrk="1" hangingPunct="1">
              <a:spcBef>
                <a:spcPct val="0"/>
              </a:spcBef>
            </a:pPr>
            <a:r>
              <a:rPr lang="ru-RU" altLang="ru-RU" sz="1200" dirty="0">
                <a:solidFill>
                  <a:schemeClr val="tx1"/>
                </a:solidFill>
                <a:latin typeface="Arial" panose="020B0604020202020204" pitchFamily="34" charset="0"/>
              </a:rPr>
              <a:t>(</a:t>
            </a:r>
            <a:r>
              <a:rPr lang="en-US" altLang="ru-RU" sz="1200" dirty="0">
                <a:solidFill>
                  <a:schemeClr val="tx1"/>
                </a:solidFill>
                <a:latin typeface="Arial" panose="020B0604020202020204" pitchFamily="34" charset="0"/>
              </a:rPr>
              <a:t>initial state</a:t>
            </a:r>
            <a:r>
              <a:rPr lang="ru-RU" altLang="ru-RU" sz="1200" dirty="0">
                <a:solidFill>
                  <a:schemeClr val="tx1"/>
                </a:solidFill>
                <a:latin typeface="Arial" panose="020B0604020202020204" pitchFamily="34" charset="0"/>
              </a:rPr>
              <a:t>)</a:t>
            </a:r>
          </a:p>
        </p:txBody>
      </p:sp>
      <p:sp>
        <p:nvSpPr>
          <p:cNvPr id="4" name="Text Box 10">
            <a:extLst>
              <a:ext uri="{FF2B5EF4-FFF2-40B4-BE49-F238E27FC236}">
                <a16:creationId xmlns:a16="http://schemas.microsoft.com/office/drawing/2014/main" id="{99C727D9-1DA9-5856-583C-4F3C23D24056}"/>
              </a:ext>
            </a:extLst>
          </p:cNvPr>
          <p:cNvSpPr txBox="1">
            <a:spLocks noChangeArrowheads="1"/>
          </p:cNvSpPr>
          <p:nvPr/>
        </p:nvSpPr>
        <p:spPr bwMode="auto">
          <a:xfrm>
            <a:off x="3477030" y="3713226"/>
            <a:ext cx="2160588" cy="652463"/>
          </a:xfrm>
          <a:prstGeom prst="rect">
            <a:avLst/>
          </a:prstGeom>
          <a:solidFill>
            <a:srgbClr val="0070C0">
              <a:alpha val="30196"/>
            </a:srgbClr>
          </a:solidFill>
          <a:ln w="12700">
            <a:solidFill>
              <a:schemeClr val="tx1"/>
            </a:solidFill>
            <a:miter lim="800000"/>
            <a:headEnd/>
            <a:tailEnd/>
          </a:ln>
          <a:effectLst/>
        </p:spPr>
        <p:txBody>
          <a:bodyPr>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b="1" dirty="0">
                <a:solidFill>
                  <a:schemeClr val="tx1"/>
                </a:solidFill>
                <a:latin typeface="Arial" panose="020B0604020202020204" pitchFamily="34" charset="0"/>
              </a:rPr>
              <a:t>Sample_2</a:t>
            </a:r>
            <a:endParaRPr lang="ru-RU" altLang="ru-RU" b="1" dirty="0">
              <a:solidFill>
                <a:schemeClr val="tx1"/>
              </a:solidFill>
              <a:latin typeface="Arial" panose="020B0604020202020204" pitchFamily="34" charset="0"/>
            </a:endParaRPr>
          </a:p>
          <a:p>
            <a:pPr algn="ctr" eaLnBrk="1" hangingPunct="1">
              <a:spcBef>
                <a:spcPct val="0"/>
              </a:spcBef>
            </a:pPr>
            <a:r>
              <a:rPr lang="ru-RU" altLang="ru-RU" sz="1200" dirty="0">
                <a:solidFill>
                  <a:schemeClr val="tx1"/>
                </a:solidFill>
                <a:latin typeface="Arial" panose="020B0604020202020204" pitchFamily="34" charset="0"/>
              </a:rPr>
              <a:t>(</a:t>
            </a:r>
            <a:r>
              <a:rPr lang="en-US" altLang="ru-RU" sz="1200" dirty="0">
                <a:solidFill>
                  <a:schemeClr val="tx1"/>
                </a:solidFill>
                <a:latin typeface="Arial" panose="020B0604020202020204" pitchFamily="34" charset="0"/>
              </a:rPr>
              <a:t>changed state 2</a:t>
            </a:r>
            <a:r>
              <a:rPr lang="ru-RU" altLang="ru-RU" sz="1200" dirty="0">
                <a:solidFill>
                  <a:schemeClr val="tx1"/>
                </a:solidFill>
                <a:latin typeface="Arial" panose="020B0604020202020204" pitchFamily="34" charset="0"/>
              </a:rPr>
              <a:t>)</a:t>
            </a:r>
          </a:p>
        </p:txBody>
      </p:sp>
      <p:cxnSp>
        <p:nvCxnSpPr>
          <p:cNvPr id="17" name="Straight Arrow Connector 16">
            <a:extLst>
              <a:ext uri="{FF2B5EF4-FFF2-40B4-BE49-F238E27FC236}">
                <a16:creationId xmlns:a16="http://schemas.microsoft.com/office/drawing/2014/main" id="{FEF40CE2-276D-413A-0964-2FCD099FD087}"/>
              </a:ext>
            </a:extLst>
          </p:cNvPr>
          <p:cNvCxnSpPr>
            <a:cxnSpLocks/>
            <a:stCxn id="16" idx="3"/>
            <a:endCxn id="49" idx="1"/>
          </p:cNvCxnSpPr>
          <p:nvPr/>
        </p:nvCxnSpPr>
        <p:spPr>
          <a:xfrm flipV="1">
            <a:off x="8834670" y="1297937"/>
            <a:ext cx="1064928" cy="2240784"/>
          </a:xfrm>
          <a:prstGeom prst="straightConnector1">
            <a:avLst/>
          </a:prstGeom>
          <a:noFill/>
          <a:ln w="63500" cap="flat" cmpd="sng" algn="ctr">
            <a:solidFill>
              <a:srgbClr val="0070C0">
                <a:alpha val="50000"/>
              </a:srgbClr>
            </a:solidFill>
            <a:prstDash val="solid"/>
            <a:miter lim="800000"/>
            <a:tailEnd type="triangle"/>
          </a:ln>
          <a:effectLst/>
        </p:spPr>
      </p:cxnSp>
      <p:sp>
        <p:nvSpPr>
          <p:cNvPr id="20" name="TextBox 19">
            <a:extLst>
              <a:ext uri="{FF2B5EF4-FFF2-40B4-BE49-F238E27FC236}">
                <a16:creationId xmlns:a16="http://schemas.microsoft.com/office/drawing/2014/main" id="{97251AB0-3126-0AAB-C604-24D7B2A9C54E}"/>
              </a:ext>
            </a:extLst>
          </p:cNvPr>
          <p:cNvSpPr txBox="1"/>
          <p:nvPr/>
        </p:nvSpPr>
        <p:spPr>
          <a:xfrm rot="17739558">
            <a:off x="8705229" y="2291746"/>
            <a:ext cx="991438" cy="338554"/>
          </a:xfrm>
          <a:prstGeom prst="rect">
            <a:avLst/>
          </a:prstGeom>
          <a:noFill/>
        </p:spPr>
        <p:txBody>
          <a:bodyPr wrap="square">
            <a:spAutoFit/>
          </a:bodyPr>
          <a:lstStyle/>
          <a:p>
            <a:pPr defTabSz="685800"/>
            <a:r>
              <a:rPr lang="en-US" sz="1600" dirty="0">
                <a:solidFill>
                  <a:prstClr val="black"/>
                </a:solidFill>
              </a:rPr>
              <a:t>polishing</a:t>
            </a:r>
          </a:p>
        </p:txBody>
      </p:sp>
      <p:sp>
        <p:nvSpPr>
          <p:cNvPr id="21" name="Flowchart: Multidocument 20">
            <a:extLst>
              <a:ext uri="{FF2B5EF4-FFF2-40B4-BE49-F238E27FC236}">
                <a16:creationId xmlns:a16="http://schemas.microsoft.com/office/drawing/2014/main" id="{ED4A8531-542B-393C-1DE8-D82F7E99B2E0}"/>
              </a:ext>
            </a:extLst>
          </p:cNvPr>
          <p:cNvSpPr/>
          <p:nvPr/>
        </p:nvSpPr>
        <p:spPr>
          <a:xfrm>
            <a:off x="331605" y="4885936"/>
            <a:ext cx="1567543" cy="1266093"/>
          </a:xfrm>
          <a:prstGeom prst="flowChartMultidocument">
            <a:avLst/>
          </a:prstGeom>
          <a:solidFill>
            <a:schemeClr val="bg1">
              <a:lumMod val="50000"/>
              <a:alpha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Documents</a:t>
            </a:r>
          </a:p>
        </p:txBody>
      </p:sp>
      <p:cxnSp>
        <p:nvCxnSpPr>
          <p:cNvPr id="31" name="Straight Arrow Connector 30">
            <a:extLst>
              <a:ext uri="{FF2B5EF4-FFF2-40B4-BE49-F238E27FC236}">
                <a16:creationId xmlns:a16="http://schemas.microsoft.com/office/drawing/2014/main" id="{1DD10BEB-2CCD-7D55-516C-F3BB4CBB8965}"/>
              </a:ext>
            </a:extLst>
          </p:cNvPr>
          <p:cNvCxnSpPr>
            <a:cxnSpLocks/>
          </p:cNvCxnSpPr>
          <p:nvPr/>
        </p:nvCxnSpPr>
        <p:spPr>
          <a:xfrm>
            <a:off x="1219581" y="4364826"/>
            <a:ext cx="3637" cy="539582"/>
          </a:xfrm>
          <a:prstGeom prst="straightConnector1">
            <a:avLst/>
          </a:prstGeom>
          <a:noFill/>
          <a:ln w="63500" cap="flat" cmpd="sng" algn="ctr">
            <a:solidFill>
              <a:schemeClr val="bg1">
                <a:lumMod val="50000"/>
                <a:alpha val="50000"/>
              </a:schemeClr>
            </a:solidFill>
            <a:prstDash val="solid"/>
            <a:miter lim="800000"/>
            <a:tailEnd type="triangle"/>
          </a:ln>
          <a:effectLst/>
        </p:spPr>
      </p:cxnSp>
      <p:grpSp>
        <p:nvGrpSpPr>
          <p:cNvPr id="19" name="Group 18">
            <a:extLst>
              <a:ext uri="{FF2B5EF4-FFF2-40B4-BE49-F238E27FC236}">
                <a16:creationId xmlns:a16="http://schemas.microsoft.com/office/drawing/2014/main" id="{4C2DD91E-760C-0D7B-5685-A91C6BE3CB89}"/>
              </a:ext>
            </a:extLst>
          </p:cNvPr>
          <p:cNvGrpSpPr/>
          <p:nvPr/>
        </p:nvGrpSpPr>
        <p:grpSpPr>
          <a:xfrm>
            <a:off x="6665708" y="3212489"/>
            <a:ext cx="2168962" cy="1658975"/>
            <a:chOff x="6665708" y="3212489"/>
            <a:chExt cx="2168962" cy="1658975"/>
          </a:xfrm>
        </p:grpSpPr>
        <p:sp>
          <p:nvSpPr>
            <p:cNvPr id="16" name="Text Box 10">
              <a:extLst>
                <a:ext uri="{FF2B5EF4-FFF2-40B4-BE49-F238E27FC236}">
                  <a16:creationId xmlns:a16="http://schemas.microsoft.com/office/drawing/2014/main" id="{99448755-4E5C-17E1-9E5D-74A835440C11}"/>
                </a:ext>
              </a:extLst>
            </p:cNvPr>
            <p:cNvSpPr txBox="1">
              <a:spLocks noChangeArrowheads="1"/>
            </p:cNvSpPr>
            <p:nvPr/>
          </p:nvSpPr>
          <p:spPr bwMode="auto">
            <a:xfrm>
              <a:off x="6674082" y="3212489"/>
              <a:ext cx="2160588" cy="652463"/>
            </a:xfrm>
            <a:prstGeom prst="rect">
              <a:avLst/>
            </a:prstGeom>
            <a:solidFill>
              <a:srgbClr val="0070C0">
                <a:alpha val="30196"/>
              </a:srgbClr>
            </a:solidFill>
            <a:ln w="12700">
              <a:solidFill>
                <a:schemeClr val="tx1"/>
              </a:solidFill>
              <a:miter lim="800000"/>
              <a:headEnd/>
              <a:tailEnd/>
            </a:ln>
            <a:effectLst/>
          </p:spPr>
          <p:txBody>
            <a:bodyPr>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b="1" dirty="0">
                  <a:solidFill>
                    <a:schemeClr val="tx1"/>
                  </a:solidFill>
                  <a:latin typeface="Arial" panose="020B0604020202020204" pitchFamily="34" charset="0"/>
                </a:rPr>
                <a:t>Sample_2a</a:t>
              </a:r>
              <a:endParaRPr lang="ru-RU" altLang="ru-RU" b="1" dirty="0">
                <a:solidFill>
                  <a:schemeClr val="tx1"/>
                </a:solidFill>
                <a:latin typeface="Arial" panose="020B0604020202020204" pitchFamily="34" charset="0"/>
              </a:endParaRPr>
            </a:p>
            <a:p>
              <a:pPr algn="ctr" eaLnBrk="1" hangingPunct="1">
                <a:spcBef>
                  <a:spcPct val="0"/>
                </a:spcBef>
              </a:pPr>
              <a:r>
                <a:rPr lang="ru-RU" altLang="ru-RU" sz="1200" dirty="0">
                  <a:solidFill>
                    <a:schemeClr val="tx1"/>
                  </a:solidFill>
                  <a:latin typeface="Arial" panose="020B0604020202020204" pitchFamily="34" charset="0"/>
                </a:rPr>
                <a:t>(</a:t>
              </a:r>
              <a:r>
                <a:rPr lang="en-US" altLang="ru-RU" sz="1200" dirty="0">
                  <a:solidFill>
                    <a:schemeClr val="tx1"/>
                  </a:solidFill>
                  <a:latin typeface="Arial" panose="020B0604020202020204" pitchFamily="34" charset="0"/>
                </a:rPr>
                <a:t>subsample 2a</a:t>
              </a:r>
              <a:r>
                <a:rPr lang="ru-RU" altLang="ru-RU" sz="1200" dirty="0">
                  <a:solidFill>
                    <a:schemeClr val="tx1"/>
                  </a:solidFill>
                  <a:latin typeface="Arial" panose="020B0604020202020204" pitchFamily="34" charset="0"/>
                </a:rPr>
                <a:t>)</a:t>
              </a:r>
            </a:p>
          </p:txBody>
        </p:sp>
        <p:sp>
          <p:nvSpPr>
            <p:cNvPr id="41" name="Text Box 10">
              <a:extLst>
                <a:ext uri="{FF2B5EF4-FFF2-40B4-BE49-F238E27FC236}">
                  <a16:creationId xmlns:a16="http://schemas.microsoft.com/office/drawing/2014/main" id="{2EDFE7ED-05D6-0B12-E78F-8DCD36825CBC}"/>
                </a:ext>
              </a:extLst>
            </p:cNvPr>
            <p:cNvSpPr txBox="1">
              <a:spLocks noChangeArrowheads="1"/>
            </p:cNvSpPr>
            <p:nvPr/>
          </p:nvSpPr>
          <p:spPr bwMode="auto">
            <a:xfrm>
              <a:off x="6665708" y="4219001"/>
              <a:ext cx="2160588" cy="652463"/>
            </a:xfrm>
            <a:prstGeom prst="rect">
              <a:avLst/>
            </a:prstGeom>
            <a:solidFill>
              <a:srgbClr val="0070C0">
                <a:alpha val="30196"/>
              </a:srgbClr>
            </a:solidFill>
            <a:ln w="12700">
              <a:solidFill>
                <a:schemeClr val="tx1"/>
              </a:solidFill>
              <a:miter lim="800000"/>
              <a:headEnd/>
              <a:tailEnd/>
            </a:ln>
            <a:effectLst/>
          </p:spPr>
          <p:txBody>
            <a:bodyPr>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b="1" dirty="0">
                  <a:solidFill>
                    <a:schemeClr val="tx1"/>
                  </a:solidFill>
                  <a:latin typeface="Arial" panose="020B0604020202020204" pitchFamily="34" charset="0"/>
                </a:rPr>
                <a:t>Sample_2b</a:t>
              </a:r>
              <a:endParaRPr lang="ru-RU" altLang="ru-RU" b="1" dirty="0">
                <a:solidFill>
                  <a:schemeClr val="tx1"/>
                </a:solidFill>
                <a:latin typeface="Arial" panose="020B0604020202020204" pitchFamily="34" charset="0"/>
              </a:endParaRPr>
            </a:p>
            <a:p>
              <a:pPr algn="ctr" eaLnBrk="1" hangingPunct="1">
                <a:spcBef>
                  <a:spcPct val="0"/>
                </a:spcBef>
              </a:pPr>
              <a:r>
                <a:rPr lang="ru-RU" altLang="ru-RU" sz="1200" dirty="0">
                  <a:solidFill>
                    <a:schemeClr val="tx1"/>
                  </a:solidFill>
                  <a:latin typeface="Arial" panose="020B0604020202020204" pitchFamily="34" charset="0"/>
                </a:rPr>
                <a:t>(</a:t>
              </a:r>
              <a:r>
                <a:rPr lang="en-US" altLang="ru-RU" sz="1200" dirty="0">
                  <a:solidFill>
                    <a:schemeClr val="tx1"/>
                  </a:solidFill>
                  <a:latin typeface="Arial" panose="020B0604020202020204" pitchFamily="34" charset="0"/>
                </a:rPr>
                <a:t>subsample 2b</a:t>
              </a:r>
              <a:r>
                <a:rPr lang="ru-RU" altLang="ru-RU" sz="1200" dirty="0">
                  <a:solidFill>
                    <a:schemeClr val="tx1"/>
                  </a:solidFill>
                  <a:latin typeface="Arial" panose="020B0604020202020204" pitchFamily="34" charset="0"/>
                </a:rPr>
                <a:t>)</a:t>
              </a:r>
            </a:p>
          </p:txBody>
        </p:sp>
      </p:grpSp>
      <p:grpSp>
        <p:nvGrpSpPr>
          <p:cNvPr id="14" name="Group 13">
            <a:extLst>
              <a:ext uri="{FF2B5EF4-FFF2-40B4-BE49-F238E27FC236}">
                <a16:creationId xmlns:a16="http://schemas.microsoft.com/office/drawing/2014/main" id="{7DF0B7CB-22FF-8C50-06C3-1C97FDDA9E91}"/>
              </a:ext>
            </a:extLst>
          </p:cNvPr>
          <p:cNvGrpSpPr/>
          <p:nvPr/>
        </p:nvGrpSpPr>
        <p:grpSpPr>
          <a:xfrm>
            <a:off x="3719575" y="4358080"/>
            <a:ext cx="1596003" cy="1796439"/>
            <a:chOff x="3719575" y="4358080"/>
            <a:chExt cx="1596003" cy="1796439"/>
          </a:xfrm>
        </p:grpSpPr>
        <p:sp>
          <p:nvSpPr>
            <p:cNvPr id="42" name="Flowchart: Multidocument 41">
              <a:extLst>
                <a:ext uri="{FF2B5EF4-FFF2-40B4-BE49-F238E27FC236}">
                  <a16:creationId xmlns:a16="http://schemas.microsoft.com/office/drawing/2014/main" id="{CB1303DF-0501-FF45-BC7C-2C745980F9C9}"/>
                </a:ext>
              </a:extLst>
            </p:cNvPr>
            <p:cNvSpPr/>
            <p:nvPr/>
          </p:nvSpPr>
          <p:spPr>
            <a:xfrm>
              <a:off x="3719575" y="4888426"/>
              <a:ext cx="1596003" cy="1266093"/>
            </a:xfrm>
            <a:prstGeom prst="flowChartMultidocument">
              <a:avLst/>
            </a:prstGeom>
            <a:solidFill>
              <a:schemeClr val="bg1">
                <a:lumMod val="50000"/>
                <a:alpha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Documents2</a:t>
              </a:r>
            </a:p>
          </p:txBody>
        </p:sp>
        <p:cxnSp>
          <p:nvCxnSpPr>
            <p:cNvPr id="43" name="Straight Arrow Connector 42">
              <a:extLst>
                <a:ext uri="{FF2B5EF4-FFF2-40B4-BE49-F238E27FC236}">
                  <a16:creationId xmlns:a16="http://schemas.microsoft.com/office/drawing/2014/main" id="{154DD39C-F4B2-B93A-0C58-84B4FE790C14}"/>
                </a:ext>
              </a:extLst>
            </p:cNvPr>
            <p:cNvCxnSpPr>
              <a:cxnSpLocks/>
            </p:cNvCxnSpPr>
            <p:nvPr/>
          </p:nvCxnSpPr>
          <p:spPr>
            <a:xfrm>
              <a:off x="4607551" y="4358080"/>
              <a:ext cx="3637" cy="539582"/>
            </a:xfrm>
            <a:prstGeom prst="straightConnector1">
              <a:avLst/>
            </a:prstGeom>
            <a:noFill/>
            <a:ln w="63500" cap="flat" cmpd="sng" algn="ctr">
              <a:solidFill>
                <a:schemeClr val="bg1">
                  <a:lumMod val="50000"/>
                  <a:alpha val="50000"/>
                </a:schemeClr>
              </a:solidFill>
              <a:prstDash val="solid"/>
              <a:miter lim="800000"/>
              <a:tailEnd type="triangle"/>
            </a:ln>
            <a:effectLst/>
          </p:spPr>
        </p:cxnSp>
      </p:grpSp>
      <p:sp>
        <p:nvSpPr>
          <p:cNvPr id="49" name="Text Box 10">
            <a:extLst>
              <a:ext uri="{FF2B5EF4-FFF2-40B4-BE49-F238E27FC236}">
                <a16:creationId xmlns:a16="http://schemas.microsoft.com/office/drawing/2014/main" id="{94004F91-BCBC-F3E1-F6E0-A55B0A0EF085}"/>
              </a:ext>
            </a:extLst>
          </p:cNvPr>
          <p:cNvSpPr txBox="1">
            <a:spLocks noChangeArrowheads="1"/>
          </p:cNvSpPr>
          <p:nvPr/>
        </p:nvSpPr>
        <p:spPr bwMode="auto">
          <a:xfrm>
            <a:off x="9899598" y="971705"/>
            <a:ext cx="2160588" cy="652463"/>
          </a:xfrm>
          <a:prstGeom prst="rect">
            <a:avLst/>
          </a:prstGeom>
          <a:solidFill>
            <a:srgbClr val="0070C0">
              <a:alpha val="30196"/>
            </a:srgbClr>
          </a:solidFill>
          <a:ln w="12700">
            <a:solidFill>
              <a:schemeClr val="tx1"/>
            </a:solidFill>
            <a:miter lim="800000"/>
            <a:headEnd/>
            <a:tailEnd/>
          </a:ln>
          <a:effectLst/>
        </p:spPr>
        <p:txBody>
          <a:bodyPr>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b="1" dirty="0">
                <a:solidFill>
                  <a:schemeClr val="tx1"/>
                </a:solidFill>
                <a:latin typeface="Arial" panose="020B0604020202020204" pitchFamily="34" charset="0"/>
              </a:rPr>
              <a:t>Sample_2a_2</a:t>
            </a:r>
            <a:endParaRPr lang="ru-RU" altLang="ru-RU" b="1" dirty="0">
              <a:solidFill>
                <a:schemeClr val="tx1"/>
              </a:solidFill>
              <a:latin typeface="Arial" panose="020B0604020202020204" pitchFamily="34" charset="0"/>
            </a:endParaRPr>
          </a:p>
          <a:p>
            <a:pPr algn="ctr" eaLnBrk="1" hangingPunct="1">
              <a:spcBef>
                <a:spcPct val="0"/>
              </a:spcBef>
            </a:pPr>
            <a:r>
              <a:rPr lang="ru-RU" altLang="ru-RU" sz="1200" dirty="0">
                <a:solidFill>
                  <a:schemeClr val="tx1"/>
                </a:solidFill>
                <a:latin typeface="Arial" panose="020B0604020202020204" pitchFamily="34" charset="0"/>
              </a:rPr>
              <a:t>(</a:t>
            </a:r>
            <a:r>
              <a:rPr lang="en-US" altLang="ru-RU" sz="1200" dirty="0">
                <a:solidFill>
                  <a:schemeClr val="tx1"/>
                </a:solidFill>
                <a:latin typeface="Arial" panose="020B0604020202020204" pitchFamily="34" charset="0"/>
              </a:rPr>
              <a:t>subsample 2a state 2</a:t>
            </a:r>
            <a:r>
              <a:rPr lang="ru-RU" altLang="ru-RU" sz="1200" dirty="0">
                <a:solidFill>
                  <a:schemeClr val="tx1"/>
                </a:solidFill>
                <a:latin typeface="Arial" panose="020B0604020202020204" pitchFamily="34" charset="0"/>
              </a:rPr>
              <a:t>)</a:t>
            </a:r>
          </a:p>
        </p:txBody>
      </p:sp>
      <p:sp>
        <p:nvSpPr>
          <p:cNvPr id="53" name="Flowchart: Multidocument 52">
            <a:extLst>
              <a:ext uri="{FF2B5EF4-FFF2-40B4-BE49-F238E27FC236}">
                <a16:creationId xmlns:a16="http://schemas.microsoft.com/office/drawing/2014/main" id="{C34E2817-B967-6D26-CD01-1D6DAAE15650}"/>
              </a:ext>
            </a:extLst>
          </p:cNvPr>
          <p:cNvSpPr/>
          <p:nvPr/>
        </p:nvSpPr>
        <p:spPr>
          <a:xfrm>
            <a:off x="10162243" y="2173798"/>
            <a:ext cx="1567543" cy="1266093"/>
          </a:xfrm>
          <a:prstGeom prst="flowChartMultidocument">
            <a:avLst/>
          </a:prstGeom>
          <a:solidFill>
            <a:schemeClr val="bg1">
              <a:lumMod val="50000"/>
              <a:alpha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Documents2a_2</a:t>
            </a:r>
          </a:p>
        </p:txBody>
      </p:sp>
      <p:cxnSp>
        <p:nvCxnSpPr>
          <p:cNvPr id="54" name="Straight Arrow Connector 53">
            <a:extLst>
              <a:ext uri="{FF2B5EF4-FFF2-40B4-BE49-F238E27FC236}">
                <a16:creationId xmlns:a16="http://schemas.microsoft.com/office/drawing/2014/main" id="{DC949F08-3575-0DC7-83C4-E2241457AFC9}"/>
              </a:ext>
            </a:extLst>
          </p:cNvPr>
          <p:cNvCxnSpPr>
            <a:cxnSpLocks/>
            <a:endCxn id="53" idx="0"/>
          </p:cNvCxnSpPr>
          <p:nvPr/>
        </p:nvCxnSpPr>
        <p:spPr>
          <a:xfrm>
            <a:off x="11050219" y="1634216"/>
            <a:ext cx="3637" cy="539582"/>
          </a:xfrm>
          <a:prstGeom prst="straightConnector1">
            <a:avLst/>
          </a:prstGeom>
          <a:noFill/>
          <a:ln w="63500" cap="flat" cmpd="sng" algn="ctr">
            <a:solidFill>
              <a:schemeClr val="bg1">
                <a:lumMod val="50000"/>
                <a:alpha val="50000"/>
              </a:schemeClr>
            </a:solidFill>
            <a:prstDash val="solid"/>
            <a:miter lim="800000"/>
            <a:tailEnd type="triangle"/>
          </a:ln>
          <a:effectLst/>
        </p:spPr>
      </p:cxnSp>
      <p:sp>
        <p:nvSpPr>
          <p:cNvPr id="55" name="Text Box 10">
            <a:extLst>
              <a:ext uri="{FF2B5EF4-FFF2-40B4-BE49-F238E27FC236}">
                <a16:creationId xmlns:a16="http://schemas.microsoft.com/office/drawing/2014/main" id="{42EDC877-4329-2D15-1624-AF168FC6DFA5}"/>
              </a:ext>
            </a:extLst>
          </p:cNvPr>
          <p:cNvSpPr txBox="1">
            <a:spLocks noChangeArrowheads="1"/>
          </p:cNvSpPr>
          <p:nvPr/>
        </p:nvSpPr>
        <p:spPr bwMode="auto">
          <a:xfrm>
            <a:off x="9901271" y="3656286"/>
            <a:ext cx="2160588" cy="652463"/>
          </a:xfrm>
          <a:prstGeom prst="rect">
            <a:avLst/>
          </a:prstGeom>
          <a:solidFill>
            <a:srgbClr val="0070C0">
              <a:alpha val="30196"/>
            </a:srgbClr>
          </a:solidFill>
          <a:ln w="12700">
            <a:solidFill>
              <a:schemeClr val="tx1"/>
            </a:solidFill>
            <a:miter lim="800000"/>
            <a:headEnd/>
            <a:tailEnd/>
          </a:ln>
          <a:effectLst/>
        </p:spPr>
        <p:txBody>
          <a:bodyPr>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b="1" dirty="0">
                <a:solidFill>
                  <a:schemeClr val="tx1"/>
                </a:solidFill>
                <a:latin typeface="Arial" panose="020B0604020202020204" pitchFamily="34" charset="0"/>
              </a:rPr>
              <a:t>Sample_2b_2</a:t>
            </a:r>
            <a:endParaRPr lang="ru-RU" altLang="ru-RU" b="1" dirty="0">
              <a:solidFill>
                <a:schemeClr val="tx1"/>
              </a:solidFill>
              <a:latin typeface="Arial" panose="020B0604020202020204" pitchFamily="34" charset="0"/>
            </a:endParaRPr>
          </a:p>
          <a:p>
            <a:pPr algn="ctr" eaLnBrk="1" hangingPunct="1">
              <a:spcBef>
                <a:spcPct val="0"/>
              </a:spcBef>
            </a:pPr>
            <a:r>
              <a:rPr lang="ru-RU" altLang="ru-RU" sz="1200" dirty="0">
                <a:solidFill>
                  <a:schemeClr val="tx1"/>
                </a:solidFill>
                <a:latin typeface="Arial" panose="020B0604020202020204" pitchFamily="34" charset="0"/>
              </a:rPr>
              <a:t>(</a:t>
            </a:r>
            <a:r>
              <a:rPr lang="en-US" altLang="ru-RU" sz="1200">
                <a:solidFill>
                  <a:schemeClr val="tx1"/>
                </a:solidFill>
                <a:latin typeface="Arial" panose="020B0604020202020204" pitchFamily="34" charset="0"/>
              </a:rPr>
              <a:t>subsample 2b </a:t>
            </a:r>
            <a:r>
              <a:rPr lang="en-US" altLang="ru-RU" sz="1200" dirty="0">
                <a:solidFill>
                  <a:schemeClr val="tx1"/>
                </a:solidFill>
                <a:latin typeface="Arial" panose="020B0604020202020204" pitchFamily="34" charset="0"/>
              </a:rPr>
              <a:t>state 2</a:t>
            </a:r>
            <a:r>
              <a:rPr lang="ru-RU" altLang="ru-RU" sz="1200" dirty="0">
                <a:solidFill>
                  <a:schemeClr val="tx1"/>
                </a:solidFill>
                <a:latin typeface="Arial" panose="020B0604020202020204" pitchFamily="34" charset="0"/>
              </a:rPr>
              <a:t>)</a:t>
            </a:r>
          </a:p>
        </p:txBody>
      </p:sp>
      <p:sp>
        <p:nvSpPr>
          <p:cNvPr id="56" name="Flowchart: Multidocument 55">
            <a:extLst>
              <a:ext uri="{FF2B5EF4-FFF2-40B4-BE49-F238E27FC236}">
                <a16:creationId xmlns:a16="http://schemas.microsoft.com/office/drawing/2014/main" id="{8063DD91-A237-C04C-ADB6-EA381C0621D6}"/>
              </a:ext>
            </a:extLst>
          </p:cNvPr>
          <p:cNvSpPr/>
          <p:nvPr/>
        </p:nvSpPr>
        <p:spPr>
          <a:xfrm>
            <a:off x="10163916" y="4858379"/>
            <a:ext cx="1567543" cy="1266093"/>
          </a:xfrm>
          <a:prstGeom prst="flowChartMultidocument">
            <a:avLst/>
          </a:prstGeom>
          <a:solidFill>
            <a:schemeClr val="bg1">
              <a:lumMod val="50000"/>
              <a:alpha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Documents2b_2</a:t>
            </a:r>
          </a:p>
        </p:txBody>
      </p:sp>
      <p:cxnSp>
        <p:nvCxnSpPr>
          <p:cNvPr id="57" name="Straight Arrow Connector 56">
            <a:extLst>
              <a:ext uri="{FF2B5EF4-FFF2-40B4-BE49-F238E27FC236}">
                <a16:creationId xmlns:a16="http://schemas.microsoft.com/office/drawing/2014/main" id="{BC0B7B76-6B03-6841-B3BF-680CEE9A96AE}"/>
              </a:ext>
            </a:extLst>
          </p:cNvPr>
          <p:cNvCxnSpPr>
            <a:cxnSpLocks/>
            <a:endCxn id="56" idx="0"/>
          </p:cNvCxnSpPr>
          <p:nvPr/>
        </p:nvCxnSpPr>
        <p:spPr>
          <a:xfrm>
            <a:off x="11051892" y="4318797"/>
            <a:ext cx="3637" cy="539582"/>
          </a:xfrm>
          <a:prstGeom prst="straightConnector1">
            <a:avLst/>
          </a:prstGeom>
          <a:noFill/>
          <a:ln w="63500" cap="flat" cmpd="sng" algn="ctr">
            <a:solidFill>
              <a:schemeClr val="bg1">
                <a:lumMod val="50000"/>
                <a:alpha val="50000"/>
              </a:schemeClr>
            </a:solidFill>
            <a:prstDash val="solid"/>
            <a:miter lim="800000"/>
            <a:tailEnd type="triangle"/>
          </a:ln>
          <a:effectLst/>
        </p:spPr>
      </p:cxnSp>
      <p:cxnSp>
        <p:nvCxnSpPr>
          <p:cNvPr id="58" name="Straight Arrow Connector 57">
            <a:extLst>
              <a:ext uri="{FF2B5EF4-FFF2-40B4-BE49-F238E27FC236}">
                <a16:creationId xmlns:a16="http://schemas.microsoft.com/office/drawing/2014/main" id="{E0D512E1-0373-74F9-EBAC-E95DD47B2AE9}"/>
              </a:ext>
            </a:extLst>
          </p:cNvPr>
          <p:cNvCxnSpPr>
            <a:cxnSpLocks/>
            <a:stCxn id="41" idx="3"/>
            <a:endCxn id="55" idx="1"/>
          </p:cNvCxnSpPr>
          <p:nvPr/>
        </p:nvCxnSpPr>
        <p:spPr>
          <a:xfrm flipV="1">
            <a:off x="8826296" y="3982518"/>
            <a:ext cx="1074975" cy="562715"/>
          </a:xfrm>
          <a:prstGeom prst="straightConnector1">
            <a:avLst/>
          </a:prstGeom>
          <a:noFill/>
          <a:ln w="63500" cap="flat" cmpd="sng" algn="ctr">
            <a:solidFill>
              <a:srgbClr val="0070C0">
                <a:alpha val="50000"/>
              </a:srgbClr>
            </a:solidFill>
            <a:prstDash val="solid"/>
            <a:miter lim="800000"/>
            <a:tailEnd type="triangle"/>
          </a:ln>
          <a:effectLst/>
        </p:spPr>
      </p:cxnSp>
      <p:sp>
        <p:nvSpPr>
          <p:cNvPr id="61" name="TextBox 60">
            <a:extLst>
              <a:ext uri="{FF2B5EF4-FFF2-40B4-BE49-F238E27FC236}">
                <a16:creationId xmlns:a16="http://schemas.microsoft.com/office/drawing/2014/main" id="{E0F2A870-E5CF-0F50-3540-2633688DC36F}"/>
              </a:ext>
            </a:extLst>
          </p:cNvPr>
          <p:cNvSpPr txBox="1"/>
          <p:nvPr/>
        </p:nvSpPr>
        <p:spPr>
          <a:xfrm rot="19837486">
            <a:off x="8767195" y="3931302"/>
            <a:ext cx="991438" cy="338554"/>
          </a:xfrm>
          <a:prstGeom prst="rect">
            <a:avLst/>
          </a:prstGeom>
          <a:noFill/>
        </p:spPr>
        <p:txBody>
          <a:bodyPr wrap="square">
            <a:spAutoFit/>
          </a:bodyPr>
          <a:lstStyle/>
          <a:p>
            <a:pPr defTabSz="685800"/>
            <a:r>
              <a:rPr lang="en-US" sz="1600" dirty="0">
                <a:solidFill>
                  <a:prstClr val="black"/>
                </a:solidFill>
              </a:rPr>
              <a:t>oxidation</a:t>
            </a:r>
          </a:p>
        </p:txBody>
      </p:sp>
      <p:pic>
        <p:nvPicPr>
          <p:cNvPr id="10" name="Picture 9">
            <a:extLst>
              <a:ext uri="{FF2B5EF4-FFF2-40B4-BE49-F238E27FC236}">
                <a16:creationId xmlns:a16="http://schemas.microsoft.com/office/drawing/2014/main" id="{F135245A-BF8D-586C-D083-A1BC751BE52E}"/>
              </a:ext>
            </a:extLst>
          </p:cNvPr>
          <p:cNvPicPr>
            <a:picLocks noChangeAspect="1"/>
          </p:cNvPicPr>
          <p:nvPr/>
        </p:nvPicPr>
        <p:blipFill>
          <a:blip r:embed="rId4"/>
          <a:stretch>
            <a:fillRect/>
          </a:stretch>
        </p:blipFill>
        <p:spPr>
          <a:xfrm>
            <a:off x="4525724" y="1397715"/>
            <a:ext cx="3824456" cy="1779543"/>
          </a:xfrm>
          <a:prstGeom prst="rect">
            <a:avLst/>
          </a:prstGeom>
          <a:ln>
            <a:solidFill>
              <a:schemeClr val="accent1"/>
            </a:solidFill>
          </a:ln>
        </p:spPr>
      </p:pic>
      <p:grpSp>
        <p:nvGrpSpPr>
          <p:cNvPr id="12" name="Group 11">
            <a:extLst>
              <a:ext uri="{FF2B5EF4-FFF2-40B4-BE49-F238E27FC236}">
                <a16:creationId xmlns:a16="http://schemas.microsoft.com/office/drawing/2014/main" id="{E26C572D-20B7-80B9-F7BD-95FE8D9ACCC1}"/>
              </a:ext>
            </a:extLst>
          </p:cNvPr>
          <p:cNvGrpSpPr/>
          <p:nvPr/>
        </p:nvGrpSpPr>
        <p:grpSpPr>
          <a:xfrm>
            <a:off x="1477108" y="2893925"/>
            <a:ext cx="2502045" cy="1137845"/>
            <a:chOff x="1477108" y="2893925"/>
            <a:chExt cx="2502045" cy="1137845"/>
          </a:xfrm>
        </p:grpSpPr>
        <p:grpSp>
          <p:nvGrpSpPr>
            <p:cNvPr id="7" name="Group 6">
              <a:extLst>
                <a:ext uri="{FF2B5EF4-FFF2-40B4-BE49-F238E27FC236}">
                  <a16:creationId xmlns:a16="http://schemas.microsoft.com/office/drawing/2014/main" id="{02A8ACBF-2F75-2B96-4794-9D3622E1E184}"/>
                </a:ext>
              </a:extLst>
            </p:cNvPr>
            <p:cNvGrpSpPr/>
            <p:nvPr/>
          </p:nvGrpSpPr>
          <p:grpSpPr>
            <a:xfrm>
              <a:off x="2304683" y="3686790"/>
              <a:ext cx="1674470" cy="344980"/>
              <a:chOff x="2304683" y="3686790"/>
              <a:chExt cx="1674470" cy="344980"/>
            </a:xfrm>
          </p:grpSpPr>
          <p:cxnSp>
            <p:nvCxnSpPr>
              <p:cNvPr id="8" name="Straight Arrow Connector 7">
                <a:extLst>
                  <a:ext uri="{FF2B5EF4-FFF2-40B4-BE49-F238E27FC236}">
                    <a16:creationId xmlns:a16="http://schemas.microsoft.com/office/drawing/2014/main" id="{E989F477-9A98-7B4A-F6FA-1756407C0C04}"/>
                  </a:ext>
                </a:extLst>
              </p:cNvPr>
              <p:cNvCxnSpPr>
                <a:cxnSpLocks/>
              </p:cNvCxnSpPr>
              <p:nvPr/>
            </p:nvCxnSpPr>
            <p:spPr>
              <a:xfrm>
                <a:off x="2304683" y="4031770"/>
                <a:ext cx="1192149" cy="0"/>
              </a:xfrm>
              <a:prstGeom prst="straightConnector1">
                <a:avLst/>
              </a:prstGeom>
              <a:noFill/>
              <a:ln w="63500" cap="flat" cmpd="sng" algn="ctr">
                <a:solidFill>
                  <a:srgbClr val="0070C0">
                    <a:alpha val="50000"/>
                  </a:srgbClr>
                </a:solidFill>
                <a:prstDash val="solid"/>
                <a:miter lim="800000"/>
                <a:tailEnd type="triangle"/>
              </a:ln>
              <a:effectLst/>
            </p:spPr>
          </p:cxnSp>
          <p:sp>
            <p:nvSpPr>
              <p:cNvPr id="13" name="TextBox 12">
                <a:extLst>
                  <a:ext uri="{FF2B5EF4-FFF2-40B4-BE49-F238E27FC236}">
                    <a16:creationId xmlns:a16="http://schemas.microsoft.com/office/drawing/2014/main" id="{53DD6333-E85E-DB72-8168-8BA9CD311679}"/>
                  </a:ext>
                </a:extLst>
              </p:cNvPr>
              <p:cNvSpPr txBox="1"/>
              <p:nvPr/>
            </p:nvSpPr>
            <p:spPr>
              <a:xfrm>
                <a:off x="2332898" y="3686790"/>
                <a:ext cx="1646255" cy="338554"/>
              </a:xfrm>
              <a:prstGeom prst="rect">
                <a:avLst/>
              </a:prstGeom>
              <a:noFill/>
            </p:spPr>
            <p:txBody>
              <a:bodyPr wrap="square">
                <a:spAutoFit/>
              </a:bodyPr>
              <a:lstStyle/>
              <a:p>
                <a:pPr defTabSz="685800"/>
                <a:r>
                  <a:rPr lang="en-US" sz="1600" dirty="0">
                    <a:solidFill>
                      <a:prstClr val="black"/>
                    </a:solidFill>
                  </a:rPr>
                  <a:t>annealing</a:t>
                </a:r>
              </a:p>
            </p:txBody>
          </p:sp>
        </p:grpSp>
        <p:cxnSp>
          <p:nvCxnSpPr>
            <p:cNvPr id="11" name="Straight Arrow Connector 10">
              <a:extLst>
                <a:ext uri="{FF2B5EF4-FFF2-40B4-BE49-F238E27FC236}">
                  <a16:creationId xmlns:a16="http://schemas.microsoft.com/office/drawing/2014/main" id="{621600FE-8D59-C053-F3EA-41A9E2C840D7}"/>
                </a:ext>
              </a:extLst>
            </p:cNvPr>
            <p:cNvCxnSpPr>
              <a:cxnSpLocks/>
            </p:cNvCxnSpPr>
            <p:nvPr/>
          </p:nvCxnSpPr>
          <p:spPr>
            <a:xfrm>
              <a:off x="1477108" y="2893925"/>
              <a:ext cx="1436914" cy="844062"/>
            </a:xfrm>
            <a:prstGeom prst="straightConnector1">
              <a:avLst/>
            </a:prstGeom>
            <a:noFill/>
            <a:ln w="63500" cap="flat" cmpd="sng" algn="ctr">
              <a:solidFill>
                <a:schemeClr val="accent4">
                  <a:alpha val="50000"/>
                </a:schemeClr>
              </a:solidFill>
              <a:prstDash val="solid"/>
              <a:miter lim="800000"/>
              <a:tailEnd type="triangle"/>
            </a:ln>
            <a:effectLst/>
          </p:spPr>
        </p:cxnSp>
      </p:grpSp>
      <p:grpSp>
        <p:nvGrpSpPr>
          <p:cNvPr id="18" name="Group 17">
            <a:extLst>
              <a:ext uri="{FF2B5EF4-FFF2-40B4-BE49-F238E27FC236}">
                <a16:creationId xmlns:a16="http://schemas.microsoft.com/office/drawing/2014/main" id="{4553B970-27A4-9025-ECFB-65B715BE9945}"/>
              </a:ext>
            </a:extLst>
          </p:cNvPr>
          <p:cNvGrpSpPr/>
          <p:nvPr/>
        </p:nvGrpSpPr>
        <p:grpSpPr>
          <a:xfrm>
            <a:off x="5196673" y="3086518"/>
            <a:ext cx="1515631" cy="1163935"/>
            <a:chOff x="5196673" y="3086518"/>
            <a:chExt cx="1515631" cy="1163935"/>
          </a:xfrm>
        </p:grpSpPr>
        <p:cxnSp>
          <p:nvCxnSpPr>
            <p:cNvPr id="25" name="Straight Arrow Connector 24">
              <a:extLst>
                <a:ext uri="{FF2B5EF4-FFF2-40B4-BE49-F238E27FC236}">
                  <a16:creationId xmlns:a16="http://schemas.microsoft.com/office/drawing/2014/main" id="{7224DA7A-2AF7-DB62-1E34-0BB935E24F5B}"/>
                </a:ext>
              </a:extLst>
            </p:cNvPr>
            <p:cNvCxnSpPr>
              <a:cxnSpLocks/>
            </p:cNvCxnSpPr>
            <p:nvPr/>
          </p:nvCxnSpPr>
          <p:spPr>
            <a:xfrm flipV="1">
              <a:off x="5632493" y="3858567"/>
              <a:ext cx="1079811" cy="175526"/>
            </a:xfrm>
            <a:prstGeom prst="straightConnector1">
              <a:avLst/>
            </a:prstGeom>
            <a:noFill/>
            <a:ln w="63500" cap="flat" cmpd="sng" algn="ctr">
              <a:solidFill>
                <a:srgbClr val="00B050">
                  <a:alpha val="50000"/>
                </a:srgbClr>
              </a:solidFill>
              <a:prstDash val="solid"/>
              <a:miter lim="800000"/>
              <a:tailEnd type="triangle"/>
            </a:ln>
            <a:effectLst/>
          </p:spPr>
        </p:cxnSp>
        <p:sp>
          <p:nvSpPr>
            <p:cNvPr id="45" name="TextBox 44">
              <a:extLst>
                <a:ext uri="{FF2B5EF4-FFF2-40B4-BE49-F238E27FC236}">
                  <a16:creationId xmlns:a16="http://schemas.microsoft.com/office/drawing/2014/main" id="{2AE05135-84A4-A3EA-18E1-BF716C1D8AE8}"/>
                </a:ext>
              </a:extLst>
            </p:cNvPr>
            <p:cNvSpPr txBox="1"/>
            <p:nvPr/>
          </p:nvSpPr>
          <p:spPr>
            <a:xfrm>
              <a:off x="5690727" y="3594780"/>
              <a:ext cx="890954" cy="338554"/>
            </a:xfrm>
            <a:prstGeom prst="rect">
              <a:avLst/>
            </a:prstGeom>
            <a:noFill/>
          </p:spPr>
          <p:txBody>
            <a:bodyPr wrap="square">
              <a:spAutoFit/>
            </a:bodyPr>
            <a:lstStyle/>
            <a:p>
              <a:pPr defTabSz="685800"/>
              <a:r>
                <a:rPr lang="en-US" sz="1600" dirty="0">
                  <a:solidFill>
                    <a:prstClr val="black"/>
                  </a:solidFill>
                </a:rPr>
                <a:t>splitting</a:t>
              </a:r>
            </a:p>
          </p:txBody>
        </p:sp>
        <p:cxnSp>
          <p:nvCxnSpPr>
            <p:cNvPr id="47" name="Straight Arrow Connector 46">
              <a:extLst>
                <a:ext uri="{FF2B5EF4-FFF2-40B4-BE49-F238E27FC236}">
                  <a16:creationId xmlns:a16="http://schemas.microsoft.com/office/drawing/2014/main" id="{707DCD58-97D0-E014-D88B-F72514B54A44}"/>
                </a:ext>
              </a:extLst>
            </p:cNvPr>
            <p:cNvCxnSpPr>
              <a:cxnSpLocks/>
            </p:cNvCxnSpPr>
            <p:nvPr/>
          </p:nvCxnSpPr>
          <p:spPr>
            <a:xfrm>
              <a:off x="5634169" y="4025719"/>
              <a:ext cx="1058039" cy="224734"/>
            </a:xfrm>
            <a:prstGeom prst="straightConnector1">
              <a:avLst/>
            </a:prstGeom>
            <a:noFill/>
            <a:ln w="63500" cap="flat" cmpd="sng" algn="ctr">
              <a:solidFill>
                <a:srgbClr val="00B050">
                  <a:alpha val="50000"/>
                </a:srgbClr>
              </a:solidFill>
              <a:prstDash val="solid"/>
              <a:miter lim="800000"/>
              <a:tailEnd type="triangle"/>
            </a:ln>
            <a:effectLst/>
          </p:spPr>
        </p:cxnSp>
        <p:cxnSp>
          <p:nvCxnSpPr>
            <p:cNvPr id="15" name="Straight Arrow Connector 14">
              <a:extLst>
                <a:ext uri="{FF2B5EF4-FFF2-40B4-BE49-F238E27FC236}">
                  <a16:creationId xmlns:a16="http://schemas.microsoft.com/office/drawing/2014/main" id="{AF06ED51-FFA6-05B7-9AEA-B368F7EB65F9}"/>
                </a:ext>
              </a:extLst>
            </p:cNvPr>
            <p:cNvCxnSpPr>
              <a:cxnSpLocks/>
            </p:cNvCxnSpPr>
            <p:nvPr/>
          </p:nvCxnSpPr>
          <p:spPr>
            <a:xfrm>
              <a:off x="5196673" y="3086518"/>
              <a:ext cx="932822" cy="601227"/>
            </a:xfrm>
            <a:prstGeom prst="straightConnector1">
              <a:avLst/>
            </a:prstGeom>
            <a:noFill/>
            <a:ln w="63500" cap="flat" cmpd="sng" algn="ctr">
              <a:solidFill>
                <a:schemeClr val="accent4">
                  <a:alpha val="50000"/>
                </a:schemeClr>
              </a:solidFill>
              <a:prstDash val="solid"/>
              <a:miter lim="800000"/>
              <a:tailEnd type="triangle"/>
            </a:ln>
            <a:effectLst/>
          </p:spPr>
        </p:cxnSp>
      </p:grpSp>
    </p:spTree>
    <p:extLst>
      <p:ext uri="{BB962C8B-B14F-4D97-AF65-F5344CB8AC3E}">
        <p14:creationId xmlns:p14="http://schemas.microsoft.com/office/powerpoint/2010/main" val="2251479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childTnLst>
                          </p:cTn>
                        </p:par>
                        <p:par>
                          <p:cTn id="32" fill="hold">
                            <p:stCondLst>
                              <p:cond delay="500"/>
                            </p:stCondLst>
                            <p:childTnLst>
                              <p:par>
                                <p:cTn id="33" presetID="10" presetClass="entr" presetSubtype="0"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500"/>
                                        <p:tgtEl>
                                          <p:spTgt spid="19"/>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500"/>
                                        <p:tgtEl>
                                          <p:spTgt spid="17"/>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500"/>
                                        <p:tgtEl>
                                          <p:spTgt spid="20"/>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49"/>
                                        </p:tgtEl>
                                        <p:attrNameLst>
                                          <p:attrName>style.visibility</p:attrName>
                                        </p:attrNameLst>
                                      </p:cBhvr>
                                      <p:to>
                                        <p:strVal val="visible"/>
                                      </p:to>
                                    </p:set>
                                    <p:animEffect transition="in" filter="fade">
                                      <p:cBhvr>
                                        <p:cTn id="46" dur="500"/>
                                        <p:tgtEl>
                                          <p:spTgt spid="4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53"/>
                                        </p:tgtEl>
                                        <p:attrNameLst>
                                          <p:attrName>style.visibility</p:attrName>
                                        </p:attrNameLst>
                                      </p:cBhvr>
                                      <p:to>
                                        <p:strVal val="visible"/>
                                      </p:to>
                                    </p:set>
                                    <p:animEffect transition="in" filter="fade">
                                      <p:cBhvr>
                                        <p:cTn id="49" dur="500"/>
                                        <p:tgtEl>
                                          <p:spTgt spid="53"/>
                                        </p:tgtEl>
                                      </p:cBhvr>
                                    </p:animEffect>
                                  </p:childTnLst>
                                </p:cTn>
                              </p:par>
                              <p:par>
                                <p:cTn id="50" presetID="10" presetClass="entr" presetSubtype="0" fill="hold" nodeType="withEffect">
                                  <p:stCondLst>
                                    <p:cond delay="0"/>
                                  </p:stCondLst>
                                  <p:childTnLst>
                                    <p:set>
                                      <p:cBhvr>
                                        <p:cTn id="51" dur="1" fill="hold">
                                          <p:stCondLst>
                                            <p:cond delay="0"/>
                                          </p:stCondLst>
                                        </p:cTn>
                                        <p:tgtEl>
                                          <p:spTgt spid="54"/>
                                        </p:tgtEl>
                                        <p:attrNameLst>
                                          <p:attrName>style.visibility</p:attrName>
                                        </p:attrNameLst>
                                      </p:cBhvr>
                                      <p:to>
                                        <p:strVal val="visible"/>
                                      </p:to>
                                    </p:set>
                                    <p:animEffect transition="in" filter="fade">
                                      <p:cBhvr>
                                        <p:cTn id="52" dur="500"/>
                                        <p:tgtEl>
                                          <p:spTgt spid="54"/>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55"/>
                                        </p:tgtEl>
                                        <p:attrNameLst>
                                          <p:attrName>style.visibility</p:attrName>
                                        </p:attrNameLst>
                                      </p:cBhvr>
                                      <p:to>
                                        <p:strVal val="visible"/>
                                      </p:to>
                                    </p:set>
                                    <p:animEffect transition="in" filter="fade">
                                      <p:cBhvr>
                                        <p:cTn id="55" dur="500"/>
                                        <p:tgtEl>
                                          <p:spTgt spid="55"/>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56"/>
                                        </p:tgtEl>
                                        <p:attrNameLst>
                                          <p:attrName>style.visibility</p:attrName>
                                        </p:attrNameLst>
                                      </p:cBhvr>
                                      <p:to>
                                        <p:strVal val="visible"/>
                                      </p:to>
                                    </p:set>
                                    <p:animEffect transition="in" filter="fade">
                                      <p:cBhvr>
                                        <p:cTn id="58" dur="500"/>
                                        <p:tgtEl>
                                          <p:spTgt spid="56"/>
                                        </p:tgtEl>
                                      </p:cBhvr>
                                    </p:animEffect>
                                  </p:childTnLst>
                                </p:cTn>
                              </p:par>
                              <p:par>
                                <p:cTn id="59" presetID="10" presetClass="entr" presetSubtype="0" fill="hold" nodeType="withEffect">
                                  <p:stCondLst>
                                    <p:cond delay="0"/>
                                  </p:stCondLst>
                                  <p:childTnLst>
                                    <p:set>
                                      <p:cBhvr>
                                        <p:cTn id="60" dur="1" fill="hold">
                                          <p:stCondLst>
                                            <p:cond delay="0"/>
                                          </p:stCondLst>
                                        </p:cTn>
                                        <p:tgtEl>
                                          <p:spTgt spid="57"/>
                                        </p:tgtEl>
                                        <p:attrNameLst>
                                          <p:attrName>style.visibility</p:attrName>
                                        </p:attrNameLst>
                                      </p:cBhvr>
                                      <p:to>
                                        <p:strVal val="visible"/>
                                      </p:to>
                                    </p:set>
                                    <p:animEffect transition="in" filter="fade">
                                      <p:cBhvr>
                                        <p:cTn id="61" dur="500"/>
                                        <p:tgtEl>
                                          <p:spTgt spid="57"/>
                                        </p:tgtEl>
                                      </p:cBhvr>
                                    </p:animEffect>
                                  </p:childTnLst>
                                </p:cTn>
                              </p:par>
                              <p:par>
                                <p:cTn id="62" presetID="10" presetClass="entr" presetSubtype="0" fill="hold" nodeType="withEffect">
                                  <p:stCondLst>
                                    <p:cond delay="0"/>
                                  </p:stCondLst>
                                  <p:childTnLst>
                                    <p:set>
                                      <p:cBhvr>
                                        <p:cTn id="63" dur="1" fill="hold">
                                          <p:stCondLst>
                                            <p:cond delay="0"/>
                                          </p:stCondLst>
                                        </p:cTn>
                                        <p:tgtEl>
                                          <p:spTgt spid="58"/>
                                        </p:tgtEl>
                                        <p:attrNameLst>
                                          <p:attrName>style.visibility</p:attrName>
                                        </p:attrNameLst>
                                      </p:cBhvr>
                                      <p:to>
                                        <p:strVal val="visible"/>
                                      </p:to>
                                    </p:set>
                                    <p:animEffect transition="in" filter="fade">
                                      <p:cBhvr>
                                        <p:cTn id="64" dur="500"/>
                                        <p:tgtEl>
                                          <p:spTgt spid="58"/>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61"/>
                                        </p:tgtEl>
                                        <p:attrNameLst>
                                          <p:attrName>style.visibility</p:attrName>
                                        </p:attrNameLst>
                                      </p:cBhvr>
                                      <p:to>
                                        <p:strVal val="visible"/>
                                      </p:to>
                                    </p:set>
                                    <p:animEffect transition="in" filter="fade">
                                      <p:cBhvr>
                                        <p:cTn id="6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0" grpId="0"/>
      <p:bldP spid="49" grpId="0" animBg="1"/>
      <p:bldP spid="53" grpId="0" animBg="1"/>
      <p:bldP spid="55" grpId="0" animBg="1"/>
      <p:bldP spid="56" grpId="0" animBg="1"/>
      <p:bldP spid="6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Rectangle: Rounded Corners 46">
            <a:extLst>
              <a:ext uri="{FF2B5EF4-FFF2-40B4-BE49-F238E27FC236}">
                <a16:creationId xmlns:a16="http://schemas.microsoft.com/office/drawing/2014/main" id="{C772D4DA-F96F-51E9-9A0B-A2C7E29CEB20}"/>
              </a:ext>
            </a:extLst>
          </p:cNvPr>
          <p:cNvSpPr/>
          <p:nvPr/>
        </p:nvSpPr>
        <p:spPr>
          <a:xfrm>
            <a:off x="102158" y="4769467"/>
            <a:ext cx="11553930" cy="370115"/>
          </a:xfrm>
          <a:prstGeom prst="roundRect">
            <a:avLst/>
          </a:prstGeom>
          <a:solidFill>
            <a:srgbClr val="0070C0">
              <a:alpha val="20000"/>
            </a:srgb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Rounded Corners 36">
            <a:extLst>
              <a:ext uri="{FF2B5EF4-FFF2-40B4-BE49-F238E27FC236}">
                <a16:creationId xmlns:a16="http://schemas.microsoft.com/office/drawing/2014/main" id="{22EFD964-A397-8FAD-AE01-A09B095914A1}"/>
              </a:ext>
            </a:extLst>
          </p:cNvPr>
          <p:cNvSpPr/>
          <p:nvPr/>
        </p:nvSpPr>
        <p:spPr>
          <a:xfrm>
            <a:off x="221058" y="3170104"/>
            <a:ext cx="5918479" cy="321547"/>
          </a:xfrm>
          <a:prstGeom prst="roundRect">
            <a:avLst/>
          </a:prstGeom>
          <a:solidFill>
            <a:srgbClr val="FFC000">
              <a:alpha val="20000"/>
            </a:srgbClr>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US" dirty="0"/>
              <a:t>Materials Library: integrating heterogeneous data</a:t>
            </a:r>
            <a:endParaRPr lang="en-GB" dirty="0"/>
          </a:p>
        </p:txBody>
      </p:sp>
      <p:sp>
        <p:nvSpPr>
          <p:cNvPr id="59" name="Text Box 52">
            <a:extLst>
              <a:ext uri="{FF2B5EF4-FFF2-40B4-BE49-F238E27FC236}">
                <a16:creationId xmlns:a16="http://schemas.microsoft.com/office/drawing/2014/main" id="{FB12BC46-BCB7-F1CD-8574-93BEFC763D64}"/>
              </a:ext>
            </a:extLst>
          </p:cNvPr>
          <p:cNvSpPr txBox="1">
            <a:spLocks noChangeArrowheads="1"/>
          </p:cNvSpPr>
          <p:nvPr/>
        </p:nvSpPr>
        <p:spPr bwMode="auto">
          <a:xfrm>
            <a:off x="251367" y="695352"/>
            <a:ext cx="11826751" cy="55245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spcAft>
                <a:spcPts val="600"/>
              </a:spcAft>
            </a:pPr>
            <a:r>
              <a:rPr lang="en-US" altLang="ru-RU" sz="2200" b="1" dirty="0">
                <a:solidFill>
                  <a:srgbClr val="002060"/>
                </a:solidFill>
                <a:latin typeface="+mn-lt"/>
              </a:rPr>
              <a:t>Typical Materials Library Data Lifecycle:</a:t>
            </a:r>
            <a:endParaRPr lang="en-US" altLang="ru-RU" sz="2200" b="1" dirty="0">
              <a:solidFill>
                <a:prstClr val="black"/>
              </a:solidFill>
              <a:latin typeface="+mn-lt"/>
            </a:endParaRPr>
          </a:p>
          <a:p>
            <a:pPr defTabSz="914377">
              <a:spcBef>
                <a:spcPts val="0"/>
              </a:spcBef>
            </a:pPr>
            <a:endParaRPr lang="en-US" altLang="ru-RU" sz="2200" b="1" dirty="0">
              <a:solidFill>
                <a:prstClr val="black"/>
              </a:solidFill>
              <a:latin typeface="+mn-lt"/>
            </a:endParaRPr>
          </a:p>
          <a:p>
            <a:pPr defTabSz="914377">
              <a:spcBef>
                <a:spcPts val="0"/>
              </a:spcBef>
            </a:pPr>
            <a:r>
              <a:rPr lang="en-US" altLang="ru-RU" sz="2200" b="1" dirty="0">
                <a:solidFill>
                  <a:prstClr val="black"/>
                </a:solidFill>
                <a:latin typeface="+mn-lt"/>
              </a:rPr>
              <a:t>Sputtering:</a:t>
            </a:r>
          </a:p>
          <a:p>
            <a:pPr marL="457200" indent="-457200" defTabSz="914377">
              <a:spcBef>
                <a:spcPts val="0"/>
              </a:spcBef>
              <a:buFont typeface="Arial" panose="020B0604020202020204" pitchFamily="34" charset="0"/>
              <a:buChar char="•"/>
            </a:pPr>
            <a:r>
              <a:rPr lang="en-US" altLang="ru-RU" sz="2200" dirty="0">
                <a:solidFill>
                  <a:prstClr val="black"/>
                </a:solidFill>
                <a:latin typeface="+mn-lt"/>
              </a:rPr>
              <a:t>Add </a:t>
            </a:r>
            <a:r>
              <a:rPr lang="en-US" altLang="ru-RU" sz="2200" b="1" dirty="0">
                <a:solidFill>
                  <a:prstClr val="black"/>
                </a:solidFill>
                <a:latin typeface="+mn-lt"/>
              </a:rPr>
              <a:t>Sample</a:t>
            </a:r>
            <a:r>
              <a:rPr lang="en-US" altLang="ru-RU" sz="2200" dirty="0">
                <a:solidFill>
                  <a:prstClr val="black"/>
                </a:solidFill>
                <a:latin typeface="+mn-lt"/>
              </a:rPr>
              <a:t> object (chemical system + substrate)</a:t>
            </a:r>
          </a:p>
          <a:p>
            <a:pPr marL="457200" indent="-457200" defTabSz="914377">
              <a:spcBef>
                <a:spcPts val="0"/>
              </a:spcBef>
              <a:buFont typeface="Arial" panose="020B0604020202020204" pitchFamily="34" charset="0"/>
              <a:buChar char="•"/>
            </a:pPr>
            <a:r>
              <a:rPr lang="en-US" altLang="ru-RU" sz="2200" dirty="0">
                <a:solidFill>
                  <a:prstClr val="black"/>
                </a:solidFill>
                <a:latin typeface="+mn-lt"/>
              </a:rPr>
              <a:t>Add </a:t>
            </a:r>
            <a:r>
              <a:rPr lang="en-US" altLang="ru-RU" sz="2200" b="1" dirty="0">
                <a:solidFill>
                  <a:prstClr val="black"/>
                </a:solidFill>
                <a:latin typeface="+mn-lt"/>
              </a:rPr>
              <a:t>Synthesis</a:t>
            </a:r>
            <a:r>
              <a:rPr lang="en-US" altLang="ru-RU" sz="2200" dirty="0">
                <a:solidFill>
                  <a:prstClr val="black"/>
                </a:solidFill>
                <a:latin typeface="+mn-lt"/>
              </a:rPr>
              <a:t> object (sputtering parameters)</a:t>
            </a:r>
          </a:p>
          <a:p>
            <a:pPr marL="457200" indent="-457200" defTabSz="914377">
              <a:spcBef>
                <a:spcPts val="0"/>
              </a:spcBef>
              <a:buAutoNum type="arabicParenR"/>
            </a:pPr>
            <a:endParaRPr lang="en-US" altLang="ru-RU" sz="2200" dirty="0">
              <a:solidFill>
                <a:prstClr val="black"/>
              </a:solidFill>
              <a:latin typeface="+mn-lt"/>
            </a:endParaRPr>
          </a:p>
          <a:p>
            <a:pPr defTabSz="914377">
              <a:spcBef>
                <a:spcPts val="0"/>
              </a:spcBef>
            </a:pPr>
            <a:r>
              <a:rPr lang="en-US" altLang="ru-RU" sz="2200" b="1" dirty="0" err="1">
                <a:solidFill>
                  <a:prstClr val="black"/>
                </a:solidFill>
                <a:latin typeface="+mn-lt"/>
              </a:rPr>
              <a:t>Characterisation</a:t>
            </a:r>
            <a:r>
              <a:rPr lang="en-US" altLang="ru-RU" sz="2200" b="1" dirty="0">
                <a:solidFill>
                  <a:prstClr val="black"/>
                </a:solidFill>
                <a:latin typeface="+mn-lt"/>
              </a:rPr>
              <a:t>:</a:t>
            </a:r>
          </a:p>
          <a:p>
            <a:pPr marL="457200" indent="-457200" defTabSz="914377">
              <a:spcBef>
                <a:spcPts val="0"/>
              </a:spcBef>
              <a:buFont typeface="Arial" panose="020B0604020202020204" pitchFamily="34" charset="0"/>
              <a:buChar char="•"/>
            </a:pPr>
            <a:r>
              <a:rPr lang="en-US" altLang="ru-RU" sz="2200" dirty="0">
                <a:solidFill>
                  <a:prstClr val="black"/>
                </a:solidFill>
                <a:latin typeface="+mn-lt"/>
              </a:rPr>
              <a:t>Add processed </a:t>
            </a:r>
            <a:r>
              <a:rPr lang="en-US" altLang="ru-RU" sz="2200" b="1" dirty="0">
                <a:solidFill>
                  <a:prstClr val="black"/>
                </a:solidFill>
                <a:latin typeface="+mn-lt"/>
              </a:rPr>
              <a:t>EDX </a:t>
            </a:r>
            <a:r>
              <a:rPr lang="en-US" altLang="ru-RU" sz="2200" dirty="0">
                <a:solidFill>
                  <a:prstClr val="black"/>
                </a:solidFill>
                <a:latin typeface="+mn-lt"/>
              </a:rPr>
              <a:t>(342 Composition objects)</a:t>
            </a:r>
          </a:p>
          <a:p>
            <a:pPr lvl="1" indent="0" defTabSz="914377">
              <a:spcBef>
                <a:spcPts val="0"/>
              </a:spcBef>
            </a:pPr>
            <a:r>
              <a:rPr lang="en-US" altLang="ru-RU" sz="1800" dirty="0">
                <a:solidFill>
                  <a:prstClr val="black"/>
                </a:solidFill>
                <a:latin typeface="+mn-lt"/>
              </a:rPr>
              <a:t>Composition == Measurement Area</a:t>
            </a:r>
          </a:p>
          <a:p>
            <a:pPr marL="457200" indent="-457200" defTabSz="914377">
              <a:spcBef>
                <a:spcPts val="0"/>
              </a:spcBef>
              <a:buFont typeface="Arial" panose="020B0604020202020204" pitchFamily="34" charset="0"/>
              <a:buChar char="•"/>
            </a:pPr>
            <a:r>
              <a:rPr lang="en-US" altLang="ru-RU" sz="2200" dirty="0">
                <a:solidFill>
                  <a:prstClr val="black"/>
                </a:solidFill>
                <a:latin typeface="+mn-lt"/>
              </a:rPr>
              <a:t>Add Other </a:t>
            </a:r>
            <a:r>
              <a:rPr lang="en-US" altLang="ru-RU" sz="2200" dirty="0" err="1">
                <a:solidFill>
                  <a:prstClr val="black"/>
                </a:solidFill>
                <a:latin typeface="+mn-lt"/>
              </a:rPr>
              <a:t>Characterisation</a:t>
            </a:r>
            <a:r>
              <a:rPr lang="en-US" altLang="ru-RU" sz="2200" dirty="0">
                <a:solidFill>
                  <a:prstClr val="black"/>
                </a:solidFill>
                <a:latin typeface="+mn-lt"/>
              </a:rPr>
              <a:t> Documents (</a:t>
            </a:r>
            <a:r>
              <a:rPr lang="en-US" altLang="ru-RU" sz="2200" b="1" dirty="0">
                <a:solidFill>
                  <a:prstClr val="black"/>
                </a:solidFill>
                <a:latin typeface="+mn-lt"/>
              </a:rPr>
              <a:t>Photo</a:t>
            </a:r>
            <a:r>
              <a:rPr lang="en-US" altLang="ru-RU" sz="2200" dirty="0">
                <a:solidFill>
                  <a:prstClr val="black"/>
                </a:solidFill>
                <a:latin typeface="+mn-lt"/>
              </a:rPr>
              <a:t>,</a:t>
            </a:r>
            <a:r>
              <a:rPr lang="en-US" altLang="ru-RU" sz="2200" b="1" dirty="0">
                <a:solidFill>
                  <a:prstClr val="black"/>
                </a:solidFill>
                <a:latin typeface="+mn-lt"/>
              </a:rPr>
              <a:t> XRD</a:t>
            </a:r>
            <a:r>
              <a:rPr lang="en-US" altLang="ru-RU" sz="2200" dirty="0">
                <a:solidFill>
                  <a:prstClr val="black"/>
                </a:solidFill>
                <a:latin typeface="+mn-lt"/>
              </a:rPr>
              <a:t>,</a:t>
            </a:r>
            <a:r>
              <a:rPr lang="en-US" altLang="ru-RU" sz="2200" b="1" dirty="0">
                <a:solidFill>
                  <a:prstClr val="black"/>
                </a:solidFill>
                <a:latin typeface="+mn-lt"/>
              </a:rPr>
              <a:t> Resistance</a:t>
            </a:r>
            <a:r>
              <a:rPr lang="en-US" altLang="ru-RU" sz="2200" dirty="0">
                <a:solidFill>
                  <a:prstClr val="black"/>
                </a:solidFill>
                <a:latin typeface="+mn-lt"/>
              </a:rPr>
              <a:t>,</a:t>
            </a:r>
            <a:r>
              <a:rPr lang="en-US" altLang="ru-RU" sz="2200" b="1" dirty="0">
                <a:solidFill>
                  <a:prstClr val="black"/>
                </a:solidFill>
                <a:latin typeface="+mn-lt"/>
              </a:rPr>
              <a:t> Thickness</a:t>
            </a:r>
            <a:r>
              <a:rPr lang="en-US" altLang="ru-RU" sz="2200" dirty="0">
                <a:solidFill>
                  <a:prstClr val="black"/>
                </a:solidFill>
                <a:latin typeface="+mn-lt"/>
              </a:rPr>
              <a:t>,</a:t>
            </a:r>
            <a:r>
              <a:rPr lang="en-US" altLang="ru-RU" sz="2200" b="1" dirty="0">
                <a:solidFill>
                  <a:prstClr val="black"/>
                </a:solidFill>
                <a:latin typeface="+mn-lt"/>
              </a:rPr>
              <a:t> Bandgap</a:t>
            </a:r>
            <a:r>
              <a:rPr lang="en-US" altLang="ru-RU" sz="2200" dirty="0">
                <a:solidFill>
                  <a:prstClr val="black"/>
                </a:solidFill>
                <a:latin typeface="+mn-lt"/>
              </a:rPr>
              <a:t>, </a:t>
            </a:r>
            <a:r>
              <a:rPr lang="en-US" altLang="ru-RU" sz="2200" dirty="0" err="1">
                <a:solidFill>
                  <a:prstClr val="black"/>
                </a:solidFill>
                <a:latin typeface="+mn-lt"/>
              </a:rPr>
              <a:t>etc</a:t>
            </a:r>
            <a:r>
              <a:rPr lang="en-US" altLang="ru-RU" sz="2200" dirty="0">
                <a:solidFill>
                  <a:prstClr val="black"/>
                </a:solidFill>
                <a:latin typeface="+mn-lt"/>
              </a:rPr>
              <a:t>…)</a:t>
            </a:r>
          </a:p>
          <a:p>
            <a:pPr marL="457200" indent="-457200" defTabSz="914377">
              <a:spcBef>
                <a:spcPts val="0"/>
              </a:spcBef>
              <a:buFont typeface="Arial" panose="020B0604020202020204" pitchFamily="34" charset="0"/>
              <a:buChar char="•"/>
            </a:pPr>
            <a:endParaRPr lang="en-US" altLang="ru-RU" sz="2200" dirty="0">
              <a:solidFill>
                <a:prstClr val="black"/>
              </a:solidFill>
              <a:latin typeface="+mn-lt"/>
            </a:endParaRPr>
          </a:p>
          <a:p>
            <a:pPr defTabSz="914377">
              <a:spcBef>
                <a:spcPts val="0"/>
              </a:spcBef>
            </a:pPr>
            <a:r>
              <a:rPr lang="en-US" altLang="ru-RU" sz="2200" dirty="0">
                <a:solidFill>
                  <a:prstClr val="black"/>
                </a:solidFill>
                <a:latin typeface="+mn-lt"/>
              </a:rPr>
              <a:t>Storage, Curation, </a:t>
            </a:r>
            <a:r>
              <a:rPr lang="en-US" altLang="ru-RU" sz="2200" b="1" dirty="0">
                <a:solidFill>
                  <a:prstClr val="black"/>
                </a:solidFill>
                <a:latin typeface="+mn-lt"/>
              </a:rPr>
              <a:t>Search </a:t>
            </a:r>
            <a:r>
              <a:rPr lang="en-US" altLang="ru-RU" sz="2200" dirty="0">
                <a:solidFill>
                  <a:prstClr val="black"/>
                </a:solidFill>
                <a:latin typeface="+mn-lt"/>
              </a:rPr>
              <a:t>(on properties retrieved from devices / file formats), Reporting:</a:t>
            </a:r>
          </a:p>
          <a:p>
            <a:pPr marL="342900" indent="-342900" defTabSz="914377">
              <a:spcBef>
                <a:spcPts val="0"/>
              </a:spcBef>
              <a:buFont typeface="Arial" panose="020B0604020202020204" pitchFamily="34" charset="0"/>
              <a:buChar char="•"/>
            </a:pPr>
            <a:r>
              <a:rPr lang="en-US" altLang="ru-RU" sz="2200" dirty="0">
                <a:solidFill>
                  <a:prstClr val="black"/>
                </a:solidFill>
                <a:latin typeface="+mn-lt"/>
              </a:rPr>
              <a:t>Find compositions with given properties in a certain range (across all known materials libraries)</a:t>
            </a:r>
          </a:p>
          <a:p>
            <a:pPr marL="342900" indent="-342900" defTabSz="914377">
              <a:spcBef>
                <a:spcPts val="0"/>
              </a:spcBef>
              <a:buFont typeface="Arial" panose="020B0604020202020204" pitchFamily="34" charset="0"/>
              <a:buChar char="•"/>
            </a:pPr>
            <a:r>
              <a:rPr lang="en-US" altLang="ru-RU" sz="2200" dirty="0">
                <a:solidFill>
                  <a:prstClr val="black"/>
                </a:solidFill>
                <a:latin typeface="+mn-lt"/>
              </a:rPr>
              <a:t>Find by synthesis parameters</a:t>
            </a:r>
          </a:p>
          <a:p>
            <a:pPr marL="342900" indent="-342900" defTabSz="914377">
              <a:spcBef>
                <a:spcPts val="0"/>
              </a:spcBef>
              <a:buFont typeface="Arial" panose="020B0604020202020204" pitchFamily="34" charset="0"/>
              <a:buChar char="•"/>
            </a:pPr>
            <a:r>
              <a:rPr lang="en-US" altLang="ru-RU" sz="2200" dirty="0">
                <a:solidFill>
                  <a:prstClr val="black"/>
                </a:solidFill>
                <a:latin typeface="+mn-lt"/>
              </a:rPr>
              <a:t>Find by chemical system / creation date / author / text / properties</a:t>
            </a:r>
            <a:r>
              <a:rPr lang="ru-RU" altLang="ru-RU" sz="2200" dirty="0">
                <a:solidFill>
                  <a:prstClr val="black"/>
                </a:solidFill>
                <a:latin typeface="+mn-lt"/>
              </a:rPr>
              <a:t>, </a:t>
            </a:r>
            <a:r>
              <a:rPr lang="en-US" altLang="ru-RU" sz="2200" dirty="0" err="1">
                <a:solidFill>
                  <a:prstClr val="black"/>
                </a:solidFill>
                <a:latin typeface="+mn-lt"/>
              </a:rPr>
              <a:t>etc</a:t>
            </a:r>
            <a:r>
              <a:rPr lang="en-US" altLang="ru-RU" sz="2200" dirty="0">
                <a:solidFill>
                  <a:prstClr val="black"/>
                </a:solidFill>
                <a:latin typeface="+mn-lt"/>
              </a:rPr>
              <a:t>…</a:t>
            </a:r>
          </a:p>
          <a:p>
            <a:pPr marL="342900" indent="-342900" defTabSz="914377">
              <a:spcBef>
                <a:spcPts val="0"/>
              </a:spcBef>
              <a:buFont typeface="Arial" panose="020B0604020202020204" pitchFamily="34" charset="0"/>
              <a:buChar char="•"/>
            </a:pPr>
            <a:r>
              <a:rPr lang="en-US" altLang="ru-RU" sz="2200" dirty="0">
                <a:solidFill>
                  <a:prstClr val="black"/>
                </a:solidFill>
                <a:latin typeface="+mn-lt"/>
              </a:rPr>
              <a:t>Reports</a:t>
            </a:r>
          </a:p>
        </p:txBody>
      </p:sp>
      <p:sp>
        <p:nvSpPr>
          <p:cNvPr id="7" name="Text Placeholder 6">
            <a:extLst>
              <a:ext uri="{FF2B5EF4-FFF2-40B4-BE49-F238E27FC236}">
                <a16:creationId xmlns:a16="http://schemas.microsoft.com/office/drawing/2014/main" id="{E45EC357-4BAF-6118-B392-CCEE95620B9F}"/>
              </a:ext>
            </a:extLst>
          </p:cNvPr>
          <p:cNvSpPr>
            <a:spLocks noGrp="1"/>
          </p:cNvSpPr>
          <p:nvPr>
            <p:ph type="body" sz="quarter" idx="13"/>
          </p:nvPr>
        </p:nvSpPr>
        <p:spPr>
          <a:xfrm>
            <a:off x="6578240" y="6372001"/>
            <a:ext cx="4283698" cy="485999"/>
          </a:xfrm>
        </p:spPr>
        <p:txBody>
          <a:bodyPr>
            <a:normAutofit/>
          </a:bodyPr>
          <a:lstStyle/>
          <a:p>
            <a:pPr indent="0">
              <a:spcAft>
                <a:spcPts val="0"/>
              </a:spcAft>
              <a:buNone/>
            </a:pPr>
            <a:r>
              <a:rPr lang="en-US" altLang="ru-RU" sz="1000" b="0" dirty="0">
                <a:solidFill>
                  <a:prstClr val="black"/>
                </a:solidFill>
                <a:latin typeface="+mn-lt"/>
              </a:rPr>
              <a:t>ML – Materials Library</a:t>
            </a:r>
          </a:p>
          <a:p>
            <a:pPr indent="0">
              <a:spcAft>
                <a:spcPts val="0"/>
              </a:spcAft>
              <a:buNone/>
            </a:pPr>
            <a:r>
              <a:rPr lang="en-US" b="0" dirty="0"/>
              <a:t>EDX – Energy-dispersive X-ray spectroscopy</a:t>
            </a:r>
          </a:p>
          <a:p>
            <a:pPr indent="0">
              <a:spcAft>
                <a:spcPts val="0"/>
              </a:spcAft>
              <a:buNone/>
            </a:pPr>
            <a:r>
              <a:rPr lang="en-US" b="0" dirty="0"/>
              <a:t>XRD – X-ray diffraction analysis</a:t>
            </a:r>
          </a:p>
        </p:txBody>
      </p:sp>
      <p:pic>
        <p:nvPicPr>
          <p:cNvPr id="2" name="Picture 1">
            <a:extLst>
              <a:ext uri="{FF2B5EF4-FFF2-40B4-BE49-F238E27FC236}">
                <a16:creationId xmlns:a16="http://schemas.microsoft.com/office/drawing/2014/main" id="{EDC7C250-0DED-7E34-4D4A-3F2A167ECF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60734" y="848934"/>
            <a:ext cx="1909189" cy="1909189"/>
          </a:xfrm>
          <a:prstGeom prst="rect">
            <a:avLst/>
          </a:prstGeom>
        </p:spPr>
      </p:pic>
      <p:cxnSp>
        <p:nvCxnSpPr>
          <p:cNvPr id="4" name="Straight Arrow Connector 3">
            <a:extLst>
              <a:ext uri="{FF2B5EF4-FFF2-40B4-BE49-F238E27FC236}">
                <a16:creationId xmlns:a16="http://schemas.microsoft.com/office/drawing/2014/main" id="{F4175015-8655-A1C9-2130-3F04ADCB79A9}"/>
              </a:ext>
            </a:extLst>
          </p:cNvPr>
          <p:cNvCxnSpPr>
            <a:cxnSpLocks/>
          </p:cNvCxnSpPr>
          <p:nvPr/>
        </p:nvCxnSpPr>
        <p:spPr>
          <a:xfrm flipV="1">
            <a:off x="6129495" y="2386333"/>
            <a:ext cx="763674" cy="803869"/>
          </a:xfrm>
          <a:prstGeom prst="straightConnector1">
            <a:avLst/>
          </a:prstGeom>
          <a:ln w="63500">
            <a:solidFill>
              <a:srgbClr val="FFC000">
                <a:alpha val="50000"/>
              </a:srgbClr>
            </a:solidFill>
            <a:tailEnd type="triangle"/>
          </a:ln>
        </p:spPr>
        <p:style>
          <a:lnRef idx="1">
            <a:schemeClr val="accent1"/>
          </a:lnRef>
          <a:fillRef idx="0">
            <a:schemeClr val="accent1"/>
          </a:fillRef>
          <a:effectRef idx="0">
            <a:schemeClr val="accent1"/>
          </a:effectRef>
          <a:fontRef idx="minor">
            <a:schemeClr val="tx1"/>
          </a:fontRef>
        </p:style>
      </p:cxnSp>
      <p:sp>
        <p:nvSpPr>
          <p:cNvPr id="19" name="Text Box 10">
            <a:extLst>
              <a:ext uri="{FF2B5EF4-FFF2-40B4-BE49-F238E27FC236}">
                <a16:creationId xmlns:a16="http://schemas.microsoft.com/office/drawing/2014/main" id="{38FABE5A-87BA-747D-43BB-17E7D5CE883C}"/>
              </a:ext>
            </a:extLst>
          </p:cNvPr>
          <p:cNvSpPr txBox="1">
            <a:spLocks noChangeArrowheads="1"/>
          </p:cNvSpPr>
          <p:nvPr/>
        </p:nvSpPr>
        <p:spPr bwMode="auto">
          <a:xfrm>
            <a:off x="9234436" y="1082875"/>
            <a:ext cx="2650868" cy="2328779"/>
          </a:xfrm>
          <a:prstGeom prst="rect">
            <a:avLst/>
          </a:prstGeom>
          <a:solidFill>
            <a:srgbClr val="0070C0">
              <a:alpha val="30196"/>
            </a:srgbClr>
          </a:solidFill>
          <a:ln w="12700">
            <a:solidFill>
              <a:schemeClr val="tx1"/>
            </a:solidFill>
            <a:miter lim="800000"/>
            <a:headEnd/>
            <a:tailEnd/>
          </a:ln>
          <a:effec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defTabSz="914377">
              <a:spcBef>
                <a:spcPct val="0"/>
              </a:spcBef>
            </a:pPr>
            <a:r>
              <a:rPr lang="en-US" altLang="ru-RU" sz="2133" b="1" dirty="0">
                <a:solidFill>
                  <a:schemeClr val="tx1"/>
                </a:solidFill>
                <a:latin typeface="Arial" panose="020B0604020202020204" pitchFamily="34" charset="0"/>
              </a:rPr>
              <a:t>Measurement Area</a:t>
            </a:r>
            <a:endParaRPr lang="ru-RU" altLang="ru-RU" sz="2133" b="1" dirty="0">
              <a:solidFill>
                <a:schemeClr val="tx1"/>
              </a:solidFill>
              <a:latin typeface="Arial" panose="020B0604020202020204" pitchFamily="34" charset="0"/>
            </a:endParaRPr>
          </a:p>
          <a:p>
            <a:pPr algn="ctr" defTabSz="914377">
              <a:spcBef>
                <a:spcPct val="0"/>
              </a:spcBef>
            </a:pPr>
            <a:r>
              <a:rPr lang="ru-RU" altLang="ru-RU" sz="1600" dirty="0">
                <a:solidFill>
                  <a:schemeClr val="tx1"/>
                </a:solidFill>
                <a:latin typeface="Arial" panose="020B0604020202020204" pitchFamily="34" charset="0"/>
              </a:rPr>
              <a:t>(</a:t>
            </a:r>
            <a:r>
              <a:rPr lang="en-US" altLang="ru-RU" sz="1600" dirty="0">
                <a:solidFill>
                  <a:schemeClr val="tx1"/>
                </a:solidFill>
                <a:latin typeface="Arial" panose="020B0604020202020204" pitchFamily="34" charset="0"/>
              </a:rPr>
              <a:t>composition</a:t>
            </a:r>
            <a:r>
              <a:rPr lang="ru-RU" altLang="ru-RU" sz="1600" dirty="0">
                <a:solidFill>
                  <a:schemeClr val="tx1"/>
                </a:solidFill>
                <a:latin typeface="Arial" panose="020B0604020202020204" pitchFamily="34" charset="0"/>
              </a:rPr>
              <a:t>)</a:t>
            </a:r>
            <a:endParaRPr lang="en-US" altLang="ru-RU" sz="1600" dirty="0">
              <a:solidFill>
                <a:schemeClr val="tx1"/>
              </a:solidFill>
              <a:latin typeface="Arial" panose="020B0604020202020204" pitchFamily="34" charset="0"/>
            </a:endParaRPr>
          </a:p>
          <a:p>
            <a:pPr algn="ctr" defTabSz="914377">
              <a:spcBef>
                <a:spcPct val="0"/>
              </a:spcBef>
            </a:pPr>
            <a:endParaRPr lang="en-US" altLang="ru-RU" sz="1200" dirty="0">
              <a:solidFill>
                <a:schemeClr val="tx1"/>
              </a:solidFill>
              <a:latin typeface="Arial" panose="020B0604020202020204" pitchFamily="34" charset="0"/>
            </a:endParaRPr>
          </a:p>
          <a:p>
            <a:pPr algn="ctr" defTabSz="914377">
              <a:spcBef>
                <a:spcPct val="0"/>
              </a:spcBef>
            </a:pPr>
            <a:endParaRPr lang="en-US" altLang="ru-RU" sz="1200" dirty="0">
              <a:solidFill>
                <a:schemeClr val="tx1"/>
              </a:solidFill>
              <a:latin typeface="Arial" panose="020B0604020202020204" pitchFamily="34" charset="0"/>
            </a:endParaRPr>
          </a:p>
          <a:p>
            <a:pPr algn="ctr" defTabSz="914377">
              <a:spcBef>
                <a:spcPct val="0"/>
              </a:spcBef>
            </a:pPr>
            <a:endParaRPr lang="en-US" altLang="ru-RU" sz="1200" dirty="0">
              <a:solidFill>
                <a:schemeClr val="tx1"/>
              </a:solidFill>
              <a:latin typeface="Arial" panose="020B0604020202020204" pitchFamily="34" charset="0"/>
            </a:endParaRPr>
          </a:p>
          <a:p>
            <a:pPr algn="ctr" defTabSz="914377">
              <a:spcBef>
                <a:spcPct val="0"/>
              </a:spcBef>
            </a:pPr>
            <a:endParaRPr lang="en-US" altLang="ru-RU" sz="1200" dirty="0">
              <a:solidFill>
                <a:schemeClr val="tx1"/>
              </a:solidFill>
              <a:latin typeface="Arial" panose="020B0604020202020204" pitchFamily="34" charset="0"/>
            </a:endParaRPr>
          </a:p>
          <a:p>
            <a:pPr algn="ctr" defTabSz="914377">
              <a:spcBef>
                <a:spcPct val="0"/>
              </a:spcBef>
            </a:pPr>
            <a:endParaRPr lang="en-US" altLang="ru-RU" sz="1200" dirty="0">
              <a:solidFill>
                <a:schemeClr val="tx1"/>
              </a:solidFill>
              <a:latin typeface="Arial" panose="020B0604020202020204" pitchFamily="34" charset="0"/>
            </a:endParaRPr>
          </a:p>
          <a:p>
            <a:pPr algn="ctr" defTabSz="914377">
              <a:spcBef>
                <a:spcPct val="0"/>
              </a:spcBef>
            </a:pPr>
            <a:endParaRPr lang="en-US" altLang="ru-RU" sz="1200" dirty="0">
              <a:solidFill>
                <a:schemeClr val="tx1"/>
              </a:solidFill>
              <a:latin typeface="Arial" panose="020B0604020202020204" pitchFamily="34" charset="0"/>
            </a:endParaRPr>
          </a:p>
          <a:p>
            <a:pPr algn="ctr" defTabSz="914377">
              <a:spcBef>
                <a:spcPct val="0"/>
              </a:spcBef>
            </a:pPr>
            <a:endParaRPr lang="en-US" altLang="ru-RU" sz="1200" dirty="0">
              <a:solidFill>
                <a:schemeClr val="tx1"/>
              </a:solidFill>
              <a:latin typeface="Arial" panose="020B0604020202020204" pitchFamily="34" charset="0"/>
            </a:endParaRPr>
          </a:p>
          <a:p>
            <a:pPr algn="ctr" defTabSz="914377">
              <a:spcBef>
                <a:spcPct val="0"/>
              </a:spcBef>
            </a:pPr>
            <a:endParaRPr lang="en-US" altLang="ru-RU" sz="1200" dirty="0">
              <a:solidFill>
                <a:schemeClr val="tx1"/>
              </a:solidFill>
              <a:latin typeface="Arial" panose="020B0604020202020204" pitchFamily="34" charset="0"/>
            </a:endParaRPr>
          </a:p>
          <a:p>
            <a:pPr algn="ctr" defTabSz="914377">
              <a:spcBef>
                <a:spcPct val="0"/>
              </a:spcBef>
            </a:pPr>
            <a:endParaRPr lang="ru-RU" altLang="ru-RU" sz="1200" dirty="0">
              <a:solidFill>
                <a:schemeClr val="tx1"/>
              </a:solidFill>
              <a:latin typeface="Arial" panose="020B0604020202020204" pitchFamily="34" charset="0"/>
            </a:endParaRPr>
          </a:p>
        </p:txBody>
      </p:sp>
      <p:sp>
        <p:nvSpPr>
          <p:cNvPr id="21" name="Text Box 10">
            <a:extLst>
              <a:ext uri="{FF2B5EF4-FFF2-40B4-BE49-F238E27FC236}">
                <a16:creationId xmlns:a16="http://schemas.microsoft.com/office/drawing/2014/main" id="{6CB9DD56-DE94-4A51-374E-C5A04401D0CD}"/>
              </a:ext>
            </a:extLst>
          </p:cNvPr>
          <p:cNvSpPr txBox="1">
            <a:spLocks noChangeArrowheads="1"/>
          </p:cNvSpPr>
          <p:nvPr/>
        </p:nvSpPr>
        <p:spPr bwMode="auto">
          <a:xfrm>
            <a:off x="7735348" y="1506989"/>
            <a:ext cx="84677" cy="88596"/>
          </a:xfrm>
          <a:prstGeom prst="rect">
            <a:avLst/>
          </a:prstGeom>
          <a:solidFill>
            <a:srgbClr val="0070C0">
              <a:alpha val="30196"/>
            </a:srgbClr>
          </a:solidFill>
          <a:ln w="12700">
            <a:solidFill>
              <a:schemeClr val="tx1"/>
            </a:solidFill>
            <a:miter lim="800000"/>
            <a:headEnd/>
            <a:tailEnd/>
          </a:ln>
          <a:effec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defTabSz="914377">
              <a:spcBef>
                <a:spcPct val="0"/>
              </a:spcBef>
            </a:pPr>
            <a:endParaRPr lang="ru-RU" altLang="ru-RU" sz="1200" dirty="0">
              <a:solidFill>
                <a:schemeClr val="tx1"/>
              </a:solidFill>
              <a:latin typeface="Arial" panose="020B0604020202020204" pitchFamily="34" charset="0"/>
            </a:endParaRPr>
          </a:p>
        </p:txBody>
      </p:sp>
      <p:cxnSp>
        <p:nvCxnSpPr>
          <p:cNvPr id="22" name="Straight Arrow Connector 21">
            <a:extLst>
              <a:ext uri="{FF2B5EF4-FFF2-40B4-BE49-F238E27FC236}">
                <a16:creationId xmlns:a16="http://schemas.microsoft.com/office/drawing/2014/main" id="{53A62336-2A3C-1A89-4C9E-AE68DB0D775F}"/>
              </a:ext>
            </a:extLst>
          </p:cNvPr>
          <p:cNvCxnSpPr>
            <a:cxnSpLocks/>
          </p:cNvCxnSpPr>
          <p:nvPr/>
        </p:nvCxnSpPr>
        <p:spPr>
          <a:xfrm>
            <a:off x="7841901" y="1551818"/>
            <a:ext cx="1401159" cy="0"/>
          </a:xfrm>
          <a:prstGeom prst="straightConnector1">
            <a:avLst/>
          </a:prstGeom>
          <a:ln w="63500">
            <a:solidFill>
              <a:srgbClr val="FFC000">
                <a:alpha val="50000"/>
              </a:srgbClr>
            </a:solidFill>
            <a:tailEnd type="triangle"/>
          </a:ln>
        </p:spPr>
        <p:style>
          <a:lnRef idx="1">
            <a:schemeClr val="accent1"/>
          </a:lnRef>
          <a:fillRef idx="0">
            <a:schemeClr val="accent1"/>
          </a:fillRef>
          <a:effectRef idx="0">
            <a:schemeClr val="accent1"/>
          </a:effectRef>
          <a:fontRef idx="minor">
            <a:schemeClr val="tx1"/>
          </a:fontRef>
        </p:style>
      </p:cxnSp>
      <p:sp>
        <p:nvSpPr>
          <p:cNvPr id="25" name="Text Box 10">
            <a:extLst>
              <a:ext uri="{FF2B5EF4-FFF2-40B4-BE49-F238E27FC236}">
                <a16:creationId xmlns:a16="http://schemas.microsoft.com/office/drawing/2014/main" id="{78EA048F-DE87-2427-2E74-AB8FE7005CC8}"/>
              </a:ext>
            </a:extLst>
          </p:cNvPr>
          <p:cNvSpPr txBox="1">
            <a:spLocks noChangeArrowheads="1"/>
          </p:cNvSpPr>
          <p:nvPr/>
        </p:nvSpPr>
        <p:spPr bwMode="auto">
          <a:xfrm>
            <a:off x="9376787" y="1898466"/>
            <a:ext cx="2379784" cy="1277273"/>
          </a:xfrm>
          <a:prstGeom prst="rect">
            <a:avLst/>
          </a:prstGeom>
          <a:solidFill>
            <a:srgbClr val="0070C0">
              <a:alpha val="30196"/>
            </a:srgbClr>
          </a:solidFill>
          <a:ln w="12700">
            <a:solidFill>
              <a:schemeClr val="tx1"/>
            </a:solidFill>
            <a:miter lim="800000"/>
            <a:headEnd/>
            <a:tailEnd/>
          </a:ln>
          <a:effec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marL="342900" indent="-342900" defTabSz="914377">
              <a:spcBef>
                <a:spcPct val="0"/>
              </a:spcBef>
              <a:buFont typeface="Arial" panose="020B0604020202020204" pitchFamily="34" charset="0"/>
              <a:buChar char="•"/>
            </a:pPr>
            <a:r>
              <a:rPr lang="en-US" altLang="ru-RU" sz="1100" b="1" dirty="0">
                <a:solidFill>
                  <a:schemeClr val="tx1"/>
                </a:solidFill>
                <a:latin typeface="Arial" panose="020B0604020202020204" pitchFamily="34" charset="0"/>
              </a:rPr>
              <a:t>Phases: [ Phase</a:t>
            </a:r>
            <a:r>
              <a:rPr lang="en-US" altLang="ru-RU" sz="1100" b="1" baseline="-25000" dirty="0">
                <a:solidFill>
                  <a:schemeClr val="tx1"/>
                </a:solidFill>
                <a:latin typeface="Arial" panose="020B0604020202020204" pitchFamily="34" charset="0"/>
              </a:rPr>
              <a:t>1</a:t>
            </a:r>
            <a:r>
              <a:rPr lang="en-US" altLang="ru-RU" sz="1100" b="1" dirty="0">
                <a:solidFill>
                  <a:schemeClr val="tx1"/>
                </a:solidFill>
                <a:latin typeface="Arial" panose="020B0604020202020204" pitchFamily="34" charset="0"/>
              </a:rPr>
              <a:t>,</a:t>
            </a:r>
          </a:p>
          <a:p>
            <a:pPr defTabSz="914377">
              <a:spcBef>
                <a:spcPct val="0"/>
              </a:spcBef>
            </a:pPr>
            <a:r>
              <a:rPr lang="en-US" altLang="ru-RU" sz="1100" b="1" dirty="0">
                <a:solidFill>
                  <a:schemeClr val="tx1"/>
                </a:solidFill>
                <a:latin typeface="Arial" panose="020B0604020202020204" pitchFamily="34" charset="0"/>
              </a:rPr>
              <a:t>	 …, 	</a:t>
            </a:r>
            <a:r>
              <a:rPr lang="en-US" altLang="ru-RU" sz="1100" b="1" dirty="0" err="1">
                <a:solidFill>
                  <a:schemeClr val="tx1"/>
                </a:solidFill>
                <a:latin typeface="Arial" panose="020B0604020202020204" pitchFamily="34" charset="0"/>
              </a:rPr>
              <a:t>Phase</a:t>
            </a:r>
            <a:r>
              <a:rPr lang="en-US" altLang="ru-RU" sz="1100" b="1" baseline="-25000" dirty="0" err="1">
                <a:solidFill>
                  <a:schemeClr val="tx1"/>
                </a:solidFill>
                <a:latin typeface="Arial" panose="020B0604020202020204" pitchFamily="34" charset="0"/>
              </a:rPr>
              <a:t>N</a:t>
            </a:r>
            <a:r>
              <a:rPr lang="en-US" altLang="ru-RU" sz="1100" b="1" dirty="0">
                <a:solidFill>
                  <a:schemeClr val="tx1"/>
                </a:solidFill>
                <a:latin typeface="Arial" panose="020B0604020202020204" pitchFamily="34" charset="0"/>
              </a:rPr>
              <a:t> ]</a:t>
            </a:r>
          </a:p>
          <a:p>
            <a:pPr marL="342900" indent="-342900" defTabSz="914377">
              <a:spcBef>
                <a:spcPct val="0"/>
              </a:spcBef>
              <a:buFont typeface="Arial" panose="020B0604020202020204" pitchFamily="34" charset="0"/>
              <a:buChar char="•"/>
            </a:pPr>
            <a:r>
              <a:rPr lang="en-US" altLang="ru-RU" sz="1100" b="1" dirty="0">
                <a:solidFill>
                  <a:schemeClr val="tx1"/>
                </a:solidFill>
                <a:latin typeface="Arial" panose="020B0604020202020204" pitchFamily="34" charset="0"/>
              </a:rPr>
              <a:t>Resistance: __ Ohm</a:t>
            </a:r>
          </a:p>
          <a:p>
            <a:pPr marL="342900" indent="-342900" defTabSz="914377">
              <a:spcBef>
                <a:spcPct val="0"/>
              </a:spcBef>
              <a:buFont typeface="Arial" panose="020B0604020202020204" pitchFamily="34" charset="0"/>
              <a:buChar char="•"/>
            </a:pPr>
            <a:r>
              <a:rPr lang="en-US" altLang="ru-RU" sz="1100" b="1" dirty="0">
                <a:solidFill>
                  <a:schemeClr val="tx1"/>
                </a:solidFill>
                <a:latin typeface="Arial" panose="020B0604020202020204" pitchFamily="34" charset="0"/>
              </a:rPr>
              <a:t>Thickness: __ nm</a:t>
            </a:r>
          </a:p>
          <a:p>
            <a:pPr marL="342900" indent="-342900" defTabSz="914377">
              <a:spcBef>
                <a:spcPct val="0"/>
              </a:spcBef>
              <a:buFont typeface="Arial" panose="020B0604020202020204" pitchFamily="34" charset="0"/>
              <a:buChar char="•"/>
            </a:pPr>
            <a:r>
              <a:rPr lang="en-US" altLang="ru-RU" sz="1100" b="1" dirty="0">
                <a:solidFill>
                  <a:schemeClr val="tx1"/>
                </a:solidFill>
                <a:latin typeface="Arial" panose="020B0604020202020204" pitchFamily="34" charset="0"/>
              </a:rPr>
              <a:t>Bandgap: __ eV</a:t>
            </a:r>
          </a:p>
          <a:p>
            <a:pPr marL="342900" indent="-342900" defTabSz="914377">
              <a:spcBef>
                <a:spcPct val="0"/>
              </a:spcBef>
              <a:buFont typeface="Arial" panose="020B0604020202020204" pitchFamily="34" charset="0"/>
              <a:buChar char="•"/>
            </a:pPr>
            <a:r>
              <a:rPr lang="en-US" altLang="ru-RU" sz="1100" b="1" dirty="0">
                <a:solidFill>
                  <a:schemeClr val="tx1"/>
                </a:solidFill>
                <a:latin typeface="Arial" panose="020B0604020202020204" pitchFamily="34" charset="0"/>
              </a:rPr>
              <a:t>…</a:t>
            </a:r>
            <a:endParaRPr lang="en-US" altLang="ru-RU" sz="1100" dirty="0">
              <a:solidFill>
                <a:schemeClr val="tx1"/>
              </a:solidFill>
              <a:latin typeface="Arial" panose="020B0604020202020204" pitchFamily="34" charset="0"/>
            </a:endParaRPr>
          </a:p>
        </p:txBody>
      </p:sp>
      <p:cxnSp>
        <p:nvCxnSpPr>
          <p:cNvPr id="38" name="Straight Arrow Connector 37">
            <a:extLst>
              <a:ext uri="{FF2B5EF4-FFF2-40B4-BE49-F238E27FC236}">
                <a16:creationId xmlns:a16="http://schemas.microsoft.com/office/drawing/2014/main" id="{C693A14F-4D06-C10F-DB14-69FE01C82D93}"/>
              </a:ext>
            </a:extLst>
          </p:cNvPr>
          <p:cNvCxnSpPr>
            <a:cxnSpLocks/>
            <a:stCxn id="41" idx="0"/>
          </p:cNvCxnSpPr>
          <p:nvPr/>
        </p:nvCxnSpPr>
        <p:spPr>
          <a:xfrm flipV="1">
            <a:off x="8259593" y="2828461"/>
            <a:ext cx="1135616" cy="823965"/>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sp>
        <p:nvSpPr>
          <p:cNvPr id="41" name="Rectangle: Rounded Corners 40">
            <a:extLst>
              <a:ext uri="{FF2B5EF4-FFF2-40B4-BE49-F238E27FC236}">
                <a16:creationId xmlns:a16="http://schemas.microsoft.com/office/drawing/2014/main" id="{495F3F13-C0A0-786B-5F48-378B9FC5377A}"/>
              </a:ext>
            </a:extLst>
          </p:cNvPr>
          <p:cNvSpPr/>
          <p:nvPr/>
        </p:nvSpPr>
        <p:spPr>
          <a:xfrm>
            <a:off x="5375564" y="3652426"/>
            <a:ext cx="5768057" cy="582802"/>
          </a:xfrm>
          <a:prstGeom prst="roundRect">
            <a:avLst/>
          </a:prstGeom>
          <a:solidFill>
            <a:srgbClr val="0070C0">
              <a:alpha val="20000"/>
            </a:srgb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43523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Rounded Corners 42">
            <a:extLst>
              <a:ext uri="{FF2B5EF4-FFF2-40B4-BE49-F238E27FC236}">
                <a16:creationId xmlns:a16="http://schemas.microsoft.com/office/drawing/2014/main" id="{9B6DD6E0-3423-14B9-F8F3-54F7C4F409C5}"/>
              </a:ext>
            </a:extLst>
          </p:cNvPr>
          <p:cNvSpPr/>
          <p:nvPr/>
        </p:nvSpPr>
        <p:spPr>
          <a:xfrm>
            <a:off x="2194718" y="2505200"/>
            <a:ext cx="4226630" cy="1789398"/>
          </a:xfrm>
          <a:prstGeom prst="roundRect">
            <a:avLst/>
          </a:prstGeom>
          <a:solidFill>
            <a:srgbClr val="0070C0">
              <a:alpha val="16000"/>
            </a:srgbClr>
          </a:solidFill>
          <a:ln w="38100">
            <a:solidFill>
              <a:srgbClr val="0070C0">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a:xfrm>
            <a:off x="0" y="108000"/>
            <a:ext cx="12192000" cy="792000"/>
          </a:xfrm>
        </p:spPr>
        <p:txBody>
          <a:bodyPr/>
          <a:lstStyle/>
          <a:p>
            <a:r>
              <a:rPr lang="en-US" dirty="0"/>
              <a:t>Data extraction: adding data to Compositions (MAs)</a:t>
            </a:r>
            <a:endParaRPr lang="en-GB" dirty="0"/>
          </a:p>
        </p:txBody>
      </p:sp>
      <p:sp>
        <p:nvSpPr>
          <p:cNvPr id="59" name="Text Box 52">
            <a:extLst>
              <a:ext uri="{FF2B5EF4-FFF2-40B4-BE49-F238E27FC236}">
                <a16:creationId xmlns:a16="http://schemas.microsoft.com/office/drawing/2014/main" id="{FB12BC46-BCB7-F1CD-8574-93BEFC763D64}"/>
              </a:ext>
            </a:extLst>
          </p:cNvPr>
          <p:cNvSpPr txBox="1">
            <a:spLocks noChangeArrowheads="1"/>
          </p:cNvSpPr>
          <p:nvPr/>
        </p:nvSpPr>
        <p:spPr bwMode="auto">
          <a:xfrm>
            <a:off x="181030" y="841203"/>
            <a:ext cx="11153292"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200" b="1" dirty="0">
                <a:solidFill>
                  <a:prstClr val="black"/>
                </a:solidFill>
                <a:latin typeface="+mn-lt"/>
              </a:rPr>
              <a:t>Use case: </a:t>
            </a:r>
            <a:r>
              <a:rPr lang="en-US" altLang="ru-RU" sz="2200" dirty="0">
                <a:solidFill>
                  <a:prstClr val="black"/>
                </a:solidFill>
                <a:latin typeface="+mn-lt"/>
              </a:rPr>
              <a:t>adding </a:t>
            </a:r>
            <a:r>
              <a:rPr lang="en-US" altLang="ru-RU" sz="2200" dirty="0" err="1">
                <a:solidFill>
                  <a:prstClr val="black"/>
                </a:solidFill>
                <a:latin typeface="+mn-lt"/>
              </a:rPr>
              <a:t>characterisation</a:t>
            </a:r>
            <a:r>
              <a:rPr lang="en-US" altLang="ru-RU" sz="2200" dirty="0">
                <a:solidFill>
                  <a:prstClr val="black"/>
                </a:solidFill>
                <a:latin typeface="+mn-lt"/>
              </a:rPr>
              <a:t> data </a:t>
            </a:r>
            <a:r>
              <a:rPr lang="en-US" altLang="ru-RU" sz="2200" u="sng" dirty="0">
                <a:solidFill>
                  <a:prstClr val="black"/>
                </a:solidFill>
                <a:latin typeface="+mn-lt"/>
              </a:rPr>
              <a:t>after EDX is done</a:t>
            </a:r>
            <a:r>
              <a:rPr lang="en-US" altLang="ru-RU" sz="2200" dirty="0">
                <a:solidFill>
                  <a:prstClr val="black"/>
                </a:solidFill>
                <a:latin typeface="+mn-lt"/>
              </a:rPr>
              <a:t>.</a:t>
            </a:r>
          </a:p>
        </p:txBody>
      </p:sp>
      <p:sp>
        <p:nvSpPr>
          <p:cNvPr id="7" name="Text Placeholder 6">
            <a:extLst>
              <a:ext uri="{FF2B5EF4-FFF2-40B4-BE49-F238E27FC236}">
                <a16:creationId xmlns:a16="http://schemas.microsoft.com/office/drawing/2014/main" id="{E45EC357-4BAF-6118-B392-CCEE95620B9F}"/>
              </a:ext>
            </a:extLst>
          </p:cNvPr>
          <p:cNvSpPr>
            <a:spLocks noGrp="1"/>
          </p:cNvSpPr>
          <p:nvPr>
            <p:ph type="body" sz="quarter" idx="13"/>
          </p:nvPr>
        </p:nvSpPr>
        <p:spPr>
          <a:xfrm>
            <a:off x="6568751" y="6531429"/>
            <a:ext cx="4413573" cy="316963"/>
          </a:xfrm>
        </p:spPr>
        <p:txBody>
          <a:bodyPr>
            <a:normAutofit/>
          </a:bodyPr>
          <a:lstStyle/>
          <a:p>
            <a:pPr indent="0">
              <a:buNone/>
            </a:pPr>
            <a:r>
              <a:rPr lang="en-US" b="0" dirty="0">
                <a:solidFill>
                  <a:srgbClr val="0070C0"/>
                </a:solidFill>
                <a:hlinkClick r:id="rId3">
                  <a:extLst>
                    <a:ext uri="{A12FA001-AC4F-418D-AE19-62706E023703}">
                      <ahyp:hlinkClr xmlns:ahyp="http://schemas.microsoft.com/office/drawing/2018/hyperlinkcolor" val="tx"/>
                    </a:ext>
                  </a:extLst>
                </a:hlinkClick>
              </a:rPr>
              <a:t>http://htts.matinf.pro/</a:t>
            </a:r>
            <a:endParaRPr lang="en-US" b="0" dirty="0">
              <a:solidFill>
                <a:srgbClr val="0070C0"/>
              </a:solidFill>
            </a:endParaRPr>
          </a:p>
          <a:p>
            <a:pPr indent="0">
              <a:buNone/>
            </a:pPr>
            <a:endParaRPr lang="en-US" b="0" dirty="0">
              <a:solidFill>
                <a:srgbClr val="0070C0"/>
              </a:solidFill>
            </a:endParaRPr>
          </a:p>
        </p:txBody>
      </p:sp>
      <p:sp>
        <p:nvSpPr>
          <p:cNvPr id="10" name="Text Box 10">
            <a:extLst>
              <a:ext uri="{FF2B5EF4-FFF2-40B4-BE49-F238E27FC236}">
                <a16:creationId xmlns:a16="http://schemas.microsoft.com/office/drawing/2014/main" id="{E05724D5-206A-23CE-B6D3-A8032FD34837}"/>
              </a:ext>
            </a:extLst>
          </p:cNvPr>
          <p:cNvSpPr txBox="1">
            <a:spLocks noChangeArrowheads="1"/>
          </p:cNvSpPr>
          <p:nvPr/>
        </p:nvSpPr>
        <p:spPr bwMode="auto">
          <a:xfrm>
            <a:off x="2591085" y="1430575"/>
            <a:ext cx="1468449" cy="461665"/>
          </a:xfrm>
          <a:prstGeom prst="rect">
            <a:avLst/>
          </a:prstGeom>
          <a:solidFill>
            <a:srgbClr val="0070C0">
              <a:alpha val="30196"/>
            </a:srgbClr>
          </a:solidFill>
          <a:ln w="12700">
            <a:solidFill>
              <a:schemeClr val="tx1"/>
            </a:solidFill>
            <a:miter lim="800000"/>
            <a:headEnd/>
            <a:tailEnd/>
          </a:ln>
          <a:effec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b="1" dirty="0">
                <a:solidFill>
                  <a:schemeClr val="tx1"/>
                </a:solidFill>
                <a:latin typeface="Arial" panose="020B0604020202020204" pitchFamily="34" charset="0"/>
              </a:rPr>
              <a:t>Sample</a:t>
            </a:r>
            <a:endParaRPr lang="ru-RU" altLang="ru-RU" b="1" dirty="0">
              <a:solidFill>
                <a:schemeClr val="tx1"/>
              </a:solidFill>
              <a:latin typeface="Arial" panose="020B0604020202020204" pitchFamily="34" charset="0"/>
            </a:endParaRPr>
          </a:p>
        </p:txBody>
      </p:sp>
      <p:cxnSp>
        <p:nvCxnSpPr>
          <p:cNvPr id="15" name="Straight Arrow Connector 14">
            <a:extLst>
              <a:ext uri="{FF2B5EF4-FFF2-40B4-BE49-F238E27FC236}">
                <a16:creationId xmlns:a16="http://schemas.microsoft.com/office/drawing/2014/main" id="{E118F7B6-2C00-FC26-3832-CC8EA11C821B}"/>
              </a:ext>
            </a:extLst>
          </p:cNvPr>
          <p:cNvCxnSpPr>
            <a:cxnSpLocks/>
            <a:stCxn id="10" idx="2"/>
            <a:endCxn id="39" idx="0"/>
          </p:cNvCxnSpPr>
          <p:nvPr/>
        </p:nvCxnSpPr>
        <p:spPr>
          <a:xfrm>
            <a:off x="3325310" y="1892240"/>
            <a:ext cx="2172810" cy="762201"/>
          </a:xfrm>
          <a:prstGeom prst="straightConnector1">
            <a:avLst/>
          </a:prstGeom>
          <a:noFill/>
          <a:ln w="63500" cap="flat" cmpd="sng" algn="ctr">
            <a:solidFill>
              <a:srgbClr val="0070C0">
                <a:alpha val="50000"/>
              </a:srgbClr>
            </a:solidFill>
            <a:prstDash val="solid"/>
            <a:miter lim="800000"/>
            <a:tailEnd type="triangle"/>
          </a:ln>
          <a:effectLst/>
        </p:spPr>
      </p:cxnSp>
      <p:cxnSp>
        <p:nvCxnSpPr>
          <p:cNvPr id="20" name="Straight Arrow Connector 19">
            <a:extLst>
              <a:ext uri="{FF2B5EF4-FFF2-40B4-BE49-F238E27FC236}">
                <a16:creationId xmlns:a16="http://schemas.microsoft.com/office/drawing/2014/main" id="{6DA0E88F-EE07-BFEB-2CB5-DF50815A67D8}"/>
              </a:ext>
            </a:extLst>
          </p:cNvPr>
          <p:cNvCxnSpPr>
            <a:cxnSpLocks/>
            <a:stCxn id="10" idx="2"/>
            <a:endCxn id="18" idx="0"/>
          </p:cNvCxnSpPr>
          <p:nvPr/>
        </p:nvCxnSpPr>
        <p:spPr>
          <a:xfrm>
            <a:off x="3325310" y="1892240"/>
            <a:ext cx="16532" cy="760525"/>
          </a:xfrm>
          <a:prstGeom prst="straightConnector1">
            <a:avLst/>
          </a:prstGeom>
          <a:noFill/>
          <a:ln w="63500" cap="flat" cmpd="sng" algn="ctr">
            <a:solidFill>
              <a:schemeClr val="bg1">
                <a:lumMod val="50000"/>
                <a:alpha val="50000"/>
              </a:schemeClr>
            </a:solidFill>
            <a:prstDash val="solid"/>
            <a:miter lim="800000"/>
            <a:tailEnd type="triangle"/>
          </a:ln>
          <a:effectLst/>
        </p:spPr>
      </p:cxnSp>
      <p:cxnSp>
        <p:nvCxnSpPr>
          <p:cNvPr id="30" name="Straight Arrow Connector 29">
            <a:extLst>
              <a:ext uri="{FF2B5EF4-FFF2-40B4-BE49-F238E27FC236}">
                <a16:creationId xmlns:a16="http://schemas.microsoft.com/office/drawing/2014/main" id="{E1EE0E42-D8EC-E994-F2FD-070B411CC189}"/>
              </a:ext>
            </a:extLst>
          </p:cNvPr>
          <p:cNvCxnSpPr>
            <a:cxnSpLocks/>
          </p:cNvCxnSpPr>
          <p:nvPr/>
        </p:nvCxnSpPr>
        <p:spPr>
          <a:xfrm flipH="1">
            <a:off x="1045029" y="1903963"/>
            <a:ext cx="2281956" cy="758850"/>
          </a:xfrm>
          <a:prstGeom prst="straightConnector1">
            <a:avLst/>
          </a:prstGeom>
          <a:noFill/>
          <a:ln w="63500" cap="flat" cmpd="sng" algn="ctr">
            <a:solidFill>
              <a:schemeClr val="bg1">
                <a:lumMod val="50000"/>
                <a:alpha val="50000"/>
              </a:schemeClr>
            </a:solidFill>
            <a:prstDash val="solid"/>
            <a:miter lim="800000"/>
            <a:tailEnd type="triangle"/>
          </a:ln>
          <a:effectLst/>
        </p:spPr>
      </p:cxnSp>
      <p:sp>
        <p:nvSpPr>
          <p:cNvPr id="34" name="Flowchart: Document 33">
            <a:extLst>
              <a:ext uri="{FF2B5EF4-FFF2-40B4-BE49-F238E27FC236}">
                <a16:creationId xmlns:a16="http://schemas.microsoft.com/office/drawing/2014/main" id="{EF03FA33-2A61-2B4F-C5DF-CF754714FB8A}"/>
              </a:ext>
            </a:extLst>
          </p:cNvPr>
          <p:cNvSpPr/>
          <p:nvPr/>
        </p:nvSpPr>
        <p:spPr>
          <a:xfrm>
            <a:off x="401934" y="2652766"/>
            <a:ext cx="1346479" cy="1055077"/>
          </a:xfrm>
          <a:prstGeom prst="flowChartDocumen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EDX</a:t>
            </a:r>
          </a:p>
        </p:txBody>
      </p:sp>
      <p:cxnSp>
        <p:nvCxnSpPr>
          <p:cNvPr id="35" name="Straight Arrow Connector 34">
            <a:extLst>
              <a:ext uri="{FF2B5EF4-FFF2-40B4-BE49-F238E27FC236}">
                <a16:creationId xmlns:a16="http://schemas.microsoft.com/office/drawing/2014/main" id="{2381D597-190E-D512-E501-083828406C17}"/>
              </a:ext>
            </a:extLst>
          </p:cNvPr>
          <p:cNvCxnSpPr>
            <a:cxnSpLocks/>
          </p:cNvCxnSpPr>
          <p:nvPr/>
        </p:nvCxnSpPr>
        <p:spPr>
          <a:xfrm>
            <a:off x="1748413" y="3106616"/>
            <a:ext cx="717385" cy="0"/>
          </a:xfrm>
          <a:prstGeom prst="straightConnector1">
            <a:avLst/>
          </a:prstGeom>
          <a:noFill/>
          <a:ln w="63500" cap="flat" cmpd="sng" algn="ctr">
            <a:solidFill>
              <a:schemeClr val="bg1">
                <a:lumMod val="50000"/>
                <a:alpha val="50000"/>
              </a:schemeClr>
            </a:solidFill>
            <a:prstDash val="solid"/>
            <a:miter lim="800000"/>
            <a:tailEnd type="triangle"/>
          </a:ln>
          <a:effectLst/>
        </p:spPr>
      </p:cxnSp>
      <p:sp>
        <p:nvSpPr>
          <p:cNvPr id="39" name="Flowchart: Document 38">
            <a:extLst>
              <a:ext uri="{FF2B5EF4-FFF2-40B4-BE49-F238E27FC236}">
                <a16:creationId xmlns:a16="http://schemas.microsoft.com/office/drawing/2014/main" id="{40D75F5A-FAAD-1B6F-352C-A6435E1C9A49}"/>
              </a:ext>
            </a:extLst>
          </p:cNvPr>
          <p:cNvSpPr/>
          <p:nvPr/>
        </p:nvSpPr>
        <p:spPr>
          <a:xfrm>
            <a:off x="4824880" y="2654441"/>
            <a:ext cx="1346479" cy="1055077"/>
          </a:xfrm>
          <a:prstGeom prst="flowChartDocument">
            <a:avLst/>
          </a:prstGeom>
          <a:solidFill>
            <a:srgbClr val="00B05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Resistance</a:t>
            </a:r>
          </a:p>
        </p:txBody>
      </p:sp>
      <p:grpSp>
        <p:nvGrpSpPr>
          <p:cNvPr id="2" name="Group 1">
            <a:extLst>
              <a:ext uri="{FF2B5EF4-FFF2-40B4-BE49-F238E27FC236}">
                <a16:creationId xmlns:a16="http://schemas.microsoft.com/office/drawing/2014/main" id="{E0D5DD37-B1F0-0E2B-37D0-F857D314D559}"/>
              </a:ext>
            </a:extLst>
          </p:cNvPr>
          <p:cNvGrpSpPr/>
          <p:nvPr/>
        </p:nvGrpSpPr>
        <p:grpSpPr>
          <a:xfrm>
            <a:off x="2421653" y="2652765"/>
            <a:ext cx="1617783" cy="1589328"/>
            <a:chOff x="2431709" y="2652765"/>
            <a:chExt cx="1607727" cy="1589328"/>
          </a:xfrm>
        </p:grpSpPr>
        <p:sp>
          <p:nvSpPr>
            <p:cNvPr id="18" name="Flowchart: Multidocument 17">
              <a:extLst>
                <a:ext uri="{FF2B5EF4-FFF2-40B4-BE49-F238E27FC236}">
                  <a16:creationId xmlns:a16="http://schemas.microsoft.com/office/drawing/2014/main" id="{DBD9E3E8-326B-7960-ECAA-27A4ECAB10F7}"/>
                </a:ext>
              </a:extLst>
            </p:cNvPr>
            <p:cNvSpPr/>
            <p:nvPr/>
          </p:nvSpPr>
          <p:spPr>
            <a:xfrm>
              <a:off x="2431709" y="2652765"/>
              <a:ext cx="1607727" cy="1266093"/>
            </a:xfrm>
            <a:prstGeom prst="flowChartMultidocument">
              <a:avLst/>
            </a:prstGeom>
            <a:solidFill>
              <a:schemeClr val="bg1">
                <a:lumMod val="50000"/>
                <a:alpha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Composition</a:t>
              </a:r>
            </a:p>
          </p:txBody>
        </p:sp>
        <p:sp>
          <p:nvSpPr>
            <p:cNvPr id="41" name="Text Box 52">
              <a:extLst>
                <a:ext uri="{FF2B5EF4-FFF2-40B4-BE49-F238E27FC236}">
                  <a16:creationId xmlns:a16="http://schemas.microsoft.com/office/drawing/2014/main" id="{FA284F97-8E56-93F7-846E-8FD9116DE001}"/>
                </a:ext>
              </a:extLst>
            </p:cNvPr>
            <p:cNvSpPr txBox="1">
              <a:spLocks noChangeArrowheads="1"/>
            </p:cNvSpPr>
            <p:nvPr/>
          </p:nvSpPr>
          <p:spPr bwMode="auto">
            <a:xfrm>
              <a:off x="2759147" y="3811206"/>
              <a:ext cx="816260"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200" b="1" dirty="0">
                  <a:solidFill>
                    <a:prstClr val="black"/>
                  </a:solidFill>
                  <a:latin typeface="+mn-lt"/>
                </a:rPr>
                <a:t>x 342</a:t>
              </a:r>
              <a:endParaRPr lang="en-US" altLang="ru-RU" sz="2200" dirty="0">
                <a:solidFill>
                  <a:prstClr val="black"/>
                </a:solidFill>
                <a:latin typeface="+mn-lt"/>
              </a:endParaRPr>
            </a:p>
          </p:txBody>
        </p:sp>
      </p:grpSp>
      <p:grpSp>
        <p:nvGrpSpPr>
          <p:cNvPr id="3" name="Group 2">
            <a:extLst>
              <a:ext uri="{FF2B5EF4-FFF2-40B4-BE49-F238E27FC236}">
                <a16:creationId xmlns:a16="http://schemas.microsoft.com/office/drawing/2014/main" id="{C7E6F672-3D47-8923-74BD-D24FC1D53B7F}"/>
              </a:ext>
            </a:extLst>
          </p:cNvPr>
          <p:cNvGrpSpPr/>
          <p:nvPr/>
        </p:nvGrpSpPr>
        <p:grpSpPr>
          <a:xfrm>
            <a:off x="3996647" y="2710159"/>
            <a:ext cx="828352" cy="430887"/>
            <a:chOff x="3996647" y="2710159"/>
            <a:chExt cx="828352" cy="430887"/>
          </a:xfrm>
        </p:grpSpPr>
        <p:cxnSp>
          <p:nvCxnSpPr>
            <p:cNvPr id="25" name="Straight Arrow Connector 24">
              <a:extLst>
                <a:ext uri="{FF2B5EF4-FFF2-40B4-BE49-F238E27FC236}">
                  <a16:creationId xmlns:a16="http://schemas.microsoft.com/office/drawing/2014/main" id="{6697D4B9-F023-DE20-9738-185E413FED3E}"/>
                </a:ext>
              </a:extLst>
            </p:cNvPr>
            <p:cNvCxnSpPr>
              <a:cxnSpLocks/>
            </p:cNvCxnSpPr>
            <p:nvPr/>
          </p:nvCxnSpPr>
          <p:spPr>
            <a:xfrm flipH="1">
              <a:off x="3996647" y="3098110"/>
              <a:ext cx="828352" cy="0"/>
            </a:xfrm>
            <a:prstGeom prst="straightConnector1">
              <a:avLst/>
            </a:prstGeom>
            <a:noFill/>
            <a:ln w="63500" cap="flat" cmpd="sng" algn="ctr">
              <a:solidFill>
                <a:srgbClr val="00B050">
                  <a:alpha val="50000"/>
                </a:srgbClr>
              </a:solidFill>
              <a:prstDash val="solid"/>
              <a:miter lim="800000"/>
              <a:tailEnd type="triangle"/>
            </a:ln>
            <a:effectLst/>
          </p:spPr>
        </p:cxnSp>
        <p:sp>
          <p:nvSpPr>
            <p:cNvPr id="47" name="Text Box 52">
              <a:extLst>
                <a:ext uri="{FF2B5EF4-FFF2-40B4-BE49-F238E27FC236}">
                  <a16:creationId xmlns:a16="http://schemas.microsoft.com/office/drawing/2014/main" id="{93FD70EF-8126-2D92-9691-09DE54D65DE9}"/>
                </a:ext>
              </a:extLst>
            </p:cNvPr>
            <p:cNvSpPr txBox="1">
              <a:spLocks noChangeArrowheads="1"/>
            </p:cNvSpPr>
            <p:nvPr/>
          </p:nvSpPr>
          <p:spPr bwMode="auto">
            <a:xfrm>
              <a:off x="4278010" y="2710159"/>
              <a:ext cx="407006"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200" b="1" dirty="0">
                  <a:solidFill>
                    <a:prstClr val="black"/>
                  </a:solidFill>
                  <a:latin typeface="+mn-lt"/>
                </a:rPr>
                <a:t>R</a:t>
              </a:r>
              <a:endParaRPr lang="en-US" altLang="ru-RU" sz="2200" dirty="0">
                <a:solidFill>
                  <a:prstClr val="black"/>
                </a:solidFill>
                <a:latin typeface="+mn-lt"/>
              </a:endParaRPr>
            </a:p>
          </p:txBody>
        </p:sp>
      </p:grpSp>
      <p:sp>
        <p:nvSpPr>
          <p:cNvPr id="50" name="TextBox 49">
            <a:extLst>
              <a:ext uri="{FF2B5EF4-FFF2-40B4-BE49-F238E27FC236}">
                <a16:creationId xmlns:a16="http://schemas.microsoft.com/office/drawing/2014/main" id="{5E623C0B-DD69-2689-D645-7B419FFBF0BB}"/>
              </a:ext>
            </a:extLst>
          </p:cNvPr>
          <p:cNvSpPr txBox="1"/>
          <p:nvPr/>
        </p:nvSpPr>
        <p:spPr>
          <a:xfrm>
            <a:off x="174043" y="4516300"/>
            <a:ext cx="6670101" cy="1231106"/>
          </a:xfrm>
          <a:prstGeom prst="rect">
            <a:avLst/>
          </a:prstGeom>
          <a:noFill/>
        </p:spPr>
        <p:txBody>
          <a:bodyPr wrap="square">
            <a:spAutoFit/>
          </a:bodyPr>
          <a:lstStyle/>
          <a:p>
            <a:pPr defTabSz="914377">
              <a:spcBef>
                <a:spcPts val="0"/>
              </a:spcBef>
            </a:pPr>
            <a:r>
              <a:rPr lang="en-US" altLang="ru-RU" sz="1800" b="1" dirty="0">
                <a:solidFill>
                  <a:prstClr val="black"/>
                </a:solidFill>
                <a:latin typeface="+mn-lt"/>
              </a:rPr>
              <a:t>Data import:</a:t>
            </a:r>
          </a:p>
          <a:p>
            <a:pPr marL="342900" indent="-342900" defTabSz="914377">
              <a:spcBef>
                <a:spcPts val="0"/>
              </a:spcBef>
              <a:buAutoNum type="arabicParenR"/>
            </a:pPr>
            <a:r>
              <a:rPr lang="en-US" altLang="ru-RU" sz="1400" dirty="0">
                <a:solidFill>
                  <a:prstClr val="black"/>
                </a:solidFill>
              </a:rPr>
              <a:t>Locate parent sample object.</a:t>
            </a:r>
          </a:p>
          <a:p>
            <a:pPr marL="342900" indent="-342900" defTabSz="914377">
              <a:spcBef>
                <a:spcPts val="0"/>
              </a:spcBef>
              <a:buAutoNum type="arabicParenR"/>
            </a:pPr>
            <a:r>
              <a:rPr lang="en-US" altLang="ru-RU" sz="1400" dirty="0">
                <a:solidFill>
                  <a:prstClr val="black"/>
                </a:solidFill>
              </a:rPr>
              <a:t>Find measurement area collection.</a:t>
            </a:r>
          </a:p>
          <a:p>
            <a:pPr marL="342900" indent="-342900" defTabSz="914377">
              <a:spcBef>
                <a:spcPts val="0"/>
              </a:spcBef>
              <a:buAutoNum type="arabicParenR"/>
            </a:pPr>
            <a:r>
              <a:rPr lang="en-US" altLang="ru-RU" sz="1400" dirty="0">
                <a:solidFill>
                  <a:prstClr val="black"/>
                </a:solidFill>
              </a:rPr>
              <a:t>Find a certain Measurement Area (corresponding to a predicate, e.g. MA index).</a:t>
            </a:r>
          </a:p>
          <a:p>
            <a:pPr marL="342900" indent="-342900" defTabSz="914377">
              <a:spcBef>
                <a:spcPts val="0"/>
              </a:spcBef>
              <a:buAutoNum type="arabicParenR"/>
            </a:pPr>
            <a:r>
              <a:rPr lang="en-US" altLang="ru-RU" sz="1400" dirty="0">
                <a:solidFill>
                  <a:prstClr val="black"/>
                </a:solidFill>
                <a:latin typeface="+mn-lt"/>
              </a:rPr>
              <a:t>Add properties values to a composition corresponding to a measurement area index.</a:t>
            </a:r>
          </a:p>
        </p:txBody>
      </p:sp>
      <p:grpSp>
        <p:nvGrpSpPr>
          <p:cNvPr id="8" name="Group 7">
            <a:extLst>
              <a:ext uri="{FF2B5EF4-FFF2-40B4-BE49-F238E27FC236}">
                <a16:creationId xmlns:a16="http://schemas.microsoft.com/office/drawing/2014/main" id="{C7AB045B-7930-D240-E8AE-A8FE7EFCE78F}"/>
              </a:ext>
            </a:extLst>
          </p:cNvPr>
          <p:cNvGrpSpPr/>
          <p:nvPr/>
        </p:nvGrpSpPr>
        <p:grpSpPr>
          <a:xfrm>
            <a:off x="6738395" y="705972"/>
            <a:ext cx="5293805" cy="5693866"/>
            <a:chOff x="6898195" y="705972"/>
            <a:chExt cx="5293805" cy="5693866"/>
          </a:xfrm>
        </p:grpSpPr>
        <p:sp>
          <p:nvSpPr>
            <p:cNvPr id="53" name="TextBox 52">
              <a:extLst>
                <a:ext uri="{FF2B5EF4-FFF2-40B4-BE49-F238E27FC236}">
                  <a16:creationId xmlns:a16="http://schemas.microsoft.com/office/drawing/2014/main" id="{9FF44AF5-906F-DB15-62A0-E413D83D381D}"/>
                </a:ext>
              </a:extLst>
            </p:cNvPr>
            <p:cNvSpPr txBox="1"/>
            <p:nvPr/>
          </p:nvSpPr>
          <p:spPr>
            <a:xfrm>
              <a:off x="6898195" y="705972"/>
              <a:ext cx="5189973" cy="5693866"/>
            </a:xfrm>
            <a:prstGeom prst="rect">
              <a:avLst/>
            </a:prstGeom>
            <a:noFill/>
            <a:ln>
              <a:solidFill>
                <a:srgbClr val="0432FF"/>
              </a:solidFill>
              <a:bevel/>
            </a:ln>
          </p:spPr>
          <p:txBody>
            <a:bodyPr wrap="square">
              <a:spAutoFit/>
            </a:bodyPr>
            <a:lstStyle/>
            <a:p>
              <a:r>
                <a:rPr lang="en-US" sz="700" dirty="0">
                  <a:solidFill>
                    <a:srgbClr val="000000"/>
                  </a:solidFill>
                  <a:latin typeface="Cascadia Mono" panose="020B0609020000020004" pitchFamily="49" charset="0"/>
                </a:rPr>
                <a:t>{</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a:t>
              </a:r>
              <a:r>
                <a:rPr lang="en-US" sz="700" dirty="0" err="1">
                  <a:solidFill>
                    <a:srgbClr val="2E75B6"/>
                  </a:solidFill>
                  <a:latin typeface="Cascadia Mono" panose="020B0609020000020004" pitchFamily="49" charset="0"/>
                </a:rPr>
                <a:t>CompositionsForSampleUpdate</a:t>
              </a:r>
              <a:r>
                <a:rPr lang="en-US" sz="700" dirty="0">
                  <a:solidFill>
                    <a:srgbClr val="2E75B6"/>
                  </a:solidFill>
                  <a:latin typeface="Cascadia Mono" panose="020B0609020000020004" pitchFamily="49" charset="0"/>
                </a:rPr>
                <a:t>"</a:t>
              </a:r>
              <a:r>
                <a:rPr lang="en-US" sz="700" dirty="0">
                  <a:solidFill>
                    <a:srgbClr val="000000"/>
                  </a:solidFill>
                  <a:latin typeface="Cascadia Mono" panose="020B0609020000020004" pitchFamily="49" charset="0"/>
                </a:rPr>
                <a:t>: [</a:t>
              </a:r>
            </a:p>
            <a:p>
              <a:r>
                <a:rPr lang="en-US" sz="700" dirty="0">
                  <a:solidFill>
                    <a:srgbClr val="000000"/>
                  </a:solidFill>
                  <a:latin typeface="Cascadia Mono" panose="020B0609020000020004" pitchFamily="49" charset="0"/>
                </a:rPr>
                <a:t>    {</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"Predicate"</a:t>
              </a:r>
              <a:r>
                <a:rPr lang="en-US" sz="700" dirty="0">
                  <a:solidFill>
                    <a:srgbClr val="000000"/>
                  </a:solidFill>
                  <a:latin typeface="Cascadia Mono" panose="020B0609020000020004" pitchFamily="49" charset="0"/>
                </a:rPr>
                <a:t>: {</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"Properties"</a:t>
              </a:r>
              <a:r>
                <a:rPr lang="en-US" sz="700" dirty="0">
                  <a:solidFill>
                    <a:srgbClr val="000000"/>
                  </a:solidFill>
                  <a:latin typeface="Cascadia Mono" panose="020B0609020000020004" pitchFamily="49" charset="0"/>
                </a:rPr>
                <a:t>: [</a:t>
              </a:r>
            </a:p>
            <a:p>
              <a:r>
                <a:rPr lang="en-US" sz="700" dirty="0">
                  <a:solidFill>
                    <a:srgbClr val="000000"/>
                  </a:solidFill>
                  <a:latin typeface="Cascadia Mono" panose="020B0609020000020004" pitchFamily="49" charset="0"/>
                </a:rPr>
                <a:t>          {</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"Type"</a:t>
              </a:r>
              <a:r>
                <a:rPr lang="en-US" sz="700" dirty="0">
                  <a:solidFill>
                    <a:srgbClr val="000000"/>
                  </a:solidFill>
                  <a:latin typeface="Cascadia Mono" panose="020B0609020000020004" pitchFamily="49" charset="0"/>
                </a:rPr>
                <a:t>: 2,</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"Name"</a:t>
              </a:r>
              <a:r>
                <a:rPr lang="en-US" sz="700" dirty="0">
                  <a:solidFill>
                    <a:srgbClr val="000000"/>
                  </a:solidFill>
                  <a:latin typeface="Cascadia Mono" panose="020B0609020000020004" pitchFamily="49" charset="0"/>
                </a:rPr>
                <a:t>: </a:t>
              </a:r>
              <a:r>
                <a:rPr lang="en-US" sz="700" dirty="0">
                  <a:solidFill>
                    <a:srgbClr val="A31515"/>
                  </a:solidFill>
                  <a:latin typeface="Cascadia Mono" panose="020B0609020000020004" pitchFamily="49" charset="0"/>
                </a:rPr>
                <a:t>"Measurement Area"</a:t>
              </a:r>
              <a:r>
                <a:rPr lang="en-US" sz="700" dirty="0">
                  <a:solidFill>
                    <a:srgbClr val="000000"/>
                  </a:solidFill>
                  <a:latin typeface="Cascadia Mono" panose="020B0609020000020004" pitchFamily="49" charset="0"/>
                </a:rPr>
                <a:t>,</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"Value"</a:t>
              </a:r>
              <a:r>
                <a:rPr lang="en-US" sz="700" dirty="0">
                  <a:solidFill>
                    <a:srgbClr val="000000"/>
                  </a:solidFill>
                  <a:latin typeface="Cascadia Mono" panose="020B0609020000020004" pitchFamily="49" charset="0"/>
                </a:rPr>
                <a:t>: 1</a:t>
              </a:r>
            </a:p>
            <a:p>
              <a:r>
                <a:rPr lang="en-US" sz="700" dirty="0">
                  <a:solidFill>
                    <a:srgbClr val="000000"/>
                  </a:solidFill>
                  <a:latin typeface="Cascadia Mono" panose="020B0609020000020004" pitchFamily="49" charset="0"/>
                </a:rPr>
                <a:t>          }</a:t>
              </a:r>
            </a:p>
            <a:p>
              <a:r>
                <a:rPr lang="en-US" sz="700" dirty="0">
                  <a:solidFill>
                    <a:srgbClr val="000000"/>
                  </a:solidFill>
                  <a:latin typeface="Cascadia Mono" panose="020B0609020000020004" pitchFamily="49" charset="0"/>
                </a:rPr>
                <a:t>        ]</a:t>
              </a:r>
            </a:p>
            <a:p>
              <a:r>
                <a:rPr lang="en-US" sz="700" dirty="0">
                  <a:solidFill>
                    <a:srgbClr val="000000"/>
                  </a:solidFill>
                  <a:latin typeface="Cascadia Mono" panose="020B0609020000020004" pitchFamily="49" charset="0"/>
                </a:rPr>
                <a:t>      },</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a:t>
              </a:r>
              <a:r>
                <a:rPr lang="en-US" sz="700" dirty="0" err="1">
                  <a:solidFill>
                    <a:srgbClr val="2E75B6"/>
                  </a:solidFill>
                  <a:latin typeface="Cascadia Mono" panose="020B0609020000020004" pitchFamily="49" charset="0"/>
                </a:rPr>
                <a:t>DeletePreviousProperties</a:t>
              </a:r>
              <a:r>
                <a:rPr lang="en-US" sz="700" dirty="0">
                  <a:solidFill>
                    <a:srgbClr val="2E75B6"/>
                  </a:solidFill>
                  <a:latin typeface="Cascadia Mono" panose="020B0609020000020004" pitchFamily="49" charset="0"/>
                </a:rPr>
                <a:t>"</a:t>
              </a:r>
              <a:r>
                <a:rPr lang="en-US" sz="700" dirty="0">
                  <a:solidFill>
                    <a:srgbClr val="000000"/>
                  </a:solidFill>
                  <a:latin typeface="Cascadia Mono" panose="020B0609020000020004" pitchFamily="49" charset="0"/>
                </a:rPr>
                <a:t>: </a:t>
              </a:r>
              <a:r>
                <a:rPr lang="en-US" sz="700" dirty="0">
                  <a:solidFill>
                    <a:srgbClr val="0000FF"/>
                  </a:solidFill>
                  <a:latin typeface="Cascadia Mono" panose="020B0609020000020004" pitchFamily="49" charset="0"/>
                </a:rPr>
                <a:t>false</a:t>
              </a:r>
              <a:r>
                <a:rPr lang="en-US" sz="700" dirty="0">
                  <a:solidFill>
                    <a:srgbClr val="000000"/>
                  </a:solidFill>
                  <a:latin typeface="Cascadia Mono" panose="020B0609020000020004" pitchFamily="49" charset="0"/>
                </a:rPr>
                <a:t>,</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"Properties"</a:t>
              </a:r>
              <a:r>
                <a:rPr lang="en-US" sz="700" dirty="0">
                  <a:solidFill>
                    <a:srgbClr val="000000"/>
                  </a:solidFill>
                  <a:latin typeface="Cascadia Mono" panose="020B0609020000020004" pitchFamily="49" charset="0"/>
                </a:rPr>
                <a:t>: [</a:t>
              </a:r>
            </a:p>
            <a:p>
              <a:r>
                <a:rPr lang="en-US" sz="700" dirty="0">
                  <a:solidFill>
                    <a:srgbClr val="000000"/>
                  </a:solidFill>
                  <a:latin typeface="Cascadia Mono" panose="020B0609020000020004" pitchFamily="49" charset="0"/>
                </a:rPr>
                <a:t>        {</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a:t>
              </a:r>
              <a:r>
                <a:rPr lang="en-US" sz="700" dirty="0" err="1">
                  <a:solidFill>
                    <a:srgbClr val="2E75B6"/>
                  </a:solidFill>
                  <a:latin typeface="Cascadia Mono" panose="020B0609020000020004" pitchFamily="49" charset="0"/>
                </a:rPr>
                <a:t>PropertyId</a:t>
              </a:r>
              <a:r>
                <a:rPr lang="en-US" sz="700" dirty="0">
                  <a:solidFill>
                    <a:srgbClr val="2E75B6"/>
                  </a:solidFill>
                  <a:latin typeface="Cascadia Mono" panose="020B0609020000020004" pitchFamily="49" charset="0"/>
                </a:rPr>
                <a:t>"</a:t>
              </a:r>
              <a:r>
                <a:rPr lang="en-US" sz="700" dirty="0">
                  <a:solidFill>
                    <a:srgbClr val="000000"/>
                  </a:solidFill>
                  <a:latin typeface="Cascadia Mono" panose="020B0609020000020004" pitchFamily="49" charset="0"/>
                </a:rPr>
                <a:t>: 0,</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"Type"</a:t>
              </a:r>
              <a:r>
                <a:rPr lang="en-US" sz="700" dirty="0">
                  <a:solidFill>
                    <a:srgbClr val="000000"/>
                  </a:solidFill>
                  <a:latin typeface="Cascadia Mono" panose="020B0609020000020004" pitchFamily="49" charset="0"/>
                </a:rPr>
                <a:t>: 1,</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"Name"</a:t>
              </a:r>
              <a:r>
                <a:rPr lang="en-US" sz="700" dirty="0">
                  <a:solidFill>
                    <a:srgbClr val="000000"/>
                  </a:solidFill>
                  <a:latin typeface="Cascadia Mono" panose="020B0609020000020004" pitchFamily="49" charset="0"/>
                </a:rPr>
                <a:t>: </a:t>
              </a:r>
              <a:r>
                <a:rPr lang="en-US" sz="700" dirty="0">
                  <a:solidFill>
                    <a:srgbClr val="A31515"/>
                  </a:solidFill>
                  <a:latin typeface="Cascadia Mono" panose="020B0609020000020004" pitchFamily="49" charset="0"/>
                </a:rPr>
                <a:t>"R"</a:t>
              </a:r>
              <a:r>
                <a:rPr lang="en-US" sz="700" dirty="0">
                  <a:solidFill>
                    <a:srgbClr val="000000"/>
                  </a:solidFill>
                  <a:latin typeface="Cascadia Mono" panose="020B0609020000020004" pitchFamily="49" charset="0"/>
                </a:rPr>
                <a:t>,</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"Value"</a:t>
              </a:r>
              <a:r>
                <a:rPr lang="en-US" sz="700" dirty="0">
                  <a:solidFill>
                    <a:srgbClr val="000000"/>
                  </a:solidFill>
                  <a:latin typeface="Cascadia Mono" panose="020B0609020000020004" pitchFamily="49" charset="0"/>
                </a:rPr>
                <a:t>: 34143346,</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a:t>
              </a:r>
              <a:r>
                <a:rPr lang="en-US" sz="700" dirty="0" err="1">
                  <a:solidFill>
                    <a:srgbClr val="2E75B6"/>
                  </a:solidFill>
                  <a:latin typeface="Cascadia Mono" panose="020B0609020000020004" pitchFamily="49" charset="0"/>
                </a:rPr>
                <a:t>ValueEpsilon</a:t>
              </a:r>
              <a:r>
                <a:rPr lang="en-US" sz="700" dirty="0">
                  <a:solidFill>
                    <a:srgbClr val="2E75B6"/>
                  </a:solidFill>
                  <a:latin typeface="Cascadia Mono" panose="020B0609020000020004" pitchFamily="49" charset="0"/>
                </a:rPr>
                <a:t>"</a:t>
              </a:r>
              <a:r>
                <a:rPr lang="en-US" sz="700" dirty="0">
                  <a:solidFill>
                    <a:srgbClr val="000000"/>
                  </a:solidFill>
                  <a:latin typeface="Cascadia Mono" panose="020B0609020000020004" pitchFamily="49" charset="0"/>
                </a:rPr>
                <a:t>: </a:t>
              </a:r>
              <a:r>
                <a:rPr lang="en-US" sz="700" dirty="0">
                  <a:solidFill>
                    <a:srgbClr val="0000FF"/>
                  </a:solidFill>
                  <a:latin typeface="Cascadia Mono" panose="020B0609020000020004" pitchFamily="49" charset="0"/>
                </a:rPr>
                <a:t>null</a:t>
              </a:r>
              <a:r>
                <a:rPr lang="en-US" sz="700" dirty="0">
                  <a:solidFill>
                    <a:srgbClr val="000000"/>
                  </a:solidFill>
                  <a:latin typeface="Cascadia Mono" panose="020B0609020000020004" pitchFamily="49" charset="0"/>
                </a:rPr>
                <a:t>,</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a:t>
              </a:r>
              <a:r>
                <a:rPr lang="en-US" sz="700" dirty="0" err="1">
                  <a:solidFill>
                    <a:srgbClr val="2E75B6"/>
                  </a:solidFill>
                  <a:latin typeface="Cascadia Mono" panose="020B0609020000020004" pitchFamily="49" charset="0"/>
                </a:rPr>
                <a:t>SortCode</a:t>
              </a:r>
              <a:r>
                <a:rPr lang="en-US" sz="700" dirty="0">
                  <a:solidFill>
                    <a:srgbClr val="2E75B6"/>
                  </a:solidFill>
                  <a:latin typeface="Cascadia Mono" panose="020B0609020000020004" pitchFamily="49" charset="0"/>
                </a:rPr>
                <a:t>"</a:t>
              </a:r>
              <a:r>
                <a:rPr lang="en-US" sz="700" dirty="0">
                  <a:solidFill>
                    <a:srgbClr val="000000"/>
                  </a:solidFill>
                  <a:latin typeface="Cascadia Mono" panose="020B0609020000020004" pitchFamily="49" charset="0"/>
                </a:rPr>
                <a:t>: 10,</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"Row"</a:t>
              </a:r>
              <a:r>
                <a:rPr lang="en-US" sz="700" dirty="0">
                  <a:solidFill>
                    <a:srgbClr val="000000"/>
                  </a:solidFill>
                  <a:latin typeface="Cascadia Mono" panose="020B0609020000020004" pitchFamily="49" charset="0"/>
                </a:rPr>
                <a:t>: </a:t>
              </a:r>
              <a:r>
                <a:rPr lang="en-US" sz="700" dirty="0">
                  <a:solidFill>
                    <a:srgbClr val="0000FF"/>
                  </a:solidFill>
                  <a:latin typeface="Cascadia Mono" panose="020B0609020000020004" pitchFamily="49" charset="0"/>
                </a:rPr>
                <a:t>null</a:t>
              </a:r>
              <a:r>
                <a:rPr lang="en-US" sz="700" dirty="0">
                  <a:solidFill>
                    <a:srgbClr val="000000"/>
                  </a:solidFill>
                  <a:latin typeface="Cascadia Mono" panose="020B0609020000020004" pitchFamily="49" charset="0"/>
                </a:rPr>
                <a:t>,</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"Comment"</a:t>
              </a:r>
              <a:r>
                <a:rPr lang="en-US" sz="700" dirty="0">
                  <a:solidFill>
                    <a:srgbClr val="000000"/>
                  </a:solidFill>
                  <a:latin typeface="Cascadia Mono" panose="020B0609020000020004" pitchFamily="49" charset="0"/>
                </a:rPr>
                <a:t>: </a:t>
              </a:r>
              <a:r>
                <a:rPr lang="en-US" sz="700" dirty="0">
                  <a:solidFill>
                    <a:srgbClr val="A31515"/>
                  </a:solidFill>
                  <a:latin typeface="Cascadia Mono" panose="020B0609020000020004" pitchFamily="49" charset="0"/>
                </a:rPr>
                <a:t>"Resistance (Room Temperature) for Measurement Area 1"</a:t>
              </a:r>
              <a:endParaRPr lang="en-US" sz="700" dirty="0">
                <a:solidFill>
                  <a:srgbClr val="000000"/>
                </a:solidFill>
                <a:latin typeface="Cascadia Mono" panose="020B0609020000020004" pitchFamily="49" charset="0"/>
              </a:endParaRPr>
            </a:p>
            <a:p>
              <a:r>
                <a:rPr lang="en-US" sz="700" dirty="0">
                  <a:solidFill>
                    <a:srgbClr val="000000"/>
                  </a:solidFill>
                  <a:latin typeface="Cascadia Mono" panose="020B0609020000020004" pitchFamily="49" charset="0"/>
                </a:rPr>
                <a:t>        }</a:t>
              </a:r>
            </a:p>
            <a:p>
              <a:r>
                <a:rPr lang="en-US" sz="700" dirty="0">
                  <a:solidFill>
                    <a:srgbClr val="000000"/>
                  </a:solidFill>
                  <a:latin typeface="Cascadia Mono" panose="020B0609020000020004" pitchFamily="49" charset="0"/>
                </a:rPr>
                <a:t>      ]</a:t>
              </a:r>
            </a:p>
            <a:p>
              <a:r>
                <a:rPr lang="en-US" sz="700" dirty="0">
                  <a:solidFill>
                    <a:srgbClr val="000000"/>
                  </a:solidFill>
                  <a:latin typeface="Cascadia Mono" panose="020B0609020000020004" pitchFamily="49" charset="0"/>
                </a:rPr>
                <a:t>    },</a:t>
              </a:r>
            </a:p>
            <a:p>
              <a:r>
                <a:rPr lang="en-US" sz="700" dirty="0">
                  <a:solidFill>
                    <a:srgbClr val="000000"/>
                  </a:solidFill>
                  <a:latin typeface="Cascadia Mono" panose="020B0609020000020004" pitchFamily="49" charset="0"/>
                </a:rPr>
                <a:t>    ...</a:t>
              </a:r>
            </a:p>
            <a:p>
              <a:r>
                <a:rPr lang="en-US" sz="700" dirty="0">
                  <a:solidFill>
                    <a:srgbClr val="000000"/>
                  </a:solidFill>
                  <a:latin typeface="Cascadia Mono" panose="020B0609020000020004" pitchFamily="49" charset="0"/>
                </a:rPr>
                <a:t>  ],</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a:t>
              </a:r>
              <a:r>
                <a:rPr lang="en-US" sz="700" dirty="0" err="1">
                  <a:solidFill>
                    <a:srgbClr val="2E75B6"/>
                  </a:solidFill>
                  <a:latin typeface="Cascadia Mono" panose="020B0609020000020004" pitchFamily="49" charset="0"/>
                </a:rPr>
                <a:t>DeletePreviousProperties</a:t>
              </a:r>
              <a:r>
                <a:rPr lang="en-US" sz="700" dirty="0">
                  <a:solidFill>
                    <a:srgbClr val="2E75B6"/>
                  </a:solidFill>
                  <a:latin typeface="Cascadia Mono" panose="020B0609020000020004" pitchFamily="49" charset="0"/>
                </a:rPr>
                <a:t>"</a:t>
              </a:r>
              <a:r>
                <a:rPr lang="en-US" sz="700" dirty="0">
                  <a:solidFill>
                    <a:srgbClr val="000000"/>
                  </a:solidFill>
                  <a:latin typeface="Cascadia Mono" panose="020B0609020000020004" pitchFamily="49" charset="0"/>
                </a:rPr>
                <a:t>: </a:t>
              </a:r>
              <a:r>
                <a:rPr lang="en-US" sz="700" dirty="0">
                  <a:solidFill>
                    <a:srgbClr val="0000FF"/>
                  </a:solidFill>
                  <a:latin typeface="Cascadia Mono" panose="020B0609020000020004" pitchFamily="49" charset="0"/>
                </a:rPr>
                <a:t>true</a:t>
              </a:r>
              <a:r>
                <a:rPr lang="en-US" sz="700" dirty="0">
                  <a:solidFill>
                    <a:srgbClr val="000000"/>
                  </a:solidFill>
                  <a:latin typeface="Cascadia Mono" panose="020B0609020000020004" pitchFamily="49" charset="0"/>
                </a:rPr>
                <a:t>,</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"Properties"</a:t>
              </a:r>
              <a:r>
                <a:rPr lang="en-US" sz="700" dirty="0">
                  <a:solidFill>
                    <a:srgbClr val="000000"/>
                  </a:solidFill>
                  <a:latin typeface="Cascadia Mono" panose="020B0609020000020004" pitchFamily="49" charset="0"/>
                </a:rPr>
                <a:t>: [</a:t>
              </a:r>
            </a:p>
            <a:p>
              <a:r>
                <a:rPr lang="en-US" sz="700" dirty="0">
                  <a:solidFill>
                    <a:srgbClr val="000000"/>
                  </a:solidFill>
                  <a:latin typeface="Cascadia Mono" panose="020B0609020000020004" pitchFamily="49" charset="0"/>
                </a:rPr>
                <a:t>    {</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a:t>
              </a:r>
              <a:r>
                <a:rPr lang="en-US" sz="700" dirty="0" err="1">
                  <a:solidFill>
                    <a:srgbClr val="2E75B6"/>
                  </a:solidFill>
                  <a:latin typeface="Cascadia Mono" panose="020B0609020000020004" pitchFamily="49" charset="0"/>
                </a:rPr>
                <a:t>PropertyId</a:t>
              </a:r>
              <a:r>
                <a:rPr lang="en-US" sz="700" dirty="0">
                  <a:solidFill>
                    <a:srgbClr val="2E75B6"/>
                  </a:solidFill>
                  <a:latin typeface="Cascadia Mono" panose="020B0609020000020004" pitchFamily="49" charset="0"/>
                </a:rPr>
                <a:t>"</a:t>
              </a:r>
              <a:r>
                <a:rPr lang="en-US" sz="700" dirty="0">
                  <a:solidFill>
                    <a:srgbClr val="000000"/>
                  </a:solidFill>
                  <a:latin typeface="Cascadia Mono" panose="020B0609020000020004" pitchFamily="49" charset="0"/>
                </a:rPr>
                <a:t>: 0,</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"Type"</a:t>
              </a:r>
              <a:r>
                <a:rPr lang="en-US" sz="700" dirty="0">
                  <a:solidFill>
                    <a:srgbClr val="000000"/>
                  </a:solidFill>
                  <a:latin typeface="Cascadia Mono" panose="020B0609020000020004" pitchFamily="49" charset="0"/>
                </a:rPr>
                <a:t>: 1,</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"Name"</a:t>
              </a:r>
              <a:r>
                <a:rPr lang="en-US" sz="700" dirty="0">
                  <a:solidFill>
                    <a:srgbClr val="000000"/>
                  </a:solidFill>
                  <a:latin typeface="Cascadia Mono" panose="020B0609020000020004" pitchFamily="49" charset="0"/>
                </a:rPr>
                <a:t>: </a:t>
              </a:r>
              <a:r>
                <a:rPr lang="en-US" sz="700" dirty="0">
                  <a:solidFill>
                    <a:srgbClr val="A31515"/>
                  </a:solidFill>
                  <a:latin typeface="Cascadia Mono" panose="020B0609020000020004" pitchFamily="49" charset="0"/>
                </a:rPr>
                <a:t>"R"</a:t>
              </a:r>
              <a:r>
                <a:rPr lang="en-US" sz="700" dirty="0">
                  <a:solidFill>
                    <a:srgbClr val="000000"/>
                  </a:solidFill>
                  <a:latin typeface="Cascadia Mono" panose="020B0609020000020004" pitchFamily="49" charset="0"/>
                </a:rPr>
                <a:t>,</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"Value"</a:t>
              </a:r>
              <a:r>
                <a:rPr lang="en-US" sz="700" dirty="0">
                  <a:solidFill>
                    <a:srgbClr val="000000"/>
                  </a:solidFill>
                  <a:latin typeface="Cascadia Mono" panose="020B0609020000020004" pitchFamily="49" charset="0"/>
                </a:rPr>
                <a:t>: 97692.43229,</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a:t>
              </a:r>
              <a:r>
                <a:rPr lang="en-US" sz="700" dirty="0" err="1">
                  <a:solidFill>
                    <a:srgbClr val="2E75B6"/>
                  </a:solidFill>
                  <a:latin typeface="Cascadia Mono" panose="020B0609020000020004" pitchFamily="49" charset="0"/>
                </a:rPr>
                <a:t>ValueEpsilon</a:t>
              </a:r>
              <a:r>
                <a:rPr lang="en-US" sz="700" dirty="0">
                  <a:solidFill>
                    <a:srgbClr val="2E75B6"/>
                  </a:solidFill>
                  <a:latin typeface="Cascadia Mono" panose="020B0609020000020004" pitchFamily="49" charset="0"/>
                </a:rPr>
                <a:t>"</a:t>
              </a:r>
              <a:r>
                <a:rPr lang="en-US" sz="700" dirty="0">
                  <a:solidFill>
                    <a:srgbClr val="000000"/>
                  </a:solidFill>
                  <a:latin typeface="Cascadia Mono" panose="020B0609020000020004" pitchFamily="49" charset="0"/>
                </a:rPr>
                <a:t>: </a:t>
              </a:r>
              <a:r>
                <a:rPr lang="en-US" sz="700" dirty="0">
                  <a:solidFill>
                    <a:srgbClr val="0000FF"/>
                  </a:solidFill>
                  <a:latin typeface="Cascadia Mono" panose="020B0609020000020004" pitchFamily="49" charset="0"/>
                </a:rPr>
                <a:t>null</a:t>
              </a:r>
              <a:r>
                <a:rPr lang="en-US" sz="700" dirty="0">
                  <a:solidFill>
                    <a:srgbClr val="000000"/>
                  </a:solidFill>
                  <a:latin typeface="Cascadia Mono" panose="020B0609020000020004" pitchFamily="49" charset="0"/>
                </a:rPr>
                <a:t>,</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a:t>
              </a:r>
              <a:r>
                <a:rPr lang="en-US" sz="700" dirty="0" err="1">
                  <a:solidFill>
                    <a:srgbClr val="2E75B6"/>
                  </a:solidFill>
                  <a:latin typeface="Cascadia Mono" panose="020B0609020000020004" pitchFamily="49" charset="0"/>
                </a:rPr>
                <a:t>SortCode</a:t>
              </a:r>
              <a:r>
                <a:rPr lang="en-US" sz="700" dirty="0">
                  <a:solidFill>
                    <a:srgbClr val="2E75B6"/>
                  </a:solidFill>
                  <a:latin typeface="Cascadia Mono" panose="020B0609020000020004" pitchFamily="49" charset="0"/>
                </a:rPr>
                <a:t>"</a:t>
              </a:r>
              <a:r>
                <a:rPr lang="en-US" sz="700" dirty="0">
                  <a:solidFill>
                    <a:srgbClr val="000000"/>
                  </a:solidFill>
                  <a:latin typeface="Cascadia Mono" panose="020B0609020000020004" pitchFamily="49" charset="0"/>
                </a:rPr>
                <a:t>: 10,</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"Row"</a:t>
              </a:r>
              <a:r>
                <a:rPr lang="en-US" sz="700" dirty="0">
                  <a:solidFill>
                    <a:srgbClr val="000000"/>
                  </a:solidFill>
                  <a:latin typeface="Cascadia Mono" panose="020B0609020000020004" pitchFamily="49" charset="0"/>
                </a:rPr>
                <a:t>: 1,</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"Comment"</a:t>
              </a:r>
              <a:r>
                <a:rPr lang="en-US" sz="700" dirty="0">
                  <a:solidFill>
                    <a:srgbClr val="000000"/>
                  </a:solidFill>
                  <a:latin typeface="Cascadia Mono" panose="020B0609020000020004" pitchFamily="49" charset="0"/>
                </a:rPr>
                <a:t>: </a:t>
              </a:r>
              <a:r>
                <a:rPr lang="en-US" sz="700" dirty="0">
                  <a:solidFill>
                    <a:srgbClr val="A31515"/>
                  </a:solidFill>
                  <a:latin typeface="Cascadia Mono" panose="020B0609020000020004" pitchFamily="49" charset="0"/>
                </a:rPr>
                <a:t>"Minimal Resistance (Room Temperature) of Materials Library (of all 342 MAs)"</a:t>
              </a:r>
              <a:endParaRPr lang="en-US" sz="700" dirty="0">
                <a:solidFill>
                  <a:srgbClr val="000000"/>
                </a:solidFill>
                <a:latin typeface="Cascadia Mono" panose="020B0609020000020004" pitchFamily="49" charset="0"/>
              </a:endParaRPr>
            </a:p>
            <a:p>
              <a:r>
                <a:rPr lang="en-US" sz="700" dirty="0">
                  <a:solidFill>
                    <a:srgbClr val="000000"/>
                  </a:solidFill>
                  <a:latin typeface="Cascadia Mono" panose="020B0609020000020004" pitchFamily="49" charset="0"/>
                </a:rPr>
                <a:t>    },</a:t>
              </a:r>
            </a:p>
            <a:p>
              <a:r>
                <a:rPr lang="en-US" sz="700" dirty="0">
                  <a:solidFill>
                    <a:srgbClr val="000000"/>
                  </a:solidFill>
                  <a:latin typeface="Cascadia Mono" panose="020B0609020000020004" pitchFamily="49" charset="0"/>
                </a:rPr>
                <a:t>    {</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a:t>
              </a:r>
              <a:r>
                <a:rPr lang="en-US" sz="700" dirty="0" err="1">
                  <a:solidFill>
                    <a:srgbClr val="2E75B6"/>
                  </a:solidFill>
                  <a:latin typeface="Cascadia Mono" panose="020B0609020000020004" pitchFamily="49" charset="0"/>
                </a:rPr>
                <a:t>PropertyId</a:t>
              </a:r>
              <a:r>
                <a:rPr lang="en-US" sz="700" dirty="0">
                  <a:solidFill>
                    <a:srgbClr val="2E75B6"/>
                  </a:solidFill>
                  <a:latin typeface="Cascadia Mono" panose="020B0609020000020004" pitchFamily="49" charset="0"/>
                </a:rPr>
                <a:t>"</a:t>
              </a:r>
              <a:r>
                <a:rPr lang="en-US" sz="700" dirty="0">
                  <a:solidFill>
                    <a:srgbClr val="000000"/>
                  </a:solidFill>
                  <a:latin typeface="Cascadia Mono" panose="020B0609020000020004" pitchFamily="49" charset="0"/>
                </a:rPr>
                <a:t>: 0,</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"Type"</a:t>
              </a:r>
              <a:r>
                <a:rPr lang="en-US" sz="700" dirty="0">
                  <a:solidFill>
                    <a:srgbClr val="000000"/>
                  </a:solidFill>
                  <a:latin typeface="Cascadia Mono" panose="020B0609020000020004" pitchFamily="49" charset="0"/>
                </a:rPr>
                <a:t>: 1,</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"Name"</a:t>
              </a:r>
              <a:r>
                <a:rPr lang="en-US" sz="700" dirty="0">
                  <a:solidFill>
                    <a:srgbClr val="000000"/>
                  </a:solidFill>
                  <a:latin typeface="Cascadia Mono" panose="020B0609020000020004" pitchFamily="49" charset="0"/>
                </a:rPr>
                <a:t>: </a:t>
              </a:r>
              <a:r>
                <a:rPr lang="en-US" sz="700" dirty="0">
                  <a:solidFill>
                    <a:srgbClr val="A31515"/>
                  </a:solidFill>
                  <a:latin typeface="Cascadia Mono" panose="020B0609020000020004" pitchFamily="49" charset="0"/>
                </a:rPr>
                <a:t>"R"</a:t>
              </a:r>
              <a:r>
                <a:rPr lang="en-US" sz="700" dirty="0">
                  <a:solidFill>
                    <a:srgbClr val="000000"/>
                  </a:solidFill>
                  <a:latin typeface="Cascadia Mono" panose="020B0609020000020004" pitchFamily="49" charset="0"/>
                </a:rPr>
                <a:t>,</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"Value"</a:t>
              </a:r>
              <a:r>
                <a:rPr lang="en-US" sz="700" dirty="0">
                  <a:solidFill>
                    <a:srgbClr val="000000"/>
                  </a:solidFill>
                  <a:latin typeface="Cascadia Mono" panose="020B0609020000020004" pitchFamily="49" charset="0"/>
                </a:rPr>
                <a:t>: 34143346,</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a:t>
              </a:r>
              <a:r>
                <a:rPr lang="en-US" sz="700" dirty="0" err="1">
                  <a:solidFill>
                    <a:srgbClr val="2E75B6"/>
                  </a:solidFill>
                  <a:latin typeface="Cascadia Mono" panose="020B0609020000020004" pitchFamily="49" charset="0"/>
                </a:rPr>
                <a:t>ValueEpsilon</a:t>
              </a:r>
              <a:r>
                <a:rPr lang="en-US" sz="700" dirty="0">
                  <a:solidFill>
                    <a:srgbClr val="2E75B6"/>
                  </a:solidFill>
                  <a:latin typeface="Cascadia Mono" panose="020B0609020000020004" pitchFamily="49" charset="0"/>
                </a:rPr>
                <a:t>"</a:t>
              </a:r>
              <a:r>
                <a:rPr lang="en-US" sz="700" dirty="0">
                  <a:solidFill>
                    <a:srgbClr val="000000"/>
                  </a:solidFill>
                  <a:latin typeface="Cascadia Mono" panose="020B0609020000020004" pitchFamily="49" charset="0"/>
                </a:rPr>
                <a:t>: </a:t>
              </a:r>
              <a:r>
                <a:rPr lang="en-US" sz="700" dirty="0">
                  <a:solidFill>
                    <a:srgbClr val="0000FF"/>
                  </a:solidFill>
                  <a:latin typeface="Cascadia Mono" panose="020B0609020000020004" pitchFamily="49" charset="0"/>
                </a:rPr>
                <a:t>null</a:t>
              </a:r>
              <a:r>
                <a:rPr lang="en-US" sz="700" dirty="0">
                  <a:solidFill>
                    <a:srgbClr val="000000"/>
                  </a:solidFill>
                  <a:latin typeface="Cascadia Mono" panose="020B0609020000020004" pitchFamily="49" charset="0"/>
                </a:rPr>
                <a:t>,</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a:t>
              </a:r>
              <a:r>
                <a:rPr lang="en-US" sz="700" dirty="0" err="1">
                  <a:solidFill>
                    <a:srgbClr val="2E75B6"/>
                  </a:solidFill>
                  <a:latin typeface="Cascadia Mono" panose="020B0609020000020004" pitchFamily="49" charset="0"/>
                </a:rPr>
                <a:t>SortCode</a:t>
              </a:r>
              <a:r>
                <a:rPr lang="en-US" sz="700" dirty="0">
                  <a:solidFill>
                    <a:srgbClr val="2E75B6"/>
                  </a:solidFill>
                  <a:latin typeface="Cascadia Mono" panose="020B0609020000020004" pitchFamily="49" charset="0"/>
                </a:rPr>
                <a:t>"</a:t>
              </a:r>
              <a:r>
                <a:rPr lang="en-US" sz="700" dirty="0">
                  <a:solidFill>
                    <a:srgbClr val="000000"/>
                  </a:solidFill>
                  <a:latin typeface="Cascadia Mono" panose="020B0609020000020004" pitchFamily="49" charset="0"/>
                </a:rPr>
                <a:t>: 10,</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"Row"</a:t>
              </a:r>
              <a:r>
                <a:rPr lang="en-US" sz="700" dirty="0">
                  <a:solidFill>
                    <a:srgbClr val="000000"/>
                  </a:solidFill>
                  <a:latin typeface="Cascadia Mono" panose="020B0609020000020004" pitchFamily="49" charset="0"/>
                </a:rPr>
                <a:t>: 2,</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"Comment"</a:t>
              </a:r>
              <a:r>
                <a:rPr lang="en-US" sz="700" dirty="0">
                  <a:solidFill>
                    <a:srgbClr val="000000"/>
                  </a:solidFill>
                  <a:latin typeface="Cascadia Mono" panose="020B0609020000020004" pitchFamily="49" charset="0"/>
                </a:rPr>
                <a:t>: </a:t>
              </a:r>
              <a:r>
                <a:rPr lang="en-US" sz="700" dirty="0">
                  <a:solidFill>
                    <a:srgbClr val="A31515"/>
                  </a:solidFill>
                  <a:latin typeface="Cascadia Mono" panose="020B0609020000020004" pitchFamily="49" charset="0"/>
                </a:rPr>
                <a:t>"Maximal Resistance (Room Temperature) of Materials Library (of all 342 MAs)"</a:t>
              </a:r>
              <a:endParaRPr lang="en-US" sz="700" dirty="0">
                <a:solidFill>
                  <a:srgbClr val="000000"/>
                </a:solidFill>
                <a:latin typeface="Cascadia Mono" panose="020B0609020000020004" pitchFamily="49" charset="0"/>
              </a:endParaRPr>
            </a:p>
            <a:p>
              <a:r>
                <a:rPr lang="en-US" sz="700" dirty="0">
                  <a:solidFill>
                    <a:srgbClr val="000000"/>
                  </a:solidFill>
                  <a:latin typeface="Cascadia Mono" panose="020B0609020000020004" pitchFamily="49" charset="0"/>
                </a:rPr>
                <a:t>    }</a:t>
              </a:r>
            </a:p>
            <a:p>
              <a:r>
                <a:rPr lang="en-US" sz="700" dirty="0">
                  <a:solidFill>
                    <a:srgbClr val="000000"/>
                  </a:solidFill>
                  <a:latin typeface="Cascadia Mono" panose="020B0609020000020004" pitchFamily="49" charset="0"/>
                </a:rPr>
                <a:t>  ]</a:t>
              </a:r>
            </a:p>
            <a:p>
              <a:r>
                <a:rPr lang="en-US" sz="700" dirty="0">
                  <a:solidFill>
                    <a:srgbClr val="000000"/>
                  </a:solidFill>
                  <a:latin typeface="Cascadia Mono" panose="020B0609020000020004" pitchFamily="49" charset="0"/>
                </a:rPr>
                <a:t>}</a:t>
              </a:r>
              <a:endParaRPr lang="en-US" sz="700" dirty="0"/>
            </a:p>
          </p:txBody>
        </p:sp>
        <p:sp>
          <p:nvSpPr>
            <p:cNvPr id="54" name="Rectangle: Rounded Corners 53">
              <a:extLst>
                <a:ext uri="{FF2B5EF4-FFF2-40B4-BE49-F238E27FC236}">
                  <a16:creationId xmlns:a16="http://schemas.microsoft.com/office/drawing/2014/main" id="{769314FB-D61A-D760-9EB8-CFD183239E71}"/>
                </a:ext>
              </a:extLst>
            </p:cNvPr>
            <p:cNvSpPr/>
            <p:nvPr/>
          </p:nvSpPr>
          <p:spPr>
            <a:xfrm>
              <a:off x="7053942" y="974688"/>
              <a:ext cx="4943790" cy="2672863"/>
            </a:xfrm>
            <a:prstGeom prst="roundRect">
              <a:avLst/>
            </a:prstGeom>
            <a:solidFill>
              <a:srgbClr val="0070C0">
                <a:alpha val="16000"/>
              </a:srgbClr>
            </a:solidFill>
            <a:ln w="12700">
              <a:solidFill>
                <a:srgbClr val="0070C0">
                  <a:alpha val="50000"/>
                </a:srgbClr>
              </a:solidFill>
              <a:beve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 Box 52">
              <a:extLst>
                <a:ext uri="{FF2B5EF4-FFF2-40B4-BE49-F238E27FC236}">
                  <a16:creationId xmlns:a16="http://schemas.microsoft.com/office/drawing/2014/main" id="{221D8390-07C9-CA14-CCDF-640C4BE8BE3F}"/>
                </a:ext>
              </a:extLst>
            </p:cNvPr>
            <p:cNvSpPr txBox="1">
              <a:spLocks noChangeArrowheads="1"/>
            </p:cNvSpPr>
            <p:nvPr/>
          </p:nvSpPr>
          <p:spPr bwMode="auto">
            <a:xfrm>
              <a:off x="9490602" y="1155619"/>
              <a:ext cx="2701398"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200" b="1" dirty="0">
                  <a:solidFill>
                    <a:prstClr val="black"/>
                  </a:solidFill>
                  <a:latin typeface="+mn-lt"/>
                </a:rPr>
                <a:t>Resistance for MA 1</a:t>
              </a:r>
              <a:endParaRPr lang="en-US" altLang="ru-RU" sz="2200" dirty="0">
                <a:solidFill>
                  <a:prstClr val="black"/>
                </a:solidFill>
                <a:latin typeface="+mn-lt"/>
              </a:endParaRPr>
            </a:p>
          </p:txBody>
        </p:sp>
        <p:sp>
          <p:nvSpPr>
            <p:cNvPr id="56" name="Rectangle: Rounded Corners 55">
              <a:extLst>
                <a:ext uri="{FF2B5EF4-FFF2-40B4-BE49-F238E27FC236}">
                  <a16:creationId xmlns:a16="http://schemas.microsoft.com/office/drawing/2014/main" id="{DAC471FB-A973-D584-4FDB-143EBA8A722D}"/>
                </a:ext>
              </a:extLst>
            </p:cNvPr>
            <p:cNvSpPr/>
            <p:nvPr/>
          </p:nvSpPr>
          <p:spPr>
            <a:xfrm>
              <a:off x="7093327" y="3924727"/>
              <a:ext cx="4943790" cy="2299925"/>
            </a:xfrm>
            <a:prstGeom prst="roundRect">
              <a:avLst/>
            </a:prstGeom>
            <a:solidFill>
              <a:srgbClr val="0070C0">
                <a:alpha val="16000"/>
              </a:srgbClr>
            </a:solidFill>
            <a:ln w="12700">
              <a:solidFill>
                <a:srgbClr val="0070C0">
                  <a:alpha val="50000"/>
                </a:srgbClr>
              </a:solidFill>
              <a:beve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Text Box 52">
              <a:extLst>
                <a:ext uri="{FF2B5EF4-FFF2-40B4-BE49-F238E27FC236}">
                  <a16:creationId xmlns:a16="http://schemas.microsoft.com/office/drawing/2014/main" id="{3324FBB4-7A2E-E0E6-D8F8-1741D92E2CAB}"/>
                </a:ext>
              </a:extLst>
            </p:cNvPr>
            <p:cNvSpPr txBox="1">
              <a:spLocks noChangeArrowheads="1"/>
            </p:cNvSpPr>
            <p:nvPr/>
          </p:nvSpPr>
          <p:spPr bwMode="auto">
            <a:xfrm>
              <a:off x="9042543" y="3958752"/>
              <a:ext cx="3019317"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200" b="1" dirty="0">
                  <a:solidFill>
                    <a:prstClr val="black"/>
                  </a:solidFill>
                  <a:latin typeface="+mn-lt"/>
                </a:rPr>
                <a:t>Resistance range for the sample (whole ML)</a:t>
              </a:r>
              <a:endParaRPr lang="en-US" altLang="ru-RU" sz="2200" dirty="0">
                <a:solidFill>
                  <a:prstClr val="black"/>
                </a:solidFill>
                <a:latin typeface="+mn-lt"/>
              </a:endParaRPr>
            </a:p>
          </p:txBody>
        </p:sp>
      </p:grpSp>
    </p:spTree>
    <p:extLst>
      <p:ext uri="{BB962C8B-B14F-4D97-AF65-F5344CB8AC3E}">
        <p14:creationId xmlns:p14="http://schemas.microsoft.com/office/powerpoint/2010/main" val="1761200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fade">
                                      <p:cBhvr>
                                        <p:cTn id="11" dur="1000"/>
                                        <p:tgtEl>
                                          <p:spTgt spid="34"/>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fade">
                                      <p:cBhvr>
                                        <p:cTn id="19" dur="500"/>
                                        <p:tgtEl>
                                          <p:spTgt spid="35"/>
                                        </p:tgtEl>
                                      </p:cBhvr>
                                    </p:animEffect>
                                  </p:childTnLst>
                                </p:cTn>
                              </p:par>
                            </p:childTnLst>
                          </p:cTn>
                        </p:par>
                        <p:par>
                          <p:cTn id="20" fill="hold">
                            <p:stCondLst>
                              <p:cond delay="2500"/>
                            </p:stCondLst>
                            <p:childTnLst>
                              <p:par>
                                <p:cTn id="21" presetID="10"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childTnLst>
                          </p:cTn>
                        </p:par>
                        <p:par>
                          <p:cTn id="24" fill="hold">
                            <p:stCondLst>
                              <p:cond delay="3000"/>
                            </p:stCondLst>
                            <p:childTnLst>
                              <p:par>
                                <p:cTn id="25" presetID="10" presetClass="entr" presetSubtype="0"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fade">
                                      <p:cBhvr>
                                        <p:cTn id="31" dur="500"/>
                                        <p:tgtEl>
                                          <p:spTgt spid="39"/>
                                        </p:tgtEl>
                                      </p:cBhvr>
                                    </p:animEffect>
                                  </p:childTnLst>
                                </p:cTn>
                              </p:par>
                            </p:childTnLst>
                          </p:cTn>
                        </p:par>
                        <p:par>
                          <p:cTn id="32" fill="hold">
                            <p:stCondLst>
                              <p:cond delay="4000"/>
                            </p:stCondLst>
                            <p:childTnLst>
                              <p:par>
                                <p:cTn id="33" presetID="10" presetClass="entr" presetSubtype="0"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childTnLst>
                          </p:cTn>
                        </p:par>
                        <p:par>
                          <p:cTn id="36" fill="hold">
                            <p:stCondLst>
                              <p:cond delay="4500"/>
                            </p:stCondLst>
                            <p:childTnLst>
                              <p:par>
                                <p:cTn id="37" presetID="10" presetClass="entr" presetSubtype="0"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500"/>
                                        <p:tgtEl>
                                          <p:spTgt spid="8"/>
                                        </p:tgtEl>
                                      </p:cBhvr>
                                    </p:animEffect>
                                  </p:childTnLst>
                                </p:cTn>
                              </p:par>
                            </p:childTnLst>
                          </p:cTn>
                        </p:par>
                        <p:par>
                          <p:cTn id="40" fill="hold">
                            <p:stCondLst>
                              <p:cond delay="5000"/>
                            </p:stCondLst>
                            <p:childTnLst>
                              <p:par>
                                <p:cTn id="41" presetID="10" presetClass="entr" presetSubtype="0" fill="hold" nodeType="after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500"/>
                                        <p:tgtEl>
                                          <p:spTgt spid="3"/>
                                        </p:tgtEl>
                                      </p:cBhvr>
                                    </p:animEffect>
                                  </p:childTnLst>
                                </p:cTn>
                              </p:par>
                            </p:childTnLst>
                          </p:cTn>
                        </p:par>
                        <p:par>
                          <p:cTn id="44" fill="hold">
                            <p:stCondLst>
                              <p:cond delay="5500"/>
                            </p:stCondLst>
                            <p:childTnLst>
                              <p:par>
                                <p:cTn id="45" presetID="10" presetClass="entr" presetSubtype="0" fill="hold" grpId="0" nodeType="afterEffect">
                                  <p:stCondLst>
                                    <p:cond delay="0"/>
                                  </p:stCondLst>
                                  <p:childTnLst>
                                    <p:set>
                                      <p:cBhvr>
                                        <p:cTn id="46" dur="1" fill="hold">
                                          <p:stCondLst>
                                            <p:cond delay="0"/>
                                          </p:stCondLst>
                                        </p:cTn>
                                        <p:tgtEl>
                                          <p:spTgt spid="43"/>
                                        </p:tgtEl>
                                        <p:attrNameLst>
                                          <p:attrName>style.visibility</p:attrName>
                                        </p:attrNameLst>
                                      </p:cBhvr>
                                      <p:to>
                                        <p:strVal val="visible"/>
                                      </p:to>
                                    </p:set>
                                    <p:animEffect transition="in" filter="fade">
                                      <p:cBhvr>
                                        <p:cTn id="47"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10" grpId="0" animBg="1"/>
      <p:bldP spid="34" grpId="0" animBg="1"/>
      <p:bldP spid="3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US" u="sng" dirty="0"/>
              <a:t>Use Case</a:t>
            </a:r>
            <a:r>
              <a:rPr lang="en-US" dirty="0"/>
              <a:t>: Sample -&gt; EDX -&gt; Resistance &amp; Search</a:t>
            </a:r>
          </a:p>
        </p:txBody>
      </p:sp>
      <p:sp>
        <p:nvSpPr>
          <p:cNvPr id="6" name="Text Placeholder 5">
            <a:extLst>
              <a:ext uri="{FF2B5EF4-FFF2-40B4-BE49-F238E27FC236}">
                <a16:creationId xmlns:a16="http://schemas.microsoft.com/office/drawing/2014/main" id="{D3024586-7254-2795-BB8B-CA3B8E25560F}"/>
              </a:ext>
            </a:extLst>
          </p:cNvPr>
          <p:cNvSpPr>
            <a:spLocks noGrp="1"/>
          </p:cNvSpPr>
          <p:nvPr>
            <p:ph type="body" sz="quarter" idx="13"/>
          </p:nvPr>
        </p:nvSpPr>
        <p:spPr>
          <a:xfrm>
            <a:off x="3195263" y="6372001"/>
            <a:ext cx="7017249" cy="485999"/>
          </a:xfrm>
        </p:spPr>
        <p:txBody>
          <a:bodyPr>
            <a:normAutofit/>
          </a:bodyPr>
          <a:lstStyle/>
          <a:p>
            <a:pPr indent="0">
              <a:buNone/>
            </a:pPr>
            <a:r>
              <a:rPr lang="en-US" b="0" dirty="0">
                <a:solidFill>
                  <a:srgbClr val="0070C0"/>
                </a:solidFill>
                <a:hlinkClick r:id="rId3">
                  <a:extLst>
                    <a:ext uri="{A12FA001-AC4F-418D-AE19-62706E023703}">
                      <ahyp:hlinkClr xmlns:ahyp="http://schemas.microsoft.com/office/drawing/2018/hyperlinkcolor" val="tx"/>
                    </a:ext>
                  </a:extLst>
                </a:hlinkClick>
              </a:rPr>
              <a:t>https://crc1625.mdi.ruhr-uni-bochum.de/search/?system=Ni-V&amp;typeid=8&amp;Nipctmin=15&amp;Nipctmax=20&amp;pr0name=R&amp;pr0type=Float&amp;pr0min=10000000&amp;pr0max=11111111&amp;prcnt=1</a:t>
            </a:r>
            <a:endParaRPr lang="en-US" b="0" dirty="0">
              <a:solidFill>
                <a:srgbClr val="0070C0"/>
              </a:solidFill>
            </a:endParaRPr>
          </a:p>
          <a:p>
            <a:pPr indent="0">
              <a:buNone/>
            </a:pPr>
            <a:endParaRPr lang="en-US" b="0" dirty="0">
              <a:solidFill>
                <a:srgbClr val="0070C0"/>
              </a:solidFill>
            </a:endParaRPr>
          </a:p>
        </p:txBody>
      </p:sp>
      <p:sp>
        <p:nvSpPr>
          <p:cNvPr id="9" name="TextBox 8">
            <a:extLst>
              <a:ext uri="{FF2B5EF4-FFF2-40B4-BE49-F238E27FC236}">
                <a16:creationId xmlns:a16="http://schemas.microsoft.com/office/drawing/2014/main" id="{2D1A33C2-EF4D-EA40-8982-5B12B3D63E0E}"/>
              </a:ext>
            </a:extLst>
          </p:cNvPr>
          <p:cNvSpPr txBox="1"/>
          <p:nvPr/>
        </p:nvSpPr>
        <p:spPr>
          <a:xfrm>
            <a:off x="302204" y="901722"/>
            <a:ext cx="11685480" cy="1815882"/>
          </a:xfrm>
          <a:prstGeom prst="rect">
            <a:avLst/>
          </a:prstGeom>
          <a:noFill/>
        </p:spPr>
        <p:txBody>
          <a:bodyPr wrap="square">
            <a:spAutoFit/>
          </a:bodyPr>
          <a:lstStyle/>
          <a:p>
            <a:pPr marL="514350" indent="-514350" defTabSz="685800">
              <a:buAutoNum type="arabicParenR"/>
            </a:pPr>
            <a:r>
              <a:rPr lang="en-US" sz="2800" dirty="0">
                <a:solidFill>
                  <a:prstClr val="black"/>
                </a:solidFill>
              </a:rPr>
              <a:t>Create </a:t>
            </a:r>
            <a:r>
              <a:rPr lang="en-US" sz="2800" b="1" dirty="0">
                <a:solidFill>
                  <a:prstClr val="black"/>
                </a:solidFill>
              </a:rPr>
              <a:t>Project</a:t>
            </a:r>
          </a:p>
          <a:p>
            <a:pPr marL="514350" indent="-514350" defTabSz="685800">
              <a:buAutoNum type="arabicParenR"/>
            </a:pPr>
            <a:r>
              <a:rPr lang="en-US" sz="2800" dirty="0">
                <a:solidFill>
                  <a:prstClr val="black"/>
                </a:solidFill>
              </a:rPr>
              <a:t>Add </a:t>
            </a:r>
            <a:r>
              <a:rPr lang="en-US" sz="2800" b="1" dirty="0">
                <a:solidFill>
                  <a:prstClr val="black"/>
                </a:solidFill>
              </a:rPr>
              <a:t>Sample</a:t>
            </a:r>
            <a:r>
              <a:rPr lang="en-US" sz="2800" dirty="0">
                <a:solidFill>
                  <a:prstClr val="black"/>
                </a:solidFill>
              </a:rPr>
              <a:t> to Project</a:t>
            </a:r>
          </a:p>
          <a:p>
            <a:pPr marL="514350" indent="-514350" defTabSz="685800">
              <a:buAutoNum type="arabicParenR"/>
            </a:pPr>
            <a:r>
              <a:rPr lang="en-US" sz="2800" dirty="0">
                <a:solidFill>
                  <a:prstClr val="black"/>
                </a:solidFill>
              </a:rPr>
              <a:t>Add </a:t>
            </a:r>
            <a:r>
              <a:rPr lang="en-US" sz="2800" b="1" dirty="0">
                <a:solidFill>
                  <a:prstClr val="black"/>
                </a:solidFill>
              </a:rPr>
              <a:t>EDX</a:t>
            </a:r>
            <a:r>
              <a:rPr lang="en-US" sz="2800" dirty="0">
                <a:solidFill>
                  <a:prstClr val="black"/>
                </a:solidFill>
              </a:rPr>
              <a:t> document (342 Measurement Areas (MA), i.e. 342 Compositions)</a:t>
            </a:r>
          </a:p>
          <a:p>
            <a:pPr marL="514350" indent="-514350" defTabSz="685800">
              <a:buAutoNum type="arabicParenR"/>
            </a:pPr>
            <a:r>
              <a:rPr lang="en-US" sz="2800" dirty="0">
                <a:solidFill>
                  <a:prstClr val="black"/>
                </a:solidFill>
              </a:rPr>
              <a:t>Add </a:t>
            </a:r>
            <a:r>
              <a:rPr lang="en-US" sz="2800" b="1" dirty="0">
                <a:solidFill>
                  <a:prstClr val="black"/>
                </a:solidFill>
              </a:rPr>
              <a:t>Resistance</a:t>
            </a:r>
            <a:r>
              <a:rPr lang="en-US" sz="2800" dirty="0">
                <a:solidFill>
                  <a:prstClr val="black"/>
                </a:solidFill>
              </a:rPr>
              <a:t> document (associate property values to every MA)</a:t>
            </a:r>
          </a:p>
        </p:txBody>
      </p:sp>
      <p:pic>
        <p:nvPicPr>
          <p:cNvPr id="3" name="Picture 2">
            <a:extLst>
              <a:ext uri="{FF2B5EF4-FFF2-40B4-BE49-F238E27FC236}">
                <a16:creationId xmlns:a16="http://schemas.microsoft.com/office/drawing/2014/main" id="{39E704C7-673F-C81F-5F75-C98705D30490}"/>
              </a:ext>
            </a:extLst>
          </p:cNvPr>
          <p:cNvPicPr>
            <a:picLocks noChangeAspect="1"/>
          </p:cNvPicPr>
          <p:nvPr/>
        </p:nvPicPr>
        <p:blipFill>
          <a:blip r:embed="rId4"/>
          <a:stretch>
            <a:fillRect/>
          </a:stretch>
        </p:blipFill>
        <p:spPr>
          <a:xfrm>
            <a:off x="4380102" y="2797262"/>
            <a:ext cx="7673353" cy="3298742"/>
          </a:xfrm>
          <a:prstGeom prst="rect">
            <a:avLst/>
          </a:prstGeom>
          <a:ln>
            <a:solidFill>
              <a:schemeClr val="accent1"/>
            </a:solidFill>
          </a:ln>
        </p:spPr>
      </p:pic>
      <p:sp>
        <p:nvSpPr>
          <p:cNvPr id="7" name="TextBox 6">
            <a:extLst>
              <a:ext uri="{FF2B5EF4-FFF2-40B4-BE49-F238E27FC236}">
                <a16:creationId xmlns:a16="http://schemas.microsoft.com/office/drawing/2014/main" id="{42805A05-B750-F40B-C6CC-75C198F789D7}"/>
              </a:ext>
            </a:extLst>
          </p:cNvPr>
          <p:cNvSpPr txBox="1"/>
          <p:nvPr/>
        </p:nvSpPr>
        <p:spPr>
          <a:xfrm>
            <a:off x="188865" y="2959587"/>
            <a:ext cx="4194957" cy="2862322"/>
          </a:xfrm>
          <a:prstGeom prst="rect">
            <a:avLst/>
          </a:prstGeom>
          <a:noFill/>
        </p:spPr>
        <p:txBody>
          <a:bodyPr wrap="square">
            <a:spAutoFit/>
          </a:bodyPr>
          <a:lstStyle/>
          <a:p>
            <a:pPr defTabSz="685800"/>
            <a:r>
              <a:rPr lang="en-US" sz="2400" dirty="0">
                <a:solidFill>
                  <a:prstClr val="black"/>
                </a:solidFill>
              </a:rPr>
              <a:t>Search for </a:t>
            </a:r>
            <a:r>
              <a:rPr lang="en-US" sz="2400" b="1" u="sng" dirty="0">
                <a:solidFill>
                  <a:prstClr val="black"/>
                </a:solidFill>
              </a:rPr>
              <a:t>Composition</a:t>
            </a:r>
            <a:r>
              <a:rPr lang="en-US" sz="2400" u="sng" dirty="0">
                <a:solidFill>
                  <a:prstClr val="black"/>
                </a:solidFill>
              </a:rPr>
              <a:t> with a given </a:t>
            </a:r>
            <a:r>
              <a:rPr lang="en-US" sz="2400" b="1" u="sng" dirty="0">
                <a:solidFill>
                  <a:prstClr val="black"/>
                </a:solidFill>
              </a:rPr>
              <a:t>Resistance</a:t>
            </a:r>
          </a:p>
          <a:p>
            <a:pPr marL="457200" indent="-457200" defTabSz="685800">
              <a:buFont typeface="Arial" panose="020B0604020202020204" pitchFamily="34" charset="0"/>
              <a:buChar char="•"/>
            </a:pPr>
            <a:r>
              <a:rPr lang="en-US" sz="2200" dirty="0">
                <a:solidFill>
                  <a:prstClr val="black"/>
                </a:solidFill>
              </a:rPr>
              <a:t>Composition – an </a:t>
            </a:r>
            <a:r>
              <a:rPr lang="en-US" sz="2200" u="sng" dirty="0">
                <a:solidFill>
                  <a:prstClr val="black"/>
                </a:solidFill>
              </a:rPr>
              <a:t>object</a:t>
            </a:r>
            <a:r>
              <a:rPr lang="en-US" sz="2200" dirty="0">
                <a:solidFill>
                  <a:prstClr val="black"/>
                </a:solidFill>
              </a:rPr>
              <a:t> representing one of 342 measurement areas</a:t>
            </a:r>
          </a:p>
          <a:p>
            <a:pPr marL="457200" indent="-457200" defTabSz="685800">
              <a:buFont typeface="Arial" panose="020B0604020202020204" pitchFamily="34" charset="0"/>
              <a:buChar char="•"/>
            </a:pPr>
            <a:r>
              <a:rPr lang="en-US" sz="2200" u="sng" dirty="0">
                <a:solidFill>
                  <a:prstClr val="black"/>
                </a:solidFill>
              </a:rPr>
              <a:t>Container</a:t>
            </a:r>
            <a:r>
              <a:rPr lang="en-US" sz="2200" dirty="0">
                <a:solidFill>
                  <a:prstClr val="black"/>
                </a:solidFill>
              </a:rPr>
              <a:t> for other properties, associated with a certain measurement area</a:t>
            </a:r>
          </a:p>
        </p:txBody>
      </p:sp>
    </p:spTree>
    <p:extLst>
      <p:ext uri="{BB962C8B-B14F-4D97-AF65-F5344CB8AC3E}">
        <p14:creationId xmlns:p14="http://schemas.microsoft.com/office/powerpoint/2010/main" val="42466235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GB" dirty="0"/>
              <a:t>Tracking Samples or Handover event: initialisation</a:t>
            </a:r>
          </a:p>
        </p:txBody>
      </p:sp>
      <p:pic>
        <p:nvPicPr>
          <p:cNvPr id="3" name="Picture 2">
            <a:extLst>
              <a:ext uri="{FF2B5EF4-FFF2-40B4-BE49-F238E27FC236}">
                <a16:creationId xmlns:a16="http://schemas.microsoft.com/office/drawing/2014/main" id="{D7C6AFA3-2867-101C-BB03-AD950662EB05}"/>
              </a:ext>
            </a:extLst>
          </p:cNvPr>
          <p:cNvPicPr>
            <a:picLocks noChangeAspect="1"/>
          </p:cNvPicPr>
          <p:nvPr/>
        </p:nvPicPr>
        <p:blipFill>
          <a:blip r:embed="rId3"/>
          <a:stretch>
            <a:fillRect/>
          </a:stretch>
        </p:blipFill>
        <p:spPr>
          <a:xfrm>
            <a:off x="476690" y="1342205"/>
            <a:ext cx="1933845" cy="1219370"/>
          </a:xfrm>
          <a:prstGeom prst="rect">
            <a:avLst/>
          </a:prstGeom>
        </p:spPr>
      </p:pic>
      <p:sp>
        <p:nvSpPr>
          <p:cNvPr id="4" name="TextBox 3">
            <a:extLst>
              <a:ext uri="{FF2B5EF4-FFF2-40B4-BE49-F238E27FC236}">
                <a16:creationId xmlns:a16="http://schemas.microsoft.com/office/drawing/2014/main" id="{2D0E2867-D0D9-2698-A529-DFCA6B777B20}"/>
              </a:ext>
            </a:extLst>
          </p:cNvPr>
          <p:cNvSpPr txBox="1"/>
          <p:nvPr/>
        </p:nvSpPr>
        <p:spPr>
          <a:xfrm>
            <a:off x="176866" y="979078"/>
            <a:ext cx="11861059" cy="1938992"/>
          </a:xfrm>
          <a:prstGeom prst="rect">
            <a:avLst/>
          </a:prstGeom>
          <a:noFill/>
        </p:spPr>
        <p:txBody>
          <a:bodyPr wrap="square">
            <a:spAutoFit/>
          </a:bodyPr>
          <a:lstStyle/>
          <a:p>
            <a:pPr marL="457200" indent="-457200">
              <a:buAutoNum type="arabicParenR"/>
            </a:pPr>
            <a:r>
              <a:rPr lang="en-US" sz="2200" dirty="0"/>
              <a:t>In “physically transferrable” objects (samples), find a green handover button</a:t>
            </a:r>
          </a:p>
          <a:p>
            <a:pPr marL="457200" indent="-457200">
              <a:buAutoNum type="arabicParenR"/>
            </a:pPr>
            <a:endParaRPr lang="en-US" sz="2200" dirty="0"/>
          </a:p>
          <a:p>
            <a:pPr marL="457200" indent="-457200">
              <a:buAutoNum type="arabicParenR"/>
            </a:pPr>
            <a:endParaRPr lang="en-US" sz="2200" dirty="0"/>
          </a:p>
          <a:p>
            <a:pPr marL="457200" indent="-457200">
              <a:buAutoNum type="arabicParenR"/>
            </a:pPr>
            <a:endParaRPr lang="en-US" sz="3200" dirty="0"/>
          </a:p>
          <a:p>
            <a:pPr marL="457200" indent="-457200">
              <a:buAutoNum type="arabicParenR"/>
            </a:pPr>
            <a:r>
              <a:rPr lang="en-US" sz="2200" dirty="0"/>
              <a:t>Select the recipient and press a blue button. </a:t>
            </a:r>
          </a:p>
        </p:txBody>
      </p:sp>
      <p:pic>
        <p:nvPicPr>
          <p:cNvPr id="7" name="Picture 6">
            <a:extLst>
              <a:ext uri="{FF2B5EF4-FFF2-40B4-BE49-F238E27FC236}">
                <a16:creationId xmlns:a16="http://schemas.microsoft.com/office/drawing/2014/main" id="{DEA3C5C6-DB55-5369-4AF7-40FA292FF134}"/>
              </a:ext>
            </a:extLst>
          </p:cNvPr>
          <p:cNvPicPr>
            <a:picLocks noChangeAspect="1"/>
          </p:cNvPicPr>
          <p:nvPr/>
        </p:nvPicPr>
        <p:blipFill>
          <a:blip r:embed="rId4"/>
          <a:stretch>
            <a:fillRect/>
          </a:stretch>
        </p:blipFill>
        <p:spPr>
          <a:xfrm>
            <a:off x="314422" y="2881864"/>
            <a:ext cx="3333107" cy="3429123"/>
          </a:xfrm>
          <a:prstGeom prst="rect">
            <a:avLst/>
          </a:prstGeom>
          <a:ln>
            <a:solidFill>
              <a:srgbClr val="0070C0"/>
            </a:solidFill>
          </a:ln>
        </p:spPr>
      </p:pic>
      <p:pic>
        <p:nvPicPr>
          <p:cNvPr id="13" name="Picture 12">
            <a:extLst>
              <a:ext uri="{FF2B5EF4-FFF2-40B4-BE49-F238E27FC236}">
                <a16:creationId xmlns:a16="http://schemas.microsoft.com/office/drawing/2014/main" id="{166853BB-335E-12D4-5F67-94F02BD49609}"/>
              </a:ext>
            </a:extLst>
          </p:cNvPr>
          <p:cNvPicPr>
            <a:picLocks noChangeAspect="1"/>
          </p:cNvPicPr>
          <p:nvPr/>
        </p:nvPicPr>
        <p:blipFill>
          <a:blip r:embed="rId5"/>
          <a:stretch>
            <a:fillRect/>
          </a:stretch>
        </p:blipFill>
        <p:spPr>
          <a:xfrm>
            <a:off x="6876650" y="2169764"/>
            <a:ext cx="4266971" cy="3581713"/>
          </a:xfrm>
          <a:prstGeom prst="rect">
            <a:avLst/>
          </a:prstGeom>
          <a:ln>
            <a:solidFill>
              <a:srgbClr val="0070C0"/>
            </a:solidFill>
          </a:ln>
        </p:spPr>
      </p:pic>
      <p:sp>
        <p:nvSpPr>
          <p:cNvPr id="14" name="Line 36">
            <a:extLst>
              <a:ext uri="{FF2B5EF4-FFF2-40B4-BE49-F238E27FC236}">
                <a16:creationId xmlns:a16="http://schemas.microsoft.com/office/drawing/2014/main" id="{FDA1EEBA-1651-0686-FBB3-5D878A8A012B}"/>
              </a:ext>
            </a:extLst>
          </p:cNvPr>
          <p:cNvSpPr>
            <a:spLocks noChangeShapeType="1"/>
          </p:cNvSpPr>
          <p:nvPr/>
        </p:nvSpPr>
        <p:spPr bwMode="auto">
          <a:xfrm flipH="1">
            <a:off x="1708219" y="3193364"/>
            <a:ext cx="5154804" cy="552660"/>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16" name="TextBox 15">
            <a:extLst>
              <a:ext uri="{FF2B5EF4-FFF2-40B4-BE49-F238E27FC236}">
                <a16:creationId xmlns:a16="http://schemas.microsoft.com/office/drawing/2014/main" id="{62EEC7C8-15FD-EDE2-ED79-F6BBDDFFD6E0}"/>
              </a:ext>
            </a:extLst>
          </p:cNvPr>
          <p:cNvSpPr txBox="1"/>
          <p:nvPr/>
        </p:nvSpPr>
        <p:spPr>
          <a:xfrm rot="21203749">
            <a:off x="3750547" y="3033819"/>
            <a:ext cx="1745901" cy="369332"/>
          </a:xfrm>
          <a:prstGeom prst="rect">
            <a:avLst/>
          </a:prstGeom>
          <a:noFill/>
        </p:spPr>
        <p:txBody>
          <a:bodyPr wrap="square">
            <a:spAutoFit/>
          </a:bodyPr>
          <a:lstStyle/>
          <a:p>
            <a:r>
              <a:rPr lang="en-US" sz="1800" dirty="0"/>
              <a:t>Select recipient</a:t>
            </a:r>
            <a:endParaRPr lang="en-US" dirty="0"/>
          </a:p>
        </p:txBody>
      </p:sp>
      <p:sp>
        <p:nvSpPr>
          <p:cNvPr id="17" name="Line 36">
            <a:extLst>
              <a:ext uri="{FF2B5EF4-FFF2-40B4-BE49-F238E27FC236}">
                <a16:creationId xmlns:a16="http://schemas.microsoft.com/office/drawing/2014/main" id="{4853E815-8544-F2EE-0127-E61E53D6F1F5}"/>
              </a:ext>
            </a:extLst>
          </p:cNvPr>
          <p:cNvSpPr>
            <a:spLocks noChangeShapeType="1"/>
          </p:cNvSpPr>
          <p:nvPr/>
        </p:nvSpPr>
        <p:spPr bwMode="auto">
          <a:xfrm flipH="1">
            <a:off x="1257718" y="4369022"/>
            <a:ext cx="4901922" cy="61964"/>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18" name="TextBox 17">
            <a:extLst>
              <a:ext uri="{FF2B5EF4-FFF2-40B4-BE49-F238E27FC236}">
                <a16:creationId xmlns:a16="http://schemas.microsoft.com/office/drawing/2014/main" id="{3A030D1A-E972-7368-3879-2B9F8D4EBA18}"/>
              </a:ext>
            </a:extLst>
          </p:cNvPr>
          <p:cNvSpPr txBox="1"/>
          <p:nvPr/>
        </p:nvSpPr>
        <p:spPr>
          <a:xfrm>
            <a:off x="3705699" y="4031119"/>
            <a:ext cx="3653488" cy="369332"/>
          </a:xfrm>
          <a:prstGeom prst="rect">
            <a:avLst/>
          </a:prstGeom>
          <a:noFill/>
        </p:spPr>
        <p:txBody>
          <a:bodyPr wrap="square">
            <a:spAutoFit/>
          </a:bodyPr>
          <a:lstStyle/>
          <a:p>
            <a:r>
              <a:rPr lang="en-US" sz="1800" dirty="0"/>
              <a:t>Specify Amount (optional)</a:t>
            </a:r>
            <a:endParaRPr lang="en-US" dirty="0"/>
          </a:p>
        </p:txBody>
      </p:sp>
      <p:sp>
        <p:nvSpPr>
          <p:cNvPr id="19" name="Line 36">
            <a:extLst>
              <a:ext uri="{FF2B5EF4-FFF2-40B4-BE49-F238E27FC236}">
                <a16:creationId xmlns:a16="http://schemas.microsoft.com/office/drawing/2014/main" id="{54FA15C2-93A1-623B-28D6-7002F487FC52}"/>
              </a:ext>
            </a:extLst>
          </p:cNvPr>
          <p:cNvSpPr>
            <a:spLocks noChangeShapeType="1"/>
          </p:cNvSpPr>
          <p:nvPr/>
        </p:nvSpPr>
        <p:spPr bwMode="auto">
          <a:xfrm flipH="1">
            <a:off x="1259393" y="5275047"/>
            <a:ext cx="4901922" cy="61964"/>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20" name="TextBox 19">
            <a:extLst>
              <a:ext uri="{FF2B5EF4-FFF2-40B4-BE49-F238E27FC236}">
                <a16:creationId xmlns:a16="http://schemas.microsoft.com/office/drawing/2014/main" id="{22AA3986-D636-EF8C-EFD5-B5CAA1949CC9}"/>
              </a:ext>
            </a:extLst>
          </p:cNvPr>
          <p:cNvSpPr txBox="1"/>
          <p:nvPr/>
        </p:nvSpPr>
        <p:spPr>
          <a:xfrm>
            <a:off x="3697325" y="4917049"/>
            <a:ext cx="3653488" cy="369332"/>
          </a:xfrm>
          <a:prstGeom prst="rect">
            <a:avLst/>
          </a:prstGeom>
          <a:noFill/>
        </p:spPr>
        <p:txBody>
          <a:bodyPr wrap="square">
            <a:spAutoFit/>
          </a:bodyPr>
          <a:lstStyle/>
          <a:p>
            <a:r>
              <a:rPr lang="en-US" sz="1800" dirty="0"/>
              <a:t>Specify Comments</a:t>
            </a:r>
            <a:endParaRPr lang="en-US" dirty="0"/>
          </a:p>
        </p:txBody>
      </p:sp>
      <p:sp>
        <p:nvSpPr>
          <p:cNvPr id="21" name="Line 36">
            <a:extLst>
              <a:ext uri="{FF2B5EF4-FFF2-40B4-BE49-F238E27FC236}">
                <a16:creationId xmlns:a16="http://schemas.microsoft.com/office/drawing/2014/main" id="{CD465F2B-6AAC-77EE-5E7D-8BDBE7D4587E}"/>
              </a:ext>
            </a:extLst>
          </p:cNvPr>
          <p:cNvSpPr>
            <a:spLocks noChangeShapeType="1"/>
          </p:cNvSpPr>
          <p:nvPr/>
        </p:nvSpPr>
        <p:spPr bwMode="auto">
          <a:xfrm flipH="1">
            <a:off x="3531995" y="6097337"/>
            <a:ext cx="2627645" cy="25119"/>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22" name="TextBox 21">
            <a:extLst>
              <a:ext uri="{FF2B5EF4-FFF2-40B4-BE49-F238E27FC236}">
                <a16:creationId xmlns:a16="http://schemas.microsoft.com/office/drawing/2014/main" id="{D6AAF461-DA99-F7E3-8C74-47A61C7880D1}"/>
              </a:ext>
            </a:extLst>
          </p:cNvPr>
          <p:cNvSpPr txBox="1"/>
          <p:nvPr/>
        </p:nvSpPr>
        <p:spPr>
          <a:xfrm>
            <a:off x="4613400" y="5732641"/>
            <a:ext cx="2289818" cy="369332"/>
          </a:xfrm>
          <a:prstGeom prst="rect">
            <a:avLst/>
          </a:prstGeom>
          <a:noFill/>
        </p:spPr>
        <p:txBody>
          <a:bodyPr wrap="square">
            <a:spAutoFit/>
          </a:bodyPr>
          <a:lstStyle/>
          <a:p>
            <a:r>
              <a:rPr lang="en-US" sz="1800" dirty="0"/>
              <a:t>click</a:t>
            </a:r>
            <a:endParaRPr lang="en-US" dirty="0"/>
          </a:p>
        </p:txBody>
      </p:sp>
      <p:sp>
        <p:nvSpPr>
          <p:cNvPr id="6" name="TextBox 5">
            <a:extLst>
              <a:ext uri="{FF2B5EF4-FFF2-40B4-BE49-F238E27FC236}">
                <a16:creationId xmlns:a16="http://schemas.microsoft.com/office/drawing/2014/main" id="{9314FA76-726E-B1D0-9406-3FCD0A4C2010}"/>
              </a:ext>
            </a:extLst>
          </p:cNvPr>
          <p:cNvSpPr txBox="1"/>
          <p:nvPr/>
        </p:nvSpPr>
        <p:spPr>
          <a:xfrm>
            <a:off x="163285" y="719017"/>
            <a:ext cx="11462657" cy="369332"/>
          </a:xfrm>
          <a:prstGeom prst="rect">
            <a:avLst/>
          </a:prstGeom>
          <a:noFill/>
        </p:spPr>
        <p:txBody>
          <a:bodyPr wrap="square">
            <a:spAutoFit/>
          </a:bodyPr>
          <a:lstStyle/>
          <a:p>
            <a:pPr defTabSz="914377">
              <a:spcBef>
                <a:spcPts val="0"/>
              </a:spcBef>
            </a:pPr>
            <a:r>
              <a:rPr lang="en-US" altLang="ru-RU" sz="1800" b="1" dirty="0">
                <a:solidFill>
                  <a:prstClr val="black"/>
                </a:solidFill>
                <a:latin typeface="+mn-lt"/>
              </a:rPr>
              <a:t>Motivation (C03): </a:t>
            </a:r>
            <a:r>
              <a:rPr lang="en-US" altLang="ru-RU" sz="1800" dirty="0">
                <a:solidFill>
                  <a:prstClr val="black"/>
                </a:solidFill>
                <a:latin typeface="+mn-lt"/>
              </a:rPr>
              <a:t>to track sample location / shipping</a:t>
            </a:r>
          </a:p>
        </p:txBody>
      </p:sp>
    </p:spTree>
    <p:extLst>
      <p:ext uri="{BB962C8B-B14F-4D97-AF65-F5344CB8AC3E}">
        <p14:creationId xmlns:p14="http://schemas.microsoft.com/office/powerpoint/2010/main" val="20891154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D0E2867-D0D9-2698-A529-DFCA6B777B20}"/>
              </a:ext>
            </a:extLst>
          </p:cNvPr>
          <p:cNvSpPr txBox="1"/>
          <p:nvPr/>
        </p:nvSpPr>
        <p:spPr>
          <a:xfrm>
            <a:off x="85753" y="724370"/>
            <a:ext cx="11861059" cy="2985433"/>
          </a:xfrm>
          <a:prstGeom prst="rect">
            <a:avLst/>
          </a:prstGeom>
          <a:noFill/>
          <a:ln>
            <a:noFill/>
          </a:ln>
        </p:spPr>
        <p:txBody>
          <a:bodyPr wrap="square">
            <a:spAutoFit/>
          </a:bodyPr>
          <a:lstStyle/>
          <a:p>
            <a:pPr marL="457200" indent="-457200">
              <a:buAutoNum type="arabicParenR"/>
            </a:pPr>
            <a:r>
              <a:rPr lang="en-US" sz="2200" dirty="0"/>
              <a:t>Handover event is created</a:t>
            </a:r>
          </a:p>
          <a:p>
            <a:pPr marL="457200" indent="-457200">
              <a:buAutoNum type="arabicParenR"/>
            </a:pPr>
            <a:endParaRPr lang="en-US" sz="2200" dirty="0"/>
          </a:p>
          <a:p>
            <a:pPr marL="457200" indent="-457200">
              <a:buAutoNum type="arabicParenR"/>
            </a:pPr>
            <a:endParaRPr lang="en-US" sz="2200" dirty="0"/>
          </a:p>
          <a:p>
            <a:pPr marL="457200" indent="-457200">
              <a:buAutoNum type="arabicParenR"/>
            </a:pPr>
            <a:endParaRPr lang="en-US" sz="2200" dirty="0"/>
          </a:p>
          <a:p>
            <a:pPr marL="457200" indent="-457200">
              <a:buAutoNum type="arabicParenR"/>
            </a:pPr>
            <a:endParaRPr lang="en-US" sz="2200" dirty="0"/>
          </a:p>
          <a:p>
            <a:pPr marL="457200" indent="-457200">
              <a:buAutoNum type="arabicParenR"/>
            </a:pPr>
            <a:endParaRPr lang="en-US" sz="2200" dirty="0"/>
          </a:p>
          <a:p>
            <a:pPr marL="457200" indent="-457200">
              <a:buAutoNum type="arabicParenR"/>
            </a:pPr>
            <a:endParaRPr lang="en-US" sz="1200" dirty="0"/>
          </a:p>
          <a:p>
            <a:pPr marL="457200" indent="-457200">
              <a:buAutoNum type="arabicParenR"/>
            </a:pPr>
            <a:r>
              <a:rPr lang="en-US" sz="2200" dirty="0"/>
              <a:t>Recipient is notified by e-mail</a:t>
            </a:r>
          </a:p>
          <a:p>
            <a:endParaRPr lang="en-US" sz="2200" dirty="0"/>
          </a:p>
        </p:txBody>
      </p:sp>
      <p:pic>
        <p:nvPicPr>
          <p:cNvPr id="9" name="Picture 8">
            <a:extLst>
              <a:ext uri="{FF2B5EF4-FFF2-40B4-BE49-F238E27FC236}">
                <a16:creationId xmlns:a16="http://schemas.microsoft.com/office/drawing/2014/main" id="{B30741C3-EA2E-9DAC-A257-8811E0979B25}"/>
              </a:ext>
            </a:extLst>
          </p:cNvPr>
          <p:cNvPicPr>
            <a:picLocks noChangeAspect="1"/>
          </p:cNvPicPr>
          <p:nvPr/>
        </p:nvPicPr>
        <p:blipFill>
          <a:blip r:embed="rId3"/>
          <a:stretch>
            <a:fillRect/>
          </a:stretch>
        </p:blipFill>
        <p:spPr>
          <a:xfrm>
            <a:off x="557967" y="1121462"/>
            <a:ext cx="7021729" cy="1828949"/>
          </a:xfrm>
          <a:prstGeom prst="rect">
            <a:avLst/>
          </a:prstGeom>
          <a:ln>
            <a:solidFill>
              <a:srgbClr val="0070C0"/>
            </a:solidFill>
          </a:ln>
        </p:spPr>
      </p:pic>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GB" dirty="0"/>
              <a:t>Tracking Samples or Handover event: delivering / delivered</a:t>
            </a:r>
          </a:p>
        </p:txBody>
      </p:sp>
      <p:pic>
        <p:nvPicPr>
          <p:cNvPr id="6" name="Picture 5">
            <a:extLst>
              <a:ext uri="{FF2B5EF4-FFF2-40B4-BE49-F238E27FC236}">
                <a16:creationId xmlns:a16="http://schemas.microsoft.com/office/drawing/2014/main" id="{884D2AF3-C070-06A2-D581-01EAE85838C2}"/>
              </a:ext>
            </a:extLst>
          </p:cNvPr>
          <p:cNvPicPr>
            <a:picLocks noChangeAspect="1"/>
          </p:cNvPicPr>
          <p:nvPr/>
        </p:nvPicPr>
        <p:blipFill>
          <a:blip r:embed="rId4"/>
          <a:stretch>
            <a:fillRect/>
          </a:stretch>
        </p:blipFill>
        <p:spPr>
          <a:xfrm>
            <a:off x="562632" y="3346553"/>
            <a:ext cx="5948701" cy="2734484"/>
          </a:xfrm>
          <a:prstGeom prst="rect">
            <a:avLst/>
          </a:prstGeom>
          <a:ln>
            <a:solidFill>
              <a:srgbClr val="0070C0"/>
            </a:solidFill>
          </a:ln>
        </p:spPr>
      </p:pic>
      <p:sp>
        <p:nvSpPr>
          <p:cNvPr id="8" name="Line 36">
            <a:extLst>
              <a:ext uri="{FF2B5EF4-FFF2-40B4-BE49-F238E27FC236}">
                <a16:creationId xmlns:a16="http://schemas.microsoft.com/office/drawing/2014/main" id="{8D43A409-5E0F-BEB2-C359-E5BE78AD5C63}"/>
              </a:ext>
            </a:extLst>
          </p:cNvPr>
          <p:cNvSpPr>
            <a:spLocks noChangeShapeType="1"/>
          </p:cNvSpPr>
          <p:nvPr/>
        </p:nvSpPr>
        <p:spPr bwMode="auto">
          <a:xfrm flipH="1">
            <a:off x="7144377" y="1758462"/>
            <a:ext cx="1788607" cy="633046"/>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10" name="Line 36">
            <a:extLst>
              <a:ext uri="{FF2B5EF4-FFF2-40B4-BE49-F238E27FC236}">
                <a16:creationId xmlns:a16="http://schemas.microsoft.com/office/drawing/2014/main" id="{7B7C88E7-5FEB-57C5-5206-B75AE52100D7}"/>
              </a:ext>
            </a:extLst>
          </p:cNvPr>
          <p:cNvSpPr>
            <a:spLocks noChangeShapeType="1"/>
          </p:cNvSpPr>
          <p:nvPr/>
        </p:nvSpPr>
        <p:spPr bwMode="auto">
          <a:xfrm flipV="1">
            <a:off x="3322320" y="2833635"/>
            <a:ext cx="2706690" cy="2693405"/>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13" name="TextBox 12">
            <a:extLst>
              <a:ext uri="{FF2B5EF4-FFF2-40B4-BE49-F238E27FC236}">
                <a16:creationId xmlns:a16="http://schemas.microsoft.com/office/drawing/2014/main" id="{B850580D-6E14-8E82-A627-533F6A6A73FC}"/>
              </a:ext>
            </a:extLst>
          </p:cNvPr>
          <p:cNvSpPr txBox="1"/>
          <p:nvPr/>
        </p:nvSpPr>
        <p:spPr>
          <a:xfrm>
            <a:off x="9056076" y="1207031"/>
            <a:ext cx="2881365" cy="1107996"/>
          </a:xfrm>
          <a:prstGeom prst="rect">
            <a:avLst/>
          </a:prstGeom>
          <a:noFill/>
        </p:spPr>
        <p:txBody>
          <a:bodyPr wrap="square">
            <a:spAutoFit/>
          </a:bodyPr>
          <a:lstStyle/>
          <a:p>
            <a:r>
              <a:rPr lang="en-US" sz="2200" dirty="0"/>
              <a:t>3) Recipient should add comments and confirm the handover.</a:t>
            </a:r>
          </a:p>
        </p:txBody>
      </p:sp>
      <p:pic>
        <p:nvPicPr>
          <p:cNvPr id="15" name="Picture 14">
            <a:extLst>
              <a:ext uri="{FF2B5EF4-FFF2-40B4-BE49-F238E27FC236}">
                <a16:creationId xmlns:a16="http://schemas.microsoft.com/office/drawing/2014/main" id="{62C4ED7E-004F-C327-715C-2D284BD2562B}"/>
              </a:ext>
            </a:extLst>
          </p:cNvPr>
          <p:cNvPicPr>
            <a:picLocks noChangeAspect="1"/>
          </p:cNvPicPr>
          <p:nvPr/>
        </p:nvPicPr>
        <p:blipFill>
          <a:blip r:embed="rId5"/>
          <a:stretch>
            <a:fillRect/>
          </a:stretch>
        </p:blipFill>
        <p:spPr>
          <a:xfrm>
            <a:off x="7030411" y="4330840"/>
            <a:ext cx="5077429" cy="934496"/>
          </a:xfrm>
          <a:prstGeom prst="rect">
            <a:avLst/>
          </a:prstGeom>
          <a:ln>
            <a:solidFill>
              <a:srgbClr val="0070C0"/>
            </a:solidFill>
          </a:ln>
        </p:spPr>
      </p:pic>
      <p:sp>
        <p:nvSpPr>
          <p:cNvPr id="16" name="TextBox 15">
            <a:extLst>
              <a:ext uri="{FF2B5EF4-FFF2-40B4-BE49-F238E27FC236}">
                <a16:creationId xmlns:a16="http://schemas.microsoft.com/office/drawing/2014/main" id="{61E4A87C-332A-2D55-B28C-C44D567DFB2D}"/>
              </a:ext>
            </a:extLst>
          </p:cNvPr>
          <p:cNvSpPr txBox="1"/>
          <p:nvPr/>
        </p:nvSpPr>
        <p:spPr>
          <a:xfrm>
            <a:off x="8641583" y="3881566"/>
            <a:ext cx="2813538" cy="430887"/>
          </a:xfrm>
          <a:prstGeom prst="rect">
            <a:avLst/>
          </a:prstGeom>
          <a:noFill/>
        </p:spPr>
        <p:txBody>
          <a:bodyPr wrap="square">
            <a:spAutoFit/>
          </a:bodyPr>
          <a:lstStyle/>
          <a:p>
            <a:r>
              <a:rPr lang="en-US" sz="2200" dirty="0"/>
              <a:t>4) Confirmed</a:t>
            </a:r>
          </a:p>
        </p:txBody>
      </p:sp>
      <p:sp>
        <p:nvSpPr>
          <p:cNvPr id="17" name="TextBox 16">
            <a:extLst>
              <a:ext uri="{FF2B5EF4-FFF2-40B4-BE49-F238E27FC236}">
                <a16:creationId xmlns:a16="http://schemas.microsoft.com/office/drawing/2014/main" id="{64D6D472-00C3-A5F7-7A94-6277F8EB87F2}"/>
              </a:ext>
            </a:extLst>
          </p:cNvPr>
          <p:cNvSpPr txBox="1"/>
          <p:nvPr/>
        </p:nvSpPr>
        <p:spPr>
          <a:xfrm>
            <a:off x="7023798" y="5259864"/>
            <a:ext cx="4250453" cy="430887"/>
          </a:xfrm>
          <a:prstGeom prst="rect">
            <a:avLst/>
          </a:prstGeom>
          <a:noFill/>
        </p:spPr>
        <p:txBody>
          <a:bodyPr wrap="square">
            <a:spAutoFit/>
          </a:bodyPr>
          <a:lstStyle/>
          <a:p>
            <a:r>
              <a:rPr lang="en-US" sz="2200" dirty="0"/>
              <a:t>+ e-mail notification for sender</a:t>
            </a:r>
          </a:p>
        </p:txBody>
      </p:sp>
    </p:spTree>
    <p:extLst>
      <p:ext uri="{BB962C8B-B14F-4D97-AF65-F5344CB8AC3E}">
        <p14:creationId xmlns:p14="http://schemas.microsoft.com/office/powerpoint/2010/main" val="7558785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GB" dirty="0"/>
              <a:t>Tracking Samples or Handover event: user overview</a:t>
            </a:r>
          </a:p>
        </p:txBody>
      </p:sp>
      <p:pic>
        <p:nvPicPr>
          <p:cNvPr id="3" name="Picture 2">
            <a:extLst>
              <a:ext uri="{FF2B5EF4-FFF2-40B4-BE49-F238E27FC236}">
                <a16:creationId xmlns:a16="http://schemas.microsoft.com/office/drawing/2014/main" id="{F95B4DC9-B2A6-EE7C-976A-62B2AE4801AD}"/>
              </a:ext>
            </a:extLst>
          </p:cNvPr>
          <p:cNvPicPr>
            <a:picLocks noChangeAspect="1"/>
          </p:cNvPicPr>
          <p:nvPr/>
        </p:nvPicPr>
        <p:blipFill>
          <a:blip r:embed="rId3"/>
          <a:stretch>
            <a:fillRect/>
          </a:stretch>
        </p:blipFill>
        <p:spPr>
          <a:xfrm>
            <a:off x="302347" y="773722"/>
            <a:ext cx="8364134" cy="5299627"/>
          </a:xfrm>
          <a:prstGeom prst="rect">
            <a:avLst/>
          </a:prstGeom>
          <a:ln>
            <a:solidFill>
              <a:srgbClr val="0070C0"/>
            </a:solidFill>
          </a:ln>
        </p:spPr>
      </p:pic>
      <p:sp>
        <p:nvSpPr>
          <p:cNvPr id="7" name="Text Placeholder 5">
            <a:extLst>
              <a:ext uri="{FF2B5EF4-FFF2-40B4-BE49-F238E27FC236}">
                <a16:creationId xmlns:a16="http://schemas.microsoft.com/office/drawing/2014/main" id="{B1FF549E-6348-D7F6-F6C4-36B4780828D5}"/>
              </a:ext>
            </a:extLst>
          </p:cNvPr>
          <p:cNvSpPr>
            <a:spLocks noGrp="1"/>
          </p:cNvSpPr>
          <p:nvPr>
            <p:ph type="body" sz="quarter" idx="13"/>
          </p:nvPr>
        </p:nvSpPr>
        <p:spPr>
          <a:xfrm>
            <a:off x="6354147" y="6362393"/>
            <a:ext cx="4577937" cy="485999"/>
          </a:xfrm>
        </p:spPr>
        <p:txBody>
          <a:bodyPr/>
          <a:lstStyle/>
          <a:p>
            <a:pPr indent="0">
              <a:buNone/>
            </a:pPr>
            <a:r>
              <a:rPr lang="en-US" b="0" dirty="0">
                <a:solidFill>
                  <a:srgbClr val="0070C0"/>
                </a:solidFill>
                <a:hlinkClick r:id="rId4">
                  <a:extLst>
                    <a:ext uri="{A12FA001-AC4F-418D-AE19-62706E023703}">
                      <ahyp:hlinkClr xmlns:ahyp="http://schemas.microsoft.com/office/drawing/2018/hyperlinkcolor" val="tx"/>
                    </a:ext>
                  </a:extLst>
                </a:hlinkClick>
              </a:rPr>
              <a:t>https://crc247.mdi.ruhr-uni-bochum.de/handover</a:t>
            </a:r>
            <a:endParaRPr lang="en-US" b="0" dirty="0">
              <a:solidFill>
                <a:srgbClr val="0070C0"/>
              </a:solidFill>
            </a:endParaRPr>
          </a:p>
        </p:txBody>
      </p:sp>
      <p:sp>
        <p:nvSpPr>
          <p:cNvPr id="11" name="Line 36">
            <a:extLst>
              <a:ext uri="{FF2B5EF4-FFF2-40B4-BE49-F238E27FC236}">
                <a16:creationId xmlns:a16="http://schemas.microsoft.com/office/drawing/2014/main" id="{E67A45B9-AB56-1435-68C2-B083240EEA58}"/>
              </a:ext>
            </a:extLst>
          </p:cNvPr>
          <p:cNvSpPr>
            <a:spLocks noChangeShapeType="1"/>
          </p:cNvSpPr>
          <p:nvPr/>
        </p:nvSpPr>
        <p:spPr bwMode="auto">
          <a:xfrm flipH="1">
            <a:off x="8680047" y="2568539"/>
            <a:ext cx="3083863" cy="337786"/>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12" name="TextBox 11">
            <a:extLst>
              <a:ext uri="{FF2B5EF4-FFF2-40B4-BE49-F238E27FC236}">
                <a16:creationId xmlns:a16="http://schemas.microsoft.com/office/drawing/2014/main" id="{10146EE3-6F99-09EC-4A7C-8B1469C1A726}"/>
              </a:ext>
            </a:extLst>
          </p:cNvPr>
          <p:cNvSpPr txBox="1"/>
          <p:nvPr/>
        </p:nvSpPr>
        <p:spPr>
          <a:xfrm>
            <a:off x="9782113" y="2218783"/>
            <a:ext cx="1149591" cy="369332"/>
          </a:xfrm>
          <a:prstGeom prst="rect">
            <a:avLst/>
          </a:prstGeom>
          <a:noFill/>
        </p:spPr>
        <p:txBody>
          <a:bodyPr wrap="square">
            <a:spAutoFit/>
          </a:bodyPr>
          <a:lstStyle/>
          <a:p>
            <a:r>
              <a:rPr lang="en-US" sz="1800" dirty="0"/>
              <a:t>Incoming</a:t>
            </a:r>
            <a:endParaRPr lang="en-US" dirty="0"/>
          </a:p>
        </p:txBody>
      </p:sp>
      <p:sp>
        <p:nvSpPr>
          <p:cNvPr id="14" name="Line 36">
            <a:extLst>
              <a:ext uri="{FF2B5EF4-FFF2-40B4-BE49-F238E27FC236}">
                <a16:creationId xmlns:a16="http://schemas.microsoft.com/office/drawing/2014/main" id="{EB89CA63-D310-885F-7F9B-8D0F1B5BBF63}"/>
              </a:ext>
            </a:extLst>
          </p:cNvPr>
          <p:cNvSpPr>
            <a:spLocks noChangeShapeType="1"/>
          </p:cNvSpPr>
          <p:nvPr/>
        </p:nvSpPr>
        <p:spPr bwMode="auto">
          <a:xfrm flipH="1">
            <a:off x="8719431" y="4816867"/>
            <a:ext cx="3083863" cy="337786"/>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18" name="TextBox 17">
            <a:extLst>
              <a:ext uri="{FF2B5EF4-FFF2-40B4-BE49-F238E27FC236}">
                <a16:creationId xmlns:a16="http://schemas.microsoft.com/office/drawing/2014/main" id="{ACD064A2-FD72-491B-E944-6142680A6399}"/>
              </a:ext>
            </a:extLst>
          </p:cNvPr>
          <p:cNvSpPr txBox="1"/>
          <p:nvPr/>
        </p:nvSpPr>
        <p:spPr>
          <a:xfrm>
            <a:off x="9821497" y="4467111"/>
            <a:ext cx="1418431" cy="369332"/>
          </a:xfrm>
          <a:prstGeom prst="rect">
            <a:avLst/>
          </a:prstGeom>
          <a:noFill/>
        </p:spPr>
        <p:txBody>
          <a:bodyPr wrap="square">
            <a:spAutoFit/>
          </a:bodyPr>
          <a:lstStyle/>
          <a:p>
            <a:r>
              <a:rPr lang="en-US" sz="1800" dirty="0"/>
              <a:t>Outgoing</a:t>
            </a:r>
            <a:endParaRPr lang="en-US" dirty="0"/>
          </a:p>
        </p:txBody>
      </p:sp>
    </p:spTree>
    <p:extLst>
      <p:ext uri="{BB962C8B-B14F-4D97-AF65-F5344CB8AC3E}">
        <p14:creationId xmlns:p14="http://schemas.microsoft.com/office/powerpoint/2010/main" val="39813127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GB" dirty="0"/>
              <a:t>Tracking Samples or Handover event: project overview</a:t>
            </a:r>
          </a:p>
        </p:txBody>
      </p:sp>
      <p:sp>
        <p:nvSpPr>
          <p:cNvPr id="2" name="Text Placeholder 5">
            <a:extLst>
              <a:ext uri="{FF2B5EF4-FFF2-40B4-BE49-F238E27FC236}">
                <a16:creationId xmlns:a16="http://schemas.microsoft.com/office/drawing/2014/main" id="{C954FA9A-8AEB-4633-7DD1-322EF1D5A987}"/>
              </a:ext>
            </a:extLst>
          </p:cNvPr>
          <p:cNvSpPr>
            <a:spLocks noGrp="1"/>
          </p:cNvSpPr>
          <p:nvPr>
            <p:ph type="body" sz="quarter" idx="13"/>
          </p:nvPr>
        </p:nvSpPr>
        <p:spPr>
          <a:xfrm>
            <a:off x="6382139" y="6362393"/>
            <a:ext cx="4549945" cy="485999"/>
          </a:xfrm>
        </p:spPr>
        <p:txBody>
          <a:bodyPr/>
          <a:lstStyle/>
          <a:p>
            <a:pPr indent="0">
              <a:buNone/>
            </a:pPr>
            <a:r>
              <a:rPr lang="en-US" b="0" dirty="0">
                <a:solidFill>
                  <a:srgbClr val="0070C0"/>
                </a:solidFill>
                <a:hlinkClick r:id="rId3">
                  <a:extLst>
                    <a:ext uri="{A12FA001-AC4F-418D-AE19-62706E023703}">
                      <ahyp:hlinkClr xmlns:ahyp="http://schemas.microsoft.com/office/drawing/2018/hyperlinkcolor" val="tx"/>
                    </a:ext>
                  </a:extLst>
                </a:hlinkClick>
              </a:rPr>
              <a:t>https://crc247.mdi.ruhr-uni-bochum.de/rubric/area-c_c03</a:t>
            </a:r>
            <a:endParaRPr lang="en-US" b="0" dirty="0">
              <a:solidFill>
                <a:srgbClr val="0070C0"/>
              </a:solidFill>
            </a:endParaRPr>
          </a:p>
        </p:txBody>
      </p:sp>
      <p:pic>
        <p:nvPicPr>
          <p:cNvPr id="6" name="Picture 5">
            <a:extLst>
              <a:ext uri="{FF2B5EF4-FFF2-40B4-BE49-F238E27FC236}">
                <a16:creationId xmlns:a16="http://schemas.microsoft.com/office/drawing/2014/main" id="{73654660-0670-C4AA-6459-683DFCE4B3E2}"/>
              </a:ext>
            </a:extLst>
          </p:cNvPr>
          <p:cNvPicPr>
            <a:picLocks noChangeAspect="1"/>
          </p:cNvPicPr>
          <p:nvPr/>
        </p:nvPicPr>
        <p:blipFill>
          <a:blip r:embed="rId4"/>
          <a:stretch>
            <a:fillRect/>
          </a:stretch>
        </p:blipFill>
        <p:spPr>
          <a:xfrm>
            <a:off x="368125" y="793820"/>
            <a:ext cx="6685818" cy="5457810"/>
          </a:xfrm>
          <a:prstGeom prst="rect">
            <a:avLst/>
          </a:prstGeom>
          <a:ln>
            <a:solidFill>
              <a:srgbClr val="0070C0"/>
            </a:solidFill>
          </a:ln>
        </p:spPr>
      </p:pic>
      <p:sp>
        <p:nvSpPr>
          <p:cNvPr id="7" name="Line 36">
            <a:extLst>
              <a:ext uri="{FF2B5EF4-FFF2-40B4-BE49-F238E27FC236}">
                <a16:creationId xmlns:a16="http://schemas.microsoft.com/office/drawing/2014/main" id="{0D86CA3A-04D8-CBA7-0982-4A70A1037E29}"/>
              </a:ext>
            </a:extLst>
          </p:cNvPr>
          <p:cNvSpPr>
            <a:spLocks noChangeShapeType="1"/>
          </p:cNvSpPr>
          <p:nvPr/>
        </p:nvSpPr>
        <p:spPr bwMode="auto">
          <a:xfrm flipH="1" flipV="1">
            <a:off x="6984809" y="4139224"/>
            <a:ext cx="4943838" cy="9856"/>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8" name="TextBox 7">
            <a:extLst>
              <a:ext uri="{FF2B5EF4-FFF2-40B4-BE49-F238E27FC236}">
                <a16:creationId xmlns:a16="http://schemas.microsoft.com/office/drawing/2014/main" id="{9AEBF2AF-F643-8D54-F44C-DE79875CC9FC}"/>
              </a:ext>
            </a:extLst>
          </p:cNvPr>
          <p:cNvSpPr txBox="1"/>
          <p:nvPr/>
        </p:nvSpPr>
        <p:spPr>
          <a:xfrm>
            <a:off x="7624540" y="3708536"/>
            <a:ext cx="3800324" cy="369332"/>
          </a:xfrm>
          <a:prstGeom prst="rect">
            <a:avLst/>
          </a:prstGeom>
          <a:noFill/>
        </p:spPr>
        <p:txBody>
          <a:bodyPr wrap="square">
            <a:spAutoFit/>
          </a:bodyPr>
          <a:lstStyle/>
          <a:p>
            <a:r>
              <a:rPr lang="en-US" sz="1800" dirty="0"/>
              <a:t>Pending handovers (unconfirmed)</a:t>
            </a:r>
          </a:p>
        </p:txBody>
      </p:sp>
      <p:sp>
        <p:nvSpPr>
          <p:cNvPr id="9" name="Line 36">
            <a:extLst>
              <a:ext uri="{FF2B5EF4-FFF2-40B4-BE49-F238E27FC236}">
                <a16:creationId xmlns:a16="http://schemas.microsoft.com/office/drawing/2014/main" id="{EA827596-4E82-46B1-B6FC-765A696AA615}"/>
              </a:ext>
            </a:extLst>
          </p:cNvPr>
          <p:cNvSpPr>
            <a:spLocks noChangeShapeType="1"/>
          </p:cNvSpPr>
          <p:nvPr/>
        </p:nvSpPr>
        <p:spPr bwMode="auto">
          <a:xfrm flipH="1">
            <a:off x="6993371" y="5517231"/>
            <a:ext cx="4935276" cy="17565"/>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10" name="TextBox 9">
            <a:extLst>
              <a:ext uri="{FF2B5EF4-FFF2-40B4-BE49-F238E27FC236}">
                <a16:creationId xmlns:a16="http://schemas.microsoft.com/office/drawing/2014/main" id="{EB919ED6-4948-5A26-9999-7B8D1FB2F4DE}"/>
              </a:ext>
            </a:extLst>
          </p:cNvPr>
          <p:cNvSpPr txBox="1"/>
          <p:nvPr/>
        </p:nvSpPr>
        <p:spPr>
          <a:xfrm>
            <a:off x="8526954" y="5114382"/>
            <a:ext cx="3021200" cy="369332"/>
          </a:xfrm>
          <a:prstGeom prst="rect">
            <a:avLst/>
          </a:prstGeom>
          <a:noFill/>
        </p:spPr>
        <p:txBody>
          <a:bodyPr wrap="square">
            <a:spAutoFit/>
          </a:bodyPr>
          <a:lstStyle/>
          <a:p>
            <a:r>
              <a:rPr lang="en-US" sz="1800" dirty="0"/>
              <a:t>Successful handover</a:t>
            </a:r>
            <a:endParaRPr lang="en-US" dirty="0"/>
          </a:p>
        </p:txBody>
      </p:sp>
    </p:spTree>
    <p:extLst>
      <p:ext uri="{BB962C8B-B14F-4D97-AF65-F5344CB8AC3E}">
        <p14:creationId xmlns:p14="http://schemas.microsoft.com/office/powerpoint/2010/main" val="38741027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a:t>
            </a:r>
            <a:r>
              <a:rPr lang="en-US" dirty="0"/>
              <a:t>: Advanced Interlink Objects</a:t>
            </a:r>
            <a:endParaRPr lang="de-DE" sz="1600" dirty="0"/>
          </a:p>
        </p:txBody>
      </p:sp>
      <p:sp>
        <p:nvSpPr>
          <p:cNvPr id="3" name="Text Placeholder 2">
            <a:extLst>
              <a:ext uri="{FF2B5EF4-FFF2-40B4-BE49-F238E27FC236}">
                <a16:creationId xmlns:a16="http://schemas.microsoft.com/office/drawing/2014/main" id="{3A4398E6-55F5-F189-C03C-8DF3E9FC444B}"/>
              </a:ext>
            </a:extLst>
          </p:cNvPr>
          <p:cNvSpPr>
            <a:spLocks noGrp="1"/>
          </p:cNvSpPr>
          <p:nvPr>
            <p:ph type="body" sz="quarter" idx="13"/>
          </p:nvPr>
        </p:nvSpPr>
        <p:spPr>
          <a:xfrm>
            <a:off x="4561727" y="6362199"/>
            <a:ext cx="5753528" cy="485999"/>
          </a:xfrm>
        </p:spPr>
        <p:txBody>
          <a:bodyPr>
            <a:noAutofit/>
          </a:bodyPr>
          <a:lstStyle/>
          <a:p>
            <a:pPr indent="0" defTabSz="914377">
              <a:spcAft>
                <a:spcPts val="0"/>
              </a:spcAft>
              <a:buNone/>
            </a:pPr>
            <a:r>
              <a:rPr lang="en-US" altLang="ru-RU" sz="800" b="0" dirty="0">
                <a:solidFill>
                  <a:prstClr val="black"/>
                </a:solidFill>
                <a:latin typeface="Arial" panose="020B0604020202020204" pitchFamily="34" charset="0"/>
              </a:rPr>
              <a:t>User view: </a:t>
            </a:r>
            <a:r>
              <a:rPr lang="en-US" altLang="ru-RU" sz="800" b="0" dirty="0">
                <a:solidFill>
                  <a:srgbClr val="0070C0"/>
                </a:solidFill>
                <a:latin typeface="Arial" panose="020B0604020202020204" pitchFamily="34" charset="0"/>
                <a:hlinkClick r:id="rId3">
                  <a:extLst>
                    <a:ext uri="{A12FA001-AC4F-418D-AE19-62706E023703}">
                      <ahyp:hlinkClr xmlns:ahyp="http://schemas.microsoft.com/office/drawing/2018/hyperlinkcolor" val="tx"/>
                    </a:ext>
                  </a:extLst>
                </a:hlinkClick>
              </a:rPr>
              <a:t>https://demo.mdi.ruhr-uni-bochum.de/object/ag2s-4870</a:t>
            </a:r>
            <a:endParaRPr lang="en-US" altLang="ru-RU" sz="800" b="0" dirty="0">
              <a:solidFill>
                <a:srgbClr val="0070C0"/>
              </a:solidFill>
              <a:latin typeface="Arial" panose="020B0604020202020204" pitchFamily="34" charset="0"/>
            </a:endParaRPr>
          </a:p>
          <a:p>
            <a:pPr indent="0" defTabSz="914377">
              <a:spcAft>
                <a:spcPts val="0"/>
              </a:spcAft>
              <a:buNone/>
            </a:pPr>
            <a:r>
              <a:rPr lang="en-US" altLang="ru-RU" sz="800" b="0" dirty="0">
                <a:solidFill>
                  <a:prstClr val="black"/>
                </a:solidFill>
                <a:latin typeface="Arial" panose="020B0604020202020204" pitchFamily="34" charset="0"/>
              </a:rPr>
              <a:t>Admin view: </a:t>
            </a:r>
            <a:r>
              <a:rPr lang="en-US" altLang="ru-RU" sz="800" b="0" dirty="0">
                <a:solidFill>
                  <a:srgbClr val="0070C0"/>
                </a:solidFill>
                <a:latin typeface="Arial" panose="020B0604020202020204" pitchFamily="34" charset="0"/>
                <a:hlinkClick r:id="rId4">
                  <a:extLst>
                    <a:ext uri="{A12FA001-AC4F-418D-AE19-62706E023703}">
                      <ahyp:hlinkClr xmlns:ahyp="http://schemas.microsoft.com/office/drawing/2018/hyperlinkcolor" val="tx"/>
                    </a:ext>
                  </a:extLst>
                </a:hlinkClick>
              </a:rPr>
              <a:t>https://demo.mdi.ruhr-uni-bochum.de/adminobject/edititem/4870</a:t>
            </a:r>
            <a:endParaRPr lang="en-US" sz="800" b="0" dirty="0">
              <a:solidFill>
                <a:srgbClr val="0070C0"/>
              </a:solidFill>
              <a:latin typeface="Arial" panose="020B0604020202020204"/>
            </a:endParaRPr>
          </a:p>
          <a:p>
            <a:pPr indent="0">
              <a:spcAft>
                <a:spcPts val="0"/>
              </a:spcAft>
              <a:buNone/>
            </a:pPr>
            <a:endParaRPr lang="en-US" sz="800" b="0" dirty="0"/>
          </a:p>
        </p:txBody>
      </p:sp>
      <p:sp>
        <p:nvSpPr>
          <p:cNvPr id="8" name="Text Box 52">
            <a:extLst>
              <a:ext uri="{FF2B5EF4-FFF2-40B4-BE49-F238E27FC236}">
                <a16:creationId xmlns:a16="http://schemas.microsoft.com/office/drawing/2014/main" id="{ECE8CDA6-538F-1854-2C60-80C1E68BDE57}"/>
              </a:ext>
            </a:extLst>
          </p:cNvPr>
          <p:cNvSpPr txBox="1">
            <a:spLocks noChangeArrowheads="1"/>
          </p:cNvSpPr>
          <p:nvPr/>
        </p:nvSpPr>
        <p:spPr bwMode="auto">
          <a:xfrm>
            <a:off x="109141" y="805031"/>
            <a:ext cx="877116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1600" b="1" dirty="0">
                <a:solidFill>
                  <a:prstClr val="black"/>
                </a:solidFill>
                <a:latin typeface="+mn-lt"/>
              </a:rPr>
              <a:t>Example: establishing graph above objects</a:t>
            </a:r>
            <a:endParaRPr lang="ru-RU" altLang="ru-RU" sz="1600" dirty="0">
              <a:solidFill>
                <a:prstClr val="black"/>
              </a:solidFill>
              <a:latin typeface="+mn-lt"/>
            </a:endParaRPr>
          </a:p>
        </p:txBody>
      </p:sp>
      <p:sp>
        <p:nvSpPr>
          <p:cNvPr id="7" name="Text Box 52">
            <a:extLst>
              <a:ext uri="{FF2B5EF4-FFF2-40B4-BE49-F238E27FC236}">
                <a16:creationId xmlns:a16="http://schemas.microsoft.com/office/drawing/2014/main" id="{1CC26477-7D6C-B4BB-92B9-D77469937E31}"/>
              </a:ext>
            </a:extLst>
          </p:cNvPr>
          <p:cNvSpPr txBox="1">
            <a:spLocks noChangeArrowheads="1"/>
          </p:cNvSpPr>
          <p:nvPr/>
        </p:nvSpPr>
        <p:spPr bwMode="auto">
          <a:xfrm>
            <a:off x="84361" y="3832045"/>
            <a:ext cx="5538583" cy="232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1800" b="1" dirty="0">
                <a:solidFill>
                  <a:prstClr val="black"/>
                </a:solidFill>
                <a:latin typeface="+mn-lt"/>
              </a:rPr>
              <a:t>To add associated objects:</a:t>
            </a:r>
          </a:p>
          <a:p>
            <a:pPr defTabSz="914377">
              <a:spcBef>
                <a:spcPts val="300"/>
              </a:spcBef>
            </a:pPr>
            <a:r>
              <a:rPr lang="en-US" altLang="ru-RU" sz="1400" dirty="0">
                <a:solidFill>
                  <a:prstClr val="black"/>
                </a:solidFill>
                <a:latin typeface="+mn-lt"/>
              </a:rPr>
              <a:t>0) Go to “List edit” or select object to edit</a:t>
            </a:r>
          </a:p>
          <a:p>
            <a:pPr defTabSz="914377">
              <a:spcBef>
                <a:spcPts val="300"/>
              </a:spcBef>
            </a:pPr>
            <a:r>
              <a:rPr lang="en-US" altLang="ru-RU" sz="1400" dirty="0">
                <a:solidFill>
                  <a:prstClr val="black"/>
                </a:solidFill>
                <a:latin typeface="+mn-lt"/>
              </a:rPr>
              <a:t>1) Select associated object type (optional filter)</a:t>
            </a:r>
          </a:p>
          <a:p>
            <a:pPr defTabSz="914377">
              <a:spcBef>
                <a:spcPts val="300"/>
              </a:spcBef>
            </a:pPr>
            <a:r>
              <a:rPr lang="en-US" altLang="ru-RU" sz="1400" dirty="0">
                <a:solidFill>
                  <a:prstClr val="black"/>
                </a:solidFill>
                <a:latin typeface="+mn-lt"/>
              </a:rPr>
              <a:t>2) Input search phrase, contained in the </a:t>
            </a:r>
            <a:r>
              <a:rPr lang="en-US" altLang="ru-RU" sz="1400" u="sng" dirty="0">
                <a:solidFill>
                  <a:prstClr val="black"/>
                </a:solidFill>
                <a:latin typeface="+mn-lt"/>
              </a:rPr>
              <a:t>Name</a:t>
            </a:r>
            <a:r>
              <a:rPr lang="en-US" altLang="ru-RU" sz="1400" dirty="0">
                <a:solidFill>
                  <a:prstClr val="black"/>
                </a:solidFill>
                <a:latin typeface="+mn-lt"/>
              </a:rPr>
              <a:t> of the desired object to be associated</a:t>
            </a:r>
          </a:p>
          <a:p>
            <a:pPr defTabSz="914377">
              <a:spcBef>
                <a:spcPts val="300"/>
              </a:spcBef>
            </a:pPr>
            <a:r>
              <a:rPr lang="en-US" altLang="ru-RU" sz="1400" dirty="0">
                <a:solidFill>
                  <a:prstClr val="black"/>
                </a:solidFill>
                <a:latin typeface="+mn-lt"/>
              </a:rPr>
              <a:t>3) Select (if required) </a:t>
            </a:r>
            <a:r>
              <a:rPr lang="en-US" altLang="ru-RU" sz="1400" b="1" dirty="0">
                <a:solidFill>
                  <a:prstClr val="black"/>
                </a:solidFill>
                <a:latin typeface="+mn-lt"/>
              </a:rPr>
              <a:t>link/association type </a:t>
            </a:r>
            <a:r>
              <a:rPr lang="en-US" altLang="ru-RU" sz="1400" dirty="0">
                <a:solidFill>
                  <a:prstClr val="black"/>
                </a:solidFill>
                <a:latin typeface="+mn-lt"/>
              </a:rPr>
              <a:t>object.</a:t>
            </a:r>
          </a:p>
          <a:p>
            <a:pPr defTabSz="914377">
              <a:spcBef>
                <a:spcPts val="300"/>
              </a:spcBef>
            </a:pPr>
            <a:r>
              <a:rPr lang="en-US" altLang="ru-RU" sz="1400" dirty="0">
                <a:solidFill>
                  <a:prstClr val="black"/>
                </a:solidFill>
                <a:latin typeface="+mn-lt"/>
              </a:rPr>
              <a:t>4) Drag &amp; Drop desired object(s) from search result list to the area / adjust list</a:t>
            </a:r>
          </a:p>
          <a:p>
            <a:pPr defTabSz="914377">
              <a:spcBef>
                <a:spcPts val="300"/>
              </a:spcBef>
            </a:pPr>
            <a:r>
              <a:rPr lang="en-US" altLang="ru-RU" sz="1400" dirty="0">
                <a:solidFill>
                  <a:prstClr val="black"/>
                </a:solidFill>
                <a:latin typeface="+mn-lt"/>
              </a:rPr>
              <a:t>5) Save changes</a:t>
            </a:r>
          </a:p>
        </p:txBody>
      </p:sp>
      <p:pic>
        <p:nvPicPr>
          <p:cNvPr id="11" name="Picture 10">
            <a:extLst>
              <a:ext uri="{FF2B5EF4-FFF2-40B4-BE49-F238E27FC236}">
                <a16:creationId xmlns:a16="http://schemas.microsoft.com/office/drawing/2014/main" id="{C5527FAE-8765-6081-F8A7-21D6539593F8}"/>
              </a:ext>
            </a:extLst>
          </p:cNvPr>
          <p:cNvPicPr>
            <a:picLocks noChangeAspect="1"/>
          </p:cNvPicPr>
          <p:nvPr/>
        </p:nvPicPr>
        <p:blipFill>
          <a:blip r:embed="rId5"/>
          <a:stretch>
            <a:fillRect/>
          </a:stretch>
        </p:blipFill>
        <p:spPr>
          <a:xfrm>
            <a:off x="5764261" y="1971470"/>
            <a:ext cx="6398558" cy="4121105"/>
          </a:xfrm>
          <a:prstGeom prst="rect">
            <a:avLst/>
          </a:prstGeom>
          <a:ln>
            <a:solidFill>
              <a:srgbClr val="0070C0"/>
            </a:solidFill>
          </a:ln>
        </p:spPr>
      </p:pic>
      <p:pic>
        <p:nvPicPr>
          <p:cNvPr id="1030" name="Picture 6" descr="Directed graph - Wikipedia">
            <a:extLst>
              <a:ext uri="{FF2B5EF4-FFF2-40B4-BE49-F238E27FC236}">
                <a16:creationId xmlns:a16="http://schemas.microsoft.com/office/drawing/2014/main" id="{A83AF66D-4037-98B4-A945-1FFCD0BC095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500905" y="100485"/>
            <a:ext cx="2713687" cy="1797658"/>
          </a:xfrm>
          <a:custGeom>
            <a:avLst/>
            <a:gdLst>
              <a:gd name="connsiteX0" fmla="*/ 0 w 2713687"/>
              <a:gd name="connsiteY0" fmla="*/ 0 h 1797658"/>
              <a:gd name="connsiteX1" fmla="*/ 515601 w 2713687"/>
              <a:gd name="connsiteY1" fmla="*/ 0 h 1797658"/>
              <a:gd name="connsiteX2" fmla="*/ 976927 w 2713687"/>
              <a:gd name="connsiteY2" fmla="*/ 0 h 1797658"/>
              <a:gd name="connsiteX3" fmla="*/ 1573938 w 2713687"/>
              <a:gd name="connsiteY3" fmla="*/ 0 h 1797658"/>
              <a:gd name="connsiteX4" fmla="*/ 2089539 w 2713687"/>
              <a:gd name="connsiteY4" fmla="*/ 0 h 1797658"/>
              <a:gd name="connsiteX5" fmla="*/ 2713687 w 2713687"/>
              <a:gd name="connsiteY5" fmla="*/ 0 h 1797658"/>
              <a:gd name="connsiteX6" fmla="*/ 2713687 w 2713687"/>
              <a:gd name="connsiteY6" fmla="*/ 635172 h 1797658"/>
              <a:gd name="connsiteX7" fmla="*/ 2713687 w 2713687"/>
              <a:gd name="connsiteY7" fmla="*/ 1234392 h 1797658"/>
              <a:gd name="connsiteX8" fmla="*/ 2713687 w 2713687"/>
              <a:gd name="connsiteY8" fmla="*/ 1797658 h 1797658"/>
              <a:gd name="connsiteX9" fmla="*/ 2225223 w 2713687"/>
              <a:gd name="connsiteY9" fmla="*/ 1797658 h 1797658"/>
              <a:gd name="connsiteX10" fmla="*/ 1682486 w 2713687"/>
              <a:gd name="connsiteY10" fmla="*/ 1797658 h 1797658"/>
              <a:gd name="connsiteX11" fmla="*/ 1139749 w 2713687"/>
              <a:gd name="connsiteY11" fmla="*/ 1797658 h 1797658"/>
              <a:gd name="connsiteX12" fmla="*/ 624148 w 2713687"/>
              <a:gd name="connsiteY12" fmla="*/ 1797658 h 1797658"/>
              <a:gd name="connsiteX13" fmla="*/ 0 w 2713687"/>
              <a:gd name="connsiteY13" fmla="*/ 1797658 h 1797658"/>
              <a:gd name="connsiteX14" fmla="*/ 0 w 2713687"/>
              <a:gd name="connsiteY14" fmla="*/ 1162486 h 1797658"/>
              <a:gd name="connsiteX15" fmla="*/ 0 w 2713687"/>
              <a:gd name="connsiteY15" fmla="*/ 527313 h 1797658"/>
              <a:gd name="connsiteX16" fmla="*/ 0 w 2713687"/>
              <a:gd name="connsiteY16" fmla="*/ 0 h 1797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13687" h="1797658" extrusionOk="0">
                <a:moveTo>
                  <a:pt x="0" y="0"/>
                </a:moveTo>
                <a:cubicBezTo>
                  <a:pt x="192399" y="-60097"/>
                  <a:pt x="328052" y="61391"/>
                  <a:pt x="515601" y="0"/>
                </a:cubicBezTo>
                <a:cubicBezTo>
                  <a:pt x="703150" y="-61391"/>
                  <a:pt x="860759" y="43404"/>
                  <a:pt x="976927" y="0"/>
                </a:cubicBezTo>
                <a:cubicBezTo>
                  <a:pt x="1093095" y="-43404"/>
                  <a:pt x="1365485" y="21549"/>
                  <a:pt x="1573938" y="0"/>
                </a:cubicBezTo>
                <a:cubicBezTo>
                  <a:pt x="1782391" y="-21549"/>
                  <a:pt x="1917594" y="47808"/>
                  <a:pt x="2089539" y="0"/>
                </a:cubicBezTo>
                <a:cubicBezTo>
                  <a:pt x="2261484" y="-47808"/>
                  <a:pt x="2542721" y="34653"/>
                  <a:pt x="2713687" y="0"/>
                </a:cubicBezTo>
                <a:cubicBezTo>
                  <a:pt x="2717058" y="306250"/>
                  <a:pt x="2671670" y="482745"/>
                  <a:pt x="2713687" y="635172"/>
                </a:cubicBezTo>
                <a:cubicBezTo>
                  <a:pt x="2755704" y="787599"/>
                  <a:pt x="2672687" y="1005884"/>
                  <a:pt x="2713687" y="1234392"/>
                </a:cubicBezTo>
                <a:cubicBezTo>
                  <a:pt x="2754687" y="1462900"/>
                  <a:pt x="2709681" y="1597432"/>
                  <a:pt x="2713687" y="1797658"/>
                </a:cubicBezTo>
                <a:cubicBezTo>
                  <a:pt x="2529987" y="1828913"/>
                  <a:pt x="2432169" y="1785975"/>
                  <a:pt x="2225223" y="1797658"/>
                </a:cubicBezTo>
                <a:cubicBezTo>
                  <a:pt x="2018277" y="1809341"/>
                  <a:pt x="1810714" y="1790491"/>
                  <a:pt x="1682486" y="1797658"/>
                </a:cubicBezTo>
                <a:cubicBezTo>
                  <a:pt x="1554258" y="1804825"/>
                  <a:pt x="1257452" y="1762831"/>
                  <a:pt x="1139749" y="1797658"/>
                </a:cubicBezTo>
                <a:cubicBezTo>
                  <a:pt x="1022046" y="1832485"/>
                  <a:pt x="728088" y="1767945"/>
                  <a:pt x="624148" y="1797658"/>
                </a:cubicBezTo>
                <a:cubicBezTo>
                  <a:pt x="520208" y="1827371"/>
                  <a:pt x="309579" y="1786654"/>
                  <a:pt x="0" y="1797658"/>
                </a:cubicBezTo>
                <a:cubicBezTo>
                  <a:pt x="-26287" y="1481676"/>
                  <a:pt x="39600" y="1322144"/>
                  <a:pt x="0" y="1162486"/>
                </a:cubicBezTo>
                <a:cubicBezTo>
                  <a:pt x="-39600" y="1002828"/>
                  <a:pt x="61458" y="788660"/>
                  <a:pt x="0" y="527313"/>
                </a:cubicBezTo>
                <a:cubicBezTo>
                  <a:pt x="-61458" y="265966"/>
                  <a:pt x="45033" y="174442"/>
                  <a:pt x="0" y="0"/>
                </a:cubicBezTo>
                <a:close/>
              </a:path>
            </a:pathLst>
          </a:custGeom>
          <a:noFill/>
          <a:ln>
            <a:solidFill>
              <a:schemeClr val="accent1"/>
            </a:solidFill>
            <a:extLst>
              <a:ext uri="{C807C97D-BFC1-408E-A445-0C87EB9F89A2}">
                <ask:lineSketchStyleProps xmlns:ask="http://schemas.microsoft.com/office/drawing/2018/sketchyshapes" sd="1219033472">
                  <a:prstGeom prst="rect">
                    <a:avLst/>
                  </a:prstGeom>
                  <ask:type>
                    <ask:lineSketchScribble/>
                  </ask:type>
                </ask:lineSketchStyleProps>
              </a:ext>
            </a:extLst>
          </a:ln>
          <a:extLst>
            <a:ext uri="{909E8E84-426E-40DD-AFC4-6F175D3DCCD1}">
              <a14:hiddenFill xmlns:a14="http://schemas.microsoft.com/office/drawing/2010/main">
                <a:solidFill>
                  <a:srgbClr val="FFFFFF"/>
                </a:solidFill>
              </a14:hiddenFill>
            </a:ext>
          </a:extLst>
        </p:spPr>
      </p:pic>
      <p:sp>
        <p:nvSpPr>
          <p:cNvPr id="4" name="Text Box 52">
            <a:extLst>
              <a:ext uri="{FF2B5EF4-FFF2-40B4-BE49-F238E27FC236}">
                <a16:creationId xmlns:a16="http://schemas.microsoft.com/office/drawing/2014/main" id="{D6A41B01-5513-1E3E-100E-31618F4F6F5A}"/>
              </a:ext>
            </a:extLst>
          </p:cNvPr>
          <p:cNvSpPr txBox="1">
            <a:spLocks noChangeArrowheads="1"/>
          </p:cNvSpPr>
          <p:nvPr/>
        </p:nvSpPr>
        <p:spPr bwMode="auto">
          <a:xfrm>
            <a:off x="9488994" y="1507253"/>
            <a:ext cx="1909186" cy="42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i="1" dirty="0">
                <a:solidFill>
                  <a:prstClr val="black"/>
                </a:solidFill>
                <a:latin typeface="+mn-lt"/>
              </a:rPr>
              <a:t>directed graph</a:t>
            </a:r>
            <a:endParaRPr lang="ru-RU" altLang="ru-RU" sz="1600" i="1" dirty="0">
              <a:solidFill>
                <a:prstClr val="black"/>
              </a:solidFill>
              <a:latin typeface="+mn-lt"/>
            </a:endParaRPr>
          </a:p>
        </p:txBody>
      </p:sp>
      <p:sp>
        <p:nvSpPr>
          <p:cNvPr id="5" name="Text Box 52">
            <a:extLst>
              <a:ext uri="{FF2B5EF4-FFF2-40B4-BE49-F238E27FC236}">
                <a16:creationId xmlns:a16="http://schemas.microsoft.com/office/drawing/2014/main" id="{A6C922AC-B81E-195F-7D99-669BC9B00E4D}"/>
              </a:ext>
            </a:extLst>
          </p:cNvPr>
          <p:cNvSpPr txBox="1">
            <a:spLocks noChangeArrowheads="1"/>
          </p:cNvSpPr>
          <p:nvPr/>
        </p:nvSpPr>
        <p:spPr bwMode="auto">
          <a:xfrm>
            <a:off x="9219363" y="293078"/>
            <a:ext cx="286377" cy="42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dirty="0">
                <a:solidFill>
                  <a:prstClr val="black"/>
                </a:solidFill>
                <a:latin typeface="+mn-lt"/>
              </a:rPr>
              <a:t>a</a:t>
            </a:r>
            <a:endParaRPr lang="ru-RU" altLang="ru-RU" sz="1600" dirty="0">
              <a:solidFill>
                <a:prstClr val="black"/>
              </a:solidFill>
              <a:latin typeface="+mn-lt"/>
            </a:endParaRPr>
          </a:p>
        </p:txBody>
      </p:sp>
      <p:sp>
        <p:nvSpPr>
          <p:cNvPr id="6" name="Text Box 52">
            <a:extLst>
              <a:ext uri="{FF2B5EF4-FFF2-40B4-BE49-F238E27FC236}">
                <a16:creationId xmlns:a16="http://schemas.microsoft.com/office/drawing/2014/main" id="{E7428D42-1564-C93C-066A-78E5BA6903DB}"/>
              </a:ext>
            </a:extLst>
          </p:cNvPr>
          <p:cNvSpPr txBox="1">
            <a:spLocks noChangeArrowheads="1"/>
          </p:cNvSpPr>
          <p:nvPr/>
        </p:nvSpPr>
        <p:spPr bwMode="auto">
          <a:xfrm>
            <a:off x="9422005" y="1068476"/>
            <a:ext cx="286377" cy="42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dirty="0">
                <a:solidFill>
                  <a:prstClr val="black"/>
                </a:solidFill>
                <a:latin typeface="+mn-lt"/>
              </a:rPr>
              <a:t>b</a:t>
            </a:r>
            <a:endParaRPr lang="ru-RU" altLang="ru-RU" sz="1600" dirty="0">
              <a:solidFill>
                <a:prstClr val="black"/>
              </a:solidFill>
              <a:latin typeface="+mn-lt"/>
            </a:endParaRPr>
          </a:p>
        </p:txBody>
      </p:sp>
      <p:sp>
        <p:nvSpPr>
          <p:cNvPr id="9" name="Text Box 52">
            <a:extLst>
              <a:ext uri="{FF2B5EF4-FFF2-40B4-BE49-F238E27FC236}">
                <a16:creationId xmlns:a16="http://schemas.microsoft.com/office/drawing/2014/main" id="{F8D1EB32-55D9-AC2F-3ECE-DFC0632F487A}"/>
              </a:ext>
            </a:extLst>
          </p:cNvPr>
          <p:cNvSpPr txBox="1">
            <a:spLocks noChangeArrowheads="1"/>
          </p:cNvSpPr>
          <p:nvPr/>
        </p:nvSpPr>
        <p:spPr bwMode="auto">
          <a:xfrm flipH="1">
            <a:off x="10138788" y="145702"/>
            <a:ext cx="289728" cy="42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dirty="0">
                <a:solidFill>
                  <a:prstClr val="black"/>
                </a:solidFill>
                <a:latin typeface="+mn-lt"/>
              </a:rPr>
              <a:t>a</a:t>
            </a:r>
            <a:endParaRPr lang="ru-RU" altLang="ru-RU" sz="1600" dirty="0">
              <a:solidFill>
                <a:prstClr val="black"/>
              </a:solidFill>
              <a:latin typeface="+mn-lt"/>
            </a:endParaRPr>
          </a:p>
        </p:txBody>
      </p:sp>
      <p:sp>
        <p:nvSpPr>
          <p:cNvPr id="10" name="Text Box 52">
            <a:extLst>
              <a:ext uri="{FF2B5EF4-FFF2-40B4-BE49-F238E27FC236}">
                <a16:creationId xmlns:a16="http://schemas.microsoft.com/office/drawing/2014/main" id="{DA02711E-986C-8C47-8714-3E673C6A0420}"/>
              </a:ext>
            </a:extLst>
          </p:cNvPr>
          <p:cNvSpPr txBox="1">
            <a:spLocks noChangeArrowheads="1"/>
          </p:cNvSpPr>
          <p:nvPr/>
        </p:nvSpPr>
        <p:spPr bwMode="auto">
          <a:xfrm flipH="1">
            <a:off x="10361527" y="589504"/>
            <a:ext cx="289728" cy="42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dirty="0">
                <a:solidFill>
                  <a:prstClr val="black"/>
                </a:solidFill>
                <a:latin typeface="+mn-lt"/>
              </a:rPr>
              <a:t>c</a:t>
            </a:r>
            <a:endParaRPr lang="ru-RU" altLang="ru-RU" sz="1600" dirty="0">
              <a:solidFill>
                <a:prstClr val="black"/>
              </a:solidFill>
              <a:latin typeface="+mn-lt"/>
            </a:endParaRPr>
          </a:p>
        </p:txBody>
      </p:sp>
      <p:pic>
        <p:nvPicPr>
          <p:cNvPr id="16" name="Picture 15">
            <a:extLst>
              <a:ext uri="{FF2B5EF4-FFF2-40B4-BE49-F238E27FC236}">
                <a16:creationId xmlns:a16="http://schemas.microsoft.com/office/drawing/2014/main" id="{226604E2-8B68-7D0E-B2BA-59BCDD2E9292}"/>
              </a:ext>
            </a:extLst>
          </p:cNvPr>
          <p:cNvPicPr>
            <a:picLocks noChangeAspect="1"/>
          </p:cNvPicPr>
          <p:nvPr/>
        </p:nvPicPr>
        <p:blipFill>
          <a:blip r:embed="rId7"/>
          <a:stretch>
            <a:fillRect/>
          </a:stretch>
        </p:blipFill>
        <p:spPr>
          <a:xfrm>
            <a:off x="83220" y="1114069"/>
            <a:ext cx="5105229" cy="2711252"/>
          </a:xfrm>
          <a:prstGeom prst="rect">
            <a:avLst/>
          </a:prstGeom>
          <a:ln>
            <a:solidFill>
              <a:schemeClr val="accent1"/>
            </a:solidFill>
          </a:ln>
        </p:spPr>
      </p:pic>
      <p:sp>
        <p:nvSpPr>
          <p:cNvPr id="18" name="TextBox 17">
            <a:extLst>
              <a:ext uri="{FF2B5EF4-FFF2-40B4-BE49-F238E27FC236}">
                <a16:creationId xmlns:a16="http://schemas.microsoft.com/office/drawing/2014/main" id="{2B1F1627-1AD8-C751-E31A-7A99F77A120E}"/>
              </a:ext>
            </a:extLst>
          </p:cNvPr>
          <p:cNvSpPr txBox="1"/>
          <p:nvPr/>
        </p:nvSpPr>
        <p:spPr>
          <a:xfrm>
            <a:off x="82192" y="6067360"/>
            <a:ext cx="8643135" cy="307777"/>
          </a:xfrm>
          <a:prstGeom prst="rect">
            <a:avLst/>
          </a:prstGeom>
          <a:noFill/>
        </p:spPr>
        <p:txBody>
          <a:bodyPr wrap="square">
            <a:spAutoFit/>
          </a:bodyPr>
          <a:lstStyle/>
          <a:p>
            <a:pPr defTabSz="914377">
              <a:spcBef>
                <a:spcPts val="800"/>
              </a:spcBef>
            </a:pPr>
            <a:r>
              <a:rPr lang="en-US" altLang="ru-RU" sz="1400" b="1" dirty="0">
                <a:solidFill>
                  <a:srgbClr val="0070C0"/>
                </a:solidFill>
                <a:latin typeface="+mn-lt"/>
              </a:rPr>
              <a:t>Important</a:t>
            </a:r>
            <a:r>
              <a:rPr lang="en-US" altLang="ru-RU" sz="1400" dirty="0">
                <a:solidFill>
                  <a:prstClr val="black"/>
                </a:solidFill>
                <a:latin typeface="+mn-lt"/>
              </a:rPr>
              <a:t>: </a:t>
            </a:r>
            <a:r>
              <a:rPr lang="en-US" altLang="ru-RU" sz="1400" b="1" dirty="0">
                <a:solidFill>
                  <a:prstClr val="black"/>
                </a:solidFill>
                <a:latin typeface="+mn-lt"/>
              </a:rPr>
              <a:t>Reverse associations </a:t>
            </a:r>
            <a:r>
              <a:rPr lang="en-US" altLang="ru-RU" sz="1400" dirty="0">
                <a:solidFill>
                  <a:prstClr val="black"/>
                </a:solidFill>
                <a:latin typeface="+mn-lt"/>
              </a:rPr>
              <a:t>allow to browse reverse- directional associations.</a:t>
            </a:r>
            <a:endParaRPr lang="ru-RU" altLang="ru-RU" sz="1400" dirty="0">
              <a:solidFill>
                <a:prstClr val="black"/>
              </a:solidFill>
              <a:latin typeface="+mn-lt"/>
            </a:endParaRPr>
          </a:p>
        </p:txBody>
      </p:sp>
    </p:spTree>
    <p:extLst>
      <p:ext uri="{BB962C8B-B14F-4D97-AF65-F5344CB8AC3E}">
        <p14:creationId xmlns:p14="http://schemas.microsoft.com/office/powerpoint/2010/main" val="67223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9E700B0-1E71-97E2-31EB-970AB0C0CF05}"/>
              </a:ext>
            </a:extLst>
          </p:cNvPr>
          <p:cNvPicPr>
            <a:picLocks noChangeAspect="1"/>
          </p:cNvPicPr>
          <p:nvPr/>
        </p:nvPicPr>
        <p:blipFill>
          <a:blip r:embed="rId3"/>
          <a:stretch>
            <a:fillRect/>
          </a:stretch>
        </p:blipFill>
        <p:spPr>
          <a:xfrm>
            <a:off x="236354" y="1500910"/>
            <a:ext cx="6773220" cy="2048161"/>
          </a:xfrm>
          <a:prstGeom prst="rect">
            <a:avLst/>
          </a:prstGeom>
          <a:ln>
            <a:solidFill>
              <a:schemeClr val="accent1"/>
            </a:solidFill>
          </a:ln>
        </p:spPr>
      </p:pic>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en-US" dirty="0"/>
              <a:t>Graph: always think about object connections</a:t>
            </a:r>
            <a:endParaRPr lang="en-US" sz="1600" dirty="0"/>
          </a:p>
        </p:txBody>
      </p:sp>
      <p:sp>
        <p:nvSpPr>
          <p:cNvPr id="7" name="TextBox 6">
            <a:extLst>
              <a:ext uri="{FF2B5EF4-FFF2-40B4-BE49-F238E27FC236}">
                <a16:creationId xmlns:a16="http://schemas.microsoft.com/office/drawing/2014/main" id="{EFBC51FA-4FF5-066F-453A-72FC433875B4}"/>
              </a:ext>
            </a:extLst>
          </p:cNvPr>
          <p:cNvSpPr txBox="1"/>
          <p:nvPr/>
        </p:nvSpPr>
        <p:spPr>
          <a:xfrm>
            <a:off x="131428" y="791742"/>
            <a:ext cx="12060572" cy="646331"/>
          </a:xfrm>
          <a:prstGeom prst="rect">
            <a:avLst/>
          </a:prstGeom>
          <a:noFill/>
        </p:spPr>
        <p:txBody>
          <a:bodyPr wrap="square">
            <a:spAutoFit/>
          </a:bodyPr>
          <a:lstStyle/>
          <a:p>
            <a:pPr defTabSz="914377">
              <a:spcAft>
                <a:spcPts val="600"/>
              </a:spcAft>
            </a:pPr>
            <a:r>
              <a:rPr lang="en-US" sz="2200" b="1" u="sng" dirty="0">
                <a:solidFill>
                  <a:prstClr val="black"/>
                </a:solidFill>
              </a:rPr>
              <a:t>In Project:</a:t>
            </a:r>
            <a:r>
              <a:rPr lang="en-US" sz="2200" dirty="0">
                <a:solidFill>
                  <a:prstClr val="black"/>
                </a:solidFill>
              </a:rPr>
              <a:t> add unlinked objects.</a:t>
            </a:r>
            <a:br>
              <a:rPr lang="en-US" sz="2200" dirty="0">
                <a:solidFill>
                  <a:prstClr val="black"/>
                </a:solidFill>
              </a:rPr>
            </a:br>
            <a:r>
              <a:rPr lang="en-US" sz="1400" dirty="0">
                <a:solidFill>
                  <a:prstClr val="black"/>
                </a:solidFill>
                <a:hlinkClick r:id="rId4"/>
              </a:rPr>
              <a:t>https://mdi.matinf.pro/rubric/industry</a:t>
            </a:r>
            <a:endParaRPr lang="en-US" sz="1400" dirty="0">
              <a:solidFill>
                <a:prstClr val="black"/>
              </a:solidFill>
            </a:endParaRPr>
          </a:p>
        </p:txBody>
      </p:sp>
      <p:grpSp>
        <p:nvGrpSpPr>
          <p:cNvPr id="30" name="Group 29">
            <a:extLst>
              <a:ext uri="{FF2B5EF4-FFF2-40B4-BE49-F238E27FC236}">
                <a16:creationId xmlns:a16="http://schemas.microsoft.com/office/drawing/2014/main" id="{17421279-06EA-8C44-F5F7-60DB0D5E8FCF}"/>
              </a:ext>
            </a:extLst>
          </p:cNvPr>
          <p:cNvGrpSpPr/>
          <p:nvPr/>
        </p:nvGrpSpPr>
        <p:grpSpPr>
          <a:xfrm>
            <a:off x="127962" y="4092589"/>
            <a:ext cx="12064037" cy="2177187"/>
            <a:chOff x="127962" y="4092589"/>
            <a:chExt cx="12064037" cy="2177187"/>
          </a:xfrm>
        </p:grpSpPr>
        <p:pic>
          <p:nvPicPr>
            <p:cNvPr id="6" name="Picture 5">
              <a:extLst>
                <a:ext uri="{FF2B5EF4-FFF2-40B4-BE49-F238E27FC236}">
                  <a16:creationId xmlns:a16="http://schemas.microsoft.com/office/drawing/2014/main" id="{FACA07CE-45C6-32C2-F0B1-1435F37EF57E}"/>
                </a:ext>
              </a:extLst>
            </p:cNvPr>
            <p:cNvPicPr>
              <a:picLocks noChangeAspect="1"/>
            </p:cNvPicPr>
            <p:nvPr/>
          </p:nvPicPr>
          <p:blipFill>
            <a:blip r:embed="rId5"/>
            <a:stretch>
              <a:fillRect/>
            </a:stretch>
          </p:blipFill>
          <p:spPr>
            <a:xfrm>
              <a:off x="234623" y="4849424"/>
              <a:ext cx="6735115" cy="1419423"/>
            </a:xfrm>
            <a:prstGeom prst="rect">
              <a:avLst/>
            </a:prstGeom>
            <a:ln>
              <a:solidFill>
                <a:schemeClr val="accent1"/>
              </a:solidFill>
            </a:ln>
          </p:spPr>
        </p:pic>
        <p:sp>
          <p:nvSpPr>
            <p:cNvPr id="8" name="TextBox 7">
              <a:extLst>
                <a:ext uri="{FF2B5EF4-FFF2-40B4-BE49-F238E27FC236}">
                  <a16:creationId xmlns:a16="http://schemas.microsoft.com/office/drawing/2014/main" id="{475EE5D1-5CD8-0963-740A-49B6966FC310}"/>
                </a:ext>
              </a:extLst>
            </p:cNvPr>
            <p:cNvSpPr txBox="1"/>
            <p:nvPr/>
          </p:nvSpPr>
          <p:spPr>
            <a:xfrm>
              <a:off x="127962" y="4092589"/>
              <a:ext cx="12064037" cy="723275"/>
            </a:xfrm>
            <a:prstGeom prst="rect">
              <a:avLst/>
            </a:prstGeom>
            <a:noFill/>
          </p:spPr>
          <p:txBody>
            <a:bodyPr wrap="square">
              <a:spAutoFit/>
            </a:bodyPr>
            <a:lstStyle/>
            <a:p>
              <a:pPr defTabSz="914377">
                <a:spcAft>
                  <a:spcPts val="600"/>
                </a:spcAft>
              </a:pPr>
              <a:r>
                <a:rPr lang="en-US" sz="2200" b="1" u="sng" dirty="0">
                  <a:solidFill>
                    <a:prstClr val="black"/>
                  </a:solidFill>
                </a:rPr>
                <a:t>In Object (under associated objects):</a:t>
              </a:r>
              <a:r>
                <a:rPr lang="en-US" sz="2200" dirty="0">
                  <a:solidFill>
                    <a:prstClr val="black"/>
                  </a:solidFill>
                </a:rPr>
                <a:t> add </a:t>
              </a:r>
              <a:r>
                <a:rPr lang="en-US" sz="2200" u="sng" dirty="0">
                  <a:solidFill>
                    <a:prstClr val="black"/>
                  </a:solidFill>
                </a:rPr>
                <a:t>linked</a:t>
              </a:r>
              <a:r>
                <a:rPr lang="en-US" sz="2200" dirty="0">
                  <a:solidFill>
                    <a:prstClr val="black"/>
                  </a:solidFill>
                </a:rPr>
                <a:t> objects.</a:t>
              </a:r>
            </a:p>
            <a:p>
              <a:pPr defTabSz="914377">
                <a:spcAft>
                  <a:spcPts val="600"/>
                </a:spcAft>
              </a:pPr>
              <a:r>
                <a:rPr lang="en-US" sz="1400" dirty="0">
                  <a:hlinkClick r:id="rId6"/>
                </a:rPr>
                <a:t>https://mdi.matinf.pro/object/standard-screening-crc-aka-tobias-report-103066</a:t>
              </a:r>
              <a:endParaRPr lang="en-US" sz="1400" dirty="0"/>
            </a:p>
          </p:txBody>
        </p:sp>
        <p:pic>
          <p:nvPicPr>
            <p:cNvPr id="12" name="Picture 11">
              <a:extLst>
                <a:ext uri="{FF2B5EF4-FFF2-40B4-BE49-F238E27FC236}">
                  <a16:creationId xmlns:a16="http://schemas.microsoft.com/office/drawing/2014/main" id="{E74AF2F9-A430-B954-0F01-1D31353E983E}"/>
                </a:ext>
              </a:extLst>
            </p:cNvPr>
            <p:cNvPicPr>
              <a:picLocks noChangeAspect="1"/>
            </p:cNvPicPr>
            <p:nvPr/>
          </p:nvPicPr>
          <p:blipFill>
            <a:blip r:embed="rId7"/>
            <a:stretch>
              <a:fillRect/>
            </a:stretch>
          </p:blipFill>
          <p:spPr>
            <a:xfrm>
              <a:off x="8242736" y="4559629"/>
              <a:ext cx="3800327" cy="1710147"/>
            </a:xfrm>
            <a:prstGeom prst="rect">
              <a:avLst/>
            </a:prstGeom>
            <a:ln>
              <a:solidFill>
                <a:schemeClr val="accent1"/>
              </a:solidFill>
            </a:ln>
          </p:spPr>
        </p:pic>
      </p:grpSp>
      <p:pic>
        <p:nvPicPr>
          <p:cNvPr id="14" name="Picture 13">
            <a:extLst>
              <a:ext uri="{FF2B5EF4-FFF2-40B4-BE49-F238E27FC236}">
                <a16:creationId xmlns:a16="http://schemas.microsoft.com/office/drawing/2014/main" id="{BA3C9EA4-1234-FA02-2E5E-708137272008}"/>
              </a:ext>
            </a:extLst>
          </p:cNvPr>
          <p:cNvPicPr>
            <a:picLocks noChangeAspect="1"/>
          </p:cNvPicPr>
          <p:nvPr/>
        </p:nvPicPr>
        <p:blipFill>
          <a:blip r:embed="rId8"/>
          <a:stretch>
            <a:fillRect/>
          </a:stretch>
        </p:blipFill>
        <p:spPr>
          <a:xfrm>
            <a:off x="8291593" y="2029811"/>
            <a:ext cx="3761866" cy="1670380"/>
          </a:xfrm>
          <a:prstGeom prst="rect">
            <a:avLst/>
          </a:prstGeom>
          <a:ln>
            <a:solidFill>
              <a:schemeClr val="accent1"/>
            </a:solidFill>
          </a:ln>
        </p:spPr>
      </p:pic>
      <p:cxnSp>
        <p:nvCxnSpPr>
          <p:cNvPr id="15" name="Straight Arrow Connector 14">
            <a:extLst>
              <a:ext uri="{FF2B5EF4-FFF2-40B4-BE49-F238E27FC236}">
                <a16:creationId xmlns:a16="http://schemas.microsoft.com/office/drawing/2014/main" id="{3081F999-F630-8B43-6244-806A91B47455}"/>
              </a:ext>
            </a:extLst>
          </p:cNvPr>
          <p:cNvCxnSpPr>
            <a:cxnSpLocks/>
          </p:cNvCxnSpPr>
          <p:nvPr/>
        </p:nvCxnSpPr>
        <p:spPr>
          <a:xfrm flipV="1">
            <a:off x="4551218" y="2223655"/>
            <a:ext cx="3751118" cy="862445"/>
          </a:xfrm>
          <a:prstGeom prst="straightConnector1">
            <a:avLst/>
          </a:prstGeom>
          <a:noFill/>
          <a:ln w="63500" cap="flat" cmpd="sng" algn="ctr">
            <a:solidFill>
              <a:srgbClr val="0070C0">
                <a:alpha val="60000"/>
              </a:srgbClr>
            </a:solidFill>
            <a:prstDash val="solid"/>
            <a:miter lim="800000"/>
            <a:tailEnd type="triangle"/>
          </a:ln>
          <a:effectLst/>
        </p:spPr>
      </p:cxnSp>
      <p:grpSp>
        <p:nvGrpSpPr>
          <p:cNvPr id="23" name="Group 22">
            <a:extLst>
              <a:ext uri="{FF2B5EF4-FFF2-40B4-BE49-F238E27FC236}">
                <a16:creationId xmlns:a16="http://schemas.microsoft.com/office/drawing/2014/main" id="{A04795D4-F9FB-78D1-8F53-33D971525E55}"/>
              </a:ext>
            </a:extLst>
          </p:cNvPr>
          <p:cNvGrpSpPr/>
          <p:nvPr/>
        </p:nvGrpSpPr>
        <p:grpSpPr>
          <a:xfrm>
            <a:off x="4086225" y="1051853"/>
            <a:ext cx="2688647" cy="1961511"/>
            <a:chOff x="4605771" y="1062244"/>
            <a:chExt cx="2688647" cy="1961511"/>
          </a:xfrm>
        </p:grpSpPr>
        <p:sp>
          <p:nvSpPr>
            <p:cNvPr id="19" name="TextBox 18">
              <a:extLst>
                <a:ext uri="{FF2B5EF4-FFF2-40B4-BE49-F238E27FC236}">
                  <a16:creationId xmlns:a16="http://schemas.microsoft.com/office/drawing/2014/main" id="{00B2153E-D06A-95F5-4964-FAA8E6F892CD}"/>
                </a:ext>
              </a:extLst>
            </p:cNvPr>
            <p:cNvSpPr txBox="1"/>
            <p:nvPr/>
          </p:nvSpPr>
          <p:spPr>
            <a:xfrm>
              <a:off x="4605771" y="1062244"/>
              <a:ext cx="2688647" cy="400110"/>
            </a:xfrm>
            <a:prstGeom prst="rect">
              <a:avLst/>
            </a:prstGeom>
            <a:noFill/>
          </p:spPr>
          <p:txBody>
            <a:bodyPr wrap="square">
              <a:spAutoFit/>
            </a:bodyPr>
            <a:lstStyle/>
            <a:p>
              <a:r>
                <a:rPr lang="en-US" sz="2000" b="1" u="sng" dirty="0">
                  <a:solidFill>
                    <a:srgbClr val="FF0000"/>
                  </a:solidFill>
                </a:rPr>
                <a:t>Add “top level” objects</a:t>
              </a:r>
              <a:endParaRPr lang="en-US" sz="2000" dirty="0">
                <a:solidFill>
                  <a:srgbClr val="FF0000"/>
                </a:solidFill>
              </a:endParaRPr>
            </a:p>
          </p:txBody>
        </p:sp>
        <p:cxnSp>
          <p:nvCxnSpPr>
            <p:cNvPr id="20" name="Straight Arrow Connector 19">
              <a:extLst>
                <a:ext uri="{FF2B5EF4-FFF2-40B4-BE49-F238E27FC236}">
                  <a16:creationId xmlns:a16="http://schemas.microsoft.com/office/drawing/2014/main" id="{0C52D182-1666-D626-15DE-09D98DC4FC4F}"/>
                </a:ext>
              </a:extLst>
            </p:cNvPr>
            <p:cNvCxnSpPr>
              <a:cxnSpLocks/>
            </p:cNvCxnSpPr>
            <p:nvPr/>
          </p:nvCxnSpPr>
          <p:spPr>
            <a:xfrm>
              <a:off x="4790209" y="1454727"/>
              <a:ext cx="0" cy="1569028"/>
            </a:xfrm>
            <a:prstGeom prst="straightConnector1">
              <a:avLst/>
            </a:prstGeom>
            <a:noFill/>
            <a:ln w="63500" cap="flat" cmpd="sng" algn="ctr">
              <a:solidFill>
                <a:srgbClr val="FFC000">
                  <a:alpha val="60000"/>
                </a:srgbClr>
              </a:solidFill>
              <a:prstDash val="solid"/>
              <a:miter lim="800000"/>
              <a:tailEnd type="triangle"/>
            </a:ln>
            <a:effectLst/>
          </p:spPr>
        </p:cxnSp>
      </p:grpSp>
      <p:grpSp>
        <p:nvGrpSpPr>
          <p:cNvPr id="31" name="Group 30">
            <a:extLst>
              <a:ext uri="{FF2B5EF4-FFF2-40B4-BE49-F238E27FC236}">
                <a16:creationId xmlns:a16="http://schemas.microsoft.com/office/drawing/2014/main" id="{F371B87B-40FE-86F5-2EBB-DD20B86D592C}"/>
              </a:ext>
            </a:extLst>
          </p:cNvPr>
          <p:cNvGrpSpPr/>
          <p:nvPr/>
        </p:nvGrpSpPr>
        <p:grpSpPr>
          <a:xfrm>
            <a:off x="6785264" y="3926671"/>
            <a:ext cx="4499263" cy="1746765"/>
            <a:chOff x="6785264" y="3926671"/>
            <a:chExt cx="4499263" cy="1746765"/>
          </a:xfrm>
        </p:grpSpPr>
        <p:sp>
          <p:nvSpPr>
            <p:cNvPr id="25" name="TextBox 24">
              <a:extLst>
                <a:ext uri="{FF2B5EF4-FFF2-40B4-BE49-F238E27FC236}">
                  <a16:creationId xmlns:a16="http://schemas.microsoft.com/office/drawing/2014/main" id="{AEFD62F1-599F-6431-8A9C-0847E065FF4D}"/>
                </a:ext>
              </a:extLst>
            </p:cNvPr>
            <p:cNvSpPr txBox="1"/>
            <p:nvPr/>
          </p:nvSpPr>
          <p:spPr>
            <a:xfrm>
              <a:off x="7262379" y="3926671"/>
              <a:ext cx="4022148" cy="400110"/>
            </a:xfrm>
            <a:prstGeom prst="rect">
              <a:avLst/>
            </a:prstGeom>
            <a:noFill/>
          </p:spPr>
          <p:txBody>
            <a:bodyPr wrap="square">
              <a:spAutoFit/>
            </a:bodyPr>
            <a:lstStyle/>
            <a:p>
              <a:r>
                <a:rPr lang="en-US" sz="2000" b="1" u="sng" dirty="0">
                  <a:solidFill>
                    <a:srgbClr val="FF0000"/>
                  </a:solidFill>
                </a:rPr>
                <a:t>Add “children/dependent” objects</a:t>
              </a:r>
              <a:endParaRPr lang="en-US" sz="2000" dirty="0">
                <a:solidFill>
                  <a:srgbClr val="FF0000"/>
                </a:solidFill>
              </a:endParaRPr>
            </a:p>
          </p:txBody>
        </p:sp>
        <p:cxnSp>
          <p:nvCxnSpPr>
            <p:cNvPr id="26" name="Straight Arrow Connector 25">
              <a:extLst>
                <a:ext uri="{FF2B5EF4-FFF2-40B4-BE49-F238E27FC236}">
                  <a16:creationId xmlns:a16="http://schemas.microsoft.com/office/drawing/2014/main" id="{40B9FF5E-9869-DD90-4DC3-953450DBD000}"/>
                </a:ext>
              </a:extLst>
            </p:cNvPr>
            <p:cNvCxnSpPr>
              <a:cxnSpLocks/>
            </p:cNvCxnSpPr>
            <p:nvPr/>
          </p:nvCxnSpPr>
          <p:spPr>
            <a:xfrm flipH="1">
              <a:off x="6785264" y="4298374"/>
              <a:ext cx="900545" cy="1375062"/>
            </a:xfrm>
            <a:prstGeom prst="straightConnector1">
              <a:avLst/>
            </a:prstGeom>
            <a:noFill/>
            <a:ln w="63500" cap="flat" cmpd="sng" algn="ctr">
              <a:solidFill>
                <a:srgbClr val="FFC000">
                  <a:alpha val="60000"/>
                </a:srgbClr>
              </a:solidFill>
              <a:prstDash val="solid"/>
              <a:miter lim="800000"/>
              <a:tailEnd type="triangle"/>
            </a:ln>
            <a:effectLst/>
          </p:spPr>
        </p:cxnSp>
      </p:grpSp>
      <p:sp>
        <p:nvSpPr>
          <p:cNvPr id="3" name="Text Placeholder 2">
            <a:extLst>
              <a:ext uri="{FF2B5EF4-FFF2-40B4-BE49-F238E27FC236}">
                <a16:creationId xmlns:a16="http://schemas.microsoft.com/office/drawing/2014/main" id="{42533B76-5826-3C54-64AA-00D6E970C57C}"/>
              </a:ext>
            </a:extLst>
          </p:cNvPr>
          <p:cNvSpPr>
            <a:spLocks noGrp="1"/>
          </p:cNvSpPr>
          <p:nvPr>
            <p:ph type="body" sz="quarter" idx="13"/>
          </p:nvPr>
        </p:nvSpPr>
        <p:spPr>
          <a:xfrm>
            <a:off x="3801439" y="6362393"/>
            <a:ext cx="6648848" cy="485999"/>
          </a:xfrm>
        </p:spPr>
        <p:txBody>
          <a:bodyPr>
            <a:normAutofit/>
          </a:bodyPr>
          <a:lstStyle/>
          <a:p>
            <a:pPr indent="0" defTabSz="914377">
              <a:buNone/>
            </a:pPr>
            <a:r>
              <a:rPr lang="en-US" sz="1200" dirty="0">
                <a:solidFill>
                  <a:prstClr val="black"/>
                </a:solidFill>
                <a:hlinkClick r:id="rId4"/>
              </a:rPr>
              <a:t>https://mdi.matinf.pro/rubric/industry </a:t>
            </a:r>
            <a:endParaRPr lang="en-US" sz="1200" dirty="0">
              <a:solidFill>
                <a:prstClr val="black"/>
              </a:solidFill>
            </a:endParaRPr>
          </a:p>
          <a:p>
            <a:pPr indent="0" defTabSz="914377">
              <a:buNone/>
            </a:pPr>
            <a:r>
              <a:rPr lang="en-US" sz="1200" dirty="0">
                <a:hlinkClick r:id="rId6"/>
              </a:rPr>
              <a:t>https://mdi.matinf.pro/object/standard-screening-crc-aka-tobias-report-103066</a:t>
            </a:r>
            <a:endParaRPr lang="en-US" sz="1200" dirty="0"/>
          </a:p>
        </p:txBody>
      </p:sp>
      <p:sp>
        <p:nvSpPr>
          <p:cNvPr id="10" name="Cloud 9">
            <a:extLst>
              <a:ext uri="{FF2B5EF4-FFF2-40B4-BE49-F238E27FC236}">
                <a16:creationId xmlns:a16="http://schemas.microsoft.com/office/drawing/2014/main" id="{2809E9C8-A8F7-E60B-AED4-A3FDA7EDA57D}"/>
              </a:ext>
            </a:extLst>
          </p:cNvPr>
          <p:cNvSpPr/>
          <p:nvPr/>
        </p:nvSpPr>
        <p:spPr>
          <a:xfrm>
            <a:off x="8480809" y="90436"/>
            <a:ext cx="3125038" cy="1879042"/>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How many </a:t>
            </a:r>
            <a:r>
              <a:rPr lang="en-US" dirty="0"/>
              <a:t>options are there to add object</a:t>
            </a:r>
            <a:r>
              <a:rPr lang="ru-RU" dirty="0"/>
              <a:t> </a:t>
            </a:r>
            <a:r>
              <a:rPr lang="en-US" dirty="0"/>
              <a:t>to DB</a:t>
            </a:r>
            <a:r>
              <a:rPr lang="ru-RU" dirty="0"/>
              <a:t>?</a:t>
            </a:r>
            <a:endParaRPr lang="en-US" dirty="0"/>
          </a:p>
        </p:txBody>
      </p:sp>
    </p:spTree>
    <p:extLst>
      <p:ext uri="{BB962C8B-B14F-4D97-AF65-F5344CB8AC3E}">
        <p14:creationId xmlns:p14="http://schemas.microsoft.com/office/powerpoint/2010/main" val="3482703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fade">
                                      <p:cBhvr>
                                        <p:cTn id="20" dur="500"/>
                                        <p:tgtEl>
                                          <p:spTgt spid="30"/>
                                        </p:tgtEl>
                                      </p:cBhvr>
                                    </p:animEffect>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fade">
                                      <p:cBhvr>
                                        <p:cTn id="24" dur="500"/>
                                        <p:tgtEl>
                                          <p:spTgt spid="3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en-US" dirty="0"/>
              <a:t>Unclassified samples: these should not exist anymore…</a:t>
            </a:r>
            <a:endParaRPr lang="en-US" sz="1600" dirty="0"/>
          </a:p>
        </p:txBody>
      </p:sp>
      <p:sp>
        <p:nvSpPr>
          <p:cNvPr id="6" name="TextBox 5">
            <a:extLst>
              <a:ext uri="{FF2B5EF4-FFF2-40B4-BE49-F238E27FC236}">
                <a16:creationId xmlns:a16="http://schemas.microsoft.com/office/drawing/2014/main" id="{A057F275-26B9-E692-7CD4-C19783366B50}"/>
              </a:ext>
            </a:extLst>
          </p:cNvPr>
          <p:cNvSpPr txBox="1"/>
          <p:nvPr/>
        </p:nvSpPr>
        <p:spPr>
          <a:xfrm>
            <a:off x="200026" y="999897"/>
            <a:ext cx="11991974" cy="477054"/>
          </a:xfrm>
          <a:prstGeom prst="rect">
            <a:avLst/>
          </a:prstGeom>
          <a:noFill/>
        </p:spPr>
        <p:txBody>
          <a:bodyPr wrap="square">
            <a:spAutoFit/>
          </a:bodyPr>
          <a:lstStyle/>
          <a:p>
            <a:r>
              <a:rPr lang="en-US" sz="2500" b="1" dirty="0"/>
              <a:t>Goal: </a:t>
            </a:r>
            <a:r>
              <a:rPr lang="en-US" sz="2500" dirty="0"/>
              <a:t>all samples should have a parent “Idea or Experiment Plan” / “Request for synthesis”</a:t>
            </a:r>
          </a:p>
        </p:txBody>
      </p:sp>
      <p:sp>
        <p:nvSpPr>
          <p:cNvPr id="9" name="Text Placeholder 8">
            <a:extLst>
              <a:ext uri="{FF2B5EF4-FFF2-40B4-BE49-F238E27FC236}">
                <a16:creationId xmlns:a16="http://schemas.microsoft.com/office/drawing/2014/main" id="{CB55C28B-43E0-2201-D315-E8B48DD7E9C0}"/>
              </a:ext>
            </a:extLst>
          </p:cNvPr>
          <p:cNvSpPr>
            <a:spLocks noGrp="1"/>
          </p:cNvSpPr>
          <p:nvPr>
            <p:ph type="body" sz="quarter" idx="13"/>
          </p:nvPr>
        </p:nvSpPr>
        <p:spPr/>
        <p:txBody>
          <a:bodyPr/>
          <a:lstStyle/>
          <a:p>
            <a:pPr indent="0">
              <a:buNone/>
            </a:pPr>
            <a:r>
              <a:rPr lang="en-US" dirty="0">
                <a:hlinkClick r:id="rId3"/>
              </a:rPr>
              <a:t>https://mdi.matinf.pro/report/unclassifiedsamples</a:t>
            </a:r>
            <a:endParaRPr lang="en-US" dirty="0"/>
          </a:p>
        </p:txBody>
      </p:sp>
      <p:pic>
        <p:nvPicPr>
          <p:cNvPr id="4" name="Picture 3">
            <a:extLst>
              <a:ext uri="{FF2B5EF4-FFF2-40B4-BE49-F238E27FC236}">
                <a16:creationId xmlns:a16="http://schemas.microsoft.com/office/drawing/2014/main" id="{E3CD4D25-8E84-BE3B-75B5-0F001409D8A9}"/>
              </a:ext>
            </a:extLst>
          </p:cNvPr>
          <p:cNvPicPr>
            <a:picLocks noChangeAspect="1"/>
          </p:cNvPicPr>
          <p:nvPr/>
        </p:nvPicPr>
        <p:blipFill>
          <a:blip r:embed="rId4"/>
          <a:stretch>
            <a:fillRect/>
          </a:stretch>
        </p:blipFill>
        <p:spPr>
          <a:xfrm>
            <a:off x="509294" y="1503737"/>
            <a:ext cx="10983052" cy="4785604"/>
          </a:xfrm>
          <a:prstGeom prst="rect">
            <a:avLst/>
          </a:prstGeom>
          <a:ln>
            <a:solidFill>
              <a:schemeClr val="accent1"/>
            </a:solidFill>
          </a:ln>
        </p:spPr>
      </p:pic>
    </p:spTree>
    <p:extLst>
      <p:ext uri="{BB962C8B-B14F-4D97-AF65-F5344CB8AC3E}">
        <p14:creationId xmlns:p14="http://schemas.microsoft.com/office/powerpoint/2010/main" val="33316996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A2FA53C-E86D-EF00-BE13-3EE0C13BD065}"/>
              </a:ext>
            </a:extLst>
          </p:cNvPr>
          <p:cNvPicPr>
            <a:picLocks noChangeAspect="1"/>
          </p:cNvPicPr>
          <p:nvPr/>
        </p:nvPicPr>
        <p:blipFill>
          <a:blip r:embed="rId3"/>
          <a:stretch>
            <a:fillRect/>
          </a:stretch>
        </p:blipFill>
        <p:spPr>
          <a:xfrm>
            <a:off x="110797" y="1180080"/>
            <a:ext cx="6754168" cy="2191056"/>
          </a:xfrm>
          <a:prstGeom prst="rect">
            <a:avLst/>
          </a:prstGeom>
          <a:ln>
            <a:solidFill>
              <a:schemeClr val="accent1"/>
            </a:solidFill>
          </a:ln>
        </p:spPr>
      </p:pic>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en-US" u="sng" dirty="0"/>
              <a:t>Oriented</a:t>
            </a:r>
            <a:r>
              <a:rPr lang="en-US" dirty="0"/>
              <a:t> Graph: </a:t>
            </a:r>
            <a:r>
              <a:rPr lang="en-US" u="sng" dirty="0"/>
              <a:t>interlink</a:t>
            </a:r>
            <a:r>
              <a:rPr lang="en-US" dirty="0"/>
              <a:t> &amp; </a:t>
            </a:r>
            <a:r>
              <a:rPr lang="en-US" u="sng" dirty="0"/>
              <a:t>don’t mess up</a:t>
            </a:r>
            <a:r>
              <a:rPr lang="en-US" dirty="0"/>
              <a:t> with directions</a:t>
            </a:r>
            <a:endParaRPr lang="en-US" sz="1600" dirty="0"/>
          </a:p>
        </p:txBody>
      </p:sp>
      <p:sp>
        <p:nvSpPr>
          <p:cNvPr id="7" name="TextBox 6">
            <a:extLst>
              <a:ext uri="{FF2B5EF4-FFF2-40B4-BE49-F238E27FC236}">
                <a16:creationId xmlns:a16="http://schemas.microsoft.com/office/drawing/2014/main" id="{53F9490B-867E-1521-91D0-1B974C1BDC00}"/>
              </a:ext>
            </a:extLst>
          </p:cNvPr>
          <p:cNvSpPr txBox="1"/>
          <p:nvPr/>
        </p:nvSpPr>
        <p:spPr>
          <a:xfrm>
            <a:off x="148818" y="717096"/>
            <a:ext cx="4263926" cy="430887"/>
          </a:xfrm>
          <a:prstGeom prst="rect">
            <a:avLst/>
          </a:prstGeom>
          <a:noFill/>
        </p:spPr>
        <p:txBody>
          <a:bodyPr wrap="square">
            <a:spAutoFit/>
          </a:bodyPr>
          <a:lstStyle/>
          <a:p>
            <a:pPr defTabSz="914377">
              <a:spcAft>
                <a:spcPts val="600"/>
              </a:spcAft>
            </a:pPr>
            <a:r>
              <a:rPr lang="en-US" sz="2200" dirty="0">
                <a:solidFill>
                  <a:prstClr val="black"/>
                </a:solidFill>
              </a:rPr>
              <a:t>In all objects:</a:t>
            </a:r>
            <a:endParaRPr lang="en-US" sz="2200" b="1" dirty="0">
              <a:solidFill>
                <a:prstClr val="black"/>
              </a:solidFill>
            </a:endParaRPr>
          </a:p>
        </p:txBody>
      </p:sp>
      <p:grpSp>
        <p:nvGrpSpPr>
          <p:cNvPr id="54" name="Group 53">
            <a:extLst>
              <a:ext uri="{FF2B5EF4-FFF2-40B4-BE49-F238E27FC236}">
                <a16:creationId xmlns:a16="http://schemas.microsoft.com/office/drawing/2014/main" id="{24D785B1-26E2-3286-AFEA-81308B70D10A}"/>
              </a:ext>
            </a:extLst>
          </p:cNvPr>
          <p:cNvGrpSpPr/>
          <p:nvPr/>
        </p:nvGrpSpPr>
        <p:grpSpPr>
          <a:xfrm>
            <a:off x="6781797" y="2090940"/>
            <a:ext cx="5614555" cy="430887"/>
            <a:chOff x="6937662" y="2090940"/>
            <a:chExt cx="5614555" cy="430887"/>
          </a:xfrm>
        </p:grpSpPr>
        <p:sp>
          <p:nvSpPr>
            <p:cNvPr id="9" name="Line 36">
              <a:extLst>
                <a:ext uri="{FF2B5EF4-FFF2-40B4-BE49-F238E27FC236}">
                  <a16:creationId xmlns:a16="http://schemas.microsoft.com/office/drawing/2014/main" id="{F2B34EA1-D72D-DDC6-356E-3A1299C7DDA6}"/>
                </a:ext>
              </a:extLst>
            </p:cNvPr>
            <p:cNvSpPr>
              <a:spLocks noChangeShapeType="1"/>
            </p:cNvSpPr>
            <p:nvPr/>
          </p:nvSpPr>
          <p:spPr bwMode="auto">
            <a:xfrm flipH="1">
              <a:off x="6937662" y="2344884"/>
              <a:ext cx="883228" cy="10391"/>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52" name="TextBox 51">
              <a:extLst>
                <a:ext uri="{FF2B5EF4-FFF2-40B4-BE49-F238E27FC236}">
                  <a16:creationId xmlns:a16="http://schemas.microsoft.com/office/drawing/2014/main" id="{8A032558-6C92-1D62-A798-DF3FEC311E87}"/>
                </a:ext>
              </a:extLst>
            </p:cNvPr>
            <p:cNvSpPr txBox="1"/>
            <p:nvPr/>
          </p:nvSpPr>
          <p:spPr>
            <a:xfrm>
              <a:off x="7837340" y="2090940"/>
              <a:ext cx="4714877" cy="430887"/>
            </a:xfrm>
            <a:prstGeom prst="rect">
              <a:avLst/>
            </a:prstGeom>
            <a:noFill/>
          </p:spPr>
          <p:txBody>
            <a:bodyPr wrap="square">
              <a:spAutoFit/>
            </a:bodyPr>
            <a:lstStyle/>
            <a:p>
              <a:pPr defTabSz="914377">
                <a:spcAft>
                  <a:spcPts val="600"/>
                </a:spcAft>
              </a:pPr>
              <a:r>
                <a:rPr lang="en-US" sz="2200" b="1" dirty="0">
                  <a:solidFill>
                    <a:prstClr val="black"/>
                  </a:solidFill>
                </a:rPr>
                <a:t>Add a new (child) object + association</a:t>
              </a:r>
            </a:p>
          </p:txBody>
        </p:sp>
      </p:grpSp>
      <p:sp>
        <p:nvSpPr>
          <p:cNvPr id="50" name="TextBox 49">
            <a:extLst>
              <a:ext uri="{FF2B5EF4-FFF2-40B4-BE49-F238E27FC236}">
                <a16:creationId xmlns:a16="http://schemas.microsoft.com/office/drawing/2014/main" id="{3B3F9612-FF08-00E7-2FFE-D80FEBF1B5CA}"/>
              </a:ext>
            </a:extLst>
          </p:cNvPr>
          <p:cNvSpPr txBox="1"/>
          <p:nvPr/>
        </p:nvSpPr>
        <p:spPr>
          <a:xfrm>
            <a:off x="7671087" y="1218107"/>
            <a:ext cx="4475884" cy="430887"/>
          </a:xfrm>
          <a:prstGeom prst="rect">
            <a:avLst/>
          </a:prstGeom>
          <a:noFill/>
        </p:spPr>
        <p:txBody>
          <a:bodyPr wrap="square">
            <a:spAutoFit/>
          </a:bodyPr>
          <a:lstStyle/>
          <a:p>
            <a:pPr defTabSz="914377">
              <a:spcAft>
                <a:spcPts val="600"/>
              </a:spcAft>
            </a:pPr>
            <a:r>
              <a:rPr lang="en-US" sz="2200" b="1" dirty="0">
                <a:solidFill>
                  <a:prstClr val="black"/>
                </a:solidFill>
              </a:rPr>
              <a:t>Control associated objects</a:t>
            </a:r>
            <a:r>
              <a:rPr lang="ru-RU" sz="2200" b="1" dirty="0">
                <a:solidFill>
                  <a:prstClr val="black"/>
                </a:solidFill>
              </a:rPr>
              <a:t> (</a:t>
            </a:r>
            <a:r>
              <a:rPr lang="en-US" sz="2200" b="1" dirty="0">
                <a:solidFill>
                  <a:prstClr val="black"/>
                </a:solidFill>
              </a:rPr>
              <a:t>children</a:t>
            </a:r>
            <a:r>
              <a:rPr lang="ru-RU" sz="2200" b="1" dirty="0">
                <a:solidFill>
                  <a:prstClr val="black"/>
                </a:solidFill>
              </a:rPr>
              <a:t>)</a:t>
            </a:r>
            <a:endParaRPr lang="en-US" sz="2200" b="1" dirty="0">
              <a:solidFill>
                <a:prstClr val="black"/>
              </a:solidFill>
            </a:endParaRPr>
          </a:p>
        </p:txBody>
      </p:sp>
      <p:sp>
        <p:nvSpPr>
          <p:cNvPr id="53" name="Line 36">
            <a:extLst>
              <a:ext uri="{FF2B5EF4-FFF2-40B4-BE49-F238E27FC236}">
                <a16:creationId xmlns:a16="http://schemas.microsoft.com/office/drawing/2014/main" id="{158F1BE9-624F-080B-BF8C-E6358859F245}"/>
              </a:ext>
            </a:extLst>
          </p:cNvPr>
          <p:cNvSpPr>
            <a:spLocks noChangeShapeType="1"/>
          </p:cNvSpPr>
          <p:nvPr/>
        </p:nvSpPr>
        <p:spPr bwMode="auto">
          <a:xfrm flipH="1">
            <a:off x="6778332" y="1447802"/>
            <a:ext cx="883228" cy="10391"/>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16" name="Flowchart: Multidocument 15">
            <a:extLst>
              <a:ext uri="{FF2B5EF4-FFF2-40B4-BE49-F238E27FC236}">
                <a16:creationId xmlns:a16="http://schemas.microsoft.com/office/drawing/2014/main" id="{56188E4F-3240-EFC4-5CAE-63B65B64F5CE}"/>
              </a:ext>
            </a:extLst>
          </p:cNvPr>
          <p:cNvSpPr/>
          <p:nvPr/>
        </p:nvSpPr>
        <p:spPr>
          <a:xfrm>
            <a:off x="5445116" y="5032782"/>
            <a:ext cx="1683047" cy="1266093"/>
          </a:xfrm>
          <a:prstGeom prst="flowChartMultidocument">
            <a:avLst/>
          </a:prstGeom>
          <a:solidFill>
            <a:schemeClr val="bg1">
              <a:lumMod val="50000"/>
              <a:alpha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u="sng" dirty="0" err="1">
                <a:solidFill>
                  <a:schemeClr val="tx1"/>
                </a:solidFill>
              </a:rPr>
              <a:t>Characterisations</a:t>
            </a:r>
            <a:r>
              <a:rPr lang="en-US" sz="1300" dirty="0">
                <a:solidFill>
                  <a:schemeClr val="tx1"/>
                </a:solidFill>
              </a:rPr>
              <a:t>:</a:t>
            </a:r>
            <a:br>
              <a:rPr lang="en-US" sz="1300" dirty="0">
                <a:solidFill>
                  <a:schemeClr val="tx1"/>
                </a:solidFill>
              </a:rPr>
            </a:br>
            <a:r>
              <a:rPr lang="en-US" sz="1300" dirty="0">
                <a:solidFill>
                  <a:schemeClr val="tx1"/>
                </a:solidFill>
              </a:rPr>
              <a:t>EDX, XRD, Resistance, Bandgap, …</a:t>
            </a:r>
          </a:p>
        </p:txBody>
      </p:sp>
      <p:cxnSp>
        <p:nvCxnSpPr>
          <p:cNvPr id="17" name="Straight Arrow Connector 16">
            <a:extLst>
              <a:ext uri="{FF2B5EF4-FFF2-40B4-BE49-F238E27FC236}">
                <a16:creationId xmlns:a16="http://schemas.microsoft.com/office/drawing/2014/main" id="{A6153032-ECC2-047C-C99A-CBC91329EF56}"/>
              </a:ext>
            </a:extLst>
          </p:cNvPr>
          <p:cNvCxnSpPr>
            <a:cxnSpLocks/>
            <a:endCxn id="16" idx="0"/>
          </p:cNvCxnSpPr>
          <p:nvPr/>
        </p:nvCxnSpPr>
        <p:spPr>
          <a:xfrm>
            <a:off x="6398522" y="4493200"/>
            <a:ext cx="3905" cy="539582"/>
          </a:xfrm>
          <a:prstGeom prst="straightConnector1">
            <a:avLst/>
          </a:prstGeom>
          <a:noFill/>
          <a:ln w="63500" cap="flat" cmpd="sng" algn="ctr">
            <a:solidFill>
              <a:schemeClr val="bg1">
                <a:lumMod val="50000"/>
                <a:alpha val="50000"/>
              </a:schemeClr>
            </a:solidFill>
            <a:prstDash val="solid"/>
            <a:miter lim="800000"/>
            <a:tailEnd type="triangle"/>
          </a:ln>
          <a:effectLst/>
        </p:spPr>
      </p:cxnSp>
      <p:cxnSp>
        <p:nvCxnSpPr>
          <p:cNvPr id="22" name="Straight Arrow Connector 21">
            <a:extLst>
              <a:ext uri="{FF2B5EF4-FFF2-40B4-BE49-F238E27FC236}">
                <a16:creationId xmlns:a16="http://schemas.microsoft.com/office/drawing/2014/main" id="{624BD8AA-149E-58FE-4679-FC0ADCEBCC20}"/>
              </a:ext>
            </a:extLst>
          </p:cNvPr>
          <p:cNvCxnSpPr>
            <a:cxnSpLocks/>
            <a:stCxn id="33" idx="3"/>
          </p:cNvCxnSpPr>
          <p:nvPr/>
        </p:nvCxnSpPr>
        <p:spPr>
          <a:xfrm flipV="1">
            <a:off x="4265890" y="4506914"/>
            <a:ext cx="1005044" cy="401411"/>
          </a:xfrm>
          <a:prstGeom prst="straightConnector1">
            <a:avLst/>
          </a:prstGeom>
          <a:noFill/>
          <a:ln w="63500" cap="flat" cmpd="sng" algn="ctr">
            <a:solidFill>
              <a:srgbClr val="0070C0">
                <a:alpha val="50000"/>
              </a:srgbClr>
            </a:solidFill>
            <a:prstDash val="solid"/>
            <a:miter lim="800000"/>
            <a:tailEnd type="triangle"/>
          </a:ln>
          <a:effectLst/>
        </p:spPr>
      </p:cxnSp>
      <p:sp>
        <p:nvSpPr>
          <p:cNvPr id="23" name="Text Box 10">
            <a:extLst>
              <a:ext uri="{FF2B5EF4-FFF2-40B4-BE49-F238E27FC236}">
                <a16:creationId xmlns:a16="http://schemas.microsoft.com/office/drawing/2014/main" id="{D21C99D8-90B3-159A-278A-BFEDF67CB931}"/>
              </a:ext>
            </a:extLst>
          </p:cNvPr>
          <p:cNvSpPr txBox="1">
            <a:spLocks noChangeArrowheads="1"/>
          </p:cNvSpPr>
          <p:nvPr/>
        </p:nvSpPr>
        <p:spPr bwMode="auto">
          <a:xfrm>
            <a:off x="5252814" y="4031658"/>
            <a:ext cx="2160588" cy="461665"/>
          </a:xfrm>
          <a:prstGeom prst="rect">
            <a:avLst/>
          </a:prstGeom>
          <a:solidFill>
            <a:srgbClr val="0070C0">
              <a:alpha val="30196"/>
            </a:srgbClr>
          </a:solidFill>
          <a:ln w="12700">
            <a:solidFill>
              <a:schemeClr val="tx1"/>
            </a:solidFill>
            <a:miter lim="800000"/>
            <a:headEnd/>
            <a:tailEnd/>
          </a:ln>
          <a:effectLst/>
        </p:spPr>
        <p:txBody>
          <a:bodyPr>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b="1" dirty="0">
                <a:solidFill>
                  <a:schemeClr val="tx1"/>
                </a:solidFill>
                <a:latin typeface="Arial" panose="020B0604020202020204" pitchFamily="34" charset="0"/>
              </a:rPr>
              <a:t>Sample</a:t>
            </a:r>
            <a:endParaRPr lang="ru-RU" altLang="ru-RU" sz="1200" dirty="0">
              <a:solidFill>
                <a:schemeClr val="tx1"/>
              </a:solidFill>
              <a:latin typeface="Arial" panose="020B0604020202020204" pitchFamily="34" charset="0"/>
            </a:endParaRPr>
          </a:p>
        </p:txBody>
      </p:sp>
      <p:cxnSp>
        <p:nvCxnSpPr>
          <p:cNvPr id="24" name="Straight Arrow Connector 23">
            <a:extLst>
              <a:ext uri="{FF2B5EF4-FFF2-40B4-BE49-F238E27FC236}">
                <a16:creationId xmlns:a16="http://schemas.microsoft.com/office/drawing/2014/main" id="{4ABDC884-2E79-D49F-8981-99CF6CFBBA3E}"/>
              </a:ext>
            </a:extLst>
          </p:cNvPr>
          <p:cNvCxnSpPr>
            <a:cxnSpLocks/>
          </p:cNvCxnSpPr>
          <p:nvPr/>
        </p:nvCxnSpPr>
        <p:spPr>
          <a:xfrm>
            <a:off x="4258254" y="3787261"/>
            <a:ext cx="1020327" cy="265194"/>
          </a:xfrm>
          <a:prstGeom prst="straightConnector1">
            <a:avLst/>
          </a:prstGeom>
          <a:noFill/>
          <a:ln w="63500" cap="flat" cmpd="sng" algn="ctr">
            <a:solidFill>
              <a:srgbClr val="0070C0">
                <a:alpha val="50000"/>
              </a:srgbClr>
            </a:solidFill>
            <a:prstDash val="solid"/>
            <a:miter lim="800000"/>
            <a:tailEnd type="triangle"/>
          </a:ln>
          <a:effectLst/>
        </p:spPr>
      </p:cxnSp>
      <p:sp>
        <p:nvSpPr>
          <p:cNvPr id="33" name="Text Box 10">
            <a:extLst>
              <a:ext uri="{FF2B5EF4-FFF2-40B4-BE49-F238E27FC236}">
                <a16:creationId xmlns:a16="http://schemas.microsoft.com/office/drawing/2014/main" id="{0D67CD13-2DC2-54F2-D954-319B9645F69E}"/>
              </a:ext>
            </a:extLst>
          </p:cNvPr>
          <p:cNvSpPr txBox="1">
            <a:spLocks noChangeArrowheads="1"/>
          </p:cNvSpPr>
          <p:nvPr/>
        </p:nvSpPr>
        <p:spPr bwMode="auto">
          <a:xfrm>
            <a:off x="2105302" y="4523604"/>
            <a:ext cx="2160588" cy="769441"/>
          </a:xfrm>
          <a:prstGeom prst="rect">
            <a:avLst/>
          </a:prstGeom>
          <a:solidFill>
            <a:srgbClr val="FFC000">
              <a:alpha val="40000"/>
            </a:srgbClr>
          </a:solidFill>
          <a:ln w="12700">
            <a:solidFill>
              <a:schemeClr val="tx1"/>
            </a:solidFill>
            <a:miter lim="800000"/>
            <a:headEnd/>
            <a:tailEnd/>
          </a:ln>
          <a:effec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sz="2200" b="1" dirty="0">
                <a:solidFill>
                  <a:schemeClr val="tx1"/>
                </a:solidFill>
                <a:latin typeface="Arial" panose="020B0604020202020204" pitchFamily="34" charset="0"/>
              </a:rPr>
              <a:t>Request for Synthesis</a:t>
            </a:r>
            <a:endParaRPr lang="ru-RU" altLang="ru-RU" sz="2200" b="1" dirty="0">
              <a:solidFill>
                <a:schemeClr val="tx1"/>
              </a:solidFill>
              <a:latin typeface="Arial" panose="020B0604020202020204" pitchFamily="34" charset="0"/>
            </a:endParaRPr>
          </a:p>
        </p:txBody>
      </p:sp>
      <p:sp>
        <p:nvSpPr>
          <p:cNvPr id="37" name="Text Box 10">
            <a:extLst>
              <a:ext uri="{FF2B5EF4-FFF2-40B4-BE49-F238E27FC236}">
                <a16:creationId xmlns:a16="http://schemas.microsoft.com/office/drawing/2014/main" id="{ED4F5684-6BAE-3B31-0B16-E4FBE12B474A}"/>
              </a:ext>
            </a:extLst>
          </p:cNvPr>
          <p:cNvSpPr txBox="1">
            <a:spLocks noChangeArrowheads="1"/>
          </p:cNvSpPr>
          <p:nvPr/>
        </p:nvSpPr>
        <p:spPr bwMode="auto">
          <a:xfrm>
            <a:off x="2111963" y="3545065"/>
            <a:ext cx="2160588" cy="461665"/>
          </a:xfrm>
          <a:prstGeom prst="rect">
            <a:avLst/>
          </a:prstGeom>
          <a:solidFill>
            <a:srgbClr val="FFFF00">
              <a:alpha val="40000"/>
            </a:srgbClr>
          </a:solidFill>
          <a:ln w="12700">
            <a:solidFill>
              <a:schemeClr val="tx1"/>
            </a:solidFill>
            <a:miter lim="800000"/>
            <a:headEnd/>
            <a:tailEnd/>
          </a:ln>
          <a:effec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b="1" dirty="0">
                <a:solidFill>
                  <a:schemeClr val="tx1"/>
                </a:solidFill>
                <a:latin typeface="Arial" panose="020B0604020202020204" pitchFamily="34" charset="0"/>
              </a:rPr>
              <a:t>Idea or Plan</a:t>
            </a:r>
            <a:endParaRPr lang="ru-RU" altLang="ru-RU" b="1" dirty="0">
              <a:solidFill>
                <a:schemeClr val="tx1"/>
              </a:solidFill>
              <a:latin typeface="Arial" panose="020B0604020202020204" pitchFamily="34" charset="0"/>
            </a:endParaRPr>
          </a:p>
        </p:txBody>
      </p:sp>
      <p:sp>
        <p:nvSpPr>
          <p:cNvPr id="60" name="Text Box 10">
            <a:extLst>
              <a:ext uri="{FF2B5EF4-FFF2-40B4-BE49-F238E27FC236}">
                <a16:creationId xmlns:a16="http://schemas.microsoft.com/office/drawing/2014/main" id="{3EFEF510-A75C-D744-958A-3B122F329BDD}"/>
              </a:ext>
            </a:extLst>
          </p:cNvPr>
          <p:cNvSpPr txBox="1">
            <a:spLocks noChangeArrowheads="1"/>
          </p:cNvSpPr>
          <p:nvPr/>
        </p:nvSpPr>
        <p:spPr bwMode="auto">
          <a:xfrm>
            <a:off x="8457350" y="4029974"/>
            <a:ext cx="2160588" cy="461665"/>
          </a:xfrm>
          <a:prstGeom prst="rect">
            <a:avLst/>
          </a:prstGeom>
          <a:solidFill>
            <a:srgbClr val="FF0000">
              <a:alpha val="20000"/>
            </a:srgbClr>
          </a:solidFill>
          <a:ln w="12700">
            <a:solidFill>
              <a:schemeClr val="tx1"/>
            </a:solidFill>
            <a:miter lim="800000"/>
            <a:headEnd/>
            <a:tailEnd/>
          </a:ln>
          <a:effec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b="1" dirty="0">
                <a:solidFill>
                  <a:schemeClr val="tx1"/>
                </a:solidFill>
                <a:latin typeface="Arial" panose="020B0604020202020204" pitchFamily="34" charset="0"/>
              </a:rPr>
              <a:t>Synthesis</a:t>
            </a:r>
            <a:endParaRPr lang="ru-RU" altLang="ru-RU" b="1" dirty="0">
              <a:solidFill>
                <a:schemeClr val="tx1"/>
              </a:solidFill>
              <a:latin typeface="Arial" panose="020B0604020202020204" pitchFamily="34" charset="0"/>
            </a:endParaRPr>
          </a:p>
        </p:txBody>
      </p:sp>
      <p:cxnSp>
        <p:nvCxnSpPr>
          <p:cNvPr id="61" name="Straight Arrow Connector 60">
            <a:extLst>
              <a:ext uri="{FF2B5EF4-FFF2-40B4-BE49-F238E27FC236}">
                <a16:creationId xmlns:a16="http://schemas.microsoft.com/office/drawing/2014/main" id="{729F21B5-005D-A526-4756-14665052C807}"/>
              </a:ext>
            </a:extLst>
          </p:cNvPr>
          <p:cNvCxnSpPr>
            <a:cxnSpLocks/>
            <a:endCxn id="60" idx="1"/>
          </p:cNvCxnSpPr>
          <p:nvPr/>
        </p:nvCxnSpPr>
        <p:spPr>
          <a:xfrm flipV="1">
            <a:off x="7424018" y="4260807"/>
            <a:ext cx="1033332" cy="972"/>
          </a:xfrm>
          <a:prstGeom prst="straightConnector1">
            <a:avLst/>
          </a:prstGeom>
          <a:noFill/>
          <a:ln w="63500" cap="flat" cmpd="sng" algn="ctr">
            <a:solidFill>
              <a:srgbClr val="FF0000">
                <a:alpha val="50000"/>
              </a:srgbClr>
            </a:solidFill>
            <a:prstDash val="solid"/>
            <a:miter lim="800000"/>
            <a:tailEnd type="triangle"/>
          </a:ln>
          <a:effectLst/>
        </p:spPr>
      </p:cxnSp>
      <p:sp>
        <p:nvSpPr>
          <p:cNvPr id="64" name="Flowchart: Multidocument 63">
            <a:extLst>
              <a:ext uri="{FF2B5EF4-FFF2-40B4-BE49-F238E27FC236}">
                <a16:creationId xmlns:a16="http://schemas.microsoft.com/office/drawing/2014/main" id="{1F311FC5-FCA9-3AF4-147C-F276179D338B}"/>
              </a:ext>
            </a:extLst>
          </p:cNvPr>
          <p:cNvSpPr/>
          <p:nvPr/>
        </p:nvSpPr>
        <p:spPr>
          <a:xfrm>
            <a:off x="7810777" y="5029318"/>
            <a:ext cx="1683047" cy="1266093"/>
          </a:xfrm>
          <a:prstGeom prst="flowChartMultidocument">
            <a:avLst/>
          </a:prstGeom>
          <a:solidFill>
            <a:srgbClr val="92D050">
              <a:alpha val="5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u="sng" dirty="0">
                <a:solidFill>
                  <a:schemeClr val="tx1"/>
                </a:solidFill>
              </a:rPr>
              <a:t>342</a:t>
            </a:r>
            <a:br>
              <a:rPr lang="en-US" sz="1300" u="sng" dirty="0">
                <a:solidFill>
                  <a:schemeClr val="tx1"/>
                </a:solidFill>
              </a:rPr>
            </a:br>
            <a:r>
              <a:rPr lang="en-US" sz="1300" u="sng" dirty="0">
                <a:solidFill>
                  <a:schemeClr val="tx1"/>
                </a:solidFill>
              </a:rPr>
              <a:t>x </a:t>
            </a:r>
            <a:br>
              <a:rPr lang="en-US" sz="1300" u="sng" dirty="0">
                <a:solidFill>
                  <a:schemeClr val="tx1"/>
                </a:solidFill>
              </a:rPr>
            </a:br>
            <a:r>
              <a:rPr lang="en-US" sz="1300" u="sng" dirty="0">
                <a:solidFill>
                  <a:schemeClr val="tx1"/>
                </a:solidFill>
              </a:rPr>
              <a:t>Compositions</a:t>
            </a:r>
            <a:endParaRPr lang="en-US" sz="1300" dirty="0">
              <a:solidFill>
                <a:schemeClr val="tx1"/>
              </a:solidFill>
            </a:endParaRPr>
          </a:p>
        </p:txBody>
      </p:sp>
      <p:cxnSp>
        <p:nvCxnSpPr>
          <p:cNvPr id="65" name="Straight Arrow Connector 64">
            <a:extLst>
              <a:ext uri="{FF2B5EF4-FFF2-40B4-BE49-F238E27FC236}">
                <a16:creationId xmlns:a16="http://schemas.microsoft.com/office/drawing/2014/main" id="{5F905747-41B4-D566-2B89-861917A66AB3}"/>
              </a:ext>
            </a:extLst>
          </p:cNvPr>
          <p:cNvCxnSpPr>
            <a:cxnSpLocks/>
          </p:cNvCxnSpPr>
          <p:nvPr/>
        </p:nvCxnSpPr>
        <p:spPr>
          <a:xfrm>
            <a:off x="7398326" y="4499264"/>
            <a:ext cx="665019" cy="540327"/>
          </a:xfrm>
          <a:prstGeom prst="straightConnector1">
            <a:avLst/>
          </a:prstGeom>
          <a:noFill/>
          <a:ln w="63500" cap="flat" cmpd="sng" algn="ctr">
            <a:solidFill>
              <a:srgbClr val="92D050">
                <a:alpha val="50000"/>
              </a:srgbClr>
            </a:solidFill>
            <a:prstDash val="solid"/>
            <a:miter lim="800000"/>
            <a:tailEnd type="triangle"/>
          </a:ln>
          <a:effectLst/>
        </p:spPr>
      </p:cxnSp>
      <p:sp>
        <p:nvSpPr>
          <p:cNvPr id="4" name="TextBox 3">
            <a:extLst>
              <a:ext uri="{FF2B5EF4-FFF2-40B4-BE49-F238E27FC236}">
                <a16:creationId xmlns:a16="http://schemas.microsoft.com/office/drawing/2014/main" id="{B7EE0A2A-9576-5003-70FF-FAEA7E8D3E53}"/>
              </a:ext>
            </a:extLst>
          </p:cNvPr>
          <p:cNvSpPr txBox="1"/>
          <p:nvPr/>
        </p:nvSpPr>
        <p:spPr>
          <a:xfrm>
            <a:off x="92251" y="1479812"/>
            <a:ext cx="2693480" cy="369332"/>
          </a:xfrm>
          <a:prstGeom prst="rect">
            <a:avLst/>
          </a:prstGeom>
          <a:noFill/>
        </p:spPr>
        <p:txBody>
          <a:bodyPr wrap="square">
            <a:spAutoFit/>
          </a:bodyPr>
          <a:lstStyle/>
          <a:p>
            <a:r>
              <a:rPr lang="en-US" sz="1800" b="1" u="sng" dirty="0">
                <a:solidFill>
                  <a:srgbClr val="FF0000"/>
                </a:solidFill>
              </a:rPr>
              <a:t>Child</a:t>
            </a:r>
            <a:r>
              <a:rPr lang="en-US" sz="1800" b="1" dirty="0">
                <a:solidFill>
                  <a:srgbClr val="FF0000"/>
                </a:solidFill>
              </a:rPr>
              <a:t> objects</a:t>
            </a:r>
            <a:endParaRPr lang="en-US" sz="1800" dirty="0">
              <a:solidFill>
                <a:srgbClr val="FF0000"/>
              </a:solidFill>
            </a:endParaRPr>
          </a:p>
        </p:txBody>
      </p:sp>
      <p:sp>
        <p:nvSpPr>
          <p:cNvPr id="5" name="TextBox 4">
            <a:extLst>
              <a:ext uri="{FF2B5EF4-FFF2-40B4-BE49-F238E27FC236}">
                <a16:creationId xmlns:a16="http://schemas.microsoft.com/office/drawing/2014/main" id="{9C2C3EF3-9991-CF01-1F9B-19EB39F2C49D}"/>
              </a:ext>
            </a:extLst>
          </p:cNvPr>
          <p:cNvSpPr txBox="1"/>
          <p:nvPr/>
        </p:nvSpPr>
        <p:spPr>
          <a:xfrm>
            <a:off x="74529" y="2589142"/>
            <a:ext cx="2693480" cy="369332"/>
          </a:xfrm>
          <a:prstGeom prst="rect">
            <a:avLst/>
          </a:prstGeom>
          <a:noFill/>
        </p:spPr>
        <p:txBody>
          <a:bodyPr wrap="square">
            <a:spAutoFit/>
          </a:bodyPr>
          <a:lstStyle/>
          <a:p>
            <a:r>
              <a:rPr lang="en-US" sz="1800" b="1" u="sng" dirty="0">
                <a:solidFill>
                  <a:srgbClr val="FF0000"/>
                </a:solidFill>
              </a:rPr>
              <a:t>Parent</a:t>
            </a:r>
            <a:r>
              <a:rPr lang="en-US" sz="1800" b="1" dirty="0">
                <a:solidFill>
                  <a:srgbClr val="FF0000"/>
                </a:solidFill>
              </a:rPr>
              <a:t> objects</a:t>
            </a:r>
            <a:endParaRPr lang="en-US" sz="1800" dirty="0">
              <a:solidFill>
                <a:srgbClr val="FF0000"/>
              </a:solidFill>
            </a:endParaRPr>
          </a:p>
        </p:txBody>
      </p:sp>
    </p:spTree>
    <p:extLst>
      <p:ext uri="{BB962C8B-B14F-4D97-AF65-F5344CB8AC3E}">
        <p14:creationId xmlns:p14="http://schemas.microsoft.com/office/powerpoint/2010/main" val="943551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500"/>
                                        <p:tgtEl>
                                          <p:spTgt spid="5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3"/>
                                        </p:tgtEl>
                                        <p:attrNameLst>
                                          <p:attrName>style.visibility</p:attrName>
                                        </p:attrNameLst>
                                      </p:cBhvr>
                                      <p:to>
                                        <p:strVal val="visible"/>
                                      </p:to>
                                    </p:set>
                                    <p:animEffect transition="in" filter="fade">
                                      <p:cBhvr>
                                        <p:cTn id="10" dur="500"/>
                                        <p:tgtEl>
                                          <p:spTgt spid="5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4"/>
                                        </p:tgtEl>
                                        <p:attrNameLst>
                                          <p:attrName>style.visibility</p:attrName>
                                        </p:attrNameLst>
                                      </p:cBhvr>
                                      <p:to>
                                        <p:strVal val="visible"/>
                                      </p:to>
                                    </p:set>
                                    <p:animEffect transition="in" filter="fade">
                                      <p:cBhvr>
                                        <p:cTn id="15" dur="500"/>
                                        <p:tgtEl>
                                          <p:spTgt spid="5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fade">
                                      <p:cBhvr>
                                        <p:cTn id="20" dur="500"/>
                                        <p:tgtEl>
                                          <p:spTgt spid="37"/>
                                        </p:tgtEl>
                                      </p:cBhvr>
                                    </p:animEffect>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fade">
                                      <p:cBhvr>
                                        <p:cTn id="24" dur="500"/>
                                        <p:tgtEl>
                                          <p:spTgt spid="33"/>
                                        </p:tgtEl>
                                      </p:cBhvr>
                                    </p:animEffect>
                                  </p:childTnLst>
                                </p:cTn>
                              </p:par>
                            </p:childTnLst>
                          </p:cTn>
                        </p:par>
                        <p:par>
                          <p:cTn id="25" fill="hold">
                            <p:stCondLst>
                              <p:cond delay="1000"/>
                            </p:stCondLst>
                            <p:childTnLst>
                              <p:par>
                                <p:cTn id="26" presetID="10" presetClass="entr" presetSubtype="0" fill="hold"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500"/>
                                        <p:tgtEl>
                                          <p:spTgt spid="24"/>
                                        </p:tgtEl>
                                      </p:cBhvr>
                                    </p:animEffect>
                                  </p:childTnLst>
                                </p:cTn>
                              </p:par>
                            </p:childTnLst>
                          </p:cTn>
                        </p:par>
                        <p:par>
                          <p:cTn id="29" fill="hold">
                            <p:stCondLst>
                              <p:cond delay="1500"/>
                            </p:stCondLst>
                            <p:childTnLst>
                              <p:par>
                                <p:cTn id="30" presetID="10" presetClass="entr" presetSubtype="0" fill="hold" nodeType="after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500"/>
                                        <p:tgtEl>
                                          <p:spTgt spid="22"/>
                                        </p:tgtEl>
                                      </p:cBhvr>
                                    </p:animEffect>
                                  </p:childTnLst>
                                </p:cTn>
                              </p:par>
                            </p:childTnLst>
                          </p:cTn>
                        </p:par>
                        <p:par>
                          <p:cTn id="33" fill="hold">
                            <p:stCondLst>
                              <p:cond delay="2000"/>
                            </p:stCondLst>
                            <p:childTnLst>
                              <p:par>
                                <p:cTn id="34" presetID="10" presetClass="entr" presetSubtype="0" fill="hold" grpId="0" nodeType="afterEffect">
                                  <p:stCondLst>
                                    <p:cond delay="1000"/>
                                  </p:stCondLst>
                                  <p:childTnLst>
                                    <p:set>
                                      <p:cBhvr>
                                        <p:cTn id="35" dur="1" fill="hold">
                                          <p:stCondLst>
                                            <p:cond delay="0"/>
                                          </p:stCondLst>
                                        </p:cTn>
                                        <p:tgtEl>
                                          <p:spTgt spid="23"/>
                                        </p:tgtEl>
                                        <p:attrNameLst>
                                          <p:attrName>style.visibility</p:attrName>
                                        </p:attrNameLst>
                                      </p:cBhvr>
                                      <p:to>
                                        <p:strVal val="visible"/>
                                      </p:to>
                                    </p:set>
                                    <p:animEffect transition="in" filter="fade">
                                      <p:cBhvr>
                                        <p:cTn id="36" dur="500"/>
                                        <p:tgtEl>
                                          <p:spTgt spid="23"/>
                                        </p:tgtEl>
                                      </p:cBhvr>
                                    </p:animEffect>
                                  </p:childTnLst>
                                </p:cTn>
                              </p:par>
                            </p:childTnLst>
                          </p:cTn>
                        </p:par>
                        <p:par>
                          <p:cTn id="37" fill="hold">
                            <p:stCondLst>
                              <p:cond delay="3500"/>
                            </p:stCondLst>
                            <p:childTnLst>
                              <p:par>
                                <p:cTn id="38" presetID="10" presetClass="entr" presetSubtype="0" fill="hold" grpId="0" nodeType="afterEffect">
                                  <p:stCondLst>
                                    <p:cond delay="0"/>
                                  </p:stCondLst>
                                  <p:childTnLst>
                                    <p:set>
                                      <p:cBhvr>
                                        <p:cTn id="39" dur="1" fill="hold">
                                          <p:stCondLst>
                                            <p:cond delay="0"/>
                                          </p:stCondLst>
                                        </p:cTn>
                                        <p:tgtEl>
                                          <p:spTgt spid="60"/>
                                        </p:tgtEl>
                                        <p:attrNameLst>
                                          <p:attrName>style.visibility</p:attrName>
                                        </p:attrNameLst>
                                      </p:cBhvr>
                                      <p:to>
                                        <p:strVal val="visible"/>
                                      </p:to>
                                    </p:set>
                                    <p:animEffect transition="in" filter="fade">
                                      <p:cBhvr>
                                        <p:cTn id="40" dur="500"/>
                                        <p:tgtEl>
                                          <p:spTgt spid="60"/>
                                        </p:tgtEl>
                                      </p:cBhvr>
                                    </p:animEffect>
                                  </p:childTnLst>
                                </p:cTn>
                              </p:par>
                            </p:childTnLst>
                          </p:cTn>
                        </p:par>
                        <p:par>
                          <p:cTn id="41" fill="hold">
                            <p:stCondLst>
                              <p:cond delay="4000"/>
                            </p:stCondLst>
                            <p:childTnLst>
                              <p:par>
                                <p:cTn id="42" presetID="10" presetClass="entr" presetSubtype="0" fill="hold" nodeType="afterEffect">
                                  <p:stCondLst>
                                    <p:cond delay="0"/>
                                  </p:stCondLst>
                                  <p:childTnLst>
                                    <p:set>
                                      <p:cBhvr>
                                        <p:cTn id="43" dur="1" fill="hold">
                                          <p:stCondLst>
                                            <p:cond delay="0"/>
                                          </p:stCondLst>
                                        </p:cTn>
                                        <p:tgtEl>
                                          <p:spTgt spid="61"/>
                                        </p:tgtEl>
                                        <p:attrNameLst>
                                          <p:attrName>style.visibility</p:attrName>
                                        </p:attrNameLst>
                                      </p:cBhvr>
                                      <p:to>
                                        <p:strVal val="visible"/>
                                      </p:to>
                                    </p:set>
                                    <p:animEffect transition="in" filter="fade">
                                      <p:cBhvr>
                                        <p:cTn id="44" dur="500"/>
                                        <p:tgtEl>
                                          <p:spTgt spid="61"/>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500"/>
                                        <p:tgtEl>
                                          <p:spTgt spid="16"/>
                                        </p:tgtEl>
                                      </p:cBhvr>
                                    </p:animEffect>
                                  </p:childTnLst>
                                </p:cTn>
                              </p:par>
                            </p:childTnLst>
                          </p:cTn>
                        </p:par>
                        <p:par>
                          <p:cTn id="50" fill="hold">
                            <p:stCondLst>
                              <p:cond delay="500"/>
                            </p:stCondLst>
                            <p:childTnLst>
                              <p:par>
                                <p:cTn id="51" presetID="10" presetClass="entr" presetSubtype="0" fill="hold" nodeType="after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500"/>
                                        <p:tgtEl>
                                          <p:spTgt spid="17"/>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64"/>
                                        </p:tgtEl>
                                        <p:attrNameLst>
                                          <p:attrName>style.visibility</p:attrName>
                                        </p:attrNameLst>
                                      </p:cBhvr>
                                      <p:to>
                                        <p:strVal val="visible"/>
                                      </p:to>
                                    </p:set>
                                    <p:animEffect transition="in" filter="fade">
                                      <p:cBhvr>
                                        <p:cTn id="58" dur="500"/>
                                        <p:tgtEl>
                                          <p:spTgt spid="64"/>
                                        </p:tgtEl>
                                      </p:cBhvr>
                                    </p:animEffect>
                                  </p:childTnLst>
                                </p:cTn>
                              </p:par>
                            </p:childTnLst>
                          </p:cTn>
                        </p:par>
                        <p:par>
                          <p:cTn id="59" fill="hold">
                            <p:stCondLst>
                              <p:cond delay="500"/>
                            </p:stCondLst>
                            <p:childTnLst>
                              <p:par>
                                <p:cTn id="60" presetID="10" presetClass="entr" presetSubtype="0" fill="hold" nodeType="afterEffect">
                                  <p:stCondLst>
                                    <p:cond delay="0"/>
                                  </p:stCondLst>
                                  <p:childTnLst>
                                    <p:set>
                                      <p:cBhvr>
                                        <p:cTn id="61" dur="1" fill="hold">
                                          <p:stCondLst>
                                            <p:cond delay="0"/>
                                          </p:stCondLst>
                                        </p:cTn>
                                        <p:tgtEl>
                                          <p:spTgt spid="65"/>
                                        </p:tgtEl>
                                        <p:attrNameLst>
                                          <p:attrName>style.visibility</p:attrName>
                                        </p:attrNameLst>
                                      </p:cBhvr>
                                      <p:to>
                                        <p:strVal val="visible"/>
                                      </p:to>
                                    </p:set>
                                    <p:animEffect transition="in" filter="fade">
                                      <p:cBhvr>
                                        <p:cTn id="62"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3" grpId="0" animBg="1"/>
      <p:bldP spid="16" grpId="0" animBg="1"/>
      <p:bldP spid="23" grpId="0" animBg="1"/>
      <p:bldP spid="33" grpId="0" animBg="1"/>
      <p:bldP spid="37" grpId="0" animBg="1"/>
      <p:bldP spid="60" grpId="0" animBg="1"/>
      <p:bldP spid="64"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2DC185-50E1-6004-BD11-244C571D29F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5E4C3E4-4232-C260-C8A1-9165E5B5F741}"/>
              </a:ext>
            </a:extLst>
          </p:cNvPr>
          <p:cNvSpPr>
            <a:spLocks noGrp="1"/>
          </p:cNvSpPr>
          <p:nvPr>
            <p:ph type="title"/>
          </p:nvPr>
        </p:nvSpPr>
        <p:spPr/>
        <p:txBody>
          <a:bodyPr/>
          <a:lstStyle/>
          <a:p>
            <a:r>
              <a:rPr lang="en-US" dirty="0"/>
              <a:t>Graph </a:t>
            </a:r>
            <a:r>
              <a:rPr lang="en-US" dirty="0" err="1"/>
              <a:t>visualisation</a:t>
            </a:r>
            <a:endParaRPr lang="en-US" sz="1600" dirty="0"/>
          </a:p>
        </p:txBody>
      </p:sp>
      <p:sp>
        <p:nvSpPr>
          <p:cNvPr id="13" name="Text Placeholder 8">
            <a:extLst>
              <a:ext uri="{FF2B5EF4-FFF2-40B4-BE49-F238E27FC236}">
                <a16:creationId xmlns:a16="http://schemas.microsoft.com/office/drawing/2014/main" id="{9A7A674F-3F5E-4286-5D6A-F670D2A3C5BF}"/>
              </a:ext>
            </a:extLst>
          </p:cNvPr>
          <p:cNvSpPr>
            <a:spLocks noGrp="1"/>
          </p:cNvSpPr>
          <p:nvPr>
            <p:ph type="body" sz="quarter" idx="13"/>
          </p:nvPr>
        </p:nvSpPr>
        <p:spPr>
          <a:xfrm>
            <a:off x="5669023" y="6362393"/>
            <a:ext cx="5313301" cy="485999"/>
          </a:xfrm>
        </p:spPr>
        <p:txBody>
          <a:bodyPr/>
          <a:lstStyle/>
          <a:p>
            <a:pPr indent="0">
              <a:buNone/>
            </a:pPr>
            <a:r>
              <a:rPr lang="en-US" dirty="0">
                <a:hlinkClick r:id="rId3"/>
              </a:rPr>
              <a:t>https://mdi.matinf.pro/object/co-cu-mo-ni-equiatomic-library-117099</a:t>
            </a:r>
            <a:endParaRPr lang="en-US" dirty="0"/>
          </a:p>
          <a:p>
            <a:pPr indent="0">
              <a:buNone/>
            </a:pPr>
            <a:r>
              <a:rPr lang="en-US" dirty="0">
                <a:hlinkClick r:id="rId4"/>
              </a:rPr>
              <a:t>https://mdi.matinf.pro/object/graph/co-cu-mo-ni-equiatomic-library-117099</a:t>
            </a:r>
            <a:endParaRPr lang="en-US" dirty="0"/>
          </a:p>
        </p:txBody>
      </p:sp>
      <p:pic>
        <p:nvPicPr>
          <p:cNvPr id="15" name="Picture 14">
            <a:extLst>
              <a:ext uri="{FF2B5EF4-FFF2-40B4-BE49-F238E27FC236}">
                <a16:creationId xmlns:a16="http://schemas.microsoft.com/office/drawing/2014/main" id="{D74752F0-6DCE-1AC0-F5A7-46037AE691ED}"/>
              </a:ext>
            </a:extLst>
          </p:cNvPr>
          <p:cNvPicPr>
            <a:picLocks noChangeAspect="1"/>
          </p:cNvPicPr>
          <p:nvPr/>
        </p:nvPicPr>
        <p:blipFill>
          <a:blip r:embed="rId5"/>
          <a:stretch>
            <a:fillRect/>
          </a:stretch>
        </p:blipFill>
        <p:spPr>
          <a:xfrm>
            <a:off x="272273" y="1278485"/>
            <a:ext cx="7042928" cy="1418566"/>
          </a:xfrm>
          <a:prstGeom prst="rect">
            <a:avLst/>
          </a:prstGeom>
          <a:ln>
            <a:solidFill>
              <a:schemeClr val="accent1"/>
            </a:solidFill>
          </a:ln>
        </p:spPr>
      </p:pic>
      <p:sp>
        <p:nvSpPr>
          <p:cNvPr id="20" name="TextBox 19">
            <a:extLst>
              <a:ext uri="{FF2B5EF4-FFF2-40B4-BE49-F238E27FC236}">
                <a16:creationId xmlns:a16="http://schemas.microsoft.com/office/drawing/2014/main" id="{975A8782-EE56-88A0-758B-9DF0E83D81D0}"/>
              </a:ext>
            </a:extLst>
          </p:cNvPr>
          <p:cNvSpPr txBox="1"/>
          <p:nvPr/>
        </p:nvSpPr>
        <p:spPr>
          <a:xfrm>
            <a:off x="131428" y="791742"/>
            <a:ext cx="12060572" cy="430887"/>
          </a:xfrm>
          <a:prstGeom prst="rect">
            <a:avLst/>
          </a:prstGeom>
          <a:noFill/>
        </p:spPr>
        <p:txBody>
          <a:bodyPr wrap="square">
            <a:spAutoFit/>
          </a:bodyPr>
          <a:lstStyle/>
          <a:p>
            <a:pPr defTabSz="914377">
              <a:spcAft>
                <a:spcPts val="600"/>
              </a:spcAft>
            </a:pPr>
            <a:r>
              <a:rPr lang="en-US" sz="2200" b="1" u="sng" dirty="0">
                <a:solidFill>
                  <a:prstClr val="black"/>
                </a:solidFill>
              </a:rPr>
              <a:t>Motivation:</a:t>
            </a:r>
            <a:r>
              <a:rPr lang="ru-RU" sz="2200" b="1" dirty="0">
                <a:solidFill>
                  <a:prstClr val="black"/>
                </a:solidFill>
              </a:rPr>
              <a:t> </a:t>
            </a:r>
            <a:r>
              <a:rPr lang="en-US" sz="2200" dirty="0">
                <a:solidFill>
                  <a:prstClr val="black"/>
                </a:solidFill>
              </a:rPr>
              <a:t>understand</a:t>
            </a:r>
            <a:r>
              <a:rPr lang="ru-RU" sz="2200" dirty="0">
                <a:solidFill>
                  <a:prstClr val="black"/>
                </a:solidFill>
              </a:rPr>
              <a:t> </a:t>
            </a:r>
            <a:r>
              <a:rPr lang="en-US" sz="2200" dirty="0">
                <a:solidFill>
                  <a:prstClr val="black"/>
                </a:solidFill>
              </a:rPr>
              <a:t>relationship between objects</a:t>
            </a:r>
          </a:p>
        </p:txBody>
      </p:sp>
      <p:cxnSp>
        <p:nvCxnSpPr>
          <p:cNvPr id="21" name="Straight Arrow Connector 20">
            <a:extLst>
              <a:ext uri="{FF2B5EF4-FFF2-40B4-BE49-F238E27FC236}">
                <a16:creationId xmlns:a16="http://schemas.microsoft.com/office/drawing/2014/main" id="{7664AB5E-9A7F-C7CC-DA37-073D1589DB8A}"/>
              </a:ext>
            </a:extLst>
          </p:cNvPr>
          <p:cNvCxnSpPr>
            <a:cxnSpLocks/>
          </p:cNvCxnSpPr>
          <p:nvPr/>
        </p:nvCxnSpPr>
        <p:spPr>
          <a:xfrm flipH="1">
            <a:off x="5074418" y="1658319"/>
            <a:ext cx="1372877" cy="1587299"/>
          </a:xfrm>
          <a:prstGeom prst="straightConnector1">
            <a:avLst/>
          </a:prstGeom>
          <a:noFill/>
          <a:ln w="63500" cap="flat" cmpd="sng" algn="ctr">
            <a:solidFill>
              <a:srgbClr val="0070C0">
                <a:alpha val="50000"/>
              </a:srgbClr>
            </a:solidFill>
            <a:prstDash val="solid"/>
            <a:miter lim="800000"/>
            <a:tailEnd type="triangle"/>
          </a:ln>
          <a:effectLst/>
        </p:spPr>
      </p:cxnSp>
      <p:grpSp>
        <p:nvGrpSpPr>
          <p:cNvPr id="28" name="Group 27">
            <a:extLst>
              <a:ext uri="{FF2B5EF4-FFF2-40B4-BE49-F238E27FC236}">
                <a16:creationId xmlns:a16="http://schemas.microsoft.com/office/drawing/2014/main" id="{71647706-6CBD-ACB1-A5BB-ABE93EC1DB4A}"/>
              </a:ext>
            </a:extLst>
          </p:cNvPr>
          <p:cNvGrpSpPr/>
          <p:nvPr/>
        </p:nvGrpSpPr>
        <p:grpSpPr>
          <a:xfrm>
            <a:off x="131428" y="2819437"/>
            <a:ext cx="4987776" cy="3469650"/>
            <a:chOff x="131428" y="2819437"/>
            <a:chExt cx="4987776" cy="3469650"/>
          </a:xfrm>
        </p:grpSpPr>
        <p:pic>
          <p:nvPicPr>
            <p:cNvPr id="6" name="Picture 5">
              <a:extLst>
                <a:ext uri="{FF2B5EF4-FFF2-40B4-BE49-F238E27FC236}">
                  <a16:creationId xmlns:a16="http://schemas.microsoft.com/office/drawing/2014/main" id="{06B82926-A97A-AF87-F2DA-322E5821293E}"/>
                </a:ext>
              </a:extLst>
            </p:cNvPr>
            <p:cNvPicPr>
              <a:picLocks noChangeAspect="1"/>
            </p:cNvPicPr>
            <p:nvPr/>
          </p:nvPicPr>
          <p:blipFill>
            <a:blip r:embed="rId6"/>
            <a:stretch>
              <a:fillRect/>
            </a:stretch>
          </p:blipFill>
          <p:spPr>
            <a:xfrm>
              <a:off x="193832" y="3239145"/>
              <a:ext cx="4925372" cy="3049942"/>
            </a:xfrm>
            <a:prstGeom prst="rect">
              <a:avLst/>
            </a:prstGeom>
            <a:ln>
              <a:solidFill>
                <a:schemeClr val="accent1"/>
              </a:solidFill>
            </a:ln>
          </p:spPr>
        </p:pic>
        <p:sp>
          <p:nvSpPr>
            <p:cNvPr id="27" name="TextBox 26">
              <a:extLst>
                <a:ext uri="{FF2B5EF4-FFF2-40B4-BE49-F238E27FC236}">
                  <a16:creationId xmlns:a16="http://schemas.microsoft.com/office/drawing/2014/main" id="{76D44838-8515-8A1E-7C04-B8D96D287C79}"/>
                </a:ext>
              </a:extLst>
            </p:cNvPr>
            <p:cNvSpPr txBox="1"/>
            <p:nvPr/>
          </p:nvSpPr>
          <p:spPr>
            <a:xfrm>
              <a:off x="131428" y="2819437"/>
              <a:ext cx="2255311" cy="430887"/>
            </a:xfrm>
            <a:prstGeom prst="rect">
              <a:avLst/>
            </a:prstGeom>
            <a:noFill/>
          </p:spPr>
          <p:txBody>
            <a:bodyPr wrap="square">
              <a:spAutoFit/>
            </a:bodyPr>
            <a:lstStyle/>
            <a:p>
              <a:pPr defTabSz="914377">
                <a:spcAft>
                  <a:spcPts val="600"/>
                </a:spcAft>
              </a:pPr>
              <a:r>
                <a:rPr lang="en-US" sz="2200" b="1" dirty="0">
                  <a:solidFill>
                    <a:prstClr val="black"/>
                  </a:solidFill>
                </a:rPr>
                <a:t>Interactive graph</a:t>
              </a:r>
            </a:p>
          </p:txBody>
        </p:sp>
      </p:grpSp>
      <p:cxnSp>
        <p:nvCxnSpPr>
          <p:cNvPr id="29" name="Straight Arrow Connector 28">
            <a:extLst>
              <a:ext uri="{FF2B5EF4-FFF2-40B4-BE49-F238E27FC236}">
                <a16:creationId xmlns:a16="http://schemas.microsoft.com/office/drawing/2014/main" id="{853E6221-6933-9555-675D-FAE5CE3BA9D2}"/>
              </a:ext>
            </a:extLst>
          </p:cNvPr>
          <p:cNvCxnSpPr>
            <a:cxnSpLocks/>
          </p:cNvCxnSpPr>
          <p:nvPr/>
        </p:nvCxnSpPr>
        <p:spPr>
          <a:xfrm>
            <a:off x="3004457" y="4903596"/>
            <a:ext cx="4421275" cy="231112"/>
          </a:xfrm>
          <a:prstGeom prst="straightConnector1">
            <a:avLst/>
          </a:prstGeom>
          <a:noFill/>
          <a:ln w="63500" cap="flat" cmpd="sng" algn="ctr">
            <a:solidFill>
              <a:srgbClr val="0070C0">
                <a:alpha val="50000"/>
              </a:srgbClr>
            </a:solidFill>
            <a:prstDash val="solid"/>
            <a:miter lim="800000"/>
            <a:tailEnd type="triangle"/>
          </a:ln>
          <a:effectLst/>
        </p:spPr>
      </p:cxnSp>
      <p:grpSp>
        <p:nvGrpSpPr>
          <p:cNvPr id="35" name="Group 34">
            <a:extLst>
              <a:ext uri="{FF2B5EF4-FFF2-40B4-BE49-F238E27FC236}">
                <a16:creationId xmlns:a16="http://schemas.microsoft.com/office/drawing/2014/main" id="{CE03DBF8-065E-08C1-01F2-1CCD53F85C3A}"/>
              </a:ext>
            </a:extLst>
          </p:cNvPr>
          <p:cNvGrpSpPr/>
          <p:nvPr/>
        </p:nvGrpSpPr>
        <p:grpSpPr>
          <a:xfrm>
            <a:off x="7337770" y="2821112"/>
            <a:ext cx="4087206" cy="3469156"/>
            <a:chOff x="7337770" y="2821112"/>
            <a:chExt cx="4087206" cy="3469156"/>
          </a:xfrm>
        </p:grpSpPr>
        <p:grpSp>
          <p:nvGrpSpPr>
            <p:cNvPr id="19" name="Group 18">
              <a:extLst>
                <a:ext uri="{FF2B5EF4-FFF2-40B4-BE49-F238E27FC236}">
                  <a16:creationId xmlns:a16="http://schemas.microsoft.com/office/drawing/2014/main" id="{F445268B-2343-CCBB-61AA-80AF5101C096}"/>
                </a:ext>
              </a:extLst>
            </p:cNvPr>
            <p:cNvGrpSpPr/>
            <p:nvPr/>
          </p:nvGrpSpPr>
          <p:grpSpPr>
            <a:xfrm>
              <a:off x="7427734" y="3235812"/>
              <a:ext cx="3022552" cy="3054456"/>
              <a:chOff x="7416568" y="3255909"/>
              <a:chExt cx="2854484" cy="2930833"/>
            </a:xfrm>
          </p:grpSpPr>
          <p:pic>
            <p:nvPicPr>
              <p:cNvPr id="10" name="Picture 9">
                <a:extLst>
                  <a:ext uri="{FF2B5EF4-FFF2-40B4-BE49-F238E27FC236}">
                    <a16:creationId xmlns:a16="http://schemas.microsoft.com/office/drawing/2014/main" id="{C6E8F714-0038-7F30-4591-2A92FA19932D}"/>
                  </a:ext>
                </a:extLst>
              </p:cNvPr>
              <p:cNvPicPr>
                <a:picLocks noChangeAspect="1"/>
              </p:cNvPicPr>
              <p:nvPr/>
            </p:nvPicPr>
            <p:blipFill>
              <a:blip r:embed="rId7"/>
              <a:stretch>
                <a:fillRect/>
              </a:stretch>
            </p:blipFill>
            <p:spPr>
              <a:xfrm>
                <a:off x="7416568" y="3255909"/>
                <a:ext cx="2773371" cy="2930833"/>
              </a:xfrm>
              <a:prstGeom prst="rect">
                <a:avLst/>
              </a:prstGeom>
              <a:solidFill>
                <a:schemeClr val="bg1"/>
              </a:solidFill>
              <a:ln>
                <a:solidFill>
                  <a:schemeClr val="accent1"/>
                </a:solidFill>
              </a:ln>
            </p:spPr>
          </p:pic>
          <p:sp>
            <p:nvSpPr>
              <p:cNvPr id="18" name="TextBox 17">
                <a:extLst>
                  <a:ext uri="{FF2B5EF4-FFF2-40B4-BE49-F238E27FC236}">
                    <a16:creationId xmlns:a16="http://schemas.microsoft.com/office/drawing/2014/main" id="{0A10258B-7983-8FB7-2D3D-5F785CD728DF}"/>
                  </a:ext>
                </a:extLst>
              </p:cNvPr>
              <p:cNvSpPr txBox="1"/>
              <p:nvPr/>
            </p:nvSpPr>
            <p:spPr>
              <a:xfrm>
                <a:off x="9233829" y="4408838"/>
                <a:ext cx="1037223" cy="492443"/>
              </a:xfrm>
              <a:prstGeom prst="rect">
                <a:avLst/>
              </a:prstGeom>
              <a:noFill/>
            </p:spPr>
            <p:txBody>
              <a:bodyPr wrap="square">
                <a:spAutoFit/>
              </a:bodyPr>
              <a:lstStyle/>
              <a:p>
                <a:pPr defTabSz="914377">
                  <a:spcAft>
                    <a:spcPts val="600"/>
                  </a:spcAft>
                </a:pPr>
                <a:r>
                  <a:rPr lang="en-US" sz="2600" b="1" dirty="0">
                    <a:solidFill>
                      <a:prstClr val="black"/>
                    </a:solidFill>
                  </a:rPr>
                  <a:t>JSON</a:t>
                </a:r>
              </a:p>
            </p:txBody>
          </p:sp>
        </p:grpSp>
        <p:sp>
          <p:nvSpPr>
            <p:cNvPr id="34" name="TextBox 33">
              <a:extLst>
                <a:ext uri="{FF2B5EF4-FFF2-40B4-BE49-F238E27FC236}">
                  <a16:creationId xmlns:a16="http://schemas.microsoft.com/office/drawing/2014/main" id="{DFD51951-A3E3-45ED-42B6-7C2D40EB2311}"/>
                </a:ext>
              </a:extLst>
            </p:cNvPr>
            <p:cNvSpPr txBox="1"/>
            <p:nvPr/>
          </p:nvSpPr>
          <p:spPr>
            <a:xfrm>
              <a:off x="7337770" y="2821112"/>
              <a:ext cx="4087206" cy="430887"/>
            </a:xfrm>
            <a:prstGeom prst="rect">
              <a:avLst/>
            </a:prstGeom>
            <a:noFill/>
          </p:spPr>
          <p:txBody>
            <a:bodyPr wrap="square">
              <a:spAutoFit/>
            </a:bodyPr>
            <a:lstStyle/>
            <a:p>
              <a:pPr defTabSz="914377">
                <a:spcAft>
                  <a:spcPts val="600"/>
                </a:spcAft>
              </a:pPr>
              <a:r>
                <a:rPr lang="en-US" sz="2200" dirty="0">
                  <a:solidFill>
                    <a:prstClr val="black"/>
                  </a:solidFill>
                </a:rPr>
                <a:t>on Click: object description</a:t>
              </a:r>
            </a:p>
          </p:txBody>
        </p:sp>
      </p:grpSp>
      <p:sp>
        <p:nvSpPr>
          <p:cNvPr id="4" name="TextBox 3">
            <a:extLst>
              <a:ext uri="{FF2B5EF4-FFF2-40B4-BE49-F238E27FC236}">
                <a16:creationId xmlns:a16="http://schemas.microsoft.com/office/drawing/2014/main" id="{435FE07E-C1FF-3CD5-0346-D008E2817F79}"/>
              </a:ext>
            </a:extLst>
          </p:cNvPr>
          <p:cNvSpPr txBox="1"/>
          <p:nvPr/>
        </p:nvSpPr>
        <p:spPr>
          <a:xfrm>
            <a:off x="8259745" y="1066353"/>
            <a:ext cx="3717891" cy="1184940"/>
          </a:xfrm>
          <a:prstGeom prst="rect">
            <a:avLst/>
          </a:prstGeom>
          <a:noFill/>
        </p:spPr>
        <p:txBody>
          <a:bodyPr wrap="square">
            <a:spAutoFit/>
          </a:bodyPr>
          <a:lstStyle/>
          <a:p>
            <a:pPr defTabSz="914377">
              <a:spcAft>
                <a:spcPts val="600"/>
              </a:spcAft>
            </a:pPr>
            <a:r>
              <a:rPr lang="en-US" sz="2200" dirty="0">
                <a:solidFill>
                  <a:prstClr val="black"/>
                </a:solidFill>
              </a:rPr>
              <a:t>on double Click on the node:</a:t>
            </a:r>
          </a:p>
          <a:p>
            <a:pPr defTabSz="914377">
              <a:spcAft>
                <a:spcPts val="600"/>
              </a:spcAft>
            </a:pPr>
            <a:r>
              <a:rPr lang="en-US" sz="2200" dirty="0">
                <a:solidFill>
                  <a:prstClr val="black"/>
                </a:solidFill>
              </a:rPr>
              <a:t>incremental graph expansion</a:t>
            </a:r>
            <a:r>
              <a:rPr lang="ru-RU" sz="2200" dirty="0">
                <a:solidFill>
                  <a:prstClr val="black"/>
                </a:solidFill>
              </a:rPr>
              <a:t> (</a:t>
            </a:r>
            <a:r>
              <a:rPr lang="en-US" sz="2200" dirty="0">
                <a:solidFill>
                  <a:prstClr val="black"/>
                </a:solidFill>
              </a:rPr>
              <a:t>add parents/children</a:t>
            </a:r>
            <a:r>
              <a:rPr lang="ru-RU" sz="2200" dirty="0">
                <a:solidFill>
                  <a:prstClr val="black"/>
                </a:solidFill>
              </a:rPr>
              <a:t>)</a:t>
            </a:r>
            <a:endParaRPr lang="en-US" sz="2200" dirty="0">
              <a:solidFill>
                <a:prstClr val="black"/>
              </a:solidFill>
            </a:endParaRPr>
          </a:p>
        </p:txBody>
      </p:sp>
    </p:spTree>
    <p:extLst>
      <p:ext uri="{BB962C8B-B14F-4D97-AF65-F5344CB8AC3E}">
        <p14:creationId xmlns:p14="http://schemas.microsoft.com/office/powerpoint/2010/main" val="3673775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500"/>
                                        <p:tgtEl>
                                          <p:spTgt spid="28"/>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500"/>
                                        <p:tgtEl>
                                          <p:spTgt spid="29"/>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fade">
                                      <p:cBhvr>
                                        <p:cTn id="20" dur="500"/>
                                        <p:tgtEl>
                                          <p:spTgt spid="3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GB" dirty="0"/>
              <a:t>Reports &amp; Statistics: Objects</a:t>
            </a:r>
          </a:p>
        </p:txBody>
      </p:sp>
      <p:sp>
        <p:nvSpPr>
          <p:cNvPr id="2" name="Text Placeholder 5">
            <a:extLst>
              <a:ext uri="{FF2B5EF4-FFF2-40B4-BE49-F238E27FC236}">
                <a16:creationId xmlns:a16="http://schemas.microsoft.com/office/drawing/2014/main" id="{C954FA9A-8AEB-4633-7DD1-322EF1D5A987}"/>
              </a:ext>
            </a:extLst>
          </p:cNvPr>
          <p:cNvSpPr>
            <a:spLocks noGrp="1"/>
          </p:cNvSpPr>
          <p:nvPr>
            <p:ph type="body" sz="quarter" idx="13"/>
          </p:nvPr>
        </p:nvSpPr>
        <p:spPr>
          <a:xfrm>
            <a:off x="6279502" y="6362393"/>
            <a:ext cx="4652582" cy="485999"/>
          </a:xfrm>
        </p:spPr>
        <p:txBody>
          <a:bodyPr/>
          <a:lstStyle/>
          <a:p>
            <a:pPr indent="0">
              <a:buNone/>
            </a:pPr>
            <a:r>
              <a:rPr lang="en-US" b="0" dirty="0">
                <a:solidFill>
                  <a:srgbClr val="0070C0"/>
                </a:solidFill>
                <a:hlinkClick r:id="rId3">
                  <a:extLst>
                    <a:ext uri="{A12FA001-AC4F-418D-AE19-62706E023703}">
                      <ahyp:hlinkClr xmlns:ahyp="http://schemas.microsoft.com/office/drawing/2018/hyperlinkcolor" val="tx"/>
                    </a:ext>
                  </a:extLst>
                </a:hlinkClick>
              </a:rPr>
              <a:t>https://crc247.mdi.ruhr-uni-bochum.de/report/objectsstatistics</a:t>
            </a:r>
            <a:endParaRPr lang="en-US" b="0" dirty="0">
              <a:solidFill>
                <a:srgbClr val="0070C0"/>
              </a:solidFill>
            </a:endParaRPr>
          </a:p>
        </p:txBody>
      </p:sp>
      <p:pic>
        <p:nvPicPr>
          <p:cNvPr id="12" name="Picture 11">
            <a:extLst>
              <a:ext uri="{FF2B5EF4-FFF2-40B4-BE49-F238E27FC236}">
                <a16:creationId xmlns:a16="http://schemas.microsoft.com/office/drawing/2014/main" id="{1684BCD0-1938-3DDC-734F-C521F3A2A3AA}"/>
              </a:ext>
            </a:extLst>
          </p:cNvPr>
          <p:cNvPicPr>
            <a:picLocks noChangeAspect="1"/>
          </p:cNvPicPr>
          <p:nvPr/>
        </p:nvPicPr>
        <p:blipFill>
          <a:blip r:embed="rId4"/>
          <a:stretch>
            <a:fillRect/>
          </a:stretch>
        </p:blipFill>
        <p:spPr>
          <a:xfrm>
            <a:off x="9600862" y="249871"/>
            <a:ext cx="952633" cy="409632"/>
          </a:xfrm>
          <a:prstGeom prst="rect">
            <a:avLst/>
          </a:prstGeom>
        </p:spPr>
      </p:pic>
      <p:pic>
        <p:nvPicPr>
          <p:cNvPr id="4" name="Picture 3">
            <a:extLst>
              <a:ext uri="{FF2B5EF4-FFF2-40B4-BE49-F238E27FC236}">
                <a16:creationId xmlns:a16="http://schemas.microsoft.com/office/drawing/2014/main" id="{90AE4A3F-53AF-D327-E1D6-D4824EDB6DBA}"/>
              </a:ext>
            </a:extLst>
          </p:cNvPr>
          <p:cNvPicPr>
            <a:picLocks noChangeAspect="1"/>
          </p:cNvPicPr>
          <p:nvPr/>
        </p:nvPicPr>
        <p:blipFill>
          <a:blip r:embed="rId5"/>
          <a:stretch>
            <a:fillRect/>
          </a:stretch>
        </p:blipFill>
        <p:spPr>
          <a:xfrm>
            <a:off x="245855" y="969045"/>
            <a:ext cx="8667236" cy="5092451"/>
          </a:xfrm>
          <a:prstGeom prst="rect">
            <a:avLst/>
          </a:prstGeom>
          <a:ln>
            <a:solidFill>
              <a:srgbClr val="0070C0"/>
            </a:solidFill>
          </a:ln>
        </p:spPr>
      </p:pic>
      <p:sp>
        <p:nvSpPr>
          <p:cNvPr id="11" name="Rectangle: Rounded Corners 10">
            <a:extLst>
              <a:ext uri="{FF2B5EF4-FFF2-40B4-BE49-F238E27FC236}">
                <a16:creationId xmlns:a16="http://schemas.microsoft.com/office/drawing/2014/main" id="{F43FA843-A593-BC02-DD29-96E0DC6950CF}"/>
              </a:ext>
            </a:extLst>
          </p:cNvPr>
          <p:cNvSpPr/>
          <p:nvPr/>
        </p:nvSpPr>
        <p:spPr>
          <a:xfrm>
            <a:off x="644719" y="2990048"/>
            <a:ext cx="291402" cy="2331217"/>
          </a:xfrm>
          <a:prstGeom prst="roundRect">
            <a:avLst/>
          </a:prstGeom>
          <a:solidFill>
            <a:srgbClr val="0070C0">
              <a:alpha val="2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8DB0DFC0-1A7E-CD9A-E07F-FA5C45FEF291}"/>
              </a:ext>
            </a:extLst>
          </p:cNvPr>
          <p:cNvSpPr txBox="1"/>
          <p:nvPr/>
        </p:nvSpPr>
        <p:spPr>
          <a:xfrm>
            <a:off x="9275818" y="1266786"/>
            <a:ext cx="2765456" cy="2031325"/>
          </a:xfrm>
          <a:prstGeom prst="rect">
            <a:avLst/>
          </a:prstGeom>
          <a:noFill/>
        </p:spPr>
        <p:txBody>
          <a:bodyPr wrap="square">
            <a:spAutoFit/>
          </a:bodyPr>
          <a:lstStyle/>
          <a:p>
            <a:r>
              <a:rPr lang="en-US" b="1" dirty="0"/>
              <a:t>Objects Statistics:</a:t>
            </a:r>
          </a:p>
          <a:p>
            <a:pPr marL="285750" indent="-285750">
              <a:buFont typeface="Arial" panose="020B0604020202020204" pitchFamily="34" charset="0"/>
              <a:buChar char="•"/>
            </a:pPr>
            <a:r>
              <a:rPr lang="en-US" dirty="0"/>
              <a:t>Objects (</a:t>
            </a:r>
            <a:r>
              <a:rPr lang="en-US" dirty="0" err="1"/>
              <a:t>w.r.t.</a:t>
            </a:r>
            <a:r>
              <a:rPr lang="en-US" dirty="0"/>
              <a:t> types)</a:t>
            </a:r>
          </a:p>
          <a:p>
            <a:pPr marL="285750" indent="-285750">
              <a:buFont typeface="Arial" panose="020B0604020202020204" pitchFamily="34" charset="0"/>
              <a:buChar char="•"/>
            </a:pPr>
            <a:r>
              <a:rPr lang="en-US" dirty="0"/>
              <a:t>Projects</a:t>
            </a:r>
          </a:p>
          <a:p>
            <a:pPr marL="285750" indent="-285750">
              <a:buFont typeface="Arial" panose="020B0604020202020204" pitchFamily="34" charset="0"/>
              <a:buChar char="•"/>
            </a:pPr>
            <a:r>
              <a:rPr lang="en-US" dirty="0"/>
              <a:t>Object Links</a:t>
            </a:r>
          </a:p>
          <a:p>
            <a:pPr marL="285750" indent="-285750">
              <a:buFont typeface="Arial" panose="020B0604020202020204" pitchFamily="34" charset="0"/>
              <a:buChar char="•"/>
            </a:pPr>
            <a:endParaRPr lang="en-US" dirty="0"/>
          </a:p>
          <a:p>
            <a:r>
              <a:rPr lang="en-US" b="1" dirty="0"/>
              <a:t>Feature:</a:t>
            </a:r>
          </a:p>
          <a:p>
            <a:pPr marL="285750" indent="-285750">
              <a:buFont typeface="Arial" panose="020B0604020202020204" pitchFamily="34" charset="0"/>
              <a:buChar char="•"/>
            </a:pPr>
            <a:r>
              <a:rPr lang="en-US" dirty="0"/>
              <a:t>Filter by person</a:t>
            </a:r>
          </a:p>
        </p:txBody>
      </p:sp>
    </p:spTree>
    <p:extLst>
      <p:ext uri="{BB962C8B-B14F-4D97-AF65-F5344CB8AC3E}">
        <p14:creationId xmlns:p14="http://schemas.microsoft.com/office/powerpoint/2010/main" val="688458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GB" dirty="0"/>
              <a:t>Reports &amp; Statistics: Users</a:t>
            </a:r>
          </a:p>
        </p:txBody>
      </p:sp>
      <p:sp>
        <p:nvSpPr>
          <p:cNvPr id="2" name="Text Placeholder 5">
            <a:extLst>
              <a:ext uri="{FF2B5EF4-FFF2-40B4-BE49-F238E27FC236}">
                <a16:creationId xmlns:a16="http://schemas.microsoft.com/office/drawing/2014/main" id="{C954FA9A-8AEB-4633-7DD1-322EF1D5A987}"/>
              </a:ext>
            </a:extLst>
          </p:cNvPr>
          <p:cNvSpPr>
            <a:spLocks noGrp="1"/>
          </p:cNvSpPr>
          <p:nvPr>
            <p:ph type="body" sz="quarter" idx="13"/>
          </p:nvPr>
        </p:nvSpPr>
        <p:spPr>
          <a:xfrm>
            <a:off x="6243782" y="6362393"/>
            <a:ext cx="4688302" cy="485999"/>
          </a:xfrm>
        </p:spPr>
        <p:txBody>
          <a:bodyPr/>
          <a:lstStyle/>
          <a:p>
            <a:pPr indent="0">
              <a:buNone/>
            </a:pPr>
            <a:r>
              <a:rPr lang="en-US" b="0" dirty="0">
                <a:hlinkClick r:id="rId3"/>
              </a:rPr>
              <a:t>https://crc247.mdi.ruhr-uni-bochum.de/report/usersstatistics</a:t>
            </a:r>
            <a:endParaRPr lang="en-US" b="0" dirty="0"/>
          </a:p>
        </p:txBody>
      </p:sp>
      <p:sp>
        <p:nvSpPr>
          <p:cNvPr id="13" name="TextBox 12">
            <a:extLst>
              <a:ext uri="{FF2B5EF4-FFF2-40B4-BE49-F238E27FC236}">
                <a16:creationId xmlns:a16="http://schemas.microsoft.com/office/drawing/2014/main" id="{8DB0DFC0-1A7E-CD9A-E07F-FA5C45FEF291}"/>
              </a:ext>
            </a:extLst>
          </p:cNvPr>
          <p:cNvSpPr txBox="1"/>
          <p:nvPr/>
        </p:nvSpPr>
        <p:spPr>
          <a:xfrm>
            <a:off x="8592529" y="844753"/>
            <a:ext cx="2765456" cy="5539978"/>
          </a:xfrm>
          <a:prstGeom prst="rect">
            <a:avLst/>
          </a:prstGeom>
          <a:noFill/>
        </p:spPr>
        <p:txBody>
          <a:bodyPr wrap="square">
            <a:spAutoFit/>
          </a:bodyPr>
          <a:lstStyle/>
          <a:p>
            <a:r>
              <a:rPr lang="en-US" sz="2400" b="1" dirty="0"/>
              <a:t>Users Statistics:</a:t>
            </a:r>
          </a:p>
          <a:p>
            <a:pPr marL="285750" indent="-285750">
              <a:buFont typeface="Arial" panose="020B0604020202020204" pitchFamily="34" charset="0"/>
              <a:buChar char="•"/>
            </a:pPr>
            <a:r>
              <a:rPr lang="en-US" sz="2400" dirty="0"/>
              <a:t>Objects</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Projects</a:t>
            </a:r>
          </a:p>
          <a:p>
            <a:pPr marL="285750" indent="-285750">
              <a:buFont typeface="Arial" panose="020B0604020202020204" pitchFamily="34" charset="0"/>
              <a:buChar char="•"/>
            </a:pPr>
            <a:r>
              <a:rPr lang="en-US" sz="2400" dirty="0"/>
              <a:t>Links</a:t>
            </a:r>
            <a:endParaRPr lang="en-US" dirty="0"/>
          </a:p>
          <a:p>
            <a:endParaRPr lang="en-US" b="1" dirty="0"/>
          </a:p>
        </p:txBody>
      </p:sp>
      <p:pic>
        <p:nvPicPr>
          <p:cNvPr id="6" name="Picture 5">
            <a:extLst>
              <a:ext uri="{FF2B5EF4-FFF2-40B4-BE49-F238E27FC236}">
                <a16:creationId xmlns:a16="http://schemas.microsoft.com/office/drawing/2014/main" id="{4F379DF1-64AC-02E3-8279-BCEECE44DEB2}"/>
              </a:ext>
            </a:extLst>
          </p:cNvPr>
          <p:cNvPicPr>
            <a:picLocks noChangeAspect="1"/>
          </p:cNvPicPr>
          <p:nvPr/>
        </p:nvPicPr>
        <p:blipFill>
          <a:blip r:embed="rId4"/>
          <a:stretch>
            <a:fillRect/>
          </a:stretch>
        </p:blipFill>
        <p:spPr>
          <a:xfrm>
            <a:off x="213614" y="813524"/>
            <a:ext cx="7449686" cy="5396884"/>
          </a:xfrm>
          <a:prstGeom prst="rect">
            <a:avLst/>
          </a:prstGeom>
          <a:ln>
            <a:solidFill>
              <a:schemeClr val="accent1">
                <a:shade val="15000"/>
              </a:schemeClr>
            </a:solidFill>
          </a:ln>
        </p:spPr>
      </p:pic>
      <p:sp>
        <p:nvSpPr>
          <p:cNvPr id="7" name="Line 36">
            <a:extLst>
              <a:ext uri="{FF2B5EF4-FFF2-40B4-BE49-F238E27FC236}">
                <a16:creationId xmlns:a16="http://schemas.microsoft.com/office/drawing/2014/main" id="{1DB363DD-DC7F-C563-897A-7D4D14837328}"/>
              </a:ext>
            </a:extLst>
          </p:cNvPr>
          <p:cNvSpPr>
            <a:spLocks noChangeShapeType="1"/>
          </p:cNvSpPr>
          <p:nvPr/>
        </p:nvSpPr>
        <p:spPr bwMode="auto">
          <a:xfrm flipH="1" flipV="1">
            <a:off x="7604449" y="1436913"/>
            <a:ext cx="1147664" cy="10049"/>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8" name="Line 36">
            <a:extLst>
              <a:ext uri="{FF2B5EF4-FFF2-40B4-BE49-F238E27FC236}">
                <a16:creationId xmlns:a16="http://schemas.microsoft.com/office/drawing/2014/main" id="{C3BA03D5-A345-400C-8ABB-E60F309F5978}"/>
              </a:ext>
            </a:extLst>
          </p:cNvPr>
          <p:cNvSpPr>
            <a:spLocks noChangeShapeType="1"/>
          </p:cNvSpPr>
          <p:nvPr/>
        </p:nvSpPr>
        <p:spPr bwMode="auto">
          <a:xfrm flipH="1">
            <a:off x="7636745" y="5456254"/>
            <a:ext cx="1085223" cy="190919"/>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9" name="Line 36">
            <a:extLst>
              <a:ext uri="{FF2B5EF4-FFF2-40B4-BE49-F238E27FC236}">
                <a16:creationId xmlns:a16="http://schemas.microsoft.com/office/drawing/2014/main" id="{7E1DDA87-F6FA-F5BF-4CD9-5A90AB94F787}"/>
              </a:ext>
            </a:extLst>
          </p:cNvPr>
          <p:cNvSpPr>
            <a:spLocks noChangeShapeType="1"/>
          </p:cNvSpPr>
          <p:nvPr/>
        </p:nvSpPr>
        <p:spPr bwMode="auto">
          <a:xfrm flipH="1">
            <a:off x="7638419" y="5817995"/>
            <a:ext cx="1073501" cy="192593"/>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pic>
        <p:nvPicPr>
          <p:cNvPr id="1026" name="Picture 2" descr="1st prize Stock Photos, Royalty Free 1st prize Images | Depositphotos">
            <a:extLst>
              <a:ext uri="{FF2B5EF4-FFF2-40B4-BE49-F238E27FC236}">
                <a16:creationId xmlns:a16="http://schemas.microsoft.com/office/drawing/2014/main" id="{A052982E-01EB-2E6D-864B-6F9D01AA066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07279" y="1861561"/>
            <a:ext cx="3114675" cy="146685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C7BAFDCD-54EF-8BA4-BD57-853B120D6472}"/>
              </a:ext>
            </a:extLst>
          </p:cNvPr>
          <p:cNvPicPr>
            <a:picLocks noChangeAspect="1"/>
          </p:cNvPicPr>
          <p:nvPr/>
        </p:nvPicPr>
        <p:blipFill>
          <a:blip r:embed="rId6"/>
          <a:stretch>
            <a:fillRect/>
          </a:stretch>
        </p:blipFill>
        <p:spPr>
          <a:xfrm>
            <a:off x="9600862" y="249871"/>
            <a:ext cx="952633" cy="409632"/>
          </a:xfrm>
          <a:prstGeom prst="rect">
            <a:avLst/>
          </a:prstGeom>
        </p:spPr>
      </p:pic>
    </p:spTree>
    <p:extLst>
      <p:ext uri="{BB962C8B-B14F-4D97-AF65-F5344CB8AC3E}">
        <p14:creationId xmlns:p14="http://schemas.microsoft.com/office/powerpoint/2010/main" val="3756021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Source Control</a:t>
            </a:r>
            <a:r>
              <a:rPr lang="ru-RU" dirty="0"/>
              <a:t> (</a:t>
            </a:r>
            <a:r>
              <a:rPr lang="en-US" dirty="0"/>
              <a:t>GitLab</a:t>
            </a:r>
            <a:r>
              <a:rPr lang="ru-RU" dirty="0"/>
              <a:t>)</a:t>
            </a:r>
            <a:endParaRPr lang="de-DE" sz="2667" dirty="0"/>
          </a:p>
        </p:txBody>
      </p:sp>
      <p:sp>
        <p:nvSpPr>
          <p:cNvPr id="3" name="Text Placeholder 2">
            <a:extLst>
              <a:ext uri="{FF2B5EF4-FFF2-40B4-BE49-F238E27FC236}">
                <a16:creationId xmlns:a16="http://schemas.microsoft.com/office/drawing/2014/main" id="{13961AFA-5CC2-C46E-FF70-E558B9ABDEAD}"/>
              </a:ext>
            </a:extLst>
          </p:cNvPr>
          <p:cNvSpPr>
            <a:spLocks noGrp="1"/>
          </p:cNvSpPr>
          <p:nvPr>
            <p:ph type="body" sz="quarter" idx="13"/>
          </p:nvPr>
        </p:nvSpPr>
        <p:spPr/>
        <p:txBody>
          <a:bodyPr/>
          <a:lstStyle/>
          <a:p>
            <a:endParaRPr lang="en-US"/>
          </a:p>
        </p:txBody>
      </p:sp>
      <p:sp>
        <p:nvSpPr>
          <p:cNvPr id="9" name="TextBox 8">
            <a:extLst>
              <a:ext uri="{FF2B5EF4-FFF2-40B4-BE49-F238E27FC236}">
                <a16:creationId xmlns:a16="http://schemas.microsoft.com/office/drawing/2014/main" id="{D10ECBB7-B299-F195-475E-7CAE80883F17}"/>
              </a:ext>
            </a:extLst>
          </p:cNvPr>
          <p:cNvSpPr txBox="1"/>
          <p:nvPr/>
        </p:nvSpPr>
        <p:spPr>
          <a:xfrm>
            <a:off x="124253" y="5830481"/>
            <a:ext cx="4631904" cy="256545"/>
          </a:xfrm>
          <a:prstGeom prst="rect">
            <a:avLst/>
          </a:prstGeom>
          <a:noFill/>
        </p:spPr>
        <p:txBody>
          <a:bodyPr wrap="square">
            <a:spAutoFit/>
          </a:bodyPr>
          <a:lstStyle/>
          <a:p>
            <a:pPr defTabSz="914377"/>
            <a:r>
              <a:rPr lang="en-US" sz="1067" dirty="0">
                <a:solidFill>
                  <a:srgbClr val="0070C0"/>
                </a:solidFill>
                <a:latin typeface="Arial" panose="020B0604020202020204"/>
                <a:hlinkClick r:id="rId3">
                  <a:extLst>
                    <a:ext uri="{A12FA001-AC4F-418D-AE19-62706E023703}">
                      <ahyp:hlinkClr xmlns:ahyp="http://schemas.microsoft.com/office/drawing/2018/hyperlinkcolor" val="tx"/>
                    </a:ext>
                  </a:extLst>
                </a:hlinkClick>
              </a:rPr>
              <a:t>https://gitlab.ruhr-uni-bochum.de</a:t>
            </a:r>
            <a:endParaRPr lang="en-US" sz="1067" dirty="0">
              <a:solidFill>
                <a:srgbClr val="0070C0"/>
              </a:solidFill>
              <a:latin typeface="Arial" panose="020B0604020202020204"/>
            </a:endParaRPr>
          </a:p>
        </p:txBody>
      </p:sp>
      <p:sp>
        <p:nvSpPr>
          <p:cNvPr id="15" name="TextBox 14">
            <a:extLst>
              <a:ext uri="{FF2B5EF4-FFF2-40B4-BE49-F238E27FC236}">
                <a16:creationId xmlns:a16="http://schemas.microsoft.com/office/drawing/2014/main" id="{2588F61D-5814-5AA3-B7C0-9AC235D449EB}"/>
              </a:ext>
            </a:extLst>
          </p:cNvPr>
          <p:cNvSpPr txBox="1"/>
          <p:nvPr/>
        </p:nvSpPr>
        <p:spPr>
          <a:xfrm>
            <a:off x="143339" y="1112342"/>
            <a:ext cx="5856651" cy="3418949"/>
          </a:xfrm>
          <a:prstGeom prst="rect">
            <a:avLst/>
          </a:prstGeom>
          <a:noFill/>
        </p:spPr>
        <p:txBody>
          <a:bodyPr wrap="square">
            <a:spAutoFit/>
          </a:bodyPr>
          <a:lstStyle/>
          <a:p>
            <a:pPr defTabSz="914377"/>
            <a:r>
              <a:rPr lang="en-US" sz="2667" b="1" dirty="0">
                <a:solidFill>
                  <a:prstClr val="black"/>
                </a:solidFill>
              </a:rPr>
              <a:t>Everybody’s welcome!</a:t>
            </a:r>
          </a:p>
          <a:p>
            <a:pPr defTabSz="914377"/>
            <a:r>
              <a:rPr lang="en-US" sz="1600" dirty="0">
                <a:solidFill>
                  <a:prstClr val="black"/>
                </a:solidFill>
              </a:rPr>
              <a:t>Feel free to contribute to open source!</a:t>
            </a:r>
          </a:p>
          <a:p>
            <a:pPr defTabSz="914377"/>
            <a:endParaRPr lang="en-US" sz="1600" b="1" dirty="0">
              <a:solidFill>
                <a:prstClr val="black"/>
              </a:solidFill>
            </a:endParaRPr>
          </a:p>
          <a:p>
            <a:pPr defTabSz="914377"/>
            <a:r>
              <a:rPr lang="en-US" sz="1600" b="1" dirty="0">
                <a:solidFill>
                  <a:prstClr val="black"/>
                </a:solidFill>
              </a:rPr>
              <a:t>Core INF project:</a:t>
            </a:r>
          </a:p>
          <a:p>
            <a:pPr defTabSz="914377"/>
            <a:r>
              <a:rPr lang="en-US" sz="1600" dirty="0">
                <a:solidFill>
                  <a:srgbClr val="0070C0"/>
                </a:solidFill>
                <a:hlinkClick r:id="rId4">
                  <a:extLst>
                    <a:ext uri="{A12FA001-AC4F-418D-AE19-62706E023703}">
                      <ahyp:hlinkClr xmlns:ahyp="http://schemas.microsoft.com/office/drawing/2018/hyperlinkcolor" val="tx"/>
                    </a:ext>
                  </a:extLst>
                </a:hlinkClick>
              </a:rPr>
              <a:t>https://gitlab.ruhr-uni-bochum.de/vic/infproject</a:t>
            </a:r>
            <a:endParaRPr lang="en-US" sz="1600" dirty="0">
              <a:solidFill>
                <a:srgbClr val="0070C0"/>
              </a:solidFill>
            </a:endParaRPr>
          </a:p>
          <a:p>
            <a:pPr defTabSz="914377"/>
            <a:endParaRPr lang="en-US" sz="1600" dirty="0">
              <a:solidFill>
                <a:prstClr val="black"/>
              </a:solidFill>
            </a:endParaRPr>
          </a:p>
          <a:p>
            <a:pPr defTabSz="914377"/>
            <a:endParaRPr lang="en-US" sz="1600" dirty="0">
              <a:solidFill>
                <a:prstClr val="black"/>
              </a:solidFill>
            </a:endParaRPr>
          </a:p>
          <a:p>
            <a:pPr defTabSz="914377"/>
            <a:r>
              <a:rPr lang="en-US" sz="1600" b="1" dirty="0">
                <a:solidFill>
                  <a:prstClr val="black"/>
                </a:solidFill>
              </a:rPr>
              <a:t>Shared projects (</a:t>
            </a:r>
            <a:r>
              <a:rPr lang="en-US" sz="1600" b="1" dirty="0" err="1">
                <a:solidFill>
                  <a:prstClr val="black"/>
                </a:solidFill>
              </a:rPr>
              <a:t>WebCompact</a:t>
            </a:r>
            <a:r>
              <a:rPr lang="en-US" sz="1600" b="1" dirty="0">
                <a:solidFill>
                  <a:prstClr val="black"/>
                </a:solidFill>
              </a:rPr>
              <a:t>):</a:t>
            </a:r>
            <a:br>
              <a:rPr lang="en-US" sz="1600" b="1" dirty="0">
                <a:solidFill>
                  <a:prstClr val="black"/>
                </a:solidFill>
              </a:rPr>
            </a:br>
            <a:r>
              <a:rPr lang="en-US" sz="1600" b="1" dirty="0">
                <a:solidFill>
                  <a:prstClr val="black"/>
                </a:solidFill>
              </a:rPr>
              <a:t>1) </a:t>
            </a:r>
            <a:r>
              <a:rPr lang="en-US" sz="1600" dirty="0">
                <a:solidFill>
                  <a:prstClr val="black"/>
                </a:solidFill>
              </a:rPr>
              <a:t>Administration User Interface (Identity Manager UI):</a:t>
            </a:r>
          </a:p>
          <a:p>
            <a:pPr defTabSz="914377"/>
            <a:r>
              <a:rPr lang="en-US" sz="1600" dirty="0">
                <a:solidFill>
                  <a:srgbClr val="0070C0"/>
                </a:solidFill>
                <a:hlinkClick r:id="rId5">
                  <a:extLst>
                    <a:ext uri="{A12FA001-AC4F-418D-AE19-62706E023703}">
                      <ahyp:hlinkClr xmlns:ahyp="http://schemas.microsoft.com/office/drawing/2018/hyperlinkcolor" val="tx"/>
                    </a:ext>
                  </a:extLst>
                </a:hlinkClick>
              </a:rPr>
              <a:t>https://gitlab.ruhr-uni-bochum.de/vic/identitymanagerui</a:t>
            </a:r>
            <a:endParaRPr lang="en-US" sz="1600" dirty="0">
              <a:solidFill>
                <a:srgbClr val="0070C0"/>
              </a:solidFill>
            </a:endParaRPr>
          </a:p>
          <a:p>
            <a:pPr defTabSz="914377"/>
            <a:r>
              <a:rPr lang="en-US" sz="1600" b="1" dirty="0">
                <a:solidFill>
                  <a:prstClr val="black"/>
                </a:solidFill>
              </a:rPr>
              <a:t>2) </a:t>
            </a:r>
            <a:r>
              <a:rPr lang="en-US" sz="1600" dirty="0">
                <a:solidFill>
                  <a:srgbClr val="333238"/>
                </a:solidFill>
              </a:rPr>
              <a:t>Web Application General Library (</a:t>
            </a:r>
            <a:r>
              <a:rPr lang="en-US" sz="1600" dirty="0" err="1">
                <a:solidFill>
                  <a:srgbClr val="333238"/>
                </a:solidFill>
              </a:rPr>
              <a:t>WebUtilsLib</a:t>
            </a:r>
            <a:r>
              <a:rPr lang="en-US" sz="1600" dirty="0">
                <a:solidFill>
                  <a:srgbClr val="333238"/>
                </a:solidFill>
              </a:rPr>
              <a:t>):</a:t>
            </a:r>
            <a:br>
              <a:rPr lang="en-US" sz="1600" dirty="0">
                <a:solidFill>
                  <a:srgbClr val="333238"/>
                </a:solidFill>
              </a:rPr>
            </a:br>
            <a:r>
              <a:rPr lang="en-US" sz="1600" dirty="0">
                <a:solidFill>
                  <a:srgbClr val="0070C0"/>
                </a:solidFill>
                <a:hlinkClick r:id="rId6">
                  <a:extLst>
                    <a:ext uri="{A12FA001-AC4F-418D-AE19-62706E023703}">
                      <ahyp:hlinkClr xmlns:ahyp="http://schemas.microsoft.com/office/drawing/2018/hyperlinkcolor" val="tx"/>
                    </a:ext>
                  </a:extLst>
                </a:hlinkClick>
              </a:rPr>
              <a:t>https://gitlab.ruhr-uni-bochum.de/vic/webutilslib</a:t>
            </a:r>
            <a:endParaRPr lang="en-US" sz="1600" dirty="0">
              <a:solidFill>
                <a:srgbClr val="0070C0"/>
              </a:solidFill>
            </a:endParaRPr>
          </a:p>
          <a:p>
            <a:pPr defTabSz="914377"/>
            <a:endParaRPr lang="en-US" dirty="0">
              <a:solidFill>
                <a:srgbClr val="333238"/>
              </a:solidFill>
            </a:endParaRPr>
          </a:p>
        </p:txBody>
      </p:sp>
      <p:pic>
        <p:nvPicPr>
          <p:cNvPr id="4" name="Picture 3">
            <a:extLst>
              <a:ext uri="{FF2B5EF4-FFF2-40B4-BE49-F238E27FC236}">
                <a16:creationId xmlns:a16="http://schemas.microsoft.com/office/drawing/2014/main" id="{B062754D-AC6C-E80B-AC5E-CF42CFE8896E}"/>
              </a:ext>
            </a:extLst>
          </p:cNvPr>
          <p:cNvPicPr>
            <a:picLocks noChangeAspect="1"/>
          </p:cNvPicPr>
          <p:nvPr/>
        </p:nvPicPr>
        <p:blipFill>
          <a:blip r:embed="rId7"/>
          <a:stretch>
            <a:fillRect/>
          </a:stretch>
        </p:blipFill>
        <p:spPr>
          <a:xfrm>
            <a:off x="5778552" y="0"/>
            <a:ext cx="6413448" cy="3805179"/>
          </a:xfrm>
          <a:prstGeom prst="rect">
            <a:avLst/>
          </a:prstGeom>
          <a:ln>
            <a:solidFill>
              <a:schemeClr val="tx2">
                <a:lumMod val="90000"/>
                <a:lumOff val="10000"/>
              </a:schemeClr>
            </a:solidFill>
          </a:ln>
        </p:spPr>
      </p:pic>
      <p:pic>
        <p:nvPicPr>
          <p:cNvPr id="6" name="Picture 5">
            <a:extLst>
              <a:ext uri="{FF2B5EF4-FFF2-40B4-BE49-F238E27FC236}">
                <a16:creationId xmlns:a16="http://schemas.microsoft.com/office/drawing/2014/main" id="{1CD98350-2E9B-A694-BF0F-262043CFB282}"/>
              </a:ext>
            </a:extLst>
          </p:cNvPr>
          <p:cNvPicPr>
            <a:picLocks noChangeAspect="1"/>
          </p:cNvPicPr>
          <p:nvPr/>
        </p:nvPicPr>
        <p:blipFill>
          <a:blip r:embed="rId8"/>
          <a:stretch>
            <a:fillRect/>
          </a:stretch>
        </p:blipFill>
        <p:spPr>
          <a:xfrm>
            <a:off x="5754115" y="3786775"/>
            <a:ext cx="6416665" cy="3071225"/>
          </a:xfrm>
          <a:prstGeom prst="rect">
            <a:avLst/>
          </a:prstGeom>
          <a:ln>
            <a:solidFill>
              <a:schemeClr val="tx2">
                <a:lumMod val="90000"/>
                <a:lumOff val="10000"/>
              </a:schemeClr>
            </a:solidFill>
          </a:ln>
        </p:spPr>
      </p:pic>
      <p:pic>
        <p:nvPicPr>
          <p:cNvPr id="5" name="Picture 4">
            <a:extLst>
              <a:ext uri="{FF2B5EF4-FFF2-40B4-BE49-F238E27FC236}">
                <a16:creationId xmlns:a16="http://schemas.microsoft.com/office/drawing/2014/main" id="{A0B9424D-2B27-0F45-8439-825AF6CC1FA6}"/>
              </a:ext>
            </a:extLst>
          </p:cNvPr>
          <p:cNvPicPr>
            <a:picLocks noChangeAspect="1"/>
          </p:cNvPicPr>
          <p:nvPr/>
        </p:nvPicPr>
        <p:blipFill>
          <a:blip r:embed="rId9"/>
          <a:stretch>
            <a:fillRect/>
          </a:stretch>
        </p:blipFill>
        <p:spPr>
          <a:xfrm>
            <a:off x="4511846" y="1088149"/>
            <a:ext cx="828700" cy="758339"/>
          </a:xfrm>
          <a:prstGeom prst="rect">
            <a:avLst/>
          </a:prstGeom>
        </p:spPr>
      </p:pic>
      <p:pic>
        <p:nvPicPr>
          <p:cNvPr id="7" name="Picture 6" descr="Microsoft SQL Server-Verschlüsselung | Thales">
            <a:extLst>
              <a:ext uri="{FF2B5EF4-FFF2-40B4-BE49-F238E27FC236}">
                <a16:creationId xmlns:a16="http://schemas.microsoft.com/office/drawing/2014/main" id="{D24BB2B8-4691-B65D-2FC8-DF4773C38935}"/>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822038" y="4745447"/>
            <a:ext cx="1417405" cy="115872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0" descr="Open Source Logo png transparent">
            <a:extLst>
              <a:ext uri="{FF2B5EF4-FFF2-40B4-BE49-F238E27FC236}">
                <a16:creationId xmlns:a16="http://schemas.microsoft.com/office/drawing/2014/main" id="{0CDAFFCD-0D42-008F-A4A2-8715926A23AF}"/>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31547" y="4833903"/>
            <a:ext cx="990709" cy="95975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ASP nach ASP.NET - Ispirer">
            <a:extLst>
              <a:ext uri="{FF2B5EF4-FFF2-40B4-BE49-F238E27FC236}">
                <a16:creationId xmlns:a16="http://schemas.microsoft.com/office/drawing/2014/main" id="{3EB45404-E651-F572-94A1-EA1E29D623CB}"/>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799580" y="4645990"/>
            <a:ext cx="1966623" cy="14955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31777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5145D-1C76-8AF8-5E19-14FC95D251BC}"/>
              </a:ext>
            </a:extLst>
          </p:cNvPr>
          <p:cNvSpPr>
            <a:spLocks noGrp="1"/>
          </p:cNvSpPr>
          <p:nvPr>
            <p:ph type="title"/>
          </p:nvPr>
        </p:nvSpPr>
        <p:spPr/>
        <p:txBody>
          <a:bodyPr/>
          <a:lstStyle/>
          <a:p>
            <a:r>
              <a:rPr lang="en-US" dirty="0"/>
              <a:t>Documentation</a:t>
            </a:r>
          </a:p>
        </p:txBody>
      </p:sp>
      <p:sp>
        <p:nvSpPr>
          <p:cNvPr id="3" name="Text Placeholder 2">
            <a:extLst>
              <a:ext uri="{FF2B5EF4-FFF2-40B4-BE49-F238E27FC236}">
                <a16:creationId xmlns:a16="http://schemas.microsoft.com/office/drawing/2014/main" id="{2C809B4C-C25E-E2CA-F037-02A7C5AE1740}"/>
              </a:ext>
            </a:extLst>
          </p:cNvPr>
          <p:cNvSpPr>
            <a:spLocks noGrp="1"/>
          </p:cNvSpPr>
          <p:nvPr>
            <p:ph type="body" sz="quarter" idx="13"/>
          </p:nvPr>
        </p:nvSpPr>
        <p:spPr/>
        <p:txBody>
          <a:bodyPr/>
          <a:lstStyle/>
          <a:p>
            <a:pPr indent="0">
              <a:buNone/>
            </a:pPr>
            <a:r>
              <a:rPr lang="en-US" dirty="0">
                <a:hlinkClick r:id="rId2"/>
              </a:rPr>
              <a:t>https://crc247.mdi.ruhr-uni-bochum.de/home/doc</a:t>
            </a:r>
            <a:endParaRPr lang="en-US" dirty="0"/>
          </a:p>
        </p:txBody>
      </p:sp>
      <p:pic>
        <p:nvPicPr>
          <p:cNvPr id="5" name="Picture 4">
            <a:extLst>
              <a:ext uri="{FF2B5EF4-FFF2-40B4-BE49-F238E27FC236}">
                <a16:creationId xmlns:a16="http://schemas.microsoft.com/office/drawing/2014/main" id="{14D86755-5D05-7B95-2101-501A40C9B0D0}"/>
              </a:ext>
            </a:extLst>
          </p:cNvPr>
          <p:cNvPicPr>
            <a:picLocks noChangeAspect="1"/>
          </p:cNvPicPr>
          <p:nvPr/>
        </p:nvPicPr>
        <p:blipFill>
          <a:blip r:embed="rId3"/>
          <a:stretch>
            <a:fillRect/>
          </a:stretch>
        </p:blipFill>
        <p:spPr>
          <a:xfrm>
            <a:off x="5424042" y="254004"/>
            <a:ext cx="5582429" cy="476316"/>
          </a:xfrm>
          <a:prstGeom prst="rect">
            <a:avLst/>
          </a:prstGeom>
        </p:spPr>
      </p:pic>
      <p:sp>
        <p:nvSpPr>
          <p:cNvPr id="7" name="TextBox 6">
            <a:extLst>
              <a:ext uri="{FF2B5EF4-FFF2-40B4-BE49-F238E27FC236}">
                <a16:creationId xmlns:a16="http://schemas.microsoft.com/office/drawing/2014/main" id="{C2FD4E89-D5A1-5735-649D-31ECC5507C69}"/>
              </a:ext>
            </a:extLst>
          </p:cNvPr>
          <p:cNvSpPr txBox="1"/>
          <p:nvPr/>
        </p:nvSpPr>
        <p:spPr>
          <a:xfrm>
            <a:off x="5137161" y="0"/>
            <a:ext cx="3986742" cy="369332"/>
          </a:xfrm>
          <a:prstGeom prst="rect">
            <a:avLst/>
          </a:prstGeom>
          <a:noFill/>
        </p:spPr>
        <p:txBody>
          <a:bodyPr wrap="square">
            <a:spAutoFit/>
          </a:bodyPr>
          <a:lstStyle/>
          <a:p>
            <a:r>
              <a:rPr lang="en-US" sz="1800" dirty="0">
                <a:solidFill>
                  <a:prstClr val="black"/>
                </a:solidFill>
              </a:rPr>
              <a:t>The link is in the footer on every page: </a:t>
            </a:r>
            <a:endParaRPr lang="en-US" dirty="0"/>
          </a:p>
        </p:txBody>
      </p:sp>
      <p:sp>
        <p:nvSpPr>
          <p:cNvPr id="8" name="TextBox 7">
            <a:extLst>
              <a:ext uri="{FF2B5EF4-FFF2-40B4-BE49-F238E27FC236}">
                <a16:creationId xmlns:a16="http://schemas.microsoft.com/office/drawing/2014/main" id="{568FD725-A46E-4CA8-F14C-7931B189022F}"/>
              </a:ext>
            </a:extLst>
          </p:cNvPr>
          <p:cNvSpPr txBox="1"/>
          <p:nvPr/>
        </p:nvSpPr>
        <p:spPr>
          <a:xfrm>
            <a:off x="231111" y="1032193"/>
            <a:ext cx="11867104" cy="5324535"/>
          </a:xfrm>
          <a:prstGeom prst="rect">
            <a:avLst/>
          </a:prstGeom>
          <a:noFill/>
        </p:spPr>
        <p:txBody>
          <a:bodyPr wrap="square">
            <a:spAutoFit/>
          </a:bodyPr>
          <a:lstStyle/>
          <a:p>
            <a:pPr>
              <a:spcAft>
                <a:spcPts val="600"/>
              </a:spcAft>
            </a:pPr>
            <a:r>
              <a:rPr lang="en-US" sz="2400" dirty="0"/>
              <a:t>Documentation content</a:t>
            </a:r>
            <a:r>
              <a:rPr lang="en-US" sz="2400" b="1" dirty="0"/>
              <a:t>:</a:t>
            </a:r>
          </a:p>
          <a:p>
            <a:pPr marL="285750" indent="-285750">
              <a:spcAft>
                <a:spcPts val="600"/>
              </a:spcAft>
              <a:buFont typeface="Arial" panose="020B0604020202020204" pitchFamily="34" charset="0"/>
              <a:buChar char="•"/>
            </a:pPr>
            <a:r>
              <a:rPr lang="en-US" sz="2000" dirty="0"/>
              <a:t>User manual</a:t>
            </a:r>
          </a:p>
          <a:p>
            <a:pPr lvl="1">
              <a:spcAft>
                <a:spcPts val="600"/>
              </a:spcAft>
            </a:pPr>
            <a:r>
              <a:rPr lang="en-US" dirty="0">
                <a:solidFill>
                  <a:srgbClr val="000000"/>
                </a:solidFill>
                <a:latin typeface="Calibri" panose="020F0502020204030204" pitchFamily="34" charset="0"/>
              </a:rPr>
              <a:t>Many thanks to: </a:t>
            </a:r>
            <a:r>
              <a:rPr lang="en-US" sz="1800" b="0" i="0" u="none" strike="noStrike" dirty="0">
                <a:solidFill>
                  <a:srgbClr val="000000"/>
                </a:solidFill>
                <a:effectLst/>
                <a:latin typeface="Calibri" panose="020F0502020204030204" pitchFamily="34" charset="0"/>
              </a:rPr>
              <a:t>Irina </a:t>
            </a:r>
            <a:r>
              <a:rPr lang="en-US" sz="1800" b="0" i="0" u="none" strike="noStrike" dirty="0" err="1">
                <a:solidFill>
                  <a:srgbClr val="000000"/>
                </a:solidFill>
                <a:effectLst/>
                <a:latin typeface="Calibri" panose="020F0502020204030204" pitchFamily="34" charset="0"/>
              </a:rPr>
              <a:t>Roslyakova</a:t>
            </a:r>
            <a:r>
              <a:rPr lang="en-US" sz="1800" b="0" i="0" u="none" strike="noStrike" dirty="0">
                <a:solidFill>
                  <a:srgbClr val="000000"/>
                </a:solidFill>
                <a:effectLst/>
                <a:latin typeface="Calibri" panose="020F0502020204030204" pitchFamily="34" charset="0"/>
              </a:rPr>
              <a:t>, Felix Thelen, Alan Savan, Tobias </a:t>
            </a:r>
            <a:r>
              <a:rPr lang="en-US" sz="1800" b="0" i="0" u="none" strike="noStrike" dirty="0" err="1">
                <a:solidFill>
                  <a:srgbClr val="000000"/>
                </a:solidFill>
                <a:effectLst/>
                <a:latin typeface="Calibri" panose="020F0502020204030204" pitchFamily="34" charset="0"/>
              </a:rPr>
              <a:t>Piotrowiak</a:t>
            </a:r>
            <a:r>
              <a:rPr lang="en-US" sz="1800" b="0" i="0" u="none" strike="noStrike" dirty="0">
                <a:solidFill>
                  <a:srgbClr val="000000"/>
                </a:solidFill>
                <a:effectLst/>
                <a:latin typeface="Calibri" panose="020F0502020204030204" pitchFamily="34" charset="0"/>
              </a:rPr>
              <a:t>, Jill Fortmann, Ellen Suhr, Sabrina Baha, Florian Lourens, Valerie </a:t>
            </a:r>
            <a:r>
              <a:rPr lang="en-US" sz="1800" b="0" i="0" u="none" strike="noStrike" dirty="0" err="1">
                <a:solidFill>
                  <a:srgbClr val="000000"/>
                </a:solidFill>
                <a:effectLst/>
                <a:latin typeface="Calibri" panose="020F0502020204030204" pitchFamily="34" charset="0"/>
              </a:rPr>
              <a:t>Strotkötter</a:t>
            </a:r>
            <a:r>
              <a:rPr lang="en-US" sz="1800" b="0" i="0" u="none" strike="noStrike" dirty="0">
                <a:solidFill>
                  <a:srgbClr val="000000"/>
                </a:solidFill>
                <a:effectLst/>
                <a:latin typeface="Calibri" panose="020F0502020204030204" pitchFamily="34" charset="0"/>
              </a:rPr>
              <a:t>, Rico </a:t>
            </a:r>
            <a:r>
              <a:rPr lang="en-US" sz="1800" b="0" i="0" u="none" strike="noStrike" dirty="0" err="1">
                <a:solidFill>
                  <a:srgbClr val="000000"/>
                </a:solidFill>
                <a:effectLst/>
                <a:latin typeface="Calibri" panose="020F0502020204030204" pitchFamily="34" charset="0"/>
              </a:rPr>
              <a:t>Zehl</a:t>
            </a:r>
            <a:r>
              <a:rPr lang="en-US" sz="1800" b="0" i="0" u="none" strike="noStrike" dirty="0">
                <a:solidFill>
                  <a:srgbClr val="000000"/>
                </a:solidFill>
                <a:effectLst/>
                <a:latin typeface="Calibri" panose="020F0502020204030204" pitchFamily="34" charset="0"/>
              </a:rPr>
              <a:t>, Patrick Marx, Aurelija </a:t>
            </a:r>
            <a:r>
              <a:rPr lang="en-US" sz="1800" b="0" i="0" u="none" strike="noStrike" dirty="0" err="1">
                <a:solidFill>
                  <a:srgbClr val="000000"/>
                </a:solidFill>
                <a:effectLst/>
                <a:latin typeface="Calibri" panose="020F0502020204030204" pitchFamily="34" charset="0"/>
              </a:rPr>
              <a:t>Mockute</a:t>
            </a:r>
            <a:r>
              <a:rPr lang="en-US" sz="1800" b="0" i="0" u="none" strike="noStrike" dirty="0">
                <a:solidFill>
                  <a:srgbClr val="000000"/>
                </a:solidFill>
                <a:effectLst/>
                <a:latin typeface="Calibri" panose="020F0502020204030204" pitchFamily="34" charset="0"/>
              </a:rPr>
              <a:t>, </a:t>
            </a:r>
            <a:r>
              <a:rPr lang="en-US" sz="1800" b="0" i="0" u="none" strike="noStrike" dirty="0" err="1">
                <a:solidFill>
                  <a:srgbClr val="000000"/>
                </a:solidFill>
                <a:effectLst/>
                <a:latin typeface="Calibri" panose="020F0502020204030204" pitchFamily="34" charset="0"/>
              </a:rPr>
              <a:t>Elaheh</a:t>
            </a:r>
            <a:r>
              <a:rPr lang="en-US" sz="1800" b="0" i="0" u="none" strike="noStrike" dirty="0">
                <a:solidFill>
                  <a:srgbClr val="000000"/>
                </a:solidFill>
                <a:effectLst/>
                <a:latin typeface="Calibri" panose="020F0502020204030204" pitchFamily="34" charset="0"/>
              </a:rPr>
              <a:t> </a:t>
            </a:r>
            <a:r>
              <a:rPr lang="en-US" sz="1800" b="0" i="0" u="none" strike="noStrike" dirty="0" err="1">
                <a:solidFill>
                  <a:srgbClr val="000000"/>
                </a:solidFill>
                <a:effectLst/>
                <a:latin typeface="Calibri" panose="020F0502020204030204" pitchFamily="34" charset="0"/>
              </a:rPr>
              <a:t>Akbarnejad</a:t>
            </a:r>
            <a:r>
              <a:rPr lang="en-US" sz="1800" b="0" i="0" u="none" strike="noStrike" dirty="0">
                <a:solidFill>
                  <a:srgbClr val="000000"/>
                </a:solidFill>
                <a:effectLst/>
                <a:latin typeface="Calibri" panose="020F0502020204030204" pitchFamily="34" charset="0"/>
              </a:rPr>
              <a:t>, Sigurd </a:t>
            </a:r>
            <a:r>
              <a:rPr lang="en-US" sz="1800" b="0" i="0" u="none" strike="noStrike" dirty="0" err="1">
                <a:solidFill>
                  <a:srgbClr val="000000"/>
                </a:solidFill>
                <a:effectLst/>
                <a:latin typeface="Calibri" panose="020F0502020204030204" pitchFamily="34" charset="0"/>
              </a:rPr>
              <a:t>Thienhaus</a:t>
            </a:r>
            <a:endParaRPr lang="en-US" sz="2000" dirty="0"/>
          </a:p>
          <a:p>
            <a:pPr marL="285750" indent="-285750">
              <a:spcAft>
                <a:spcPts val="600"/>
              </a:spcAft>
              <a:buFont typeface="Arial" panose="020B0604020202020204" pitchFamily="34" charset="0"/>
              <a:buChar char="•"/>
            </a:pPr>
            <a:r>
              <a:rPr lang="en-US" sz="2000" dirty="0"/>
              <a:t>Presentations, videos</a:t>
            </a:r>
          </a:p>
          <a:p>
            <a:pPr marL="285750" indent="-285750">
              <a:spcAft>
                <a:spcPts val="600"/>
              </a:spcAft>
              <a:buFont typeface="Arial" panose="020B0604020202020204" pitchFamily="34" charset="0"/>
              <a:buChar char="•"/>
            </a:pPr>
            <a:r>
              <a:rPr lang="en-US" sz="2000" b="0" i="0" dirty="0">
                <a:solidFill>
                  <a:srgbClr val="212529"/>
                </a:solidFill>
                <a:effectLst/>
                <a:latin typeface="system-ui"/>
              </a:rPr>
              <a:t>Database structure description (</a:t>
            </a:r>
            <a:r>
              <a:rPr lang="en-US" sz="2000" dirty="0"/>
              <a:t>tables and views)</a:t>
            </a:r>
          </a:p>
          <a:p>
            <a:pPr marL="285750" indent="-285750">
              <a:spcAft>
                <a:spcPts val="600"/>
              </a:spcAft>
              <a:buFont typeface="Arial" panose="020B0604020202020204" pitchFamily="34" charset="0"/>
              <a:buChar char="•"/>
            </a:pPr>
            <a:r>
              <a:rPr lang="en-US" sz="2000" dirty="0"/>
              <a:t>User-defined type (UDT) system:</a:t>
            </a:r>
          </a:p>
          <a:p>
            <a:pPr marL="742950" lvl="1" indent="-285750">
              <a:spcAft>
                <a:spcPts val="600"/>
              </a:spcAft>
              <a:buFont typeface="Arial" panose="020B0604020202020204" pitchFamily="34" charset="0"/>
              <a:buChar char="•"/>
            </a:pPr>
            <a:r>
              <a:rPr lang="en-US" sz="2000" dirty="0"/>
              <a:t>Object type configuration</a:t>
            </a:r>
          </a:p>
          <a:p>
            <a:pPr marL="742950" lvl="1" indent="-285750">
              <a:spcAft>
                <a:spcPts val="600"/>
              </a:spcAft>
              <a:buFont typeface="Arial" panose="020B0604020202020204" pitchFamily="34" charset="0"/>
              <a:buChar char="•"/>
            </a:pPr>
            <a:r>
              <a:rPr lang="de-DE" sz="2000" dirty="0"/>
              <a:t>UDT support API </a:t>
            </a:r>
            <a:r>
              <a:rPr lang="en-US" sz="2000" dirty="0"/>
              <a:t>(validation, data extraction, visualization; templates is C#/Python are </a:t>
            </a:r>
            <a:r>
              <a:rPr lang="en-US" sz="2000" dirty="0" err="1"/>
              <a:t>availbale</a:t>
            </a:r>
            <a:r>
              <a:rPr lang="en-US" sz="2000" dirty="0"/>
              <a:t>)</a:t>
            </a:r>
          </a:p>
          <a:p>
            <a:pPr marL="742950" lvl="1" indent="-285750">
              <a:spcAft>
                <a:spcPts val="600"/>
              </a:spcAft>
              <a:buFont typeface="Arial" panose="020B0604020202020204" pitchFamily="34" charset="0"/>
              <a:buChar char="•"/>
            </a:pPr>
            <a:r>
              <a:rPr lang="de-DE" sz="2000" dirty="0"/>
              <a:t>UDT: </a:t>
            </a:r>
            <a:r>
              <a:rPr lang="en-US" sz="2000" dirty="0"/>
              <a:t>supported formats (EDX, Resistance, Thickness</a:t>
            </a:r>
            <a:r>
              <a:rPr lang="en-US" sz="2000" dirty="0">
                <a:solidFill>
                  <a:schemeClr val="tx1">
                    <a:lumMod val="50000"/>
                    <a:lumOff val="50000"/>
                  </a:schemeClr>
                </a:solidFill>
              </a:rPr>
              <a:t>, XRD is coming soon, …</a:t>
            </a:r>
            <a:r>
              <a:rPr lang="en-US" sz="2000" dirty="0"/>
              <a:t>)</a:t>
            </a:r>
          </a:p>
          <a:p>
            <a:pPr marL="285750" indent="-285750">
              <a:spcAft>
                <a:spcPts val="600"/>
              </a:spcAft>
              <a:buFont typeface="Arial" panose="020B0604020202020204" pitchFamily="34" charset="0"/>
              <a:buChar char="•"/>
            </a:pPr>
            <a:r>
              <a:rPr lang="en-US" sz="2000" dirty="0"/>
              <a:t>System settings</a:t>
            </a:r>
          </a:p>
          <a:p>
            <a:pPr marL="285750" indent="-285750">
              <a:spcAft>
                <a:spcPts val="600"/>
              </a:spcAft>
              <a:buFont typeface="Arial" panose="020B0604020202020204" pitchFamily="34" charset="0"/>
              <a:buChar char="•"/>
            </a:pPr>
            <a:r>
              <a:rPr lang="en-US" sz="2000" dirty="0"/>
              <a:t>Tenant settings</a:t>
            </a:r>
          </a:p>
          <a:p>
            <a:pPr marL="285750" indent="-285750">
              <a:spcAft>
                <a:spcPts val="600"/>
              </a:spcAft>
              <a:buFont typeface="Arial" panose="020B0604020202020204" pitchFamily="34" charset="0"/>
              <a:buChar char="•"/>
            </a:pPr>
            <a:r>
              <a:rPr lang="en-US" sz="2000" dirty="0"/>
              <a:t>API</a:t>
            </a:r>
          </a:p>
          <a:p>
            <a:pPr marL="285750" indent="-285750">
              <a:spcAft>
                <a:spcPts val="600"/>
              </a:spcAft>
              <a:buFont typeface="Arial" panose="020B0604020202020204" pitchFamily="34" charset="0"/>
              <a:buChar char="•"/>
            </a:pPr>
            <a:r>
              <a:rPr lang="de-DE" sz="2000" dirty="0"/>
              <a:t>Source code</a:t>
            </a:r>
          </a:p>
        </p:txBody>
      </p:sp>
    </p:spTree>
    <p:extLst>
      <p:ext uri="{BB962C8B-B14F-4D97-AF65-F5344CB8AC3E}">
        <p14:creationId xmlns:p14="http://schemas.microsoft.com/office/powerpoint/2010/main" val="40999312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en-US" dirty="0"/>
              <a:t>RDMS Free Playground</a:t>
            </a:r>
            <a:endParaRPr lang="en-US" sz="2667" dirty="0"/>
          </a:p>
        </p:txBody>
      </p:sp>
      <p:sp>
        <p:nvSpPr>
          <p:cNvPr id="9" name="TextBox 8">
            <a:extLst>
              <a:ext uri="{FF2B5EF4-FFF2-40B4-BE49-F238E27FC236}">
                <a16:creationId xmlns:a16="http://schemas.microsoft.com/office/drawing/2014/main" id="{20616A7D-3A39-0FB9-5020-D625F83753C5}"/>
              </a:ext>
            </a:extLst>
          </p:cNvPr>
          <p:cNvSpPr txBox="1"/>
          <p:nvPr/>
        </p:nvSpPr>
        <p:spPr>
          <a:xfrm>
            <a:off x="211016" y="4215843"/>
            <a:ext cx="8199453" cy="1754326"/>
          </a:xfrm>
          <a:prstGeom prst="rect">
            <a:avLst/>
          </a:prstGeom>
          <a:noFill/>
        </p:spPr>
        <p:txBody>
          <a:bodyPr wrap="square">
            <a:spAutoFit/>
          </a:bodyPr>
          <a:lstStyle/>
          <a:p>
            <a:pPr indent="0">
              <a:buNone/>
            </a:pPr>
            <a:r>
              <a:rPr lang="en-US" b="0" i="0" dirty="0">
                <a:solidFill>
                  <a:srgbClr val="1D1C1D"/>
                </a:solidFill>
                <a:effectLst/>
                <a:latin typeface="Slack-Lato"/>
              </a:rPr>
              <a:t>Playground to test RDMS (multiple tenants with shared users list):</a:t>
            </a:r>
          </a:p>
          <a:p>
            <a:pPr indent="0">
              <a:buNone/>
            </a:pPr>
            <a:r>
              <a:rPr lang="en-US" b="0" i="0" dirty="0">
                <a:solidFill>
                  <a:srgbClr val="0070C0"/>
                </a:solidFill>
                <a:effectLst/>
                <a:latin typeface="Slack-Lato"/>
                <a:hlinkClick r:id="rId3">
                  <a:extLst>
                    <a:ext uri="{A12FA001-AC4F-418D-AE19-62706E023703}">
                      <ahyp:hlinkClr xmlns:ahyp="http://schemas.microsoft.com/office/drawing/2018/hyperlinkcolor" val="tx"/>
                    </a:ext>
                  </a:extLst>
                </a:hlinkClick>
              </a:rPr>
              <a:t>https://inf.mdi.ruhr-uni-bochum.de/</a:t>
            </a:r>
            <a:endParaRPr lang="en-US" b="0" i="0" dirty="0">
              <a:solidFill>
                <a:srgbClr val="0070C0"/>
              </a:solidFill>
              <a:effectLst/>
              <a:latin typeface="Slack-Lato"/>
            </a:endParaRPr>
          </a:p>
          <a:p>
            <a:pPr indent="0">
              <a:buNone/>
            </a:pPr>
            <a:endParaRPr lang="en-US" b="0" i="0" dirty="0">
              <a:solidFill>
                <a:srgbClr val="1D1C1D"/>
              </a:solidFill>
              <a:effectLst/>
              <a:latin typeface="Slack-Lato"/>
            </a:endParaRPr>
          </a:p>
          <a:p>
            <a:pPr indent="0">
              <a:buNone/>
            </a:pPr>
            <a:r>
              <a:rPr lang="en-US" b="0" i="0" dirty="0">
                <a:solidFill>
                  <a:srgbClr val="1D1C1D"/>
                </a:solidFill>
                <a:effectLst/>
                <a:latin typeface="Slack-Lato"/>
              </a:rPr>
              <a:t>Login and Password (</a:t>
            </a:r>
            <a:r>
              <a:rPr lang="en-US" b="1" i="0" dirty="0">
                <a:solidFill>
                  <a:srgbClr val="1D1C1D"/>
                </a:solidFill>
                <a:effectLst/>
                <a:latin typeface="Slack-Lato"/>
              </a:rPr>
              <a:t>User</a:t>
            </a:r>
            <a:r>
              <a:rPr lang="en-US" b="0" i="0" dirty="0">
                <a:solidFill>
                  <a:srgbClr val="1D1C1D"/>
                </a:solidFill>
                <a:effectLst/>
                <a:latin typeface="Slack-Lato"/>
              </a:rPr>
              <a:t> role): </a:t>
            </a:r>
            <a:r>
              <a:rPr lang="en-US" b="0" i="0" u="none" strike="noStrike" dirty="0">
                <a:effectLst/>
                <a:latin typeface="Slack-Lato"/>
              </a:rPr>
              <a:t>User1@user.org</a:t>
            </a:r>
            <a:br>
              <a:rPr lang="en-US" dirty="0"/>
            </a:br>
            <a:r>
              <a:rPr lang="en-US" b="0" i="0" dirty="0">
                <a:solidFill>
                  <a:srgbClr val="1D1C1D"/>
                </a:solidFill>
                <a:effectLst/>
                <a:latin typeface="Slack-Lato"/>
              </a:rPr>
              <a:t>Login and Password (</a:t>
            </a:r>
            <a:r>
              <a:rPr lang="en-US" b="1" i="0" dirty="0" err="1">
                <a:solidFill>
                  <a:srgbClr val="1D1C1D"/>
                </a:solidFill>
                <a:effectLst/>
                <a:latin typeface="Slack-Lato"/>
              </a:rPr>
              <a:t>PowerUser</a:t>
            </a:r>
            <a:r>
              <a:rPr lang="en-US" b="0" i="0" dirty="0">
                <a:solidFill>
                  <a:srgbClr val="1D1C1D"/>
                </a:solidFill>
                <a:effectLst/>
                <a:latin typeface="Slack-Lato"/>
              </a:rPr>
              <a:t> role): </a:t>
            </a:r>
            <a:r>
              <a:rPr lang="en-US" b="0" i="0" u="none" strike="noStrike" dirty="0">
                <a:effectLst/>
                <a:latin typeface="Slack-Lato"/>
              </a:rPr>
              <a:t>PowerUser1@user.org</a:t>
            </a:r>
            <a:br>
              <a:rPr lang="en-US" dirty="0"/>
            </a:br>
            <a:r>
              <a:rPr lang="en-US" b="0" i="0" dirty="0">
                <a:solidFill>
                  <a:srgbClr val="1D1C1D"/>
                </a:solidFill>
                <a:effectLst/>
                <a:latin typeface="Slack-Lato"/>
              </a:rPr>
              <a:t>Login and Password (</a:t>
            </a:r>
            <a:r>
              <a:rPr lang="en-US" b="1" i="0" dirty="0">
                <a:solidFill>
                  <a:srgbClr val="1D1C1D"/>
                </a:solidFill>
                <a:effectLst/>
                <a:latin typeface="Slack-Lato"/>
              </a:rPr>
              <a:t>Administrator</a:t>
            </a:r>
            <a:r>
              <a:rPr lang="en-US" b="0" i="0" dirty="0">
                <a:solidFill>
                  <a:srgbClr val="1D1C1D"/>
                </a:solidFill>
                <a:effectLst/>
                <a:latin typeface="Slack-Lato"/>
              </a:rPr>
              <a:t> role): </a:t>
            </a:r>
            <a:r>
              <a:rPr lang="en-US" b="0" i="0" u="none" strike="noStrike" dirty="0">
                <a:effectLst/>
                <a:latin typeface="Slack-Lato"/>
              </a:rPr>
              <a:t>Admin1@user.org</a:t>
            </a:r>
            <a:endParaRPr lang="en-US" dirty="0"/>
          </a:p>
        </p:txBody>
      </p:sp>
      <p:sp>
        <p:nvSpPr>
          <p:cNvPr id="14" name="Text Placeholder 13">
            <a:extLst>
              <a:ext uri="{FF2B5EF4-FFF2-40B4-BE49-F238E27FC236}">
                <a16:creationId xmlns:a16="http://schemas.microsoft.com/office/drawing/2014/main" id="{43239808-8E44-7FCC-8325-8FD18E05CD4B}"/>
              </a:ext>
            </a:extLst>
          </p:cNvPr>
          <p:cNvSpPr>
            <a:spLocks noGrp="1"/>
          </p:cNvSpPr>
          <p:nvPr>
            <p:ph type="body" sz="quarter" idx="13"/>
          </p:nvPr>
        </p:nvSpPr>
        <p:spPr>
          <a:xfrm>
            <a:off x="6382139" y="6362393"/>
            <a:ext cx="4600185" cy="485999"/>
          </a:xfrm>
        </p:spPr>
        <p:txBody>
          <a:bodyPr>
            <a:normAutofit/>
          </a:bodyPr>
          <a:lstStyle/>
          <a:p>
            <a:pPr indent="0">
              <a:spcAft>
                <a:spcPts val="0"/>
              </a:spcAft>
              <a:buNone/>
            </a:pPr>
            <a:r>
              <a:rPr lang="en-US" b="0" i="0" dirty="0">
                <a:solidFill>
                  <a:srgbClr val="0070C0"/>
                </a:solidFill>
                <a:effectLst/>
                <a:latin typeface="Slack-Lato"/>
                <a:hlinkClick r:id="rId3">
                  <a:extLst>
                    <a:ext uri="{A12FA001-AC4F-418D-AE19-62706E023703}">
                      <ahyp:hlinkClr xmlns:ahyp="http://schemas.microsoft.com/office/drawing/2018/hyperlinkcolor" val="tx"/>
                    </a:ext>
                  </a:extLst>
                </a:hlinkClick>
              </a:rPr>
              <a:t>https://inf.mdi.ruhr-uni-bochum.de/</a:t>
            </a:r>
            <a:endParaRPr lang="en-US" b="0" i="0" dirty="0">
              <a:solidFill>
                <a:srgbClr val="0070C0"/>
              </a:solidFill>
              <a:effectLst/>
              <a:latin typeface="Slack-Lato"/>
            </a:endParaRPr>
          </a:p>
          <a:p>
            <a:pPr>
              <a:spcAft>
                <a:spcPts val="0"/>
              </a:spcAft>
            </a:pPr>
            <a:endParaRPr lang="en-US" dirty="0"/>
          </a:p>
        </p:txBody>
      </p:sp>
      <p:sp>
        <p:nvSpPr>
          <p:cNvPr id="15" name="TextBox 14">
            <a:extLst>
              <a:ext uri="{FF2B5EF4-FFF2-40B4-BE49-F238E27FC236}">
                <a16:creationId xmlns:a16="http://schemas.microsoft.com/office/drawing/2014/main" id="{0CBA26D6-93FA-A3A7-D671-5AEC3B37FEB8}"/>
              </a:ext>
            </a:extLst>
          </p:cNvPr>
          <p:cNvSpPr txBox="1"/>
          <p:nvPr/>
        </p:nvSpPr>
        <p:spPr>
          <a:xfrm>
            <a:off x="261256" y="3729885"/>
            <a:ext cx="11726428" cy="646331"/>
          </a:xfrm>
          <a:prstGeom prst="rect">
            <a:avLst/>
          </a:prstGeom>
          <a:noFill/>
        </p:spPr>
        <p:txBody>
          <a:bodyPr wrap="square">
            <a:spAutoFit/>
          </a:bodyPr>
          <a:lstStyle/>
          <a:p>
            <a:pPr lvl="1"/>
            <a:r>
              <a:rPr lang="en-US" b="0" i="0" dirty="0">
                <a:solidFill>
                  <a:srgbClr val="0070C0"/>
                </a:solidFill>
                <a:effectLst/>
                <a:latin typeface="Slack-Lato"/>
                <a:hlinkClick r:id="rId3">
                  <a:extLst>
                    <a:ext uri="{A12FA001-AC4F-418D-AE19-62706E023703}">
                      <ahyp:hlinkClr xmlns:ahyp="http://schemas.microsoft.com/office/drawing/2018/hyperlinkcolor" val="tx"/>
                    </a:ext>
                  </a:extLst>
                </a:hlinkClick>
              </a:rPr>
              <a:t>https://inf.mdi.ruhr-uni-bochum.de/</a:t>
            </a:r>
            <a:endParaRPr lang="en-US" b="0" i="0" dirty="0">
              <a:solidFill>
                <a:srgbClr val="0070C0"/>
              </a:solidFill>
              <a:effectLst/>
              <a:latin typeface="Slack-Lato"/>
            </a:endParaRPr>
          </a:p>
          <a:p>
            <a:pPr indent="0">
              <a:buNone/>
            </a:pPr>
            <a:endParaRPr lang="en-US" b="0" i="0" dirty="0">
              <a:solidFill>
                <a:srgbClr val="1D1C1D"/>
              </a:solidFill>
              <a:effectLst/>
              <a:latin typeface="Slack-Lato"/>
            </a:endParaRPr>
          </a:p>
        </p:txBody>
      </p:sp>
      <p:pic>
        <p:nvPicPr>
          <p:cNvPr id="17" name="Picture 16">
            <a:extLst>
              <a:ext uri="{FF2B5EF4-FFF2-40B4-BE49-F238E27FC236}">
                <a16:creationId xmlns:a16="http://schemas.microsoft.com/office/drawing/2014/main" id="{AAC15814-C0A9-BB9B-AF3D-51E487BDBDC8}"/>
              </a:ext>
            </a:extLst>
          </p:cNvPr>
          <p:cNvPicPr>
            <a:picLocks noChangeAspect="1"/>
          </p:cNvPicPr>
          <p:nvPr/>
        </p:nvPicPr>
        <p:blipFill>
          <a:blip r:embed="rId4"/>
          <a:stretch>
            <a:fillRect/>
          </a:stretch>
        </p:blipFill>
        <p:spPr>
          <a:xfrm>
            <a:off x="1251975" y="1148877"/>
            <a:ext cx="2591162" cy="2572109"/>
          </a:xfrm>
          <a:prstGeom prst="rect">
            <a:avLst/>
          </a:prstGeom>
        </p:spPr>
      </p:pic>
    </p:spTree>
    <p:extLst>
      <p:ext uri="{BB962C8B-B14F-4D97-AF65-F5344CB8AC3E}">
        <p14:creationId xmlns:p14="http://schemas.microsoft.com/office/powerpoint/2010/main" val="263740636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US" dirty="0"/>
              <a:t>Research Workflow</a:t>
            </a:r>
          </a:p>
        </p:txBody>
      </p:sp>
      <p:sp>
        <p:nvSpPr>
          <p:cNvPr id="6" name="Text Placeholder 5">
            <a:extLst>
              <a:ext uri="{FF2B5EF4-FFF2-40B4-BE49-F238E27FC236}">
                <a16:creationId xmlns:a16="http://schemas.microsoft.com/office/drawing/2014/main" id="{D3024586-7254-2795-BB8B-CA3B8E25560F}"/>
              </a:ext>
            </a:extLst>
          </p:cNvPr>
          <p:cNvSpPr>
            <a:spLocks noGrp="1"/>
          </p:cNvSpPr>
          <p:nvPr>
            <p:ph type="body" sz="quarter" idx="13"/>
          </p:nvPr>
        </p:nvSpPr>
        <p:spPr>
          <a:xfrm>
            <a:off x="2958957" y="6362393"/>
            <a:ext cx="7921375" cy="485999"/>
          </a:xfrm>
        </p:spPr>
        <p:txBody>
          <a:bodyPr>
            <a:normAutofit fontScale="92500"/>
          </a:bodyPr>
          <a:lstStyle/>
          <a:p>
            <a:pPr indent="0">
              <a:buNone/>
            </a:pPr>
            <a:r>
              <a:rPr lang="en-US" sz="1200" b="1" dirty="0"/>
              <a:t>EDX</a:t>
            </a:r>
            <a:r>
              <a:rPr lang="en-US" sz="1200" dirty="0"/>
              <a:t> – Energy-Dispersive X-ray spectroscopy (to determine composition)</a:t>
            </a:r>
            <a:br>
              <a:rPr lang="en-US" sz="1200" dirty="0"/>
            </a:br>
            <a:r>
              <a:rPr lang="en-US" sz="1200" b="1" dirty="0"/>
              <a:t>XRD</a:t>
            </a:r>
            <a:r>
              <a:rPr lang="en-US" sz="1200" dirty="0"/>
              <a:t> – X-Ray Diffraction (to determine crystallographic structure)</a:t>
            </a:r>
            <a:br>
              <a:rPr lang="en-US" dirty="0"/>
            </a:br>
            <a:r>
              <a:rPr lang="en-US" sz="900" i="1" dirty="0"/>
              <a:t>RDM Image source</a:t>
            </a:r>
            <a:r>
              <a:rPr lang="en-US" sz="900" dirty="0"/>
              <a:t>: Yazdi, M., </a:t>
            </a:r>
            <a:r>
              <a:rPr lang="en-US" sz="900" dirty="0" err="1"/>
              <a:t>Politze</a:t>
            </a:r>
            <a:r>
              <a:rPr lang="en-US" sz="900" dirty="0"/>
              <a:t>, M. and Müller, M. (2024) ‘A Novel Approach to Outlining Research Data Management Life Cycle: A Case Study’, Research gate, accessed 15.05.2024</a:t>
            </a:r>
          </a:p>
          <a:p>
            <a:pPr indent="0">
              <a:buNone/>
            </a:pPr>
            <a:endParaRPr lang="en-US" sz="900" dirty="0">
              <a:solidFill>
                <a:srgbClr val="0070C0"/>
              </a:solidFill>
            </a:endParaRPr>
          </a:p>
        </p:txBody>
      </p:sp>
      <p:grpSp>
        <p:nvGrpSpPr>
          <p:cNvPr id="19" name="Group 18">
            <a:extLst>
              <a:ext uri="{FF2B5EF4-FFF2-40B4-BE49-F238E27FC236}">
                <a16:creationId xmlns:a16="http://schemas.microsoft.com/office/drawing/2014/main" id="{93D4107F-AEFD-34BB-D040-2AB6EFB2944F}"/>
              </a:ext>
            </a:extLst>
          </p:cNvPr>
          <p:cNvGrpSpPr/>
          <p:nvPr/>
        </p:nvGrpSpPr>
        <p:grpSpPr>
          <a:xfrm>
            <a:off x="3751399" y="3724272"/>
            <a:ext cx="1567543" cy="1805675"/>
            <a:chOff x="3751399" y="3724272"/>
            <a:chExt cx="1567543" cy="1805675"/>
          </a:xfrm>
        </p:grpSpPr>
        <p:sp>
          <p:nvSpPr>
            <p:cNvPr id="53" name="Flowchart: Multidocument 52">
              <a:extLst>
                <a:ext uri="{FF2B5EF4-FFF2-40B4-BE49-F238E27FC236}">
                  <a16:creationId xmlns:a16="http://schemas.microsoft.com/office/drawing/2014/main" id="{C34E2817-B967-6D26-CD01-1D6DAAE15650}"/>
                </a:ext>
              </a:extLst>
            </p:cNvPr>
            <p:cNvSpPr/>
            <p:nvPr/>
          </p:nvSpPr>
          <p:spPr>
            <a:xfrm>
              <a:off x="3751399" y="4263854"/>
              <a:ext cx="1567543" cy="1266093"/>
            </a:xfrm>
            <a:prstGeom prst="flowChartMultidocument">
              <a:avLst/>
            </a:prstGeom>
            <a:solidFill>
              <a:schemeClr val="bg1">
                <a:lumMod val="50000"/>
                <a:alpha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u="sng" dirty="0" err="1">
                  <a:solidFill>
                    <a:schemeClr val="tx1"/>
                  </a:solidFill>
                </a:rPr>
                <a:t>Characterisation</a:t>
              </a:r>
              <a:r>
                <a:rPr lang="en-US" sz="1300" dirty="0">
                  <a:solidFill>
                    <a:schemeClr val="tx1"/>
                  </a:solidFill>
                </a:rPr>
                <a:t>:</a:t>
              </a:r>
              <a:br>
                <a:rPr lang="en-US" sz="1300" dirty="0">
                  <a:solidFill>
                    <a:schemeClr val="tx1"/>
                  </a:solidFill>
                </a:rPr>
              </a:br>
              <a:r>
                <a:rPr lang="en-US" sz="1300" dirty="0">
                  <a:solidFill>
                    <a:schemeClr val="tx1"/>
                  </a:solidFill>
                </a:rPr>
                <a:t>EDX, XRD, Resistance, Bandgap, …</a:t>
              </a:r>
            </a:p>
          </p:txBody>
        </p:sp>
        <p:cxnSp>
          <p:nvCxnSpPr>
            <p:cNvPr id="54" name="Straight Arrow Connector 53">
              <a:extLst>
                <a:ext uri="{FF2B5EF4-FFF2-40B4-BE49-F238E27FC236}">
                  <a16:creationId xmlns:a16="http://schemas.microsoft.com/office/drawing/2014/main" id="{DC949F08-3575-0DC7-83C4-E2241457AFC9}"/>
                </a:ext>
              </a:extLst>
            </p:cNvPr>
            <p:cNvCxnSpPr>
              <a:cxnSpLocks/>
              <a:endCxn id="53" idx="0"/>
            </p:cNvCxnSpPr>
            <p:nvPr/>
          </p:nvCxnSpPr>
          <p:spPr>
            <a:xfrm>
              <a:off x="4639375" y="3724272"/>
              <a:ext cx="3637" cy="539582"/>
            </a:xfrm>
            <a:prstGeom prst="straightConnector1">
              <a:avLst/>
            </a:prstGeom>
            <a:noFill/>
            <a:ln w="63500" cap="flat" cmpd="sng" algn="ctr">
              <a:solidFill>
                <a:schemeClr val="bg1">
                  <a:lumMod val="50000"/>
                  <a:alpha val="50000"/>
                </a:schemeClr>
              </a:solidFill>
              <a:prstDash val="solid"/>
              <a:miter lim="800000"/>
              <a:tailEnd type="triangle"/>
            </a:ln>
            <a:effectLst/>
          </p:spPr>
        </p:cxnSp>
      </p:grpSp>
      <p:grpSp>
        <p:nvGrpSpPr>
          <p:cNvPr id="11" name="Group 10">
            <a:extLst>
              <a:ext uri="{FF2B5EF4-FFF2-40B4-BE49-F238E27FC236}">
                <a16:creationId xmlns:a16="http://schemas.microsoft.com/office/drawing/2014/main" id="{3D69E55C-0812-919B-A12B-9D868C863A07}"/>
              </a:ext>
            </a:extLst>
          </p:cNvPr>
          <p:cNvGrpSpPr/>
          <p:nvPr/>
        </p:nvGrpSpPr>
        <p:grpSpPr>
          <a:xfrm>
            <a:off x="452480" y="2662813"/>
            <a:ext cx="2220385" cy="1132770"/>
            <a:chOff x="452480" y="2662813"/>
            <a:chExt cx="2220385" cy="1132770"/>
          </a:xfrm>
        </p:grpSpPr>
        <p:sp>
          <p:nvSpPr>
            <p:cNvPr id="4" name="Text Box 10">
              <a:extLst>
                <a:ext uri="{FF2B5EF4-FFF2-40B4-BE49-F238E27FC236}">
                  <a16:creationId xmlns:a16="http://schemas.microsoft.com/office/drawing/2014/main" id="{99C727D9-1DA9-5856-583C-4F3C23D24056}"/>
                </a:ext>
              </a:extLst>
            </p:cNvPr>
            <p:cNvSpPr txBox="1">
              <a:spLocks noChangeArrowheads="1"/>
            </p:cNvSpPr>
            <p:nvPr/>
          </p:nvSpPr>
          <p:spPr bwMode="auto">
            <a:xfrm>
              <a:off x="452480" y="3210808"/>
              <a:ext cx="2220385" cy="584775"/>
            </a:xfrm>
            <a:prstGeom prst="rect">
              <a:avLst/>
            </a:prstGeom>
            <a:solidFill>
              <a:srgbClr val="FF0000">
                <a:alpha val="20000"/>
              </a:srgbClr>
            </a:solidFill>
            <a:ln w="12700">
              <a:solidFill>
                <a:schemeClr val="tx1"/>
              </a:solidFill>
              <a:miter lim="800000"/>
              <a:headEnd/>
              <a:tailEnd/>
            </a:ln>
            <a:effec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sz="1600" b="1" dirty="0">
                  <a:solidFill>
                    <a:schemeClr val="tx1"/>
                  </a:solidFill>
                  <a:latin typeface="Arial" panose="020B0604020202020204" pitchFamily="34" charset="0"/>
                </a:rPr>
                <a:t>Calculation / Compu-</a:t>
              </a:r>
              <a:r>
                <a:rPr lang="en-US" altLang="ru-RU" sz="1600" b="1" dirty="0" err="1">
                  <a:solidFill>
                    <a:schemeClr val="tx1"/>
                  </a:solidFill>
                  <a:latin typeface="Arial" panose="020B0604020202020204" pitchFamily="34" charset="0"/>
                </a:rPr>
                <a:t>tational</a:t>
              </a:r>
              <a:r>
                <a:rPr lang="en-US" altLang="ru-RU" sz="1600" b="1" dirty="0">
                  <a:solidFill>
                    <a:schemeClr val="tx1"/>
                  </a:solidFill>
                  <a:latin typeface="Arial" panose="020B0604020202020204" pitchFamily="34" charset="0"/>
                </a:rPr>
                <a:t> Composition</a:t>
              </a:r>
              <a:endParaRPr lang="ru-RU" altLang="ru-RU" sz="1600" dirty="0">
                <a:solidFill>
                  <a:schemeClr val="tx1"/>
                </a:solidFill>
                <a:latin typeface="Arial" panose="020B0604020202020204" pitchFamily="34" charset="0"/>
              </a:endParaRPr>
            </a:p>
          </p:txBody>
        </p:sp>
        <p:cxnSp>
          <p:nvCxnSpPr>
            <p:cNvPr id="14" name="Straight Arrow Connector 13">
              <a:extLst>
                <a:ext uri="{FF2B5EF4-FFF2-40B4-BE49-F238E27FC236}">
                  <a16:creationId xmlns:a16="http://schemas.microsoft.com/office/drawing/2014/main" id="{4E2B606D-7076-C3B1-70FF-3D56DD8D3EF8}"/>
                </a:ext>
              </a:extLst>
            </p:cNvPr>
            <p:cNvCxnSpPr>
              <a:cxnSpLocks/>
            </p:cNvCxnSpPr>
            <p:nvPr/>
          </p:nvCxnSpPr>
          <p:spPr>
            <a:xfrm flipH="1">
              <a:off x="1562673" y="2662813"/>
              <a:ext cx="1" cy="537947"/>
            </a:xfrm>
            <a:prstGeom prst="straightConnector1">
              <a:avLst/>
            </a:prstGeom>
            <a:noFill/>
            <a:ln w="63500" cap="flat" cmpd="sng" algn="ctr">
              <a:solidFill>
                <a:srgbClr val="FF0000">
                  <a:alpha val="50000"/>
                </a:srgbClr>
              </a:solidFill>
              <a:prstDash val="solid"/>
              <a:miter lim="800000"/>
              <a:tailEnd type="triangle"/>
            </a:ln>
            <a:effectLst/>
          </p:spPr>
        </p:cxnSp>
      </p:grpSp>
      <p:grpSp>
        <p:nvGrpSpPr>
          <p:cNvPr id="18" name="Group 17">
            <a:extLst>
              <a:ext uri="{FF2B5EF4-FFF2-40B4-BE49-F238E27FC236}">
                <a16:creationId xmlns:a16="http://schemas.microsoft.com/office/drawing/2014/main" id="{A0BE3683-83AE-A939-B142-8311B441B438}"/>
              </a:ext>
            </a:extLst>
          </p:cNvPr>
          <p:cNvGrpSpPr/>
          <p:nvPr/>
        </p:nvGrpSpPr>
        <p:grpSpPr>
          <a:xfrm>
            <a:off x="2606138" y="2415660"/>
            <a:ext cx="3113547" cy="2299398"/>
            <a:chOff x="2606138" y="2415660"/>
            <a:chExt cx="3113547" cy="2299398"/>
          </a:xfrm>
        </p:grpSpPr>
        <p:cxnSp>
          <p:nvCxnSpPr>
            <p:cNvPr id="8" name="Straight Arrow Connector 7">
              <a:extLst>
                <a:ext uri="{FF2B5EF4-FFF2-40B4-BE49-F238E27FC236}">
                  <a16:creationId xmlns:a16="http://schemas.microsoft.com/office/drawing/2014/main" id="{E989F477-9A98-7B4A-F6FA-1756407C0C04}"/>
                </a:ext>
              </a:extLst>
            </p:cNvPr>
            <p:cNvCxnSpPr>
              <a:cxnSpLocks/>
            </p:cNvCxnSpPr>
            <p:nvPr/>
          </p:nvCxnSpPr>
          <p:spPr>
            <a:xfrm flipV="1">
              <a:off x="2606138" y="3737986"/>
              <a:ext cx="971079" cy="977072"/>
            </a:xfrm>
            <a:prstGeom prst="straightConnector1">
              <a:avLst/>
            </a:prstGeom>
            <a:noFill/>
            <a:ln w="63500" cap="flat" cmpd="sng" algn="ctr">
              <a:solidFill>
                <a:srgbClr val="0070C0">
                  <a:alpha val="50000"/>
                </a:srgbClr>
              </a:solidFill>
              <a:prstDash val="solid"/>
              <a:miter lim="800000"/>
              <a:tailEnd type="triangle"/>
            </a:ln>
            <a:effectLst/>
          </p:spPr>
        </p:cxnSp>
        <p:sp>
          <p:nvSpPr>
            <p:cNvPr id="16" name="Text Box 10">
              <a:extLst>
                <a:ext uri="{FF2B5EF4-FFF2-40B4-BE49-F238E27FC236}">
                  <a16:creationId xmlns:a16="http://schemas.microsoft.com/office/drawing/2014/main" id="{99448755-4E5C-17E1-9E5D-74A835440C11}"/>
                </a:ext>
              </a:extLst>
            </p:cNvPr>
            <p:cNvSpPr txBox="1">
              <a:spLocks noChangeArrowheads="1"/>
            </p:cNvSpPr>
            <p:nvPr/>
          </p:nvSpPr>
          <p:spPr bwMode="auto">
            <a:xfrm>
              <a:off x="3559097" y="3262730"/>
              <a:ext cx="2160588" cy="461665"/>
            </a:xfrm>
            <a:prstGeom prst="rect">
              <a:avLst/>
            </a:prstGeom>
            <a:solidFill>
              <a:srgbClr val="0070C0">
                <a:alpha val="30196"/>
              </a:srgbClr>
            </a:solidFill>
            <a:ln w="12700">
              <a:solidFill>
                <a:schemeClr val="tx1"/>
              </a:solidFill>
              <a:miter lim="800000"/>
              <a:headEnd/>
              <a:tailEnd/>
            </a:ln>
            <a:effectLst/>
          </p:spPr>
          <p:txBody>
            <a:bodyPr>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b="1" dirty="0">
                  <a:solidFill>
                    <a:schemeClr val="tx1"/>
                  </a:solidFill>
                  <a:latin typeface="Arial" panose="020B0604020202020204" pitchFamily="34" charset="0"/>
                </a:rPr>
                <a:t>Sample</a:t>
              </a:r>
              <a:endParaRPr lang="ru-RU" altLang="ru-RU" sz="1200" dirty="0">
                <a:solidFill>
                  <a:schemeClr val="tx1"/>
                </a:solidFill>
                <a:latin typeface="Arial" panose="020B0604020202020204" pitchFamily="34" charset="0"/>
              </a:endParaRPr>
            </a:p>
          </p:txBody>
        </p:sp>
        <p:cxnSp>
          <p:nvCxnSpPr>
            <p:cNvPr id="30" name="Straight Arrow Connector 29">
              <a:extLst>
                <a:ext uri="{FF2B5EF4-FFF2-40B4-BE49-F238E27FC236}">
                  <a16:creationId xmlns:a16="http://schemas.microsoft.com/office/drawing/2014/main" id="{24DFCDEE-BE65-8405-36EA-9C0726137A44}"/>
                </a:ext>
              </a:extLst>
            </p:cNvPr>
            <p:cNvCxnSpPr>
              <a:cxnSpLocks/>
            </p:cNvCxnSpPr>
            <p:nvPr/>
          </p:nvCxnSpPr>
          <p:spPr>
            <a:xfrm>
              <a:off x="2658055" y="2415660"/>
              <a:ext cx="919162" cy="870150"/>
            </a:xfrm>
            <a:prstGeom prst="straightConnector1">
              <a:avLst/>
            </a:prstGeom>
            <a:noFill/>
            <a:ln w="63500" cap="flat" cmpd="sng" algn="ctr">
              <a:solidFill>
                <a:srgbClr val="0070C0">
                  <a:alpha val="50000"/>
                </a:srgbClr>
              </a:solidFill>
              <a:prstDash val="solid"/>
              <a:miter lim="800000"/>
              <a:tailEnd type="triangle"/>
            </a:ln>
            <a:effectLst/>
          </p:spPr>
        </p:cxnSp>
      </p:grpSp>
      <p:grpSp>
        <p:nvGrpSpPr>
          <p:cNvPr id="20" name="Group 19">
            <a:extLst>
              <a:ext uri="{FF2B5EF4-FFF2-40B4-BE49-F238E27FC236}">
                <a16:creationId xmlns:a16="http://schemas.microsoft.com/office/drawing/2014/main" id="{701923C3-6BD7-3050-F9B1-101D9026BE2D}"/>
              </a:ext>
            </a:extLst>
          </p:cNvPr>
          <p:cNvGrpSpPr/>
          <p:nvPr/>
        </p:nvGrpSpPr>
        <p:grpSpPr>
          <a:xfrm>
            <a:off x="5729240" y="3187723"/>
            <a:ext cx="3438705" cy="1200329"/>
            <a:chOff x="5729240" y="3187723"/>
            <a:chExt cx="3438705" cy="1200329"/>
          </a:xfrm>
        </p:grpSpPr>
        <p:sp>
          <p:nvSpPr>
            <p:cNvPr id="61" name="TextBox 60">
              <a:extLst>
                <a:ext uri="{FF2B5EF4-FFF2-40B4-BE49-F238E27FC236}">
                  <a16:creationId xmlns:a16="http://schemas.microsoft.com/office/drawing/2014/main" id="{E0F2A870-E5CF-0F50-3540-2633688DC36F}"/>
                </a:ext>
              </a:extLst>
            </p:cNvPr>
            <p:cNvSpPr txBox="1"/>
            <p:nvPr/>
          </p:nvSpPr>
          <p:spPr>
            <a:xfrm>
              <a:off x="5787854" y="3187723"/>
              <a:ext cx="1215850" cy="1200329"/>
            </a:xfrm>
            <a:prstGeom prst="rect">
              <a:avLst/>
            </a:prstGeom>
            <a:noFill/>
          </p:spPr>
          <p:txBody>
            <a:bodyPr wrap="square">
              <a:spAutoFit/>
            </a:bodyPr>
            <a:lstStyle/>
            <a:p>
              <a:pPr defTabSz="685800"/>
              <a:r>
                <a:rPr lang="en-US" sz="1600" b="1" dirty="0">
                  <a:solidFill>
                    <a:prstClr val="black"/>
                  </a:solidFill>
                </a:rPr>
                <a:t>Treatment</a:t>
              </a:r>
              <a:r>
                <a:rPr lang="en-US" sz="1600" dirty="0">
                  <a:solidFill>
                    <a:prstClr val="black"/>
                  </a:solidFill>
                </a:rPr>
                <a:t>:</a:t>
              </a:r>
            </a:p>
            <a:p>
              <a:pPr defTabSz="685800"/>
              <a:endParaRPr lang="en-US" sz="800" dirty="0">
                <a:solidFill>
                  <a:prstClr val="black"/>
                </a:solidFill>
              </a:endParaRPr>
            </a:p>
            <a:p>
              <a:pPr defTabSz="685800"/>
              <a:r>
                <a:rPr lang="en-US" sz="1600" dirty="0">
                  <a:solidFill>
                    <a:prstClr val="black"/>
                  </a:solidFill>
                </a:rPr>
                <a:t>annealing,</a:t>
              </a:r>
            </a:p>
            <a:p>
              <a:pPr defTabSz="685800"/>
              <a:r>
                <a:rPr lang="en-US" sz="1600" dirty="0">
                  <a:solidFill>
                    <a:prstClr val="black"/>
                  </a:solidFill>
                </a:rPr>
                <a:t>oxidation,</a:t>
              </a:r>
            </a:p>
            <a:p>
              <a:pPr defTabSz="685800"/>
              <a:r>
                <a:rPr lang="en-US" sz="1600" dirty="0">
                  <a:solidFill>
                    <a:prstClr val="black"/>
                  </a:solidFill>
                </a:rPr>
                <a:t>polishing, …</a:t>
              </a:r>
            </a:p>
          </p:txBody>
        </p:sp>
        <p:cxnSp>
          <p:nvCxnSpPr>
            <p:cNvPr id="15" name="Straight Arrow Connector 14">
              <a:extLst>
                <a:ext uri="{FF2B5EF4-FFF2-40B4-BE49-F238E27FC236}">
                  <a16:creationId xmlns:a16="http://schemas.microsoft.com/office/drawing/2014/main" id="{AF06ED51-FFA6-05B7-9AEA-B368F7EB65F9}"/>
                </a:ext>
              </a:extLst>
            </p:cNvPr>
            <p:cNvCxnSpPr>
              <a:cxnSpLocks/>
            </p:cNvCxnSpPr>
            <p:nvPr/>
          </p:nvCxnSpPr>
          <p:spPr>
            <a:xfrm>
              <a:off x="5729240" y="3528643"/>
              <a:ext cx="1274466" cy="0"/>
            </a:xfrm>
            <a:prstGeom prst="straightConnector1">
              <a:avLst/>
            </a:prstGeom>
            <a:noFill/>
            <a:ln w="63500" cap="flat" cmpd="sng" algn="ctr">
              <a:solidFill>
                <a:schemeClr val="accent6">
                  <a:alpha val="60000"/>
                </a:schemeClr>
              </a:solidFill>
              <a:prstDash val="solid"/>
              <a:miter lim="800000"/>
              <a:tailEnd type="triangle"/>
            </a:ln>
            <a:effectLst/>
          </p:spPr>
        </p:cxnSp>
        <p:sp>
          <p:nvSpPr>
            <p:cNvPr id="36" name="Text Box 10">
              <a:extLst>
                <a:ext uri="{FF2B5EF4-FFF2-40B4-BE49-F238E27FC236}">
                  <a16:creationId xmlns:a16="http://schemas.microsoft.com/office/drawing/2014/main" id="{62468020-2B72-B7D1-2F4D-6C64B40FF9C7}"/>
                </a:ext>
              </a:extLst>
            </p:cNvPr>
            <p:cNvSpPr txBox="1">
              <a:spLocks noChangeArrowheads="1"/>
            </p:cNvSpPr>
            <p:nvPr/>
          </p:nvSpPr>
          <p:spPr bwMode="auto">
            <a:xfrm>
              <a:off x="7007357" y="3264405"/>
              <a:ext cx="2160588" cy="461665"/>
            </a:xfrm>
            <a:prstGeom prst="rect">
              <a:avLst/>
            </a:prstGeom>
            <a:solidFill>
              <a:srgbClr val="0070C0">
                <a:alpha val="30196"/>
              </a:srgbClr>
            </a:solidFill>
            <a:ln w="12700">
              <a:solidFill>
                <a:schemeClr val="tx1"/>
              </a:solidFill>
              <a:miter lim="800000"/>
              <a:headEnd/>
              <a:tailEnd/>
            </a:ln>
            <a:effectLst/>
          </p:spPr>
          <p:txBody>
            <a:bodyPr>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b="1" dirty="0">
                  <a:solidFill>
                    <a:schemeClr val="tx1"/>
                  </a:solidFill>
                  <a:latin typeface="Arial" panose="020B0604020202020204" pitchFamily="34" charset="0"/>
                </a:rPr>
                <a:t>Sample_2</a:t>
              </a:r>
              <a:endParaRPr lang="ru-RU" altLang="ru-RU" sz="1200" dirty="0">
                <a:solidFill>
                  <a:schemeClr val="tx1"/>
                </a:solidFill>
                <a:latin typeface="Arial" panose="020B0604020202020204" pitchFamily="34" charset="0"/>
              </a:endParaRPr>
            </a:p>
          </p:txBody>
        </p:sp>
      </p:grpSp>
      <p:grpSp>
        <p:nvGrpSpPr>
          <p:cNvPr id="21" name="Group 20">
            <a:extLst>
              <a:ext uri="{FF2B5EF4-FFF2-40B4-BE49-F238E27FC236}">
                <a16:creationId xmlns:a16="http://schemas.microsoft.com/office/drawing/2014/main" id="{8F85A91A-A5DC-6430-50BB-4323E8510286}"/>
              </a:ext>
            </a:extLst>
          </p:cNvPr>
          <p:cNvGrpSpPr/>
          <p:nvPr/>
        </p:nvGrpSpPr>
        <p:grpSpPr>
          <a:xfrm>
            <a:off x="7159471" y="3725952"/>
            <a:ext cx="1567543" cy="1805675"/>
            <a:chOff x="7159471" y="3725952"/>
            <a:chExt cx="1567543" cy="1805675"/>
          </a:xfrm>
        </p:grpSpPr>
        <p:sp>
          <p:nvSpPr>
            <p:cNvPr id="39" name="Flowchart: Multidocument 38">
              <a:extLst>
                <a:ext uri="{FF2B5EF4-FFF2-40B4-BE49-F238E27FC236}">
                  <a16:creationId xmlns:a16="http://schemas.microsoft.com/office/drawing/2014/main" id="{A49D7880-4085-87E2-333C-085D6BC51AD9}"/>
                </a:ext>
              </a:extLst>
            </p:cNvPr>
            <p:cNvSpPr/>
            <p:nvPr/>
          </p:nvSpPr>
          <p:spPr>
            <a:xfrm>
              <a:off x="7159471" y="4265534"/>
              <a:ext cx="1567543" cy="1266093"/>
            </a:xfrm>
            <a:prstGeom prst="flowChartMultidocument">
              <a:avLst/>
            </a:prstGeom>
            <a:solidFill>
              <a:schemeClr val="bg1">
                <a:lumMod val="50000"/>
                <a:alpha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u="sng" dirty="0" err="1">
                  <a:solidFill>
                    <a:schemeClr val="tx1"/>
                  </a:solidFill>
                </a:rPr>
                <a:t>Characterisation</a:t>
              </a:r>
              <a:r>
                <a:rPr lang="en-US" sz="1300" dirty="0">
                  <a:solidFill>
                    <a:schemeClr val="tx1"/>
                  </a:solidFill>
                </a:rPr>
                <a:t>:</a:t>
              </a:r>
              <a:br>
                <a:rPr lang="en-US" sz="1300" dirty="0">
                  <a:solidFill>
                    <a:schemeClr val="tx1"/>
                  </a:solidFill>
                </a:rPr>
              </a:br>
              <a:r>
                <a:rPr lang="en-US" sz="1300" dirty="0">
                  <a:solidFill>
                    <a:schemeClr val="tx1"/>
                  </a:solidFill>
                </a:rPr>
                <a:t>EDX, XRD, Resistance, Bandgap, …</a:t>
              </a:r>
            </a:p>
          </p:txBody>
        </p:sp>
        <p:cxnSp>
          <p:nvCxnSpPr>
            <p:cNvPr id="40" name="Straight Arrow Connector 39">
              <a:extLst>
                <a:ext uri="{FF2B5EF4-FFF2-40B4-BE49-F238E27FC236}">
                  <a16:creationId xmlns:a16="http://schemas.microsoft.com/office/drawing/2014/main" id="{A8DC7752-BB29-DF39-79EF-3632CB9C3707}"/>
                </a:ext>
              </a:extLst>
            </p:cNvPr>
            <p:cNvCxnSpPr>
              <a:cxnSpLocks/>
              <a:endCxn id="39" idx="0"/>
            </p:cNvCxnSpPr>
            <p:nvPr/>
          </p:nvCxnSpPr>
          <p:spPr>
            <a:xfrm>
              <a:off x="8047447" y="3725952"/>
              <a:ext cx="3637" cy="539582"/>
            </a:xfrm>
            <a:prstGeom prst="straightConnector1">
              <a:avLst/>
            </a:prstGeom>
            <a:noFill/>
            <a:ln w="63500" cap="flat" cmpd="sng" algn="ctr">
              <a:solidFill>
                <a:schemeClr val="bg1">
                  <a:lumMod val="50000"/>
                  <a:alpha val="50000"/>
                </a:schemeClr>
              </a:solidFill>
              <a:prstDash val="solid"/>
              <a:miter lim="800000"/>
              <a:tailEnd type="triangle"/>
            </a:ln>
            <a:effectLst/>
          </p:spPr>
        </p:cxnSp>
      </p:grpSp>
      <p:grpSp>
        <p:nvGrpSpPr>
          <p:cNvPr id="17" name="Group 16">
            <a:extLst>
              <a:ext uri="{FF2B5EF4-FFF2-40B4-BE49-F238E27FC236}">
                <a16:creationId xmlns:a16="http://schemas.microsoft.com/office/drawing/2014/main" id="{BE5211D4-F516-E066-D4C0-09455A822294}"/>
              </a:ext>
            </a:extLst>
          </p:cNvPr>
          <p:cNvGrpSpPr/>
          <p:nvPr/>
        </p:nvGrpSpPr>
        <p:grpSpPr>
          <a:xfrm>
            <a:off x="72017" y="3799952"/>
            <a:ext cx="2520938" cy="1295663"/>
            <a:chOff x="72017" y="3799952"/>
            <a:chExt cx="2520938" cy="1295663"/>
          </a:xfrm>
        </p:grpSpPr>
        <p:sp>
          <p:nvSpPr>
            <p:cNvPr id="27" name="Text Box 10">
              <a:extLst>
                <a:ext uri="{FF2B5EF4-FFF2-40B4-BE49-F238E27FC236}">
                  <a16:creationId xmlns:a16="http://schemas.microsoft.com/office/drawing/2014/main" id="{C3C051E9-09AF-1744-672B-F151D381D461}"/>
                </a:ext>
              </a:extLst>
            </p:cNvPr>
            <p:cNvSpPr txBox="1">
              <a:spLocks noChangeArrowheads="1"/>
            </p:cNvSpPr>
            <p:nvPr/>
          </p:nvSpPr>
          <p:spPr bwMode="auto">
            <a:xfrm>
              <a:off x="432367" y="4326174"/>
              <a:ext cx="2160588" cy="769441"/>
            </a:xfrm>
            <a:prstGeom prst="rect">
              <a:avLst/>
            </a:prstGeom>
            <a:solidFill>
              <a:srgbClr val="FFC000">
                <a:alpha val="40000"/>
              </a:srgbClr>
            </a:solidFill>
            <a:ln w="12700">
              <a:solidFill>
                <a:schemeClr val="tx1"/>
              </a:solidFill>
              <a:miter lim="800000"/>
              <a:headEnd/>
              <a:tailEnd/>
            </a:ln>
            <a:effec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sz="2200" b="1" dirty="0">
                  <a:solidFill>
                    <a:schemeClr val="tx1"/>
                  </a:solidFill>
                  <a:latin typeface="Arial" panose="020B0604020202020204" pitchFamily="34" charset="0"/>
                </a:rPr>
                <a:t>Request for Synthesis</a:t>
              </a:r>
              <a:endParaRPr lang="ru-RU" altLang="ru-RU" sz="2200" b="1" dirty="0">
                <a:solidFill>
                  <a:schemeClr val="tx1"/>
                </a:solidFill>
                <a:latin typeface="Arial" panose="020B0604020202020204" pitchFamily="34" charset="0"/>
              </a:endParaRPr>
            </a:p>
          </p:txBody>
        </p:sp>
        <p:cxnSp>
          <p:nvCxnSpPr>
            <p:cNvPr id="26" name="Straight Arrow Connector 25">
              <a:extLst>
                <a:ext uri="{FF2B5EF4-FFF2-40B4-BE49-F238E27FC236}">
                  <a16:creationId xmlns:a16="http://schemas.microsoft.com/office/drawing/2014/main" id="{BA3D8817-09BE-B089-0E6C-E70A93DD7C3E}"/>
                </a:ext>
              </a:extLst>
            </p:cNvPr>
            <p:cNvCxnSpPr>
              <a:cxnSpLocks/>
            </p:cNvCxnSpPr>
            <p:nvPr/>
          </p:nvCxnSpPr>
          <p:spPr>
            <a:xfrm flipH="1">
              <a:off x="1554299" y="3799952"/>
              <a:ext cx="1" cy="537947"/>
            </a:xfrm>
            <a:prstGeom prst="straightConnector1">
              <a:avLst/>
            </a:prstGeom>
            <a:noFill/>
            <a:ln w="63500" cap="flat" cmpd="sng" algn="ctr">
              <a:solidFill>
                <a:srgbClr val="FF0000">
                  <a:alpha val="50000"/>
                </a:srgbClr>
              </a:solidFill>
              <a:prstDash val="solid"/>
              <a:miter lim="800000"/>
              <a:tailEnd type="triangle"/>
            </a:ln>
            <a:effectLst/>
          </p:spPr>
        </p:cxnSp>
        <p:cxnSp>
          <p:nvCxnSpPr>
            <p:cNvPr id="48" name="Straight Arrow Connector 47">
              <a:extLst>
                <a:ext uri="{FF2B5EF4-FFF2-40B4-BE49-F238E27FC236}">
                  <a16:creationId xmlns:a16="http://schemas.microsoft.com/office/drawing/2014/main" id="{1FD193F0-0CE9-6EE5-994A-8C1F7B354DE3}"/>
                </a:ext>
              </a:extLst>
            </p:cNvPr>
            <p:cNvCxnSpPr>
              <a:cxnSpLocks/>
            </p:cNvCxnSpPr>
            <p:nvPr/>
          </p:nvCxnSpPr>
          <p:spPr>
            <a:xfrm>
              <a:off x="72017" y="4721411"/>
              <a:ext cx="378639" cy="0"/>
            </a:xfrm>
            <a:prstGeom prst="straightConnector1">
              <a:avLst/>
            </a:prstGeom>
            <a:noFill/>
            <a:ln w="63500" cap="flat" cmpd="sng" algn="ctr">
              <a:solidFill>
                <a:srgbClr val="4C0B07">
                  <a:alpha val="50000"/>
                </a:srgbClr>
              </a:solidFill>
              <a:prstDash val="solid"/>
              <a:miter lim="800000"/>
              <a:tailEnd type="triangle"/>
            </a:ln>
            <a:effectLst/>
          </p:spPr>
        </p:cxnSp>
      </p:grpSp>
      <p:grpSp>
        <p:nvGrpSpPr>
          <p:cNvPr id="3" name="Group 2">
            <a:extLst>
              <a:ext uri="{FF2B5EF4-FFF2-40B4-BE49-F238E27FC236}">
                <a16:creationId xmlns:a16="http://schemas.microsoft.com/office/drawing/2014/main" id="{902CE27E-1939-E0D3-CFBB-D4613FE954B5}"/>
              </a:ext>
            </a:extLst>
          </p:cNvPr>
          <p:cNvGrpSpPr/>
          <p:nvPr/>
        </p:nvGrpSpPr>
        <p:grpSpPr>
          <a:xfrm>
            <a:off x="100484" y="2194248"/>
            <a:ext cx="2551087" cy="461665"/>
            <a:chOff x="100484" y="2194248"/>
            <a:chExt cx="2551087" cy="461665"/>
          </a:xfrm>
        </p:grpSpPr>
        <p:sp>
          <p:nvSpPr>
            <p:cNvPr id="2" name="Text Box 10">
              <a:extLst>
                <a:ext uri="{FF2B5EF4-FFF2-40B4-BE49-F238E27FC236}">
                  <a16:creationId xmlns:a16="http://schemas.microsoft.com/office/drawing/2014/main" id="{B11A2F9E-5C88-5224-E5C4-59716E325572}"/>
                </a:ext>
              </a:extLst>
            </p:cNvPr>
            <p:cNvSpPr txBox="1">
              <a:spLocks noChangeArrowheads="1"/>
            </p:cNvSpPr>
            <p:nvPr/>
          </p:nvSpPr>
          <p:spPr bwMode="auto">
            <a:xfrm>
              <a:off x="490983" y="2194248"/>
              <a:ext cx="2160588" cy="461665"/>
            </a:xfrm>
            <a:prstGeom prst="rect">
              <a:avLst/>
            </a:prstGeom>
            <a:solidFill>
              <a:srgbClr val="FFFF00">
                <a:alpha val="40000"/>
              </a:srgbClr>
            </a:solidFill>
            <a:ln w="12700">
              <a:solidFill>
                <a:schemeClr val="tx1"/>
              </a:solidFill>
              <a:miter lim="800000"/>
              <a:headEnd/>
              <a:tailEnd/>
            </a:ln>
            <a:effec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b="1" dirty="0">
                  <a:solidFill>
                    <a:schemeClr val="tx1"/>
                  </a:solidFill>
                  <a:latin typeface="Arial" panose="020B0604020202020204" pitchFamily="34" charset="0"/>
                </a:rPr>
                <a:t>Idea or Plan</a:t>
              </a:r>
              <a:endParaRPr lang="ru-RU" altLang="ru-RU" b="1" dirty="0">
                <a:solidFill>
                  <a:schemeClr val="tx1"/>
                </a:solidFill>
                <a:latin typeface="Arial" panose="020B0604020202020204" pitchFamily="34" charset="0"/>
              </a:endParaRPr>
            </a:p>
          </p:txBody>
        </p:sp>
        <p:cxnSp>
          <p:nvCxnSpPr>
            <p:cNvPr id="50" name="Straight Arrow Connector 49">
              <a:extLst>
                <a:ext uri="{FF2B5EF4-FFF2-40B4-BE49-F238E27FC236}">
                  <a16:creationId xmlns:a16="http://schemas.microsoft.com/office/drawing/2014/main" id="{048E80F5-F43A-8D0D-1D12-B308ECB50956}"/>
                </a:ext>
              </a:extLst>
            </p:cNvPr>
            <p:cNvCxnSpPr>
              <a:cxnSpLocks/>
            </p:cNvCxnSpPr>
            <p:nvPr/>
          </p:nvCxnSpPr>
          <p:spPr>
            <a:xfrm>
              <a:off x="100484" y="2422014"/>
              <a:ext cx="412137" cy="0"/>
            </a:xfrm>
            <a:prstGeom prst="straightConnector1">
              <a:avLst/>
            </a:prstGeom>
            <a:noFill/>
            <a:ln w="63500" cap="flat" cmpd="sng" algn="ctr">
              <a:solidFill>
                <a:srgbClr val="4C0B07">
                  <a:alpha val="50000"/>
                </a:srgbClr>
              </a:solidFill>
              <a:prstDash val="solid"/>
              <a:miter lim="800000"/>
              <a:tailEnd type="triangle"/>
            </a:ln>
            <a:effectLst/>
          </p:spPr>
        </p:cxnSp>
      </p:grpSp>
      <p:grpSp>
        <p:nvGrpSpPr>
          <p:cNvPr id="22" name="Group 21">
            <a:extLst>
              <a:ext uri="{FF2B5EF4-FFF2-40B4-BE49-F238E27FC236}">
                <a16:creationId xmlns:a16="http://schemas.microsoft.com/office/drawing/2014/main" id="{815915E2-9ECB-61BD-6116-9D0EA8C65307}"/>
              </a:ext>
            </a:extLst>
          </p:cNvPr>
          <p:cNvGrpSpPr/>
          <p:nvPr/>
        </p:nvGrpSpPr>
        <p:grpSpPr>
          <a:xfrm>
            <a:off x="9177499" y="3261048"/>
            <a:ext cx="2921194" cy="461665"/>
            <a:chOff x="9177499" y="3261048"/>
            <a:chExt cx="2921194" cy="461665"/>
          </a:xfrm>
        </p:grpSpPr>
        <p:sp>
          <p:nvSpPr>
            <p:cNvPr id="51" name="Text Box 10">
              <a:extLst>
                <a:ext uri="{FF2B5EF4-FFF2-40B4-BE49-F238E27FC236}">
                  <a16:creationId xmlns:a16="http://schemas.microsoft.com/office/drawing/2014/main" id="{97FC09D8-7C9D-A82C-F1E4-A627798E085A}"/>
                </a:ext>
              </a:extLst>
            </p:cNvPr>
            <p:cNvSpPr txBox="1">
              <a:spLocks noChangeArrowheads="1"/>
            </p:cNvSpPr>
            <p:nvPr/>
          </p:nvSpPr>
          <p:spPr bwMode="auto">
            <a:xfrm>
              <a:off x="9938105" y="3261048"/>
              <a:ext cx="2160588" cy="461665"/>
            </a:xfrm>
            <a:prstGeom prst="rect">
              <a:avLst/>
            </a:prstGeom>
            <a:solidFill>
              <a:srgbClr val="92D050">
                <a:alpha val="50000"/>
              </a:srgbClr>
            </a:solidFill>
            <a:ln w="12700">
              <a:solidFill>
                <a:schemeClr val="tx1"/>
              </a:solidFill>
              <a:miter lim="800000"/>
              <a:headEnd/>
              <a:tailEnd/>
            </a:ln>
            <a:effec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b="1" dirty="0">
                  <a:solidFill>
                    <a:schemeClr val="tx1"/>
                  </a:solidFill>
                  <a:latin typeface="Arial" panose="020B0604020202020204" pitchFamily="34" charset="0"/>
                </a:rPr>
                <a:t>Report</a:t>
              </a:r>
              <a:endParaRPr lang="ru-RU" altLang="ru-RU" b="1" dirty="0">
                <a:solidFill>
                  <a:schemeClr val="tx1"/>
                </a:solidFill>
                <a:latin typeface="Arial" panose="020B0604020202020204" pitchFamily="34" charset="0"/>
              </a:endParaRPr>
            </a:p>
          </p:txBody>
        </p:sp>
        <p:cxnSp>
          <p:nvCxnSpPr>
            <p:cNvPr id="52" name="Straight Arrow Connector 51">
              <a:extLst>
                <a:ext uri="{FF2B5EF4-FFF2-40B4-BE49-F238E27FC236}">
                  <a16:creationId xmlns:a16="http://schemas.microsoft.com/office/drawing/2014/main" id="{0EB6456E-0E92-5764-D492-677045C335DF}"/>
                </a:ext>
              </a:extLst>
            </p:cNvPr>
            <p:cNvCxnSpPr>
              <a:cxnSpLocks/>
            </p:cNvCxnSpPr>
            <p:nvPr/>
          </p:nvCxnSpPr>
          <p:spPr>
            <a:xfrm>
              <a:off x="9177499" y="3490124"/>
              <a:ext cx="780702" cy="1757"/>
            </a:xfrm>
            <a:prstGeom prst="straightConnector1">
              <a:avLst/>
            </a:prstGeom>
            <a:noFill/>
            <a:ln w="63500" cap="flat" cmpd="sng" algn="ctr">
              <a:solidFill>
                <a:srgbClr val="0070C0">
                  <a:alpha val="60000"/>
                </a:srgbClr>
              </a:solidFill>
              <a:prstDash val="solid"/>
              <a:miter lim="800000"/>
              <a:tailEnd type="triangle"/>
            </a:ln>
            <a:effectLst/>
          </p:spPr>
        </p:cxnSp>
      </p:grpSp>
      <p:grpSp>
        <p:nvGrpSpPr>
          <p:cNvPr id="10" name="Group 9">
            <a:extLst>
              <a:ext uri="{FF2B5EF4-FFF2-40B4-BE49-F238E27FC236}">
                <a16:creationId xmlns:a16="http://schemas.microsoft.com/office/drawing/2014/main" id="{C07A0124-4309-CAE6-EA5F-D96F0780AF93}"/>
              </a:ext>
            </a:extLst>
          </p:cNvPr>
          <p:cNvGrpSpPr/>
          <p:nvPr/>
        </p:nvGrpSpPr>
        <p:grpSpPr>
          <a:xfrm>
            <a:off x="80387" y="2404905"/>
            <a:ext cx="10929412" cy="3804975"/>
            <a:chOff x="80387" y="2404905"/>
            <a:chExt cx="10929412" cy="3804975"/>
          </a:xfrm>
        </p:grpSpPr>
        <p:cxnSp>
          <p:nvCxnSpPr>
            <p:cNvPr id="60" name="Straight Arrow Connector 59">
              <a:extLst>
                <a:ext uri="{FF2B5EF4-FFF2-40B4-BE49-F238E27FC236}">
                  <a16:creationId xmlns:a16="http://schemas.microsoft.com/office/drawing/2014/main" id="{1939115D-3370-C060-D803-A73ED60E252B}"/>
                </a:ext>
              </a:extLst>
            </p:cNvPr>
            <p:cNvCxnSpPr>
              <a:cxnSpLocks/>
            </p:cNvCxnSpPr>
            <p:nvPr/>
          </p:nvCxnSpPr>
          <p:spPr>
            <a:xfrm>
              <a:off x="11009799" y="3729613"/>
              <a:ext cx="0" cy="2480267"/>
            </a:xfrm>
            <a:prstGeom prst="straightConnector1">
              <a:avLst/>
            </a:prstGeom>
            <a:noFill/>
            <a:ln w="63500" cap="flat" cmpd="sng" algn="ctr">
              <a:solidFill>
                <a:schemeClr val="bg1">
                  <a:lumMod val="50000"/>
                  <a:alpha val="50000"/>
                </a:schemeClr>
              </a:solidFill>
              <a:prstDash val="sysDash"/>
              <a:miter lim="800000"/>
              <a:tailEnd type="none"/>
            </a:ln>
            <a:effectLst/>
          </p:spPr>
        </p:cxnSp>
        <p:cxnSp>
          <p:nvCxnSpPr>
            <p:cNvPr id="65" name="Straight Arrow Connector 64">
              <a:extLst>
                <a:ext uri="{FF2B5EF4-FFF2-40B4-BE49-F238E27FC236}">
                  <a16:creationId xmlns:a16="http://schemas.microsoft.com/office/drawing/2014/main" id="{B38C1C4B-A193-84C8-D7F9-B38E40639DA4}"/>
                </a:ext>
              </a:extLst>
            </p:cNvPr>
            <p:cNvCxnSpPr>
              <a:cxnSpLocks/>
            </p:cNvCxnSpPr>
            <p:nvPr/>
          </p:nvCxnSpPr>
          <p:spPr>
            <a:xfrm flipH="1">
              <a:off x="80387" y="6179735"/>
              <a:ext cx="10902461" cy="0"/>
            </a:xfrm>
            <a:prstGeom prst="straightConnector1">
              <a:avLst/>
            </a:prstGeom>
            <a:noFill/>
            <a:ln w="63500" cap="flat" cmpd="sng" algn="ctr">
              <a:solidFill>
                <a:schemeClr val="bg1">
                  <a:lumMod val="50000"/>
                  <a:alpha val="50000"/>
                </a:schemeClr>
              </a:solidFill>
              <a:prstDash val="dash"/>
              <a:miter lim="800000"/>
              <a:tailEnd type="none"/>
            </a:ln>
            <a:effectLst/>
          </p:spPr>
        </p:cxnSp>
        <p:cxnSp>
          <p:nvCxnSpPr>
            <p:cNvPr id="66" name="Straight Arrow Connector 65">
              <a:extLst>
                <a:ext uri="{FF2B5EF4-FFF2-40B4-BE49-F238E27FC236}">
                  <a16:creationId xmlns:a16="http://schemas.microsoft.com/office/drawing/2014/main" id="{E34E8AA0-4283-F9A3-CB6B-300E0E0D296F}"/>
                </a:ext>
              </a:extLst>
            </p:cNvPr>
            <p:cNvCxnSpPr>
              <a:cxnSpLocks/>
            </p:cNvCxnSpPr>
            <p:nvPr/>
          </p:nvCxnSpPr>
          <p:spPr>
            <a:xfrm>
              <a:off x="109011" y="2404905"/>
              <a:ext cx="0" cy="3774830"/>
            </a:xfrm>
            <a:prstGeom prst="straightConnector1">
              <a:avLst/>
            </a:prstGeom>
            <a:noFill/>
            <a:ln w="63500" cap="flat" cmpd="sng" algn="ctr">
              <a:solidFill>
                <a:schemeClr val="bg1">
                  <a:lumMod val="50000"/>
                  <a:alpha val="50000"/>
                </a:schemeClr>
              </a:solidFill>
              <a:prstDash val="sysDash"/>
              <a:miter lim="800000"/>
              <a:tailEnd type="none"/>
            </a:ln>
            <a:effectLst/>
          </p:spPr>
        </p:cxnSp>
      </p:grpSp>
      <p:sp>
        <p:nvSpPr>
          <p:cNvPr id="9" name="TextBox 8">
            <a:extLst>
              <a:ext uri="{FF2B5EF4-FFF2-40B4-BE49-F238E27FC236}">
                <a16:creationId xmlns:a16="http://schemas.microsoft.com/office/drawing/2014/main" id="{CC43621C-7D90-28AB-5B28-1CB8F7AB4865}"/>
              </a:ext>
            </a:extLst>
          </p:cNvPr>
          <p:cNvSpPr txBox="1"/>
          <p:nvPr/>
        </p:nvSpPr>
        <p:spPr>
          <a:xfrm>
            <a:off x="273818" y="795048"/>
            <a:ext cx="6094324" cy="369332"/>
          </a:xfrm>
          <a:prstGeom prst="rect">
            <a:avLst/>
          </a:prstGeom>
          <a:noFill/>
        </p:spPr>
        <p:txBody>
          <a:bodyPr wrap="square">
            <a:spAutoFit/>
          </a:bodyPr>
          <a:lstStyle/>
          <a:p>
            <a:r>
              <a:rPr lang="en-US" dirty="0"/>
              <a:t>and RDMS Object Types Interconnection</a:t>
            </a:r>
          </a:p>
        </p:txBody>
      </p:sp>
      <p:grpSp>
        <p:nvGrpSpPr>
          <p:cNvPr id="24" name="Group 23">
            <a:extLst>
              <a:ext uri="{FF2B5EF4-FFF2-40B4-BE49-F238E27FC236}">
                <a16:creationId xmlns:a16="http://schemas.microsoft.com/office/drawing/2014/main" id="{B416C6A2-C669-69FD-80C1-7397A3A37D0C}"/>
              </a:ext>
            </a:extLst>
          </p:cNvPr>
          <p:cNvGrpSpPr/>
          <p:nvPr/>
        </p:nvGrpSpPr>
        <p:grpSpPr>
          <a:xfrm>
            <a:off x="7143463" y="95421"/>
            <a:ext cx="4934186" cy="3019568"/>
            <a:chOff x="7084088" y="95421"/>
            <a:chExt cx="4934186" cy="3019568"/>
          </a:xfrm>
        </p:grpSpPr>
        <p:pic>
          <p:nvPicPr>
            <p:cNvPr id="7" name="Grafik 6">
              <a:extLst>
                <a:ext uri="{FF2B5EF4-FFF2-40B4-BE49-F238E27FC236}">
                  <a16:creationId xmlns:a16="http://schemas.microsoft.com/office/drawing/2014/main" id="{4BE1B8AE-9957-CCBB-4A0E-DFEBAEFAF0D8}"/>
                </a:ext>
              </a:extLst>
            </p:cNvPr>
            <p:cNvPicPr>
              <a:picLocks noChangeAspect="1"/>
            </p:cNvPicPr>
            <p:nvPr/>
          </p:nvPicPr>
          <p:blipFill>
            <a:blip r:embed="rId3"/>
            <a:stretch>
              <a:fillRect/>
            </a:stretch>
          </p:blipFill>
          <p:spPr>
            <a:xfrm>
              <a:off x="9175934" y="95421"/>
              <a:ext cx="2842340" cy="3019568"/>
            </a:xfrm>
            <a:prstGeom prst="rect">
              <a:avLst/>
            </a:prstGeom>
          </p:spPr>
        </p:pic>
        <p:sp>
          <p:nvSpPr>
            <p:cNvPr id="23" name="TextBox 22">
              <a:extLst>
                <a:ext uri="{FF2B5EF4-FFF2-40B4-BE49-F238E27FC236}">
                  <a16:creationId xmlns:a16="http://schemas.microsoft.com/office/drawing/2014/main" id="{86C00BAD-EE3C-CA2F-70F6-A234DBE20520}"/>
                </a:ext>
              </a:extLst>
            </p:cNvPr>
            <p:cNvSpPr txBox="1"/>
            <p:nvPr/>
          </p:nvSpPr>
          <p:spPr>
            <a:xfrm>
              <a:off x="7084088" y="1228802"/>
              <a:ext cx="2542232" cy="646331"/>
            </a:xfrm>
            <a:prstGeom prst="rect">
              <a:avLst/>
            </a:prstGeom>
            <a:noFill/>
          </p:spPr>
          <p:txBody>
            <a:bodyPr wrap="square">
              <a:spAutoFit/>
            </a:bodyPr>
            <a:lstStyle/>
            <a:p>
              <a:r>
                <a:rPr lang="en-US" b="1" dirty="0"/>
                <a:t>Research workflow support in RDMS</a:t>
              </a:r>
            </a:p>
          </p:txBody>
        </p:sp>
      </p:grpSp>
      <p:grpSp>
        <p:nvGrpSpPr>
          <p:cNvPr id="33" name="Group 32">
            <a:extLst>
              <a:ext uri="{FF2B5EF4-FFF2-40B4-BE49-F238E27FC236}">
                <a16:creationId xmlns:a16="http://schemas.microsoft.com/office/drawing/2014/main" id="{CDC3F917-11A3-6F78-B6C2-D6BE53D13BC5}"/>
              </a:ext>
            </a:extLst>
          </p:cNvPr>
          <p:cNvGrpSpPr/>
          <p:nvPr/>
        </p:nvGrpSpPr>
        <p:grpSpPr>
          <a:xfrm>
            <a:off x="2647745" y="1930513"/>
            <a:ext cx="5338183" cy="523220"/>
            <a:chOff x="2647745" y="1930513"/>
            <a:chExt cx="5338183" cy="523220"/>
          </a:xfrm>
        </p:grpSpPr>
        <p:cxnSp>
          <p:nvCxnSpPr>
            <p:cNvPr id="12" name="Straight Arrow Connector 11">
              <a:extLst>
                <a:ext uri="{FF2B5EF4-FFF2-40B4-BE49-F238E27FC236}">
                  <a16:creationId xmlns:a16="http://schemas.microsoft.com/office/drawing/2014/main" id="{5FD105E9-F178-8989-7DFE-999039C076A1}"/>
                </a:ext>
              </a:extLst>
            </p:cNvPr>
            <p:cNvCxnSpPr>
              <a:cxnSpLocks/>
            </p:cNvCxnSpPr>
            <p:nvPr/>
          </p:nvCxnSpPr>
          <p:spPr>
            <a:xfrm>
              <a:off x="2647745" y="2195561"/>
              <a:ext cx="849081" cy="0"/>
            </a:xfrm>
            <a:prstGeom prst="straightConnector1">
              <a:avLst/>
            </a:prstGeom>
            <a:noFill/>
            <a:ln w="63500" cap="flat" cmpd="dbl" algn="ctr">
              <a:solidFill>
                <a:schemeClr val="bg1">
                  <a:lumMod val="50000"/>
                  <a:alpha val="60000"/>
                </a:schemeClr>
              </a:solidFill>
              <a:prstDash val="sysDot"/>
              <a:miter lim="800000"/>
              <a:tailEnd type="triangle"/>
            </a:ln>
            <a:effectLst/>
          </p:spPr>
        </p:cxnSp>
        <p:sp>
          <p:nvSpPr>
            <p:cNvPr id="31" name="TextBox 30">
              <a:extLst>
                <a:ext uri="{FF2B5EF4-FFF2-40B4-BE49-F238E27FC236}">
                  <a16:creationId xmlns:a16="http://schemas.microsoft.com/office/drawing/2014/main" id="{81291A6D-D135-A13C-088D-AA3B443FFC92}"/>
                </a:ext>
              </a:extLst>
            </p:cNvPr>
            <p:cNvSpPr txBox="1"/>
            <p:nvPr/>
          </p:nvSpPr>
          <p:spPr>
            <a:xfrm>
              <a:off x="3506876" y="1930513"/>
              <a:ext cx="4479052" cy="523220"/>
            </a:xfrm>
            <a:prstGeom prst="rect">
              <a:avLst/>
            </a:prstGeom>
            <a:noFill/>
          </p:spPr>
          <p:txBody>
            <a:bodyPr wrap="square">
              <a:spAutoFit/>
            </a:bodyPr>
            <a:lstStyle/>
            <a:p>
              <a:pPr marL="285750" indent="-285750" eaLnBrk="1" hangingPunct="1">
                <a:spcBef>
                  <a:spcPct val="0"/>
                </a:spcBef>
                <a:buFont typeface="Arial" panose="020B0604020202020204" pitchFamily="34" charset="0"/>
                <a:buChar char="•"/>
              </a:pPr>
              <a:r>
                <a:rPr lang="en-US" altLang="ru-RU" sz="1400" b="1" dirty="0">
                  <a:solidFill>
                    <a:schemeClr val="tx1"/>
                  </a:solidFill>
                  <a:latin typeface="Arial" panose="020B0604020202020204" pitchFamily="34" charset="0"/>
                </a:rPr>
                <a:t>Defines characterizations</a:t>
              </a:r>
            </a:p>
            <a:p>
              <a:pPr marL="285750" indent="-285750" eaLnBrk="1" hangingPunct="1">
                <a:spcBef>
                  <a:spcPct val="0"/>
                </a:spcBef>
                <a:buFont typeface="Arial" panose="020B0604020202020204" pitchFamily="34" charset="0"/>
                <a:buChar char="•"/>
              </a:pPr>
              <a:r>
                <a:rPr lang="en-US" altLang="ru-RU" sz="1400" b="1" dirty="0">
                  <a:latin typeface="Arial" panose="020B0604020202020204" pitchFamily="34" charset="0"/>
                </a:rPr>
                <a:t>Provides report on samples &amp; measurements</a:t>
              </a:r>
              <a:endParaRPr lang="ru-RU" altLang="ru-RU" sz="1400" dirty="0">
                <a:solidFill>
                  <a:schemeClr val="tx1"/>
                </a:solidFill>
                <a:latin typeface="Arial" panose="020B0604020202020204" pitchFamily="34" charset="0"/>
              </a:endParaRPr>
            </a:p>
          </p:txBody>
        </p:sp>
      </p:grpSp>
    </p:spTree>
    <p:extLst>
      <p:ext uri="{BB962C8B-B14F-4D97-AF65-F5344CB8AC3E}">
        <p14:creationId xmlns:p14="http://schemas.microsoft.com/office/powerpoint/2010/main" val="2068713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500"/>
                                        <p:tgtEl>
                                          <p:spTgt spid="10"/>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3"/>
                                        </p:tgtEl>
                                        <p:attrNameLst>
                                          <p:attrName>style.visibility</p:attrName>
                                        </p:attrNameLst>
                                      </p:cBhvr>
                                      <p:to>
                                        <p:strVal val="visible"/>
                                      </p:to>
                                    </p:set>
                                    <p:animEffect transition="in" filter="fade">
                                      <p:cBhvr>
                                        <p:cTn id="52" dur="500"/>
                                        <p:tgtEl>
                                          <p:spTgt spid="33"/>
                                        </p:tgtEl>
                                      </p:cBhvr>
                                    </p:animEffect>
                                  </p:childTnLst>
                                </p:cTn>
                              </p:par>
                            </p:childTnLst>
                          </p:cTn>
                        </p:par>
                      </p:childTnLst>
                    </p:cTn>
                  </p:par>
                  <p:par>
                    <p:cTn id="53" fill="hold">
                      <p:stCondLst>
                        <p:cond delay="indefinite"/>
                      </p:stCondLst>
                      <p:childTnLst>
                        <p:par>
                          <p:cTn id="54" fill="hold">
                            <p:stCondLst>
                              <p:cond delay="0"/>
                            </p:stCondLst>
                            <p:childTnLst>
                              <p:par>
                                <p:cTn id="55" presetID="21" presetClass="entr" presetSubtype="1" fill="hold" nodeType="click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wheel(1)">
                                      <p:cBhvr>
                                        <p:cTn id="57" dur="2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US" altLang="ru-RU" dirty="0">
                <a:latin typeface="Arial" panose="020B0604020202020204" pitchFamily="34" charset="0"/>
              </a:rPr>
              <a:t>Live Demo</a:t>
            </a:r>
            <a:endParaRPr lang="en-GB" dirty="0"/>
          </a:p>
        </p:txBody>
      </p:sp>
      <p:sp>
        <p:nvSpPr>
          <p:cNvPr id="2" name="Text Placeholder 7">
            <a:extLst>
              <a:ext uri="{FF2B5EF4-FFF2-40B4-BE49-F238E27FC236}">
                <a16:creationId xmlns:a16="http://schemas.microsoft.com/office/drawing/2014/main" id="{BF5B7F41-2497-9FD8-16DB-0134FF742C8B}"/>
              </a:ext>
            </a:extLst>
          </p:cNvPr>
          <p:cNvSpPr txBox="1">
            <a:spLocks/>
          </p:cNvSpPr>
          <p:nvPr/>
        </p:nvSpPr>
        <p:spPr>
          <a:xfrm>
            <a:off x="6714309" y="6362393"/>
            <a:ext cx="4268015" cy="485999"/>
          </a:xfrm>
          <a:prstGeom prst="rect">
            <a:avLst/>
          </a:prstGeom>
        </p:spPr>
        <p:txBody>
          <a:bodyPr vert="horz" lIns="36000" tIns="18000" rIns="36000" bIns="0" rtlCol="0">
            <a:normAutofit/>
          </a:bodyPr>
          <a:lstStyle>
            <a:lvl1pPr marL="0" indent="-228600" algn="l" defTabSz="914400" rtl="0" eaLnBrk="1" latinLnBrk="0" hangingPunct="1">
              <a:lnSpc>
                <a:spcPct val="100000"/>
              </a:lnSpc>
              <a:spcBef>
                <a:spcPts val="0"/>
              </a:spcBef>
              <a:buFont typeface="+mj-lt"/>
              <a:buAutoNum type="arabicParenBoth"/>
              <a:defRPr sz="10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0">
              <a:buFont typeface="+mj-lt"/>
              <a:buNone/>
            </a:pPr>
            <a:r>
              <a:rPr lang="en-US" dirty="0">
                <a:solidFill>
                  <a:srgbClr val="0070C0"/>
                </a:solidFill>
                <a:hlinkClick r:id="rId3">
                  <a:extLst>
                    <a:ext uri="{A12FA001-AC4F-418D-AE19-62706E023703}">
                      <ahyp:hlinkClr xmlns:ahyp="http://schemas.microsoft.com/office/drawing/2018/hyperlinkcolor" val="tx"/>
                    </a:ext>
                  </a:extLst>
                </a:hlinkClick>
              </a:rPr>
              <a:t>https://vdudarev.ru</a:t>
            </a:r>
            <a:endParaRPr lang="en-US" dirty="0">
              <a:solidFill>
                <a:srgbClr val="0070C0"/>
              </a:solidFill>
            </a:endParaRPr>
          </a:p>
          <a:p>
            <a:pPr indent="0">
              <a:buFont typeface="+mj-lt"/>
              <a:buNone/>
            </a:pPr>
            <a:endParaRPr lang="en-US" dirty="0"/>
          </a:p>
        </p:txBody>
      </p:sp>
      <p:sp>
        <p:nvSpPr>
          <p:cNvPr id="4" name="TextBox 3">
            <a:extLst>
              <a:ext uri="{FF2B5EF4-FFF2-40B4-BE49-F238E27FC236}">
                <a16:creationId xmlns:a16="http://schemas.microsoft.com/office/drawing/2014/main" id="{8F08FBE4-296C-7C00-4881-9A945DEC5921}"/>
              </a:ext>
            </a:extLst>
          </p:cNvPr>
          <p:cNvSpPr txBox="1"/>
          <p:nvPr/>
        </p:nvSpPr>
        <p:spPr>
          <a:xfrm>
            <a:off x="231111" y="1032193"/>
            <a:ext cx="11867104" cy="3154710"/>
          </a:xfrm>
          <a:prstGeom prst="rect">
            <a:avLst/>
          </a:prstGeom>
          <a:noFill/>
        </p:spPr>
        <p:txBody>
          <a:bodyPr wrap="square">
            <a:spAutoFit/>
          </a:bodyPr>
          <a:lstStyle/>
          <a:p>
            <a:pPr>
              <a:spcAft>
                <a:spcPts val="600"/>
              </a:spcAft>
            </a:pPr>
            <a:r>
              <a:rPr lang="en-US" sz="2400" b="1" dirty="0"/>
              <a:t>Goal: create interconnected objects (FAIR)</a:t>
            </a:r>
          </a:p>
          <a:p>
            <a:pPr marL="285750" indent="-285750">
              <a:spcAft>
                <a:spcPts val="600"/>
              </a:spcAft>
              <a:buFont typeface="Arial" panose="020B0604020202020204" pitchFamily="34" charset="0"/>
              <a:buChar char="•"/>
            </a:pPr>
            <a:r>
              <a:rPr lang="en-US" sz="2000" dirty="0"/>
              <a:t>Idea or Experiment Plan</a:t>
            </a:r>
          </a:p>
          <a:p>
            <a:pPr marL="285750" indent="-285750">
              <a:spcAft>
                <a:spcPts val="600"/>
              </a:spcAft>
              <a:buFont typeface="Arial" panose="020B0604020202020204" pitchFamily="34" charset="0"/>
              <a:buChar char="•"/>
            </a:pPr>
            <a:r>
              <a:rPr lang="en-US" sz="2000" dirty="0"/>
              <a:t>Sample (342-grid materials library)</a:t>
            </a:r>
          </a:p>
          <a:p>
            <a:pPr marL="285750" indent="-285750">
              <a:spcAft>
                <a:spcPts val="600"/>
              </a:spcAft>
              <a:buFont typeface="Arial" panose="020B0604020202020204" pitchFamily="34" charset="0"/>
              <a:buChar char="•"/>
            </a:pPr>
            <a:r>
              <a:rPr lang="en-US" sz="2000" dirty="0"/>
              <a:t>Synthesis</a:t>
            </a:r>
          </a:p>
          <a:p>
            <a:pPr marL="285750" indent="-285750">
              <a:spcAft>
                <a:spcPts val="600"/>
              </a:spcAft>
              <a:buFont typeface="Arial" panose="020B0604020202020204" pitchFamily="34" charset="0"/>
              <a:buChar char="•"/>
            </a:pPr>
            <a:r>
              <a:rPr lang="en-US" sz="2000" dirty="0"/>
              <a:t>EDX (composition data)</a:t>
            </a:r>
          </a:p>
          <a:p>
            <a:pPr marL="285750" indent="-285750">
              <a:spcAft>
                <a:spcPts val="600"/>
              </a:spcAft>
              <a:buFont typeface="Arial" panose="020B0604020202020204" pitchFamily="34" charset="0"/>
              <a:buChar char="•"/>
            </a:pPr>
            <a:r>
              <a:rPr lang="en-US" sz="2000" dirty="0"/>
              <a:t>Resistance data</a:t>
            </a:r>
          </a:p>
          <a:p>
            <a:pPr marL="285750" indent="-285750">
              <a:spcAft>
                <a:spcPts val="600"/>
              </a:spcAft>
              <a:buFont typeface="Arial" panose="020B0604020202020204" pitchFamily="34" charset="0"/>
              <a:buChar char="•"/>
            </a:pPr>
            <a:r>
              <a:rPr lang="en-US" sz="2000" b="1" dirty="0"/>
              <a:t>Search for data </a:t>
            </a:r>
            <a:r>
              <a:rPr lang="en-US" sz="2000" b="1" dirty="0" err="1"/>
              <a:t>w.r.t.</a:t>
            </a:r>
            <a:r>
              <a:rPr lang="en-US" sz="2000" b="1" dirty="0"/>
              <a:t> composition &amp; resistance</a:t>
            </a:r>
          </a:p>
          <a:p>
            <a:pPr marL="285750" indent="-285750">
              <a:spcAft>
                <a:spcPts val="600"/>
              </a:spcAft>
              <a:buFont typeface="Arial" panose="020B0604020202020204" pitchFamily="34" charset="0"/>
              <a:buChar char="•"/>
            </a:pPr>
            <a:r>
              <a:rPr lang="en-US" sz="2000" b="1" dirty="0"/>
              <a:t>Get Integrated Dataset for a sample</a:t>
            </a:r>
          </a:p>
        </p:txBody>
      </p:sp>
    </p:spTree>
    <p:extLst>
      <p:ext uri="{BB962C8B-B14F-4D97-AF65-F5344CB8AC3E}">
        <p14:creationId xmlns:p14="http://schemas.microsoft.com/office/powerpoint/2010/main" val="127598525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626228-C8FD-F4BE-17A9-41E832237770}"/>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93E0C3AE-301A-706C-AA29-3AF4A1E9D431}"/>
              </a:ext>
            </a:extLst>
          </p:cNvPr>
          <p:cNvSpPr>
            <a:spLocks noGrp="1"/>
          </p:cNvSpPr>
          <p:nvPr>
            <p:ph type="title"/>
          </p:nvPr>
        </p:nvSpPr>
        <p:spPr/>
        <p:txBody>
          <a:bodyPr/>
          <a:lstStyle/>
          <a:p>
            <a:r>
              <a:rPr lang="en-US" altLang="ru-RU" dirty="0">
                <a:latin typeface="Arial" panose="020B0604020202020204" pitchFamily="34" charset="0"/>
              </a:rPr>
              <a:t>Thanks for your kind attention</a:t>
            </a:r>
            <a:endParaRPr lang="en-GB" dirty="0"/>
          </a:p>
        </p:txBody>
      </p:sp>
      <p:sp>
        <p:nvSpPr>
          <p:cNvPr id="3" name="TextBox 2">
            <a:extLst>
              <a:ext uri="{FF2B5EF4-FFF2-40B4-BE49-F238E27FC236}">
                <a16:creationId xmlns:a16="http://schemas.microsoft.com/office/drawing/2014/main" id="{20153BA4-ACC6-B955-5C19-CCF99DFE5966}"/>
              </a:ext>
            </a:extLst>
          </p:cNvPr>
          <p:cNvSpPr txBox="1"/>
          <p:nvPr/>
        </p:nvSpPr>
        <p:spPr>
          <a:xfrm>
            <a:off x="285007" y="1152580"/>
            <a:ext cx="11625943" cy="2923877"/>
          </a:xfrm>
          <a:prstGeom prst="rect">
            <a:avLst/>
          </a:prstGeom>
          <a:noFill/>
        </p:spPr>
        <p:txBody>
          <a:bodyPr wrap="square">
            <a:spAutoFit/>
          </a:bodyPr>
          <a:lstStyle/>
          <a:p>
            <a:pPr algn="ctr"/>
            <a:endParaRPr lang="de-DE" sz="8000" dirty="0"/>
          </a:p>
          <a:p>
            <a:pPr algn="ctr"/>
            <a:r>
              <a:rPr lang="de-DE" sz="8000" dirty="0"/>
              <a:t>Questions &amp; </a:t>
            </a:r>
            <a:r>
              <a:rPr lang="de-DE" sz="8000" dirty="0" err="1"/>
              <a:t>Answers</a:t>
            </a:r>
            <a:endParaRPr lang="de-DE" sz="8000" dirty="0"/>
          </a:p>
          <a:p>
            <a:endParaRPr lang="de-DE" sz="2400" dirty="0"/>
          </a:p>
        </p:txBody>
      </p:sp>
      <p:sp>
        <p:nvSpPr>
          <p:cNvPr id="2" name="Text Placeholder 7">
            <a:extLst>
              <a:ext uri="{FF2B5EF4-FFF2-40B4-BE49-F238E27FC236}">
                <a16:creationId xmlns:a16="http://schemas.microsoft.com/office/drawing/2014/main" id="{6D7B89DC-6562-77B2-648B-3D0F31694DCB}"/>
              </a:ext>
            </a:extLst>
          </p:cNvPr>
          <p:cNvSpPr txBox="1">
            <a:spLocks/>
          </p:cNvSpPr>
          <p:nvPr/>
        </p:nvSpPr>
        <p:spPr>
          <a:xfrm>
            <a:off x="6714309" y="6362393"/>
            <a:ext cx="4268015" cy="485999"/>
          </a:xfrm>
          <a:prstGeom prst="rect">
            <a:avLst/>
          </a:prstGeom>
        </p:spPr>
        <p:txBody>
          <a:bodyPr vert="horz" lIns="36000" tIns="18000" rIns="36000" bIns="0" rtlCol="0">
            <a:normAutofit/>
          </a:bodyPr>
          <a:lstStyle>
            <a:lvl1pPr marL="0" indent="-228600" algn="l" defTabSz="914400" rtl="0" eaLnBrk="1" latinLnBrk="0" hangingPunct="1">
              <a:lnSpc>
                <a:spcPct val="100000"/>
              </a:lnSpc>
              <a:spcBef>
                <a:spcPts val="0"/>
              </a:spcBef>
              <a:buFont typeface="+mj-lt"/>
              <a:buAutoNum type="arabicParenBoth"/>
              <a:defRPr sz="10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0">
              <a:buFont typeface="+mj-lt"/>
              <a:buNone/>
            </a:pPr>
            <a:r>
              <a:rPr lang="en-US" dirty="0">
                <a:solidFill>
                  <a:srgbClr val="0070C0"/>
                </a:solidFill>
                <a:hlinkClick r:id="rId3">
                  <a:extLst>
                    <a:ext uri="{A12FA001-AC4F-418D-AE19-62706E023703}">
                      <ahyp:hlinkClr xmlns:ahyp="http://schemas.microsoft.com/office/drawing/2018/hyperlinkcolor" val="tx"/>
                    </a:ext>
                  </a:extLst>
                </a:hlinkClick>
              </a:rPr>
              <a:t>https://vdudarev.ru</a:t>
            </a:r>
            <a:endParaRPr lang="en-US" dirty="0">
              <a:solidFill>
                <a:srgbClr val="0070C0"/>
              </a:solidFill>
            </a:endParaRPr>
          </a:p>
          <a:p>
            <a:pPr indent="0">
              <a:buFont typeface="+mj-lt"/>
              <a:buNone/>
            </a:pPr>
            <a:endParaRPr lang="en-US" dirty="0"/>
          </a:p>
        </p:txBody>
      </p:sp>
      <p:sp>
        <p:nvSpPr>
          <p:cNvPr id="6" name="TextBox 5">
            <a:extLst>
              <a:ext uri="{FF2B5EF4-FFF2-40B4-BE49-F238E27FC236}">
                <a16:creationId xmlns:a16="http://schemas.microsoft.com/office/drawing/2014/main" id="{4BF3301C-CAEE-D5E6-C2EB-6507313CD12B}"/>
              </a:ext>
            </a:extLst>
          </p:cNvPr>
          <p:cNvSpPr txBox="1"/>
          <p:nvPr/>
        </p:nvSpPr>
        <p:spPr>
          <a:xfrm>
            <a:off x="344156" y="4065118"/>
            <a:ext cx="11362173" cy="369332"/>
          </a:xfrm>
          <a:prstGeom prst="rect">
            <a:avLst/>
          </a:prstGeom>
          <a:noFill/>
        </p:spPr>
        <p:txBody>
          <a:bodyPr wrap="square">
            <a:spAutoFit/>
          </a:bodyPr>
          <a:lstStyle/>
          <a:p>
            <a:r>
              <a:rPr lang="en-US" dirty="0"/>
              <a:t>Use Google Doc: </a:t>
            </a:r>
            <a:r>
              <a:rPr lang="en-US" dirty="0">
                <a:hlinkClick r:id="rId4"/>
              </a:rPr>
              <a:t>https://docs.google.com/document/d/1XqDlaSxRxqnigCT2mpn5jptllRlWgObB/edit</a:t>
            </a:r>
            <a:endParaRPr lang="en-US" dirty="0"/>
          </a:p>
        </p:txBody>
      </p:sp>
    </p:spTree>
    <p:extLst>
      <p:ext uri="{BB962C8B-B14F-4D97-AF65-F5344CB8AC3E}">
        <p14:creationId xmlns:p14="http://schemas.microsoft.com/office/powerpoint/2010/main" val="731828746"/>
      </p:ext>
    </p:extLst>
  </p:cSld>
  <p:clrMapOvr>
    <a:masterClrMapping/>
  </p:clrMapOvr>
</p:sld>
</file>

<file path=ppt/theme/theme1.xml><?xml version="1.0" encoding="utf-8"?>
<a:theme xmlns:a="http://schemas.openxmlformats.org/drawingml/2006/main" name="Offic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2296</TotalTime>
  <Words>5406</Words>
  <Application>Microsoft Office PowerPoint</Application>
  <PresentationFormat>Widescreen</PresentationFormat>
  <Paragraphs>818</Paragraphs>
  <Slides>53</Slides>
  <Notes>51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53</vt:i4>
      </vt:variant>
    </vt:vector>
  </HeadingPairs>
  <TitlesOfParts>
    <vt:vector size="61" baseType="lpstr">
      <vt:lpstr>Arial</vt:lpstr>
      <vt:lpstr>Calibri</vt:lpstr>
      <vt:lpstr>Calibri Light</vt:lpstr>
      <vt:lpstr>Cascadia Mono</vt:lpstr>
      <vt:lpstr>Courier New</vt:lpstr>
      <vt:lpstr>Slack-Lato</vt:lpstr>
      <vt:lpstr>system-ui</vt:lpstr>
      <vt:lpstr>Office</vt:lpstr>
      <vt:lpstr>CRC247 INF Workshop  Research Data Management System </vt:lpstr>
      <vt:lpstr>RDMS Overview</vt:lpstr>
      <vt:lpstr>RDMS: Multiple Tenant Support</vt:lpstr>
      <vt:lpstr>RDMS: Data transfer between tenants</vt:lpstr>
      <vt:lpstr>RDMS: Registration and Authorization</vt:lpstr>
      <vt:lpstr>RDMS: how to register</vt:lpstr>
      <vt:lpstr>RDMS: Identity User Control Interface</vt:lpstr>
      <vt:lpstr>RDMS: Predefined Roles</vt:lpstr>
      <vt:lpstr>Popular Question: how to delete an object / objects</vt:lpstr>
      <vt:lpstr>RDMS: Setting the Object Access Level</vt:lpstr>
      <vt:lpstr>RDMS: Adjust Functionality According to User Permissions</vt:lpstr>
      <vt:lpstr>RDMS Project Tree: control and display</vt:lpstr>
      <vt:lpstr>RDMS List Types: control</vt:lpstr>
      <vt:lpstr>RDMS DropZone Tasks: Batch Data Validation &amp; Import</vt:lpstr>
      <vt:lpstr>RDMS DropZone: Staged Files (before import)</vt:lpstr>
      <vt:lpstr>RDMS: Created Objects</vt:lpstr>
      <vt:lpstr>RDMS Extended Properties: the basics </vt:lpstr>
      <vt:lpstr>RDMS Extended Properties: Representing Table Data </vt:lpstr>
      <vt:lpstr>RDMS Extended Properties: Control </vt:lpstr>
      <vt:lpstr>RDMS Extended Properties: Export and Import </vt:lpstr>
      <vt:lpstr>RDMS: Search</vt:lpstr>
      <vt:lpstr>User-Defined Type Support</vt:lpstr>
      <vt:lpstr>UI to create a new user-defined type</vt:lpstr>
      <vt:lpstr>Ways of customization</vt:lpstr>
      <vt:lpstr>RDMS no-code customisation: Templates for object type </vt:lpstr>
      <vt:lpstr>Customisation via External Services</vt:lpstr>
      <vt:lpstr>Validation from RDMS perspective: API makes it flexible</vt:lpstr>
      <vt:lpstr>Type configuration: Data Extraction (external Web Service)</vt:lpstr>
      <vt:lpstr>RDMS: Data Visualization</vt:lpstr>
      <vt:lpstr>Sample: Customised Form vs Standard Template</vt:lpstr>
      <vt:lpstr>Sample Customised Form (programming)</vt:lpstr>
      <vt:lpstr>Sample Templated Form (no-code)</vt:lpstr>
      <vt:lpstr>Use Case: Sample Transformation Workflow</vt:lpstr>
      <vt:lpstr>Materials Library: integrating heterogeneous data</vt:lpstr>
      <vt:lpstr>Data extraction: adding data to Compositions (MAs)</vt:lpstr>
      <vt:lpstr>Use Case: Sample -&gt; EDX -&gt; Resistance &amp; Search</vt:lpstr>
      <vt:lpstr>Tracking Samples or Handover event: initialisation</vt:lpstr>
      <vt:lpstr>Tracking Samples or Handover event: delivering / delivered</vt:lpstr>
      <vt:lpstr>Tracking Samples or Handover event: user overview</vt:lpstr>
      <vt:lpstr>Tracking Samples or Handover event: project overview</vt:lpstr>
      <vt:lpstr>RDMS: Advanced Interlink Objects</vt:lpstr>
      <vt:lpstr>Graph: always think about object connections</vt:lpstr>
      <vt:lpstr>Unclassified samples: these should not exist anymore…</vt:lpstr>
      <vt:lpstr>Oriented Graph: interlink &amp; don’t mess up with directions</vt:lpstr>
      <vt:lpstr>Graph visualisation</vt:lpstr>
      <vt:lpstr>Reports &amp; Statistics: Objects</vt:lpstr>
      <vt:lpstr>Reports &amp; Statistics: Users</vt:lpstr>
      <vt:lpstr>Source Control (GitLab)</vt:lpstr>
      <vt:lpstr>Documentation</vt:lpstr>
      <vt:lpstr>RDMS Free Playground</vt:lpstr>
      <vt:lpstr>Research Workflow</vt:lpstr>
      <vt:lpstr>Live Demo</vt:lpstr>
      <vt:lpstr>Thanks for your kind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Günther, Franziska, Dr.</dc:creator>
  <cp:lastModifiedBy>Виктор Дударев</cp:lastModifiedBy>
  <cp:revision>372</cp:revision>
  <cp:lastPrinted>2021-07-01T07:54:40Z</cp:lastPrinted>
  <dcterms:created xsi:type="dcterms:W3CDTF">2018-11-13T11:45:51Z</dcterms:created>
  <dcterms:modified xsi:type="dcterms:W3CDTF">2025-03-13T12:41:53Z</dcterms:modified>
</cp:coreProperties>
</file>