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679" r:id="rId2"/>
  </p:sldMasterIdLst>
  <p:notesMasterIdLst>
    <p:notesMasterId r:id="rId33"/>
  </p:notesMasterIdLst>
  <p:sldIdLst>
    <p:sldId id="256" r:id="rId3"/>
    <p:sldId id="270" r:id="rId4"/>
    <p:sldId id="339" r:id="rId5"/>
    <p:sldId id="319" r:id="rId6"/>
    <p:sldId id="275" r:id="rId7"/>
    <p:sldId id="276" r:id="rId8"/>
    <p:sldId id="306" r:id="rId9"/>
    <p:sldId id="293" r:id="rId10"/>
    <p:sldId id="322" r:id="rId11"/>
    <p:sldId id="340" r:id="rId12"/>
    <p:sldId id="331" r:id="rId13"/>
    <p:sldId id="310" r:id="rId14"/>
    <p:sldId id="330" r:id="rId15"/>
    <p:sldId id="333" r:id="rId16"/>
    <p:sldId id="334" r:id="rId17"/>
    <p:sldId id="332" r:id="rId18"/>
    <p:sldId id="311" r:id="rId19"/>
    <p:sldId id="312" r:id="rId20"/>
    <p:sldId id="320" r:id="rId21"/>
    <p:sldId id="313" r:id="rId22"/>
    <p:sldId id="336" r:id="rId23"/>
    <p:sldId id="337" r:id="rId24"/>
    <p:sldId id="338" r:id="rId25"/>
    <p:sldId id="335" r:id="rId26"/>
    <p:sldId id="314" r:id="rId27"/>
    <p:sldId id="323" r:id="rId28"/>
    <p:sldId id="324" r:id="rId29"/>
    <p:sldId id="325" r:id="rId30"/>
    <p:sldId id="326" r:id="rId31"/>
    <p:sldId id="269" r:id="rId3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0BD07-221F-49F1-84C3-A636A7D2C99B}">
          <p14:sldIdLst>
            <p14:sldId id="256"/>
            <p14:sldId id="270"/>
          </p14:sldIdLst>
        </p14:section>
        <p14:section name="Registration" id="{B28CB3EE-11CD-4482-A302-FA661F4076B2}">
          <p14:sldIdLst>
            <p14:sldId id="339"/>
            <p14:sldId id="319"/>
          </p14:sldIdLst>
        </p14:section>
        <p14:section name="Core features" id="{9DE38028-3816-473B-93AB-3D2BEE8FE395}">
          <p14:sldIdLst>
            <p14:sldId id="275"/>
            <p14:sldId id="276"/>
            <p14:sldId id="306"/>
            <p14:sldId id="293"/>
            <p14:sldId id="322"/>
            <p14:sldId id="340"/>
            <p14:sldId id="331"/>
            <p14:sldId id="310"/>
            <p14:sldId id="330"/>
            <p14:sldId id="333"/>
            <p14:sldId id="334"/>
            <p14:sldId id="332"/>
            <p14:sldId id="311"/>
            <p14:sldId id="312"/>
            <p14:sldId id="320"/>
            <p14:sldId id="313"/>
            <p14:sldId id="336"/>
            <p14:sldId id="337"/>
            <p14:sldId id="338"/>
            <p14:sldId id="335"/>
            <p14:sldId id="314"/>
            <p14:sldId id="323"/>
            <p14:sldId id="324"/>
            <p14:sldId id="325"/>
            <p14:sldId id="326"/>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4C93"/>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1" autoAdjust="0"/>
    <p:restoredTop sz="86404" autoAdjust="0"/>
  </p:normalViewPr>
  <p:slideViewPr>
    <p:cSldViewPr snapToGrid="0">
      <p:cViewPr varScale="1">
        <p:scale>
          <a:sx n="54" d="100"/>
          <a:sy n="54" d="100"/>
        </p:scale>
        <p:origin x="101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15.02.2024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92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34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24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04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66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6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01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18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534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56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07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41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38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27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30</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1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6</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96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555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7B9C7173-7F7D-8A4C-BC17-45E2A0C4E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9226" y="5810796"/>
            <a:ext cx="413999" cy="413999"/>
          </a:xfrm>
          <a:prstGeom prst="rect">
            <a:avLst/>
          </a:prstGeom>
        </p:spPr>
      </p:pic>
      <p:pic>
        <p:nvPicPr>
          <p:cNvPr id="6" name="Grafik 5">
            <a:extLst>
              <a:ext uri="{FF2B5EF4-FFF2-40B4-BE49-F238E27FC236}">
                <a16:creationId xmlns:a16="http://schemas.microsoft.com/office/drawing/2014/main" id="{5D632F53-DC20-0C4E-AAF9-D1E1132D42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84355" y="5810796"/>
            <a:ext cx="1246810" cy="413998"/>
          </a:xfrm>
          <a:prstGeom prst="rect">
            <a:avLst/>
          </a:prstGeom>
        </p:spPr>
      </p:pic>
      <p:pic>
        <p:nvPicPr>
          <p:cNvPr id="10" name="Grafik 9">
            <a:extLst>
              <a:ext uri="{FF2B5EF4-FFF2-40B4-BE49-F238E27FC236}">
                <a16:creationId xmlns:a16="http://schemas.microsoft.com/office/drawing/2014/main" id="{B340F2B0-800D-F04F-A870-6F0330AB4A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47469" y="5810796"/>
            <a:ext cx="861483" cy="413998"/>
          </a:xfrm>
          <a:prstGeom prst="rect">
            <a:avLst/>
          </a:prstGeom>
        </p:spPr>
      </p:pic>
      <p:pic>
        <p:nvPicPr>
          <p:cNvPr id="22" name="Grafik 21">
            <a:extLst>
              <a:ext uri="{FF2B5EF4-FFF2-40B4-BE49-F238E27FC236}">
                <a16:creationId xmlns:a16="http://schemas.microsoft.com/office/drawing/2014/main" id="{82B14B7E-BBCA-EB49-A0F6-1F257A07E84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24501" y="5810796"/>
            <a:ext cx="2020029" cy="413999"/>
          </a:xfrm>
          <a:prstGeom prst="rect">
            <a:avLst/>
          </a:prstGeom>
        </p:spPr>
      </p:pic>
      <p:pic>
        <p:nvPicPr>
          <p:cNvPr id="24" name="Grafik 23">
            <a:extLst>
              <a:ext uri="{FF2B5EF4-FFF2-40B4-BE49-F238E27FC236}">
                <a16:creationId xmlns:a16="http://schemas.microsoft.com/office/drawing/2014/main" id="{E08AF9F0-D8FB-0D41-A7A2-E9AAEA03421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611861" y="5810796"/>
            <a:ext cx="1961995" cy="413998"/>
          </a:xfrm>
          <a:prstGeom prst="rect">
            <a:avLst/>
          </a:prstGeom>
        </p:spPr>
      </p:pic>
      <p:pic>
        <p:nvPicPr>
          <p:cNvPr id="26" name="Grafik 25">
            <a:extLst>
              <a:ext uri="{FF2B5EF4-FFF2-40B4-BE49-F238E27FC236}">
                <a16:creationId xmlns:a16="http://schemas.microsoft.com/office/drawing/2014/main" id="{868D34C5-7692-0742-B660-7AB072264458}"/>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162844" y="5810796"/>
            <a:ext cx="412027" cy="413998"/>
          </a:xfrm>
          <a:prstGeom prst="rect">
            <a:avLst/>
          </a:prstGeom>
        </p:spPr>
      </p:pic>
      <p:pic>
        <p:nvPicPr>
          <p:cNvPr id="28" name="Grafik 27">
            <a:extLst>
              <a:ext uri="{FF2B5EF4-FFF2-40B4-BE49-F238E27FC236}">
                <a16:creationId xmlns:a16="http://schemas.microsoft.com/office/drawing/2014/main" id="{947A4D26-C116-CF45-9D26-C5585A0643C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934086" y="5810796"/>
            <a:ext cx="2079622" cy="413999"/>
          </a:xfrm>
          <a:prstGeom prst="rect">
            <a:avLst/>
          </a:prstGeom>
        </p:spPr>
      </p:pic>
      <p:pic>
        <p:nvPicPr>
          <p:cNvPr id="30" name="Grafik 29">
            <a:extLst>
              <a:ext uri="{FF2B5EF4-FFF2-40B4-BE49-F238E27FC236}">
                <a16:creationId xmlns:a16="http://schemas.microsoft.com/office/drawing/2014/main" id="{444CBE5A-31AA-4647-BA92-24068D559E1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2239600" y="5810796"/>
            <a:ext cx="1069285" cy="413998"/>
          </a:xfrm>
          <a:prstGeom prst="rect">
            <a:avLst/>
          </a:prstGeom>
        </p:spPr>
      </p:pic>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sp>
        <p:nvSpPr>
          <p:cNvPr id="12" name="Titel 1"/>
          <p:cNvSpPr>
            <a:spLocks noGrp="1"/>
          </p:cNvSpPr>
          <p:nvPr>
            <p:ph type="ctrTitle" hasCustomPrompt="1"/>
          </p:nvPr>
        </p:nvSpPr>
        <p:spPr>
          <a:xfrm>
            <a:off x="1337733" y="831853"/>
            <a:ext cx="9450000" cy="2798763"/>
          </a:xfrm>
          <a:prstGeom prst="rect">
            <a:avLst/>
          </a:prstGeom>
        </p:spPr>
        <p:txBody>
          <a:bodyPr anchor="ctr">
            <a:normAutofit/>
          </a:bodyPr>
          <a:lstStyle>
            <a:lvl1pPr algn="ctr">
              <a:defRPr sz="4800" b="1" cap="small" baseline="0">
                <a:solidFill>
                  <a:schemeClr val="tx1"/>
                </a:solidFill>
                <a:latin typeface="Calibri" panose="020F0502020204030204" pitchFamily="34" charset="0"/>
                <a:cs typeface="Calibri" panose="020F0502020204030204" pitchFamily="34" charset="0"/>
              </a:defRPr>
            </a:lvl1pPr>
          </a:lstStyle>
          <a:p>
            <a:r>
              <a:rPr lang="en-US" sz="4400" noProof="0" dirty="0">
                <a:effectLst>
                  <a:outerShdw blurRad="38100" dist="38100" dir="2700000" algn="tl">
                    <a:srgbClr val="000000">
                      <a:alpha val="43137"/>
                    </a:srgbClr>
                  </a:outerShdw>
                </a:effectLst>
              </a:rPr>
              <a:t>Presentation Title</a:t>
            </a:r>
            <a:endParaRPr lang="en-US" noProof="0" dirty="0"/>
          </a:p>
        </p:txBody>
      </p:sp>
    </p:spTree>
    <p:extLst>
      <p:ext uri="{BB962C8B-B14F-4D97-AF65-F5344CB8AC3E}">
        <p14:creationId xmlns:p14="http://schemas.microsoft.com/office/powerpoint/2010/main" val="96132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736000" y="624000"/>
            <a:ext cx="6720000" cy="448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735999" y="5270400"/>
            <a:ext cx="6720000" cy="43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3104425765"/>
      </p:ext>
    </p:extLst>
  </p:cSld>
  <p:clrMapOvr>
    <a:masterClrMapping/>
  </p:clrMapOvr>
  <p:extLst>
    <p:ext uri="{DCECCB84-F9BA-43D5-87BE-67443E8EF086}">
      <p15:sldGuideLst xmlns:p15="http://schemas.microsoft.com/office/powerpoint/2012/main">
        <p15:guide id="1" pos="1292">
          <p15:clr>
            <a:srgbClr val="FBAE40"/>
          </p15:clr>
        </p15:guide>
        <p15:guide id="2" pos="4468">
          <p15:clr>
            <a:srgbClr val="FBAE40"/>
          </p15:clr>
        </p15:guide>
        <p15:guide id="3" orient="horz" pos="291">
          <p15:clr>
            <a:srgbClr val="FBAE40"/>
          </p15:clr>
        </p15:guide>
        <p15:guide id="4" orient="horz" pos="24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624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624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3670370744"/>
      </p:ext>
    </p:extLst>
  </p:cSld>
  <p:clrMapOvr>
    <a:masterClrMapping/>
  </p:clrMapOvr>
  <p:extLst>
    <p:ext uri="{DCECCB84-F9BA-43D5-87BE-67443E8EF086}">
      <p15:sldGuideLst xmlns:p15="http://schemas.microsoft.com/office/powerpoint/2012/main">
        <p15:guide id="1" pos="2945">
          <p15:clr>
            <a:srgbClr val="FBAE40"/>
          </p15:clr>
        </p15:guide>
        <p15:guide id="2" pos="5443">
          <p15:clr>
            <a:srgbClr val="FBAE40"/>
          </p15:clr>
        </p15:guide>
        <p15:guide id="3" orient="horz" pos="291">
          <p15:clr>
            <a:srgbClr val="FBAE40"/>
          </p15:clr>
        </p15:guide>
        <p15:guide id="4" orient="horz" pos="1963">
          <p15:clr>
            <a:srgbClr val="FBAE40"/>
          </p15:clr>
        </p15:guide>
        <p15:guide id="5" pos="27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1272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1272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1307650806"/>
      </p:ext>
    </p:extLst>
  </p:cSld>
  <p:clrMapOvr>
    <a:masterClrMapping/>
  </p:clrMapOvr>
  <p:extLst>
    <p:ext uri="{DCECCB84-F9BA-43D5-87BE-67443E8EF086}">
      <p15:sldGuideLst xmlns:p15="http://schemas.microsoft.com/office/powerpoint/2012/main">
        <p15:guide id="1" pos="2945">
          <p15:clr>
            <a:srgbClr val="FBAE40"/>
          </p15:clr>
        </p15:guide>
        <p15:guide id="3" orient="horz" pos="596">
          <p15:clr>
            <a:srgbClr val="FBAE40"/>
          </p15:clr>
        </p15:guide>
        <p15:guide id="4" orient="horz" pos="2269">
          <p15:clr>
            <a:srgbClr val="FBAE40"/>
          </p15:clr>
        </p15:guide>
        <p15:guide id="5" pos="2790">
          <p15:clr>
            <a:srgbClr val="FBAE40"/>
          </p15:clr>
        </p15:guide>
        <p15:guide id="6" pos="5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43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5472000" y="1272000"/>
            <a:ext cx="6048000" cy="4032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01497476"/>
      </p:ext>
    </p:extLst>
  </p:cSld>
  <p:clrMapOvr>
    <a:masterClrMapping/>
  </p:clrMapOvr>
  <p:extLst>
    <p:ext uri="{DCECCB84-F9BA-43D5-87BE-67443E8EF086}">
      <p15:sldGuideLst xmlns:p15="http://schemas.microsoft.com/office/powerpoint/2012/main">
        <p15:guide id="1" pos="2583">
          <p15:clr>
            <a:srgbClr val="FBAE40"/>
          </p15:clr>
        </p15:guide>
        <p15:guide id="2" pos="5444">
          <p15:clr>
            <a:srgbClr val="FBAE40"/>
          </p15:clr>
        </p15:guide>
        <p15:guide id="3" orient="horz" pos="596">
          <p15:clr>
            <a:srgbClr val="FBAE40"/>
          </p15:clr>
        </p15:guide>
        <p15:guide id="4" orient="horz" pos="25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5472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783352921"/>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960000" y="1224000"/>
            <a:ext cx="456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42775053"/>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8640000" y="1272000"/>
            <a:ext cx="2880000" cy="192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8640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2445051233"/>
      </p:ext>
    </p:extLst>
  </p:cSld>
  <p:clrMapOvr>
    <a:masterClrMapping/>
  </p:clrMapOvr>
  <p:extLst>
    <p:ext uri="{DCECCB84-F9BA-43D5-87BE-67443E8EF086}">
      <p15:sldGuideLst xmlns:p15="http://schemas.microsoft.com/office/powerpoint/2012/main">
        <p15:guide id="1" pos="4077">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320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2880000" cy="192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24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15621800"/>
      </p:ext>
    </p:extLst>
  </p:cSld>
  <p:clrMapOvr>
    <a:masterClrMapping/>
  </p:clrMapOvr>
  <p:extLst>
    <p:ext uri="{DCECCB84-F9BA-43D5-87BE-67443E8EF086}">
      <p15:sldGuideLst xmlns:p15="http://schemas.microsoft.com/office/powerpoint/2012/main">
        <p15:guide id="1" pos="1658">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43001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8220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hidden="1">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C01</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fontScale="85000" lnSpcReduction="10000"/>
            </a:bodyPr>
            <a:lstStyle/>
            <a:p>
              <a:pPr algn="ctr"/>
              <a:r>
                <a:rPr lang="en-US" sz="2000" b="1" dirty="0">
                  <a:solidFill>
                    <a:schemeClr val="tx1"/>
                  </a:solidFill>
                  <a:latin typeface="Calibri" panose="020F0502020204030204" pitchFamily="34" charset="0"/>
                  <a:cs typeface="Calibri" panose="020F0502020204030204" pitchFamily="34" charset="0"/>
                </a:rPr>
                <a:t>A09(N)</a:t>
              </a:r>
              <a:endParaRPr lang="en-DE" sz="2000" b="1" dirty="0">
                <a:solidFill>
                  <a:schemeClr val="tx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CA24BC50-7A3F-DA40-8A91-D57791100FB3}"/>
              </a:ext>
            </a:extLst>
          </p:cNvPr>
          <p:cNvGrpSpPr/>
          <p:nvPr userDrawn="1"/>
        </p:nvGrpSpPr>
        <p:grpSpPr>
          <a:xfrm>
            <a:off x="10489546" y="6104033"/>
            <a:ext cx="1491446" cy="695182"/>
            <a:chOff x="10466773" y="6064346"/>
            <a:chExt cx="1491446" cy="695182"/>
          </a:xfrm>
        </p:grpSpPr>
        <p:sp>
          <p:nvSpPr>
            <p:cNvPr id="30" name="Rechteck 29">
              <a:extLst>
                <a:ext uri="{FF2B5EF4-FFF2-40B4-BE49-F238E27FC236}">
                  <a16:creationId xmlns:a16="http://schemas.microsoft.com/office/drawing/2014/main" id="{127A10B7-8B73-754D-8784-F7BFEABF5157}"/>
                </a:ext>
              </a:extLst>
            </p:cNvPr>
            <p:cNvSpPr/>
            <p:nvPr userDrawn="1"/>
          </p:nvSpPr>
          <p:spPr>
            <a:xfrm>
              <a:off x="10466773" y="6195600"/>
              <a:ext cx="468000" cy="23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a:hlinkClick r:id="" action="ppaction://noaction"/>
              <a:extLst>
                <a:ext uri="{FF2B5EF4-FFF2-40B4-BE49-F238E27FC236}">
                  <a16:creationId xmlns:a16="http://schemas.microsoft.com/office/drawing/2014/main" id="{9C87BB19-523F-1346-9BC0-B8984CA1D002}"/>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2780" y="6064346"/>
              <a:ext cx="1445439" cy="695182"/>
            </a:xfrm>
            <a:prstGeom prst="rect">
              <a:avLst/>
            </a:prstGeom>
          </p:spPr>
        </p:pic>
      </p:grp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SFB CRC/TRR 247 Lunch Time Seminar | </a:t>
            </a:r>
            <a:r>
              <a:rPr lang="en-US" sz="1200" noProof="0" dirty="0">
                <a:solidFill>
                  <a:srgbClr val="004C93"/>
                </a:solidFill>
              </a:rPr>
              <a:t>24 July 2023</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grpSp>
        <p:nvGrpSpPr>
          <p:cNvPr id="2" name="Administrative">
            <a:extLst>
              <a:ext uri="{FF2B5EF4-FFF2-40B4-BE49-F238E27FC236}">
                <a16:creationId xmlns:a16="http://schemas.microsoft.com/office/drawing/2014/main" id="{E7721802-D36A-5062-97A7-71304C853DF4}"/>
              </a:ext>
            </a:extLst>
          </p:cNvPr>
          <p:cNvGrpSpPr/>
          <p:nvPr userDrawn="1"/>
        </p:nvGrpSpPr>
        <p:grpSpPr>
          <a:xfrm>
            <a:off x="11407608" y="144000"/>
            <a:ext cx="720001" cy="720001"/>
            <a:chOff x="0" y="0"/>
            <a:chExt cx="720000" cy="719999"/>
          </a:xfrm>
        </p:grpSpPr>
        <p:sp>
          <p:nvSpPr>
            <p:cNvPr id="3" name="Text_Administrative">
              <a:extLst>
                <a:ext uri="{FF2B5EF4-FFF2-40B4-BE49-F238E27FC236}">
                  <a16:creationId xmlns:a16="http://schemas.microsoft.com/office/drawing/2014/main" id="{0D6F2B5A-B309-DB37-24D9-FA07B7E7232E}"/>
                </a:ext>
              </a:extLst>
            </p:cNvPr>
            <p:cNvSpPr/>
            <p:nvPr/>
          </p:nvSpPr>
          <p:spPr>
            <a:xfrm flipH="1">
              <a:off x="-1" y="0"/>
              <a:ext cx="720001" cy="720000"/>
            </a:xfrm>
            <a:prstGeom prst="ellipse">
              <a:avLst/>
            </a:prstGeom>
            <a:solidFill>
              <a:srgbClr val="59595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 name="Text_Administrative">
              <a:extLst>
                <a:ext uri="{FF2B5EF4-FFF2-40B4-BE49-F238E27FC236}">
                  <a16:creationId xmlns:a16="http://schemas.microsoft.com/office/drawing/2014/main" id="{1A0F1944-582D-1CE4-6499-49A03428FFC5}"/>
                </a:ext>
              </a:extLst>
            </p:cNvPr>
            <p:cNvSpPr txBox="1"/>
            <p:nvPr/>
          </p:nvSpPr>
          <p:spPr>
            <a:xfrm>
              <a:off x="0" y="144000"/>
              <a:ext cx="720000" cy="432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 tIns="36000" rIns="36000" bIns="36000" numCol="1" anchor="ctr">
              <a:normAutofit/>
            </a:bodyPr>
            <a:lstStyle>
              <a:lvl1pPr algn="ctr">
                <a:defRPr b="1">
                  <a:solidFill>
                    <a:srgbClr val="FFFFFF"/>
                  </a:solidFill>
                </a:defRPr>
              </a:lvl1pPr>
            </a:lstStyle>
            <a:p>
              <a:r>
                <a:rPr dirty="0"/>
                <a:t>INF(N)</a:t>
              </a:r>
            </a:p>
          </p:txBody>
        </p:sp>
      </p:gr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8870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24000" y="5640000"/>
            <a:ext cx="10080000" cy="432000"/>
          </a:xfrm>
        </p:spPr>
        <p:txBody>
          <a:bodyPr/>
          <a:lstStyle>
            <a:lvl1pPr marL="0" indent="0" algn="l">
              <a:lnSpc>
                <a:spcPts val="3200"/>
              </a:lnSpc>
              <a:spcAft>
                <a:spcPts val="0"/>
              </a:spcAft>
              <a:buFont typeface="Arial" panose="020B0604020202020204" pitchFamily="34" charset="0"/>
              <a:buNone/>
              <a:defRPr sz="2000" b="0">
                <a:solidFill>
                  <a:schemeClr val="bg2"/>
                </a:solidFill>
              </a:defRPr>
            </a:lvl1pPr>
            <a:lvl2pPr marL="0" indent="0" algn="l">
              <a:lnSpc>
                <a:spcPts val="3200"/>
              </a:lnSpc>
              <a:spcAft>
                <a:spcPts val="0"/>
              </a:spcAft>
              <a:buFont typeface="Arial" panose="020B0604020202020204" pitchFamily="34" charset="0"/>
              <a:buNone/>
              <a:defRPr sz="2000" b="0">
                <a:solidFill>
                  <a:schemeClr val="bg2"/>
                </a:solidFill>
              </a:defRPr>
            </a:lvl2pPr>
            <a:lvl3pPr marL="0" indent="0" algn="l">
              <a:lnSpc>
                <a:spcPts val="3200"/>
              </a:lnSpc>
              <a:spcAft>
                <a:spcPts val="0"/>
              </a:spcAft>
              <a:buFont typeface="Arial" panose="020B0604020202020204" pitchFamily="34" charset="0"/>
              <a:buNone/>
              <a:defRPr sz="2000" b="0">
                <a:solidFill>
                  <a:schemeClr val="bg2"/>
                </a:solidFill>
              </a:defRPr>
            </a:lvl3pPr>
            <a:lvl4pPr marL="0" indent="0" algn="l">
              <a:lnSpc>
                <a:spcPts val="3200"/>
              </a:lnSpc>
              <a:spcAft>
                <a:spcPts val="0"/>
              </a:spcAft>
              <a:buFont typeface="Arial" panose="020B0604020202020204" pitchFamily="34" charset="0"/>
              <a:buNone/>
              <a:defRPr sz="2000" b="0">
                <a:solidFill>
                  <a:schemeClr val="bg2"/>
                </a:solidFill>
              </a:defRPr>
            </a:lvl4pPr>
            <a:lvl5pPr marL="0" indent="0" algn="l">
              <a:lnSpc>
                <a:spcPts val="3200"/>
              </a:lnSpc>
              <a:spcAft>
                <a:spcPts val="0"/>
              </a:spcAft>
              <a:buFont typeface="Arial" panose="020B0604020202020204" pitchFamily="34" charset="0"/>
              <a:buNone/>
              <a:defRPr sz="2000" b="0">
                <a:solidFill>
                  <a:schemeClr val="bg2"/>
                </a:solidFill>
              </a:defRPr>
            </a:lvl5pPr>
            <a:lvl6pPr marL="0" indent="0" algn="l">
              <a:lnSpc>
                <a:spcPts val="3200"/>
              </a:lnSpc>
              <a:spcAft>
                <a:spcPts val="0"/>
              </a:spcAft>
              <a:buFont typeface="Arial" panose="020B0604020202020204" pitchFamily="34" charset="0"/>
              <a:buNone/>
              <a:defRPr sz="2000" b="0">
                <a:solidFill>
                  <a:schemeClr val="bg2"/>
                </a:solidFill>
              </a:defRPr>
            </a:lvl6pPr>
            <a:lvl7pPr marL="0" indent="0" algn="l">
              <a:lnSpc>
                <a:spcPts val="3200"/>
              </a:lnSpc>
              <a:spcAft>
                <a:spcPts val="0"/>
              </a:spcAft>
              <a:buFont typeface="Arial" panose="020B0604020202020204" pitchFamily="34" charset="0"/>
              <a:buNone/>
              <a:defRPr sz="2000" b="0">
                <a:solidFill>
                  <a:schemeClr val="bg2"/>
                </a:solidFill>
              </a:defRPr>
            </a:lvl7pPr>
            <a:lvl8pPr marL="0" indent="0" algn="l">
              <a:lnSpc>
                <a:spcPts val="3200"/>
              </a:lnSpc>
              <a:spcAft>
                <a:spcPts val="0"/>
              </a:spcAft>
              <a:buFont typeface="Arial" panose="020B0604020202020204" pitchFamily="34" charset="0"/>
              <a:buNone/>
              <a:defRPr sz="2000" b="0">
                <a:solidFill>
                  <a:schemeClr val="bg2"/>
                </a:solidFill>
              </a:defRPr>
            </a:lvl8pPr>
            <a:lvl9pPr marL="0" indent="0" algn="l">
              <a:lnSpc>
                <a:spcPts val="3200"/>
              </a:lnSpc>
              <a:spcAft>
                <a:spcPts val="0"/>
              </a:spcAft>
              <a:buFont typeface="Arial" panose="020B0604020202020204" pitchFamily="34" charset="0"/>
              <a:buNone/>
              <a:defRPr sz="20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624000" y="6240000"/>
            <a:ext cx="10080000" cy="192000"/>
          </a:xfrm>
        </p:spPr>
        <p:txBody>
          <a:bodyPr/>
          <a:lstStyle>
            <a:lvl1pPr>
              <a:defRPr sz="12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624000" y="4665600"/>
            <a:ext cx="3340800" cy="231864"/>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10910400" cy="4248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9633600" y="0"/>
            <a:ext cx="1920483" cy="192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624000" y="5193600"/>
            <a:ext cx="4703915" cy="432000"/>
          </a:xfrm>
        </p:spPr>
        <p:txBody>
          <a:bodyPr/>
          <a:lstStyle>
            <a:lvl1pPr>
              <a:lnSpc>
                <a:spcPts val="3333"/>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7569599" y="5193600"/>
            <a:ext cx="3340800" cy="432000"/>
          </a:xfrm>
        </p:spPr>
        <p:txBody>
          <a:bodyPr anchor="ctr" anchorCtr="0"/>
          <a:lstStyle>
            <a:lvl1pPr algn="ctr">
              <a:defRPr sz="1400"/>
            </a:lvl1pPr>
          </a:lstStyle>
          <a:p>
            <a:r>
              <a:rPr lang="de-DE" dirty="0"/>
              <a:t>Logo auf Platzhalter ziehen</a:t>
            </a:r>
          </a:p>
        </p:txBody>
      </p:sp>
    </p:spTree>
    <p:extLst>
      <p:ext uri="{BB962C8B-B14F-4D97-AF65-F5344CB8AC3E}">
        <p14:creationId xmlns:p14="http://schemas.microsoft.com/office/powerpoint/2010/main" val="31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10896000" cy="960000"/>
          </a:xfrm>
        </p:spPr>
        <p:txBody>
          <a:bodyPr/>
          <a:lstStyle>
            <a:lvl1pPr>
              <a:lnSpc>
                <a:spcPts val="7600"/>
              </a:lnSpc>
              <a:defRPr sz="64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10896000" cy="1919817"/>
          </a:xfrm>
        </p:spPr>
        <p:txBody>
          <a:bodyPr/>
          <a:lstStyle>
            <a:lvl1pPr>
              <a:lnSpc>
                <a:spcPts val="7600"/>
              </a:lnSpc>
              <a:defRPr sz="6400" b="1">
                <a:solidFill>
                  <a:schemeClr val="bg1"/>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de-DE" dirty="0"/>
              <a:t>Hervorhebung</a:t>
            </a:r>
          </a:p>
        </p:txBody>
      </p:sp>
    </p:spTree>
    <p:extLst>
      <p:ext uri="{BB962C8B-B14F-4D97-AF65-F5344CB8AC3E}">
        <p14:creationId xmlns:p14="http://schemas.microsoft.com/office/powerpoint/2010/main" val="18550497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104000"/>
            <a:ext cx="10896000" cy="720000"/>
          </a:xfrm>
        </p:spPr>
        <p:txBody>
          <a:bodyPr/>
          <a:lstStyle>
            <a:lvl1pPr>
              <a:lnSpc>
                <a:spcPts val="5867"/>
              </a:lnSpc>
              <a:defRPr sz="48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823999"/>
            <a:ext cx="10896000" cy="3888000"/>
          </a:xfrm>
        </p:spPr>
        <p:txBody>
          <a:bodyPr/>
          <a:lstStyle>
            <a:lvl1pPr>
              <a:lnSpc>
                <a:spcPts val="5867"/>
              </a:lnSpc>
              <a:spcAft>
                <a:spcPts val="0"/>
              </a:spcAft>
              <a:defRPr sz="4800" b="0">
                <a:solidFill>
                  <a:schemeClr val="bg1"/>
                </a:solidFill>
              </a:defRPr>
            </a:lvl1pPr>
            <a:lvl2pPr>
              <a:lnSpc>
                <a:spcPts val="5867"/>
              </a:lnSpc>
              <a:defRPr sz="4800" b="0">
                <a:solidFill>
                  <a:schemeClr val="bg1"/>
                </a:solidFill>
              </a:defRPr>
            </a:lvl2pPr>
            <a:lvl3pPr>
              <a:lnSpc>
                <a:spcPts val="5867"/>
              </a:lnSpc>
              <a:defRPr sz="4800" b="0">
                <a:solidFill>
                  <a:schemeClr val="bg1"/>
                </a:solidFill>
              </a:defRPr>
            </a:lvl3pPr>
            <a:lvl4pPr>
              <a:lnSpc>
                <a:spcPts val="5867"/>
              </a:lnSpc>
              <a:defRPr sz="4800" b="0">
                <a:solidFill>
                  <a:schemeClr val="bg1"/>
                </a:solidFill>
              </a:defRPr>
            </a:lvl4pPr>
            <a:lvl5pPr>
              <a:lnSpc>
                <a:spcPts val="5867"/>
              </a:lnSpc>
              <a:defRPr sz="4800" b="0">
                <a:solidFill>
                  <a:schemeClr val="bg1"/>
                </a:solidFill>
              </a:defRPr>
            </a:lvl5pPr>
            <a:lvl6pPr>
              <a:lnSpc>
                <a:spcPts val="5867"/>
              </a:lnSpc>
              <a:defRPr sz="4800" b="0">
                <a:solidFill>
                  <a:schemeClr val="bg1"/>
                </a:solidFill>
              </a:defRPr>
            </a:lvl6pPr>
            <a:lvl7pPr>
              <a:lnSpc>
                <a:spcPts val="5867"/>
              </a:lnSpc>
              <a:defRPr sz="4800" b="0">
                <a:solidFill>
                  <a:schemeClr val="bg1"/>
                </a:solidFill>
              </a:defRPr>
            </a:lvl7pPr>
            <a:lvl8pPr>
              <a:lnSpc>
                <a:spcPts val="5867"/>
              </a:lnSpc>
              <a:defRPr sz="4800" b="0">
                <a:solidFill>
                  <a:schemeClr val="bg1"/>
                </a:solidFill>
              </a:defRPr>
            </a:lvl8pPr>
            <a:lvl9pPr>
              <a:lnSpc>
                <a:spcPts val="5867"/>
              </a:lnSpc>
              <a:defRPr sz="48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24225248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960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624000" y="1224000"/>
            <a:ext cx="10896000" cy="4488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3505067" y="-624000"/>
            <a:ext cx="19778197" cy="8111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Einfärbung einer Spalte/Zeile: </a:t>
              </a:r>
              <a:br>
                <a:rPr lang="de-DE" sz="1600" b="0" baseline="0" dirty="0">
                  <a:solidFill>
                    <a:schemeClr val="tx1"/>
                  </a:solidFill>
                  <a:latin typeface="+mn-lt"/>
                </a:rPr>
              </a:br>
              <a:r>
                <a:rPr lang="de-DE" sz="1600" b="1" baseline="0" dirty="0">
                  <a:solidFill>
                    <a:schemeClr val="tx1"/>
                  </a:solidFill>
                  <a:latin typeface="+mn-lt"/>
                </a:rPr>
                <a:t>Markieren der Spalte/Zeile: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 Entwurf / Tabellentools &gt; Schattierung &gt;</a:t>
              </a:r>
            </a:p>
            <a:p>
              <a:pPr marL="0" marR="0" lvl="0" indent="0" algn="r" defTabSz="1207904" rtl="0" eaLnBrk="1" fontAlgn="auto" latinLnBrk="0" hangingPunct="1">
                <a:lnSpc>
                  <a:spcPct val="100000"/>
                </a:lnSpc>
                <a:spcBef>
                  <a:spcPts val="0"/>
                </a:spcBef>
                <a:spcAft>
                  <a:spcPts val="0"/>
                </a:spcAft>
                <a:buClrTx/>
                <a:buSzTx/>
                <a:buFontTx/>
                <a:buNone/>
                <a:tabLst/>
                <a:defRPr/>
              </a:pPr>
              <a:endParaRPr lang="de-DE" sz="1600" b="1" baseline="0" dirty="0">
                <a:solidFill>
                  <a:schemeClr val="tx1"/>
                </a:solidFill>
                <a:latin typeface="+mn-lt"/>
              </a:endParaRP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6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Einfügen einer Spalte/Zeile:</a:t>
              </a:r>
            </a:p>
            <a:p>
              <a:pPr indent="0" algn="l">
                <a:lnSpc>
                  <a:spcPct val="100000"/>
                </a:lnSpc>
                <a:spcBef>
                  <a:spcPts val="0"/>
                </a:spcBef>
                <a:spcAft>
                  <a:spcPts val="0"/>
                </a:spcAft>
              </a:pPr>
              <a:r>
                <a:rPr lang="de-DE" sz="16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6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12336001" y="4437031"/>
            <a:ext cx="2756284" cy="1152211"/>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24158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12192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753158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624000" y="528000"/>
            <a:ext cx="1008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480000" y="7365485"/>
            <a:ext cx="5712011"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endParaRPr lang="de-DE" dirty="0"/>
          </a:p>
        </p:txBody>
      </p:sp>
      <p:sp>
        <p:nvSpPr>
          <p:cNvPr id="5" name="Fußzeilenplatzhalter 4"/>
          <p:cNvSpPr>
            <a:spLocks noGrp="1"/>
          </p:cNvSpPr>
          <p:nvPr userDrawn="1">
            <p:ph type="ftr" sz="quarter" idx="3"/>
          </p:nvPr>
        </p:nvSpPr>
        <p:spPr>
          <a:xfrm>
            <a:off x="960000" y="6336000"/>
            <a:ext cx="84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432000" y="6336000"/>
            <a:ext cx="336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784000" y="-624000"/>
            <a:ext cx="17712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Listen erstellen</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Wechseln Sie die Textebene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im Menü über: </a:t>
                </a:r>
                <a:br>
                  <a:rPr lang="de-DE" sz="1600" b="0" baseline="0" dirty="0">
                    <a:solidFill>
                      <a:schemeClr val="tx1"/>
                    </a:solidFill>
                    <a:latin typeface="+mn-lt"/>
                  </a:rPr>
                </a:br>
                <a:r>
                  <a:rPr lang="de-DE" sz="16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6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Wechsel des Folienlayouts </a:t>
              </a:r>
              <a:br>
                <a:rPr lang="de-DE" sz="1600" b="0" baseline="0" dirty="0">
                  <a:solidFill>
                    <a:schemeClr val="tx1"/>
                  </a:solidFill>
                  <a:latin typeface="+mn-lt"/>
                </a:rPr>
              </a:br>
              <a:r>
                <a:rPr lang="de-DE" sz="1600" b="0" baseline="0" dirty="0">
                  <a:solidFill>
                    <a:schemeClr val="tx1"/>
                  </a:solidFill>
                  <a:latin typeface="+mn-lt"/>
                </a:rPr>
                <a:t>im Menü über:</a:t>
              </a:r>
            </a:p>
            <a:p>
              <a:pPr marL="0" marR="0" lvl="0" indent="0" algn="l"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0281035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chemeClr val="tx2"/>
          </a:solidFill>
          <a:latin typeface="+mn-lt"/>
          <a:ea typeface="+mj-ea"/>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mn-lt"/>
          <a:ea typeface="+mn-ea"/>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2pPr>
      <a:lvl3pPr marL="311992" indent="-311992" algn="l" defTabSz="914377" rtl="0" eaLnBrk="1" latinLnBrk="0" hangingPunct="1">
        <a:lnSpc>
          <a:spcPts val="2400"/>
        </a:lnSpc>
        <a:spcBef>
          <a:spcPts val="0"/>
        </a:spcBef>
        <a:spcAft>
          <a:spcPts val="800"/>
        </a:spcAft>
        <a:buClr>
          <a:schemeClr val="bg2"/>
        </a:buClr>
        <a:buSzPct val="100000"/>
        <a:buFont typeface="Wingdings" panose="05000000000000000000" pitchFamily="2" charset="2"/>
        <a:buChar char="§"/>
        <a:defRPr sz="2000" kern="1200" baseline="0">
          <a:solidFill>
            <a:schemeClr val="tx2"/>
          </a:solidFill>
          <a:latin typeface="+mn-lt"/>
          <a:ea typeface="+mn-ea"/>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hyperlink" Target="https://crc247.mdi.ruhr-uni-bochum.de/object/synthesis-for-sample-8220-co-deposition-221111-k3-3-192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crc247.mdi.ruhr-uni-bochum.de/object/_template-1956"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hyperlink" Target="https://crc247.mdi.ruhr-uni-bochum.de/object/synthesis-for-sample-8220-co-deposition-221111-k3-3-192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crc247.mdi.ruhr-uni-bochum.de/properties/edititem/192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demo.mdi.ruhr-uni-bochum.de/adminobject/edititem/487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demo.mdi.ruhr-uni-bochum.de/object/ag2s-4870" TargetMode="External"/><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demo.mdi.ruhr-uni-bochum.de/adminobject/edititem/487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demo.mdi.ruhr-uni-bochum.de/object/all-sputter-rates-for-test-6651" TargetMode="External"/><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emo.mdi.ruhr-uni-bochum.de/adminobject/edititem/6650" TargetMode="External"/><Relationship Id="rId5" Type="http://schemas.openxmlformats.org/officeDocument/2006/relationships/hyperlink" Target="https://demo.mdi.ruhr-uni-bochum.de/adminobject/list/11" TargetMode="External"/><Relationship Id="rId4" Type="http://schemas.openxmlformats.org/officeDocument/2006/relationships/hyperlink" Target="https://demo.mdi.ruhr-uni-bochum.de/object/_templatesputterrate" TargetMode="External"/><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s://inf.mdi.ruhr-uni-bochum.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openid.net/"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Victor.Dudarev@rub.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vdudarev.r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c247.mdi.ruhr-uni-bochum.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c247.mdi.ruhr-uni-bochum.de/" TargetMode="External"/><Relationship Id="rId5" Type="http://schemas.openxmlformats.org/officeDocument/2006/relationships/hyperlink" Target="https://inf.mdi.ruhr-uni-bochum.de/" TargetMode="External"/><Relationship Id="rId4" Type="http://schemas.openxmlformats.org/officeDocument/2006/relationships/hyperlink" Target="https://en.wikipedia.org/wiki/Multitenancy"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demo.mdi.ruhr-uni-bochum.de/" TargetMode="External"/><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inf.mdi.ruhr-uni-bochum.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s://crc247.mdi.ruhr-uni-bochum.de/rubric/service-and-general-projects_inf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0A855-EB3C-04D6-EFE5-D5946B1C1BF9}"/>
              </a:ext>
            </a:extLst>
          </p:cNvPr>
          <p:cNvSpPr>
            <a:spLocks noGrp="1"/>
          </p:cNvSpPr>
          <p:nvPr>
            <p:ph type="subTitle" idx="1"/>
          </p:nvPr>
        </p:nvSpPr>
        <p:spPr/>
        <p:txBody>
          <a:bodyPr/>
          <a:lstStyle/>
          <a:p>
            <a:r>
              <a:rPr lang="en-US" dirty="0"/>
              <a:t>Victor Dudarev</a:t>
            </a:r>
            <a:endParaRPr lang="en-DE" dirty="0"/>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p:nvPr>
        </p:nvSpPr>
        <p:spPr>
          <a:xfrm>
            <a:off x="988142" y="831853"/>
            <a:ext cx="10264877" cy="2798763"/>
          </a:xfrm>
        </p:spPr>
        <p:txBody>
          <a:bodyPr>
            <a:normAutofit fontScale="90000"/>
          </a:bodyPr>
          <a:lstStyle/>
          <a:p>
            <a:pPr>
              <a:lnSpc>
                <a:spcPct val="114000"/>
              </a:lnSpc>
              <a:spcBef>
                <a:spcPts val="300"/>
              </a:spcBef>
              <a:spcAft>
                <a:spcPts val="300"/>
              </a:spcAft>
            </a:pP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Demonstration of</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Research Data Management System</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for CRC247</a:t>
            </a:r>
            <a:endParaRPr lang="de-DE" sz="4000" cap="none"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576D67F-3023-FCDD-4BDA-F82637077BF7}"/>
              </a:ext>
            </a:extLst>
          </p:cNvPr>
          <p:cNvSpPr txBox="1"/>
          <p:nvPr/>
        </p:nvSpPr>
        <p:spPr>
          <a:xfrm>
            <a:off x="10469933" y="1255732"/>
            <a:ext cx="1091048" cy="461665"/>
          </a:xfrm>
          <a:prstGeom prst="rect">
            <a:avLst/>
          </a:prstGeom>
          <a:noFill/>
        </p:spPr>
        <p:txBody>
          <a:bodyPr wrap="square" rtlCol="0">
            <a:spAutoFit/>
          </a:bodyPr>
          <a:lstStyle/>
          <a:p>
            <a:pPr algn="ctr"/>
            <a:r>
              <a:rPr lang="en-US" sz="1200" b="1" dirty="0">
                <a:solidFill>
                  <a:srgbClr val="004C93"/>
                </a:solidFill>
              </a:rPr>
              <a:t>Dr.</a:t>
            </a:r>
          </a:p>
          <a:p>
            <a:pPr algn="ctr"/>
            <a:r>
              <a:rPr lang="en-US" sz="1200" b="1" dirty="0">
                <a:solidFill>
                  <a:srgbClr val="004C93"/>
                </a:solidFill>
              </a:rPr>
              <a:t>V. Dudarev</a:t>
            </a:r>
            <a:endParaRPr lang="en-DE" sz="1200" b="1" dirty="0">
              <a:solidFill>
                <a:srgbClr val="004C93"/>
              </a:solidFill>
            </a:endParaRPr>
          </a:p>
        </p:txBody>
      </p:sp>
      <p:pic>
        <p:nvPicPr>
          <p:cNvPr id="10" name="Рисунок 2">
            <a:extLst>
              <a:ext uri="{FF2B5EF4-FFF2-40B4-BE49-F238E27FC236}">
                <a16:creationId xmlns:a16="http://schemas.microsoft.com/office/drawing/2014/main" id="{08938626-A650-BC0D-1205-0937B75F3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173" y="0"/>
            <a:ext cx="1352550" cy="1352550"/>
          </a:xfrm>
          <a:prstGeom prst="rect">
            <a:avLst/>
          </a:prstGeom>
        </p:spPr>
      </p:pic>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Extensibility</a:t>
            </a:r>
            <a:r>
              <a:rPr lang="de-DE" dirty="0"/>
              <a:t>: </a:t>
            </a:r>
            <a:r>
              <a:rPr lang="en-US" sz="3733" dirty="0"/>
              <a:t>User-defined Object Types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introduce new object types</a:t>
            </a:r>
          </a:p>
        </p:txBody>
      </p:sp>
      <p:sp>
        <p:nvSpPr>
          <p:cNvPr id="3" name="Text Box 10">
            <a:extLst>
              <a:ext uri="{FF2B5EF4-FFF2-40B4-BE49-F238E27FC236}">
                <a16:creationId xmlns:a16="http://schemas.microsoft.com/office/drawing/2014/main" id="{CC83C83C-D0BE-C248-18D5-A8CC7F6B7926}"/>
              </a:ext>
            </a:extLst>
          </p:cNvPr>
          <p:cNvSpPr txBox="1">
            <a:spLocks noChangeArrowheads="1"/>
          </p:cNvSpPr>
          <p:nvPr/>
        </p:nvSpPr>
        <p:spPr bwMode="auto">
          <a:xfrm>
            <a:off x="95683" y="1899234"/>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Based on </a:t>
            </a:r>
            <a:r>
              <a:rPr lang="en-US" altLang="ru-RU" sz="2133" u="sng" dirty="0">
                <a:solidFill>
                  <a:prstClr val="black"/>
                </a:solidFill>
                <a:latin typeface="Arial" panose="020B0604020202020204" pitchFamily="34" charset="0"/>
              </a:rPr>
              <a:t>existing</a:t>
            </a:r>
            <a:r>
              <a:rPr lang="en-US" altLang="ru-RU" sz="2133" dirty="0">
                <a:solidFill>
                  <a:prstClr val="black"/>
                </a:solidFill>
                <a:latin typeface="Arial" panose="020B0604020202020204" pitchFamily="34" charset="0"/>
              </a:rPr>
              <a:t> tables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hierarchical and non-hierarchical</a:t>
            </a:r>
            <a:r>
              <a:rPr lang="ru-RU" altLang="ru-RU" sz="1200" dirty="0">
                <a:solidFill>
                  <a:prstClr val="black"/>
                </a:solidFill>
                <a:latin typeface="Arial" panose="020B0604020202020204" pitchFamily="34" charset="0"/>
              </a:rPr>
              <a:t>)</a:t>
            </a:r>
          </a:p>
        </p:txBody>
      </p:sp>
      <p:sp>
        <p:nvSpPr>
          <p:cNvPr id="7" name="Line 11">
            <a:extLst>
              <a:ext uri="{FF2B5EF4-FFF2-40B4-BE49-F238E27FC236}">
                <a16:creationId xmlns:a16="http://schemas.microsoft.com/office/drawing/2014/main" id="{F4663E0D-FD49-CAA1-0DB4-4D65988154C5}"/>
              </a:ext>
            </a:extLst>
          </p:cNvPr>
          <p:cNvSpPr>
            <a:spLocks noChangeShapeType="1"/>
          </p:cNvSpPr>
          <p:nvPr/>
        </p:nvSpPr>
        <p:spPr bwMode="auto">
          <a:xfrm flipH="1">
            <a:off x="3407700" y="1485130"/>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0652D764-7F38-E914-3562-6F71DBDAE4E2}"/>
              </a:ext>
            </a:extLst>
          </p:cNvPr>
          <p:cNvSpPr>
            <a:spLocks noChangeShapeType="1"/>
          </p:cNvSpPr>
          <p:nvPr/>
        </p:nvSpPr>
        <p:spPr bwMode="auto">
          <a:xfrm>
            <a:off x="7487804" y="1484085"/>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itel 4">
            <a:extLst>
              <a:ext uri="{FF2B5EF4-FFF2-40B4-BE49-F238E27FC236}">
                <a16:creationId xmlns:a16="http://schemas.microsoft.com/office/drawing/2014/main" id="{588AC44C-EEC0-DADF-CB50-2330AEF9F990}"/>
              </a:ext>
            </a:extLst>
          </p:cNvPr>
          <p:cNvSpPr txBox="1">
            <a:spLocks/>
          </p:cNvSpPr>
          <p:nvPr/>
        </p:nvSpPr>
        <p:spPr>
          <a:xfrm>
            <a:off x="4559829" y="896389"/>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defTabSz="1219170"/>
            <a:r>
              <a:rPr lang="en-US" dirty="0"/>
              <a:t>New Data Type</a:t>
            </a:r>
            <a:endParaRPr lang="en-GB" dirty="0"/>
          </a:p>
        </p:txBody>
      </p:sp>
      <p:sp>
        <p:nvSpPr>
          <p:cNvPr id="11" name="Text Box 10">
            <a:extLst>
              <a:ext uri="{FF2B5EF4-FFF2-40B4-BE49-F238E27FC236}">
                <a16:creationId xmlns:a16="http://schemas.microsoft.com/office/drawing/2014/main" id="{32AFC411-DB43-A2F3-4A33-168B284BDF15}"/>
              </a:ext>
            </a:extLst>
          </p:cNvPr>
          <p:cNvSpPr txBox="1">
            <a:spLocks noChangeArrowheads="1"/>
          </p:cNvSpPr>
          <p:nvPr/>
        </p:nvSpPr>
        <p:spPr bwMode="auto">
          <a:xfrm>
            <a:off x="8639935" y="1894839"/>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New Data Structures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new table &amp; code to fit particular requirements</a:t>
            </a:r>
            <a:r>
              <a:rPr lang="ru-RU" altLang="ru-RU" sz="1200" dirty="0">
                <a:solidFill>
                  <a:prstClr val="black"/>
                </a:solidFill>
                <a:latin typeface="Arial" panose="020B0604020202020204" pitchFamily="34" charset="0"/>
              </a:rPr>
              <a:t>)</a:t>
            </a:r>
          </a:p>
        </p:txBody>
      </p:sp>
      <p:sp>
        <p:nvSpPr>
          <p:cNvPr id="16" name="Text Box 52">
            <a:extLst>
              <a:ext uri="{FF2B5EF4-FFF2-40B4-BE49-F238E27FC236}">
                <a16:creationId xmlns:a16="http://schemas.microsoft.com/office/drawing/2014/main" id="{3D774F5D-8E43-70F0-91B7-78D1548F2A4F}"/>
              </a:ext>
            </a:extLst>
          </p:cNvPr>
          <p:cNvSpPr txBox="1">
            <a:spLocks noChangeArrowheads="1"/>
          </p:cNvSpPr>
          <p:nvPr/>
        </p:nvSpPr>
        <p:spPr bwMode="auto">
          <a:xfrm>
            <a:off x="31022" y="2978369"/>
            <a:ext cx="3472689" cy="198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Added by admin (UI)</a:t>
            </a:r>
            <a:br>
              <a:rPr lang="en-US" altLang="ru-RU" sz="2000" b="1" dirty="0">
                <a:solidFill>
                  <a:prstClr val="black"/>
                </a:solidFill>
                <a:latin typeface="+mn-lt"/>
              </a:rPr>
            </a:br>
            <a:r>
              <a:rPr lang="en-US" altLang="ru-RU" sz="1867" dirty="0">
                <a:solidFill>
                  <a:srgbClr val="0070C0"/>
                </a:solidFill>
                <a:latin typeface="+mn-lt"/>
              </a:rPr>
              <a:t>Approximate time: 3 minutes  </a:t>
            </a:r>
          </a:p>
          <a:p>
            <a:pPr defTabSz="914377">
              <a:spcBef>
                <a:spcPct val="50000"/>
              </a:spcBef>
            </a:pPr>
            <a:r>
              <a:rPr lang="en-US" altLang="ru-RU" sz="1867" dirty="0">
                <a:solidFill>
                  <a:prstClr val="black"/>
                </a:solidFill>
                <a:latin typeface="+mn-lt"/>
              </a:rPr>
              <a:t>Just add a new object type specification (assign validator; data extractor; data visualizer, </a:t>
            </a:r>
            <a:r>
              <a:rPr lang="en-US" altLang="ru-RU" sz="1867" dirty="0" err="1">
                <a:solidFill>
                  <a:prstClr val="black"/>
                </a:solidFill>
                <a:latin typeface="+mn-lt"/>
              </a:rPr>
              <a:t>etc</a:t>
            </a:r>
            <a:r>
              <a:rPr lang="en-US" altLang="ru-RU" sz="1867" dirty="0">
                <a:solidFill>
                  <a:prstClr val="black"/>
                </a:solidFill>
                <a:latin typeface="+mn-lt"/>
              </a:rPr>
              <a:t>…)</a:t>
            </a:r>
            <a:endParaRPr lang="ru-RU" altLang="ru-RU" sz="1867" dirty="0">
              <a:solidFill>
                <a:prstClr val="black"/>
              </a:solidFill>
              <a:latin typeface="+mn-lt"/>
            </a:endParaRPr>
          </a:p>
        </p:txBody>
      </p:sp>
      <p:sp>
        <p:nvSpPr>
          <p:cNvPr id="32" name="Text Box 52">
            <a:extLst>
              <a:ext uri="{FF2B5EF4-FFF2-40B4-BE49-F238E27FC236}">
                <a16:creationId xmlns:a16="http://schemas.microsoft.com/office/drawing/2014/main" id="{11AD76AF-95C5-CD65-FF09-13A449AB446C}"/>
              </a:ext>
            </a:extLst>
          </p:cNvPr>
          <p:cNvSpPr txBox="1">
            <a:spLocks noChangeArrowheads="1"/>
          </p:cNvSpPr>
          <p:nvPr/>
        </p:nvSpPr>
        <p:spPr bwMode="auto">
          <a:xfrm>
            <a:off x="8597437" y="3009305"/>
            <a:ext cx="3564553" cy="234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To be done manually</a:t>
            </a:r>
            <a:br>
              <a:rPr lang="en-US" altLang="ru-RU" sz="2000" b="1" dirty="0">
                <a:solidFill>
                  <a:prstClr val="black"/>
                </a:solidFill>
                <a:latin typeface="+mn-lt"/>
              </a:rPr>
            </a:br>
            <a:r>
              <a:rPr lang="en-US" altLang="ru-RU" sz="1867" dirty="0">
                <a:solidFill>
                  <a:srgbClr val="0070C0"/>
                </a:solidFill>
                <a:latin typeface="+mn-lt"/>
              </a:rPr>
              <a:t>Approximate time: 1 week</a:t>
            </a:r>
          </a:p>
          <a:p>
            <a:pPr defTabSz="914377">
              <a:spcBef>
                <a:spcPct val="50000"/>
              </a:spcBef>
            </a:pPr>
            <a:r>
              <a:rPr lang="en-US" altLang="ru-RU" sz="1867" b="1" dirty="0">
                <a:solidFill>
                  <a:prstClr val="black"/>
                </a:solidFill>
                <a:latin typeface="+mn-lt"/>
              </a:rPr>
              <a:t>Tasks</a:t>
            </a:r>
            <a:r>
              <a:rPr lang="en-US" altLang="ru-RU" sz="1867" dirty="0">
                <a:solidFill>
                  <a:prstClr val="black"/>
                </a:solidFill>
                <a:latin typeface="+mn-lt"/>
              </a:rPr>
              <a:t>: </a:t>
            </a:r>
            <a:r>
              <a:rPr lang="en-US" altLang="ru-RU" sz="1600" dirty="0">
                <a:solidFill>
                  <a:prstClr val="black"/>
                </a:solidFill>
                <a:latin typeface="+mn-lt"/>
              </a:rPr>
              <a:t>develop and add </a:t>
            </a:r>
            <a:r>
              <a:rPr lang="en-US" altLang="ru-RU" sz="1600" u="sng" dirty="0">
                <a:solidFill>
                  <a:prstClr val="black"/>
                </a:solidFill>
                <a:latin typeface="+mn-lt"/>
              </a:rPr>
              <a:t>new table</a:t>
            </a:r>
            <a:r>
              <a:rPr lang="en-US" altLang="ru-RU" sz="1600" dirty="0">
                <a:solidFill>
                  <a:prstClr val="black"/>
                </a:solidFill>
                <a:latin typeface="+mn-lt"/>
              </a:rPr>
              <a:t>; define read / write logic with respect to mandatory (or optional) fields and types; reflect to </a:t>
            </a:r>
            <a:r>
              <a:rPr lang="en-US" altLang="ru-RU" sz="1600" u="sng" dirty="0">
                <a:solidFill>
                  <a:prstClr val="black"/>
                </a:solidFill>
                <a:latin typeface="+mn-lt"/>
              </a:rPr>
              <a:t>OOP model</a:t>
            </a:r>
            <a:r>
              <a:rPr lang="en-US" altLang="ru-RU" sz="1600" dirty="0">
                <a:solidFill>
                  <a:prstClr val="black"/>
                </a:solidFill>
                <a:latin typeface="+mn-lt"/>
              </a:rPr>
              <a:t> and provide consistency check (</a:t>
            </a:r>
            <a:r>
              <a:rPr lang="en-US" altLang="ru-RU" sz="1600" u="sng" dirty="0">
                <a:solidFill>
                  <a:prstClr val="black"/>
                </a:solidFill>
                <a:latin typeface="+mn-lt"/>
              </a:rPr>
              <a:t>validators</a:t>
            </a:r>
            <a:r>
              <a:rPr lang="en-US" altLang="ru-RU" sz="1600" dirty="0">
                <a:solidFill>
                  <a:prstClr val="black"/>
                </a:solidFill>
                <a:latin typeface="+mn-lt"/>
              </a:rPr>
              <a:t>); develop </a:t>
            </a:r>
            <a:r>
              <a:rPr lang="en-US" altLang="ru-RU" sz="1600" u="sng" dirty="0">
                <a:solidFill>
                  <a:prstClr val="black"/>
                </a:solidFill>
                <a:latin typeface="+mn-lt"/>
              </a:rPr>
              <a:t>import</a:t>
            </a:r>
            <a:r>
              <a:rPr lang="en-US" altLang="ru-RU" sz="1600" dirty="0">
                <a:solidFill>
                  <a:prstClr val="black"/>
                </a:solidFill>
                <a:latin typeface="+mn-lt"/>
              </a:rPr>
              <a:t> / </a:t>
            </a:r>
            <a:r>
              <a:rPr lang="en-US" altLang="ru-RU" sz="1600" u="sng" dirty="0">
                <a:solidFill>
                  <a:prstClr val="black"/>
                </a:solidFill>
                <a:latin typeface="+mn-lt"/>
              </a:rPr>
              <a:t>export</a:t>
            </a:r>
            <a:r>
              <a:rPr lang="en-US" altLang="ru-RU" sz="1600" dirty="0">
                <a:solidFill>
                  <a:prstClr val="black"/>
                </a:solidFill>
                <a:latin typeface="+mn-lt"/>
              </a:rPr>
              <a:t> and </a:t>
            </a:r>
            <a:r>
              <a:rPr lang="en-US" altLang="ru-RU" sz="1600" u="sng" dirty="0">
                <a:solidFill>
                  <a:prstClr val="black"/>
                </a:solidFill>
                <a:latin typeface="+mn-lt"/>
              </a:rPr>
              <a:t>search</a:t>
            </a:r>
            <a:r>
              <a:rPr lang="en-US" altLang="ru-RU" sz="1600" dirty="0">
                <a:solidFill>
                  <a:prstClr val="black"/>
                </a:solidFill>
                <a:latin typeface="+mn-lt"/>
              </a:rPr>
              <a:t> facilities, etc.</a:t>
            </a:r>
          </a:p>
        </p:txBody>
      </p:sp>
      <p:sp>
        <p:nvSpPr>
          <p:cNvPr id="33" name="Line 36">
            <a:extLst>
              <a:ext uri="{FF2B5EF4-FFF2-40B4-BE49-F238E27FC236}">
                <a16:creationId xmlns:a16="http://schemas.microsoft.com/office/drawing/2014/main" id="{0E7D72A9-DA3E-76E4-F241-377893B3EC4B}"/>
              </a:ext>
            </a:extLst>
          </p:cNvPr>
          <p:cNvSpPr>
            <a:spLocks noChangeShapeType="1"/>
          </p:cNvSpPr>
          <p:nvPr/>
        </p:nvSpPr>
        <p:spPr bwMode="auto">
          <a:xfrm>
            <a:off x="10352915" y="2530912"/>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41" name="Text Box 52">
            <a:extLst>
              <a:ext uri="{FF2B5EF4-FFF2-40B4-BE49-F238E27FC236}">
                <a16:creationId xmlns:a16="http://schemas.microsoft.com/office/drawing/2014/main" id="{1EB2A467-239E-82A5-0A36-57132646BB7A}"/>
              </a:ext>
            </a:extLst>
          </p:cNvPr>
          <p:cNvSpPr txBox="1">
            <a:spLocks noChangeArrowheads="1"/>
          </p:cNvSpPr>
          <p:nvPr/>
        </p:nvSpPr>
        <p:spPr bwMode="auto">
          <a:xfrm>
            <a:off x="140677" y="5688077"/>
            <a:ext cx="10128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UI Customization: </a:t>
            </a:r>
            <a:r>
              <a:rPr lang="en-US" altLang="ru-RU" sz="2000" dirty="0">
                <a:solidFill>
                  <a:prstClr val="black"/>
                </a:solidFill>
                <a:latin typeface="+mn-lt"/>
              </a:rPr>
              <a:t>HTML / JS / CSS injection </a:t>
            </a:r>
            <a:endParaRPr lang="ru-RU" altLang="ru-RU" sz="1600" dirty="0">
              <a:solidFill>
                <a:prstClr val="white">
                  <a:lumMod val="50000"/>
                </a:prstClr>
              </a:solidFill>
              <a:latin typeface="+mn-lt"/>
            </a:endParaRPr>
          </a:p>
        </p:txBody>
      </p:sp>
      <p:sp>
        <p:nvSpPr>
          <p:cNvPr id="42" name="Line 36">
            <a:extLst>
              <a:ext uri="{FF2B5EF4-FFF2-40B4-BE49-F238E27FC236}">
                <a16:creationId xmlns:a16="http://schemas.microsoft.com/office/drawing/2014/main" id="{2E8E2EB8-2EE8-3878-2665-49259370C43B}"/>
              </a:ext>
            </a:extLst>
          </p:cNvPr>
          <p:cNvSpPr>
            <a:spLocks noChangeShapeType="1"/>
          </p:cNvSpPr>
          <p:nvPr/>
        </p:nvSpPr>
        <p:spPr bwMode="auto">
          <a:xfrm>
            <a:off x="1679509" y="2535306"/>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pic>
        <p:nvPicPr>
          <p:cNvPr id="8" name="Picture 7">
            <a:extLst>
              <a:ext uri="{FF2B5EF4-FFF2-40B4-BE49-F238E27FC236}">
                <a16:creationId xmlns:a16="http://schemas.microsoft.com/office/drawing/2014/main" id="{A2B1B34B-B7F8-92F1-FD3C-737F7E6B6AEA}"/>
              </a:ext>
            </a:extLst>
          </p:cNvPr>
          <p:cNvPicPr>
            <a:picLocks noChangeAspect="1"/>
          </p:cNvPicPr>
          <p:nvPr/>
        </p:nvPicPr>
        <p:blipFill>
          <a:blip r:embed="rId3"/>
          <a:stretch>
            <a:fillRect/>
          </a:stretch>
        </p:blipFill>
        <p:spPr>
          <a:xfrm>
            <a:off x="3534463" y="2120200"/>
            <a:ext cx="5014152" cy="3506876"/>
          </a:xfrm>
          <a:prstGeom prst="rect">
            <a:avLst/>
          </a:prstGeom>
          <a:ln>
            <a:solidFill>
              <a:schemeClr val="tx2">
                <a:lumMod val="90000"/>
                <a:lumOff val="10000"/>
              </a:schemeClr>
            </a:solidFill>
          </a:ln>
        </p:spPr>
      </p:pic>
    </p:spTree>
    <p:extLst>
      <p:ext uri="{BB962C8B-B14F-4D97-AF65-F5344CB8AC3E}">
        <p14:creationId xmlns:p14="http://schemas.microsoft.com/office/powerpoint/2010/main" val="414136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COMPACT</a:t>
            </a:r>
            <a:r>
              <a:rPr lang="en-US" sz="3733" dirty="0"/>
              <a:t>: You should NEVER do like this</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hlinkClick r:id="rId3"/>
              </a:rPr>
              <a:t>https://en.wikipedia.org/wiki/Data_type</a:t>
            </a: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dirty="0">
                <a:solidFill>
                  <a:prstClr val="black"/>
                </a:solidFill>
                <a:latin typeface="+mn-lt"/>
              </a:rPr>
              <a:t>All values are strings… no checks… which leads to weird values (3,3% cases)</a:t>
            </a:r>
            <a:endParaRPr lang="ru-RU" altLang="ru-RU" sz="2800" dirty="0">
              <a:solidFill>
                <a:prstClr val="black"/>
              </a:solidFill>
              <a:latin typeface="+mn-lt"/>
            </a:endParaRPr>
          </a:p>
          <a:p>
            <a:pPr defTabSz="914377">
              <a:spcBef>
                <a:spcPts val="0"/>
              </a:spcBef>
            </a:pPr>
            <a:r>
              <a:rPr lang="en-US" altLang="ru-RU" sz="2800" b="1" dirty="0">
                <a:solidFill>
                  <a:prstClr val="black"/>
                </a:solidFill>
                <a:latin typeface="+mn-lt"/>
              </a:rPr>
              <a:t>The greatest hits:</a:t>
            </a:r>
          </a:p>
        </p:txBody>
      </p:sp>
      <p:pic>
        <p:nvPicPr>
          <p:cNvPr id="1028" name="Picture 4">
            <a:extLst>
              <a:ext uri="{FF2B5EF4-FFF2-40B4-BE49-F238E27FC236}">
                <a16:creationId xmlns:a16="http://schemas.microsoft.com/office/drawing/2014/main" id="{8153F8FE-C5DC-C034-A641-9E8D116801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9058" y="0"/>
            <a:ext cx="1182942" cy="1024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ABD8630D-B6EE-6578-0595-37E4C858D7A5}"/>
              </a:ext>
            </a:extLst>
          </p:cNvPr>
          <p:cNvGraphicFramePr>
            <a:graphicFrameLocks noGrp="1"/>
          </p:cNvGraphicFramePr>
          <p:nvPr>
            <p:extLst>
              <p:ext uri="{D42A27DB-BD31-4B8C-83A1-F6EECF244321}">
                <p14:modId xmlns:p14="http://schemas.microsoft.com/office/powerpoint/2010/main" val="4266601147"/>
              </p:ext>
            </p:extLst>
          </p:nvPr>
        </p:nvGraphicFramePr>
        <p:xfrm>
          <a:off x="8310124" y="1316334"/>
          <a:ext cx="3577075" cy="4953861"/>
        </p:xfrm>
        <a:graphic>
          <a:graphicData uri="http://schemas.openxmlformats.org/drawingml/2006/table">
            <a:tbl>
              <a:tblPr>
                <a:tableStyleId>{5C22544A-7EE6-4342-B048-85BDC9FD1C3A}</a:tableStyleId>
              </a:tblPr>
              <a:tblGrid>
                <a:gridCol w="1792196">
                  <a:extLst>
                    <a:ext uri="{9D8B030D-6E8A-4147-A177-3AD203B41FA5}">
                      <a16:colId xmlns:a16="http://schemas.microsoft.com/office/drawing/2014/main" val="2187343164"/>
                    </a:ext>
                  </a:extLst>
                </a:gridCol>
                <a:gridCol w="1197370">
                  <a:extLst>
                    <a:ext uri="{9D8B030D-6E8A-4147-A177-3AD203B41FA5}">
                      <a16:colId xmlns:a16="http://schemas.microsoft.com/office/drawing/2014/main" val="2519458726"/>
                    </a:ext>
                  </a:extLst>
                </a:gridCol>
                <a:gridCol w="587509">
                  <a:extLst>
                    <a:ext uri="{9D8B030D-6E8A-4147-A177-3AD203B41FA5}">
                      <a16:colId xmlns:a16="http://schemas.microsoft.com/office/drawing/2014/main" val="2086298229"/>
                    </a:ext>
                  </a:extLst>
                </a:gridCol>
              </a:tblGrid>
              <a:tr h="150117">
                <a:tc>
                  <a:txBody>
                    <a:bodyPr/>
                    <a:lstStyle/>
                    <a:p>
                      <a:pPr algn="l" fontAlgn="b"/>
                      <a:r>
                        <a:rPr lang="en-US" sz="800" b="1" u="none" strike="noStrike">
                          <a:effectLst/>
                        </a:rPr>
                        <a:t>Name</a:t>
                      </a:r>
                      <a:endParaRPr lang="en-US" sz="8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b="1" u="none" strike="noStrike">
                          <a:effectLst/>
                        </a:rPr>
                        <a:t>Value</a:t>
                      </a:r>
                      <a:endParaRPr lang="en-US" sz="8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b="1" u="none" strike="noStrike" dirty="0">
                          <a:effectLst/>
                        </a:rPr>
                        <a:t>Unit</a:t>
                      </a:r>
                      <a:endParaRPr lang="en-US" sz="800" b="1" i="0" u="none" strike="noStrike" dirty="0">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57927396"/>
                  </a:ext>
                </a:extLst>
              </a:tr>
              <a:tr h="150117">
                <a:tc>
                  <a:txBody>
                    <a:bodyPr/>
                    <a:lstStyle/>
                    <a:p>
                      <a:pPr algn="l" fontAlgn="b"/>
                      <a:r>
                        <a:rPr lang="en-US" sz="800" u="none" strike="noStrike">
                          <a:effectLst/>
                        </a:rPr>
                        <a:t>load cathode 1</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r" fontAlgn="b"/>
                      <a:r>
                        <a:rPr lang="en-US" sz="800" u="none" strike="noStrike">
                          <a:effectLst/>
                        </a:rPr>
                        <a:t>79%</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141717414"/>
                  </a:ext>
                </a:extLst>
              </a:tr>
              <a:tr h="150117">
                <a:tc>
                  <a:txBody>
                    <a:bodyPr/>
                    <a:lstStyle/>
                    <a:p>
                      <a:pPr algn="l" fontAlgn="b"/>
                      <a:r>
                        <a:rPr lang="en-US" sz="800" u="none" strike="noStrike">
                          <a:effectLst/>
                        </a:rPr>
                        <a:t>pulse length cathode 1</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40,10,40,10,40,19860</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µs</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752259185"/>
                  </a:ext>
                </a:extLst>
              </a:tr>
              <a:tr h="150117">
                <a:tc>
                  <a:txBody>
                    <a:bodyPr/>
                    <a:lstStyle/>
                    <a:p>
                      <a:pPr algn="l" fontAlgn="b"/>
                      <a:r>
                        <a:rPr lang="en-US" sz="800" u="none" strike="noStrike">
                          <a:effectLst/>
                        </a:rPr>
                        <a:t>current cathode 4</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r" fontAlgn="b"/>
                      <a:r>
                        <a:rPr lang="en-US" sz="800" u="none" strike="noStrike">
                          <a:effectLst/>
                        </a:rPr>
                        <a:t>0:36</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4152024501"/>
                  </a:ext>
                </a:extLst>
              </a:tr>
              <a:tr h="150117">
                <a:tc>
                  <a:txBody>
                    <a:bodyPr/>
                    <a:lstStyle/>
                    <a:p>
                      <a:pPr algn="l" fontAlgn="b"/>
                      <a:r>
                        <a:rPr lang="en-US" sz="800" u="none" strike="noStrike">
                          <a:effectLst/>
                        </a:rPr>
                        <a:t>current cathode 4</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0.42 (0.41)</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06438118"/>
                  </a:ext>
                </a:extLst>
              </a:tr>
              <a:tr h="150117">
                <a:tc>
                  <a:txBody>
                    <a:bodyPr/>
                    <a:lstStyle/>
                    <a:p>
                      <a:pPr algn="l" fontAlgn="b"/>
                      <a:r>
                        <a:rPr lang="en-US" sz="800" u="none" strike="noStrike">
                          <a:effectLst/>
                        </a:rPr>
                        <a:t>current cathode 4</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87 mA</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999537697"/>
                  </a:ext>
                </a:extLst>
              </a:tr>
              <a:tr h="150117">
                <a:tc>
                  <a:txBody>
                    <a:bodyPr/>
                    <a:lstStyle/>
                    <a:p>
                      <a:pPr algn="l" fontAlgn="b"/>
                      <a:r>
                        <a:rPr lang="en-US" sz="800" u="none" strike="noStrike">
                          <a:effectLst/>
                        </a:rPr>
                        <a:t>peak current cathode 3</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50; 45</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248495782"/>
                  </a:ext>
                </a:extLst>
              </a:tr>
              <a:tr h="150117">
                <a:tc>
                  <a:txBody>
                    <a:bodyPr/>
                    <a:lstStyle/>
                    <a:p>
                      <a:pPr algn="l" fontAlgn="b"/>
                      <a:r>
                        <a:rPr lang="en-US" sz="800" u="none" strike="noStrike">
                          <a:effectLst/>
                        </a:rPr>
                        <a:t>frequency cathode 4</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10k</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Hz</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671734429"/>
                  </a:ext>
                </a:extLst>
              </a:tr>
              <a:tr h="150117">
                <a:tc>
                  <a:txBody>
                    <a:bodyPr/>
                    <a:lstStyle/>
                    <a:p>
                      <a:pPr algn="l" fontAlgn="b"/>
                      <a:r>
                        <a:rPr lang="en-US" sz="800" u="none" strike="noStrike">
                          <a:effectLst/>
                        </a:rPr>
                        <a:t>frequency cathode 3</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10 kHz</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Hz</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816002067"/>
                  </a:ext>
                </a:extLst>
              </a:tr>
              <a:tr h="150117">
                <a:tc>
                  <a:txBody>
                    <a:bodyPr/>
                    <a:lstStyle/>
                    <a:p>
                      <a:pPr algn="l" fontAlgn="b"/>
                      <a:r>
                        <a:rPr lang="en-US" sz="800" u="none" strike="noStrike">
                          <a:effectLst/>
                        </a:rPr>
                        <a:t>frequency cathode 3</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10K</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Hz</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679317975"/>
                  </a:ext>
                </a:extLst>
              </a:tr>
              <a:tr h="150117">
                <a:tc>
                  <a:txBody>
                    <a:bodyPr/>
                    <a:lstStyle/>
                    <a:p>
                      <a:pPr algn="l" fontAlgn="b"/>
                      <a:r>
                        <a:rPr lang="en-US" sz="800" u="none" strike="noStrike">
                          <a:effectLst/>
                        </a:rPr>
                        <a:t>A1 shutter position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930673108"/>
                  </a:ext>
                </a:extLst>
              </a:tr>
              <a:tr h="150117">
                <a:tc>
                  <a:txBody>
                    <a:bodyPr/>
                    <a:lstStyle/>
                    <a:p>
                      <a:pPr algn="l" fontAlgn="b"/>
                      <a:r>
                        <a:rPr lang="en-US" sz="800" u="none" strike="noStrike">
                          <a:effectLst/>
                        </a:rPr>
                        <a:t>table height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35(!)</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514358722"/>
                  </a:ext>
                </a:extLst>
              </a:tr>
              <a:tr h="150117">
                <a:tc>
                  <a:txBody>
                    <a:bodyPr/>
                    <a:lstStyle/>
                    <a:p>
                      <a:pPr algn="l" fontAlgn="b"/>
                      <a:r>
                        <a:rPr lang="en-US" sz="800" u="none" strike="noStrike">
                          <a:effectLst/>
                        </a:rPr>
                        <a:t>table height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0 (min)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739174381"/>
                  </a:ext>
                </a:extLst>
              </a:tr>
              <a:tr h="150117">
                <a:tc>
                  <a:txBody>
                    <a:bodyPr/>
                    <a:lstStyle/>
                    <a:p>
                      <a:pPr algn="l" fontAlgn="b"/>
                      <a:r>
                        <a:rPr lang="en-US" sz="800" u="none" strike="noStrike">
                          <a:effectLst/>
                        </a:rPr>
                        <a:t>table height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5mm (Aufbau 20 mm)</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1403044789"/>
                  </a:ext>
                </a:extLst>
              </a:tr>
              <a:tr h="150117">
                <a:tc>
                  <a:txBody>
                    <a:bodyPr/>
                    <a:lstStyle/>
                    <a:p>
                      <a:pPr algn="l" fontAlgn="b"/>
                      <a:r>
                        <a:rPr lang="en-US" sz="800" u="none" strike="noStrike">
                          <a:effectLst/>
                        </a:rPr>
                        <a:t>table height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lowered</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593850598"/>
                  </a:ext>
                </a:extLst>
              </a:tr>
              <a:tr h="150117">
                <a:tc>
                  <a:txBody>
                    <a:bodyPr/>
                    <a:lstStyle/>
                    <a:p>
                      <a:pPr algn="l" fontAlgn="b"/>
                      <a:r>
                        <a:rPr lang="en-US" sz="800" u="none" strike="noStrike">
                          <a:effectLst/>
                        </a:rPr>
                        <a:t>table height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lowest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641738180"/>
                  </a:ext>
                </a:extLst>
              </a:tr>
              <a:tr h="150117">
                <a:tc>
                  <a:txBody>
                    <a:bodyPr/>
                    <a:lstStyle/>
                    <a:p>
                      <a:pPr algn="l" fontAlgn="b"/>
                      <a:r>
                        <a:rPr lang="en-US" sz="800" u="none" strike="noStrike">
                          <a:effectLst/>
                        </a:rPr>
                        <a:t>table height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min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1160801469"/>
                  </a:ext>
                </a:extLst>
              </a:tr>
              <a:tr h="150117">
                <a:tc>
                  <a:txBody>
                    <a:bodyPr/>
                    <a:lstStyle/>
                    <a:p>
                      <a:pPr algn="l" fontAlgn="b"/>
                      <a:r>
                        <a:rPr lang="en-US" sz="800" u="none" strike="noStrike">
                          <a:effectLst/>
                        </a:rPr>
                        <a:t>pre clean pressure cathode 2</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2E-10 mbar</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mTorr</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514748909"/>
                  </a:ext>
                </a:extLst>
              </a:tr>
              <a:tr h="150117">
                <a:tc>
                  <a:txBody>
                    <a:bodyPr/>
                    <a:lstStyle/>
                    <a:p>
                      <a:pPr algn="l" fontAlgn="b"/>
                      <a:r>
                        <a:rPr lang="en-US" sz="800" u="none" strike="noStrike">
                          <a:effectLst/>
                        </a:rPr>
                        <a:t>pre clean pressure cathode 2</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1.0E10-2 mbar</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mTorr</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1379043267"/>
                  </a:ext>
                </a:extLst>
              </a:tr>
              <a:tr h="150117">
                <a:tc>
                  <a:txBody>
                    <a:bodyPr/>
                    <a:lstStyle/>
                    <a:p>
                      <a:pPr algn="l" fontAlgn="b"/>
                      <a:r>
                        <a:rPr lang="en-US" sz="800" u="none" strike="noStrike">
                          <a:effectLst/>
                        </a:rPr>
                        <a:t>process pressure</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N2</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mTorr</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872905098"/>
                  </a:ext>
                </a:extLst>
              </a:tr>
              <a:tr h="150117">
                <a:tc>
                  <a:txBody>
                    <a:bodyPr/>
                    <a:lstStyle/>
                    <a:p>
                      <a:pPr algn="l" fontAlgn="b"/>
                      <a:r>
                        <a:rPr lang="en-US" sz="800" u="none" strike="noStrike">
                          <a:effectLst/>
                        </a:rPr>
                        <a:t>deposition rate 3</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0.248/5</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nm/s</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1664839257"/>
                  </a:ext>
                </a:extLst>
              </a:tr>
              <a:tr h="150117">
                <a:tc>
                  <a:txBody>
                    <a:bodyPr/>
                    <a:lstStyle/>
                    <a:p>
                      <a:pPr algn="l" fontAlgn="b"/>
                      <a:r>
                        <a:rPr lang="en-US" sz="800" u="none" strike="noStrike">
                          <a:effectLst/>
                        </a:rPr>
                        <a:t>deposition rate 3</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0.242 x 20%</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nm/s</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1042032479"/>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yes</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4254940001"/>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609423945"/>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093608249"/>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oscillation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858351116"/>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Off</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445007048"/>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max</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935968020"/>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2691635033"/>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fast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797972709"/>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r" fontAlgn="b"/>
                      <a:r>
                        <a:rPr lang="en-US" sz="800" u="none" strike="noStrike">
                          <a:effectLst/>
                        </a:rPr>
                        <a:t>70%</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4131087540"/>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41 (max auf Skala)</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019439083"/>
                  </a:ext>
                </a:extLst>
              </a:tr>
              <a:tr h="150117">
                <a:tc>
                  <a:txBody>
                    <a:bodyPr/>
                    <a:lstStyle/>
                    <a:p>
                      <a:pPr algn="l" fontAlgn="b"/>
                      <a:r>
                        <a:rPr lang="en-US" sz="800" u="none" strike="noStrike">
                          <a:effectLst/>
                        </a:rPr>
                        <a:t>substrate rotation</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800" u="none" strike="noStrike" dirty="0">
                          <a:effectLst/>
                        </a:rPr>
                        <a:t>RPM</a:t>
                      </a:r>
                      <a:endParaRPr lang="en-US" sz="800" b="0" i="0" u="none" strike="noStrike" dirty="0">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1881322129"/>
                  </a:ext>
                </a:extLst>
              </a:tr>
            </a:tbl>
          </a:graphicData>
        </a:graphic>
      </p:graphicFrame>
      <p:graphicFrame>
        <p:nvGraphicFramePr>
          <p:cNvPr id="9" name="Table 8">
            <a:extLst>
              <a:ext uri="{FF2B5EF4-FFF2-40B4-BE49-F238E27FC236}">
                <a16:creationId xmlns:a16="http://schemas.microsoft.com/office/drawing/2014/main" id="{3166443A-A6A5-CA11-4C8D-F4AEED2BE2D8}"/>
              </a:ext>
            </a:extLst>
          </p:cNvPr>
          <p:cNvGraphicFramePr>
            <a:graphicFrameLocks noGrp="1"/>
          </p:cNvGraphicFramePr>
          <p:nvPr>
            <p:extLst>
              <p:ext uri="{D42A27DB-BD31-4B8C-83A1-F6EECF244321}">
                <p14:modId xmlns:p14="http://schemas.microsoft.com/office/powerpoint/2010/main" val="702330398"/>
              </p:ext>
            </p:extLst>
          </p:nvPr>
        </p:nvGraphicFramePr>
        <p:xfrm>
          <a:off x="4290507" y="1316335"/>
          <a:ext cx="3687885" cy="4801608"/>
        </p:xfrm>
        <a:graphic>
          <a:graphicData uri="http://schemas.openxmlformats.org/drawingml/2006/table">
            <a:tbl>
              <a:tblPr>
                <a:tableStyleId>{5C22544A-7EE6-4342-B048-85BDC9FD1C3A}</a:tableStyleId>
              </a:tblPr>
              <a:tblGrid>
                <a:gridCol w="1656235">
                  <a:extLst>
                    <a:ext uri="{9D8B030D-6E8A-4147-A177-3AD203B41FA5}">
                      <a16:colId xmlns:a16="http://schemas.microsoft.com/office/drawing/2014/main" val="1909204439"/>
                    </a:ext>
                  </a:extLst>
                </a:gridCol>
                <a:gridCol w="1425940">
                  <a:extLst>
                    <a:ext uri="{9D8B030D-6E8A-4147-A177-3AD203B41FA5}">
                      <a16:colId xmlns:a16="http://schemas.microsoft.com/office/drawing/2014/main" val="2260132413"/>
                    </a:ext>
                  </a:extLst>
                </a:gridCol>
                <a:gridCol w="605710">
                  <a:extLst>
                    <a:ext uri="{9D8B030D-6E8A-4147-A177-3AD203B41FA5}">
                      <a16:colId xmlns:a16="http://schemas.microsoft.com/office/drawing/2014/main" val="3056874149"/>
                    </a:ext>
                  </a:extLst>
                </a:gridCol>
              </a:tblGrid>
              <a:tr h="200067">
                <a:tc>
                  <a:txBody>
                    <a:bodyPr/>
                    <a:lstStyle/>
                    <a:p>
                      <a:pPr algn="l" fontAlgn="b"/>
                      <a:r>
                        <a:rPr lang="en-US" sz="1000" b="1" u="none" strike="noStrike">
                          <a:effectLst/>
                        </a:rPr>
                        <a:t>Name</a:t>
                      </a:r>
                      <a:endParaRPr lang="en-US" sz="1000" b="1"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b="1" u="none" strike="noStrike" dirty="0">
                          <a:effectLst/>
                        </a:rPr>
                        <a:t>Value</a:t>
                      </a:r>
                      <a:endParaRPr lang="en-US" sz="1000" b="1"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b="1" u="none" strike="noStrike" dirty="0">
                          <a:effectLst/>
                        </a:rPr>
                        <a:t>Unit</a:t>
                      </a:r>
                      <a:endParaRPr lang="en-US" sz="1000" b="1" i="0" u="none" strike="noStrike" dirty="0">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145452906"/>
                  </a:ext>
                </a:extLst>
              </a:tr>
              <a:tr h="200067">
                <a:tc>
                  <a:txBody>
                    <a:bodyPr/>
                    <a:lstStyle/>
                    <a:p>
                      <a:pPr algn="l" fontAlgn="b"/>
                      <a:r>
                        <a:rPr lang="en-US" sz="1000" u="none" strike="noStrike">
                          <a:effectLst/>
                        </a:rPr>
                        <a:t>pre clean time 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11s</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892821355"/>
                  </a:ext>
                </a:extLst>
              </a:tr>
              <a:tr h="200067">
                <a:tc>
                  <a:txBody>
                    <a:bodyPr/>
                    <a:lstStyle/>
                    <a:p>
                      <a:pPr algn="l" fontAlgn="b"/>
                      <a:r>
                        <a:rPr lang="en-US" sz="1000" u="none" strike="noStrike">
                          <a:effectLst/>
                        </a:rPr>
                        <a:t>pre clean time 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150 (total)</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474767408"/>
                  </a:ext>
                </a:extLst>
              </a:tr>
              <a:tr h="200067">
                <a:tc>
                  <a:txBody>
                    <a:bodyPr/>
                    <a:lstStyle/>
                    <a:p>
                      <a:pPr algn="l" fontAlgn="b"/>
                      <a:r>
                        <a:rPr lang="en-US" sz="1000" u="none" strike="noStrike">
                          <a:effectLst/>
                        </a:rPr>
                        <a:t>pre clean time 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40+40+40+200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007104344"/>
                  </a:ext>
                </a:extLst>
              </a:tr>
              <a:tr h="200067">
                <a:tc>
                  <a:txBody>
                    <a:bodyPr/>
                    <a:lstStyle/>
                    <a:p>
                      <a:pPr algn="l" fontAlgn="b"/>
                      <a:r>
                        <a:rPr lang="en-US" sz="1000" u="none" strike="noStrike">
                          <a:effectLst/>
                        </a:rPr>
                        <a:t>pre clean time 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4min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378149487"/>
                  </a:ext>
                </a:extLst>
              </a:tr>
              <a:tr h="200067">
                <a:tc>
                  <a:txBody>
                    <a:bodyPr/>
                    <a:lstStyle/>
                    <a:p>
                      <a:pPr algn="l" fontAlgn="b"/>
                      <a:r>
                        <a:rPr lang="en-US" sz="1000" u="none" strike="noStrike">
                          <a:effectLst/>
                        </a:rPr>
                        <a:t>pre clean time 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50s each step and 30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669768999"/>
                  </a:ext>
                </a:extLst>
              </a:tr>
              <a:tr h="200067">
                <a:tc>
                  <a:txBody>
                    <a:bodyPr/>
                    <a:lstStyle/>
                    <a:p>
                      <a:pPr algn="l" fontAlgn="b"/>
                      <a:r>
                        <a:rPr lang="en-US" sz="1000" u="none" strike="noStrike">
                          <a:effectLst/>
                        </a:rPr>
                        <a:t>pre clean time 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dirty="0">
                          <a:effectLst/>
                        </a:rPr>
                        <a:t>ramped, 150 total</a:t>
                      </a:r>
                      <a:endParaRPr lang="en-US" sz="1000" b="0"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439467022"/>
                  </a:ext>
                </a:extLst>
              </a:tr>
              <a:tr h="200067">
                <a:tc>
                  <a:txBody>
                    <a:bodyPr/>
                    <a:lstStyle/>
                    <a:p>
                      <a:pPr algn="l" fontAlgn="b"/>
                      <a:r>
                        <a:rPr lang="en-US" sz="1000" u="none" strike="noStrike">
                          <a:effectLst/>
                        </a:rPr>
                        <a:t>pre clean time 1</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ca 300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649269927"/>
                  </a:ext>
                </a:extLst>
              </a:tr>
              <a:tr h="200067">
                <a:tc>
                  <a:txBody>
                    <a:bodyPr/>
                    <a:lstStyle/>
                    <a:p>
                      <a:pPr algn="l" fontAlgn="b"/>
                      <a:r>
                        <a:rPr lang="en-US" sz="1000" u="none" strike="noStrike" dirty="0">
                          <a:effectLst/>
                        </a:rPr>
                        <a:t>process duration</a:t>
                      </a:r>
                      <a:endParaRPr lang="en-US" sz="1000" b="0"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Ti(600s)/Pt(260s)</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098121347"/>
                  </a:ext>
                </a:extLst>
              </a:tr>
              <a:tr h="200067">
                <a:tc>
                  <a:txBody>
                    <a:bodyPr/>
                    <a:lstStyle/>
                    <a:p>
                      <a:pPr algn="l" fontAlgn="b"/>
                      <a:r>
                        <a:rPr lang="en-US" sz="1000" u="none" strike="noStrike" dirty="0">
                          <a:effectLst/>
                        </a:rPr>
                        <a:t>process duration</a:t>
                      </a:r>
                      <a:endParaRPr lang="en-US" sz="1000" b="0"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cca 7000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867686540"/>
                  </a:ext>
                </a:extLst>
              </a:tr>
              <a:tr h="200067">
                <a:tc>
                  <a:txBody>
                    <a:bodyPr/>
                    <a:lstStyle/>
                    <a:p>
                      <a:pPr algn="l" fontAlgn="b"/>
                      <a:r>
                        <a:rPr lang="en-US" sz="1000" u="none" strike="noStrike" dirty="0">
                          <a:effectLst/>
                        </a:rPr>
                        <a:t>process duration</a:t>
                      </a:r>
                      <a:endParaRPr lang="en-US" sz="1000" b="0"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Ni: 270, Pt: 180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723383117"/>
                  </a:ext>
                </a:extLst>
              </a:tr>
              <a:tr h="200067">
                <a:tc>
                  <a:txBody>
                    <a:bodyPr/>
                    <a:lstStyle/>
                    <a:p>
                      <a:pPr algn="l" fontAlgn="b"/>
                      <a:r>
                        <a:rPr lang="en-US" sz="1000" u="none" strike="noStrike" dirty="0">
                          <a:effectLst/>
                        </a:rPr>
                        <a:t>process duration</a:t>
                      </a:r>
                      <a:endParaRPr lang="en-US" sz="1000" b="0"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Ti(600s)/Pt(260s)</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861489191"/>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8:30min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586366549"/>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900-x GV closed</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915478584"/>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4h</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960365234"/>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45min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950570661"/>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3:11:01</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979268959"/>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300s total (see comm</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857008051"/>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25 loops</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418052967"/>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17400(4h50min)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983713415"/>
                  </a:ext>
                </a:extLst>
              </a:tr>
              <a:tr h="200067">
                <a:tc>
                  <a:txBody>
                    <a:bodyPr/>
                    <a:lstStyle/>
                    <a:p>
                      <a:pPr algn="l" fontAlgn="b"/>
                      <a:r>
                        <a:rPr lang="en-US" sz="1000" u="none" strike="noStrike">
                          <a:effectLst/>
                        </a:rPr>
                        <a:t>process duration</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125 and 1800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890236922"/>
                  </a:ext>
                </a:extLst>
              </a:tr>
              <a:tr h="200067">
                <a:tc>
                  <a:txBody>
                    <a:bodyPr/>
                    <a:lstStyle/>
                    <a:p>
                      <a:pPr algn="l" fontAlgn="b"/>
                      <a:r>
                        <a:rPr lang="en-US" sz="1000" u="none" strike="noStrike">
                          <a:effectLst/>
                        </a:rPr>
                        <a:t>flow RG 1</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7.5-7.1</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sccm</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506646101"/>
                  </a:ext>
                </a:extLst>
              </a:tr>
              <a:tr h="200067">
                <a:tc>
                  <a:txBody>
                    <a:bodyPr/>
                    <a:lstStyle/>
                    <a:p>
                      <a:pPr algn="l" fontAlgn="b"/>
                      <a:r>
                        <a:rPr lang="en-US" sz="1000" u="none" strike="noStrike">
                          <a:effectLst/>
                        </a:rPr>
                        <a:t>end vacuum</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Interlock!</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Torr</a:t>
                      </a:r>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780372849"/>
                  </a:ext>
                </a:extLst>
              </a:tr>
              <a:tr h="200067">
                <a:tc>
                  <a:txBody>
                    <a:bodyPr/>
                    <a:lstStyle/>
                    <a:p>
                      <a:pPr algn="l" fontAlgn="b"/>
                      <a:r>
                        <a:rPr lang="en-US" sz="1000" u="none" strike="noStrike" dirty="0">
                          <a:effectLst/>
                        </a:rPr>
                        <a:t>end vacuum</a:t>
                      </a:r>
                      <a:endParaRPr lang="en-US" sz="1000" b="0" i="0" u="none" strike="noStrike" dirty="0">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dirty="0">
                          <a:effectLst/>
                        </a:rPr>
                        <a:t>Torr</a:t>
                      </a:r>
                      <a:endParaRPr lang="en-US" sz="1000" b="0" i="0" u="none" strike="noStrike" dirty="0">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857721309"/>
                  </a:ext>
                </a:extLst>
              </a:tr>
            </a:tbl>
          </a:graphicData>
        </a:graphic>
      </p:graphicFrame>
      <p:graphicFrame>
        <p:nvGraphicFramePr>
          <p:cNvPr id="10" name="Table 9">
            <a:extLst>
              <a:ext uri="{FF2B5EF4-FFF2-40B4-BE49-F238E27FC236}">
                <a16:creationId xmlns:a16="http://schemas.microsoft.com/office/drawing/2014/main" id="{9C9B3DAE-31DB-C3B7-334E-32BE7DBAAE22}"/>
              </a:ext>
            </a:extLst>
          </p:cNvPr>
          <p:cNvGraphicFramePr>
            <a:graphicFrameLocks noGrp="1"/>
          </p:cNvGraphicFramePr>
          <p:nvPr>
            <p:extLst>
              <p:ext uri="{D42A27DB-BD31-4B8C-83A1-F6EECF244321}">
                <p14:modId xmlns:p14="http://schemas.microsoft.com/office/powerpoint/2010/main" val="1118243148"/>
              </p:ext>
            </p:extLst>
          </p:nvPr>
        </p:nvGraphicFramePr>
        <p:xfrm>
          <a:off x="282750" y="1915948"/>
          <a:ext cx="3708400" cy="4191000"/>
        </p:xfrm>
        <a:graphic>
          <a:graphicData uri="http://schemas.openxmlformats.org/drawingml/2006/table">
            <a:tbl>
              <a:tblPr>
                <a:tableStyleId>{5C22544A-7EE6-4342-B048-85BDC9FD1C3A}</a:tableStyleId>
              </a:tblPr>
              <a:tblGrid>
                <a:gridCol w="1665449">
                  <a:extLst>
                    <a:ext uri="{9D8B030D-6E8A-4147-A177-3AD203B41FA5}">
                      <a16:colId xmlns:a16="http://schemas.microsoft.com/office/drawing/2014/main" val="1530956473"/>
                    </a:ext>
                  </a:extLst>
                </a:gridCol>
                <a:gridCol w="1433872">
                  <a:extLst>
                    <a:ext uri="{9D8B030D-6E8A-4147-A177-3AD203B41FA5}">
                      <a16:colId xmlns:a16="http://schemas.microsoft.com/office/drawing/2014/main" val="3114902199"/>
                    </a:ext>
                  </a:extLst>
                </a:gridCol>
                <a:gridCol w="609079">
                  <a:extLst>
                    <a:ext uri="{9D8B030D-6E8A-4147-A177-3AD203B41FA5}">
                      <a16:colId xmlns:a16="http://schemas.microsoft.com/office/drawing/2014/main" val="2624177109"/>
                    </a:ext>
                  </a:extLst>
                </a:gridCol>
              </a:tblGrid>
              <a:tr h="190500">
                <a:tc>
                  <a:txBody>
                    <a:bodyPr/>
                    <a:lstStyle/>
                    <a:p>
                      <a:pPr algn="l" fontAlgn="b"/>
                      <a:r>
                        <a:rPr lang="en-US" sz="1100" b="1" u="none" strike="noStrike">
                          <a:effectLst/>
                        </a:rPr>
                        <a:t>Name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Value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Unit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387645"/>
                  </a:ext>
                </a:extLst>
              </a:tr>
              <a:tr h="190500">
                <a:tc>
                  <a:txBody>
                    <a:bodyPr/>
                    <a:lstStyle/>
                    <a:p>
                      <a:pPr algn="l" fontAlgn="b"/>
                      <a:r>
                        <a:rPr lang="en-US" sz="1100" u="none" strike="noStrike">
                          <a:effectLst/>
                        </a:rPr>
                        <a:t>voltage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5i9oui</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0343810"/>
                  </a:ext>
                </a:extLst>
              </a:tr>
              <a:tr h="190500">
                <a:tc>
                  <a:txBody>
                    <a:bodyPr/>
                    <a:lstStyle/>
                    <a:p>
                      <a:pPr algn="l" fontAlgn="b"/>
                      <a:r>
                        <a:rPr lang="en-US" sz="1100" u="none" strike="noStrike">
                          <a:effectLst/>
                        </a:rPr>
                        <a:t>voltage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98--&gt;114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5380320"/>
                  </a:ext>
                </a:extLst>
              </a:tr>
              <a:tr h="190500">
                <a:tc>
                  <a:txBody>
                    <a:bodyPr/>
                    <a:lstStyle/>
                    <a:p>
                      <a:pPr algn="l" fontAlgn="b"/>
                      <a:r>
                        <a:rPr lang="en-US" sz="1100" u="none" strike="noStrike">
                          <a:effectLst/>
                        </a:rPr>
                        <a:t>voltage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6019906"/>
                  </a:ext>
                </a:extLst>
              </a:tr>
              <a:tr h="190500">
                <a:tc>
                  <a:txBody>
                    <a:bodyPr/>
                    <a:lstStyle/>
                    <a:p>
                      <a:pPr algn="l" fontAlgn="b"/>
                      <a:r>
                        <a:rPr lang="en-US" sz="1100" u="none" strike="noStrike">
                          <a:effectLst/>
                        </a:rPr>
                        <a:t>voltage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700-720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2848600"/>
                  </a:ext>
                </a:extLst>
              </a:tr>
              <a:tr h="190500">
                <a:tc>
                  <a:txBody>
                    <a:bodyPr/>
                    <a:lstStyle/>
                    <a:p>
                      <a:pPr algn="l" fontAlgn="b"/>
                      <a:r>
                        <a:rPr lang="en-US" sz="1100" u="none" strike="noStrike">
                          <a:effectLst/>
                        </a:rPr>
                        <a:t>voltage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643; 660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5785486"/>
                  </a:ext>
                </a:extLst>
              </a:tr>
              <a:tr h="190500">
                <a:tc>
                  <a:txBody>
                    <a:bodyPr/>
                    <a:lstStyle/>
                    <a:p>
                      <a:pPr algn="l" fontAlgn="b"/>
                      <a:r>
                        <a:rPr lang="en-US" sz="1100" u="none" strike="noStrike">
                          <a:effectLst/>
                        </a:rPr>
                        <a:t>voltage cathode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9312359"/>
                  </a:ext>
                </a:extLst>
              </a:tr>
              <a:tr h="190500">
                <a:tc>
                  <a:txBody>
                    <a:bodyPr/>
                    <a:lstStyle/>
                    <a:p>
                      <a:pPr algn="l" fontAlgn="b"/>
                      <a:r>
                        <a:rPr lang="en-US" sz="1100" u="none" strike="noStrike">
                          <a:effectLst/>
                        </a:rPr>
                        <a:t>voltage cathode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200...271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7119936"/>
                  </a:ext>
                </a:extLst>
              </a:tr>
              <a:tr h="190500">
                <a:tc>
                  <a:txBody>
                    <a:bodyPr/>
                    <a:lstStyle/>
                    <a:p>
                      <a:pPr algn="l" fontAlgn="b"/>
                      <a:r>
                        <a:rPr lang="en-US" sz="1100" u="none" strike="noStrike">
                          <a:effectLst/>
                        </a:rPr>
                        <a:t>pre clean power 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200 (ramped 50/100/1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1307095"/>
                  </a:ext>
                </a:extLst>
              </a:tr>
              <a:tr h="190500">
                <a:tc>
                  <a:txBody>
                    <a:bodyPr/>
                    <a:lstStyle/>
                    <a:p>
                      <a:pPr algn="l" fontAlgn="b"/>
                      <a:r>
                        <a:rPr lang="en-US" sz="1100" u="none" strike="noStrike">
                          <a:effectLst/>
                        </a:rPr>
                        <a:t>pre clean power 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50/100/150/200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4917234"/>
                  </a:ext>
                </a:extLst>
              </a:tr>
              <a:tr h="190500">
                <a:tc>
                  <a:txBody>
                    <a:bodyPr/>
                    <a:lstStyle/>
                    <a:p>
                      <a:pPr algn="l" fontAlgn="b"/>
                      <a:r>
                        <a:rPr lang="en-US" sz="1100" u="none" strike="noStrike">
                          <a:effectLst/>
                        </a:rPr>
                        <a:t>pre clean power 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ramped up to 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3093229"/>
                  </a:ext>
                </a:extLst>
              </a:tr>
              <a:tr h="190500">
                <a:tc>
                  <a:txBody>
                    <a:bodyPr/>
                    <a:lstStyle/>
                    <a:p>
                      <a:pPr algn="l" fontAlgn="b"/>
                      <a:r>
                        <a:rPr lang="en-US" sz="1100" u="none" strike="noStrike">
                          <a:effectLst/>
                        </a:rPr>
                        <a:t>pre clean power 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ramped until 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945027"/>
                  </a:ext>
                </a:extLst>
              </a:tr>
              <a:tr h="190500">
                <a:tc>
                  <a:txBody>
                    <a:bodyPr/>
                    <a:lstStyle/>
                    <a:p>
                      <a:pPr algn="l" fontAlgn="b"/>
                      <a:r>
                        <a:rPr lang="en-US" sz="1100" u="none" strike="noStrike">
                          <a:effectLst/>
                        </a:rPr>
                        <a:t>power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109 (115 set)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1666435"/>
                  </a:ext>
                </a:extLst>
              </a:tr>
              <a:tr h="190500">
                <a:tc>
                  <a:txBody>
                    <a:bodyPr/>
                    <a:lstStyle/>
                    <a:p>
                      <a:pPr algn="l" fontAlgn="b"/>
                      <a:r>
                        <a:rPr lang="en-US" sz="1100" u="none" strike="noStrike">
                          <a:effectLst/>
                        </a:rPr>
                        <a:t>power cathode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30W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8908044"/>
                  </a:ext>
                </a:extLst>
              </a:tr>
              <a:tr h="190500">
                <a:tc>
                  <a:txBody>
                    <a:bodyPr/>
                    <a:lstStyle/>
                    <a:p>
                      <a:pPr algn="l" fontAlgn="b"/>
                      <a:r>
                        <a:rPr lang="en-US" sz="1100" u="none" strike="noStrike">
                          <a:effectLst/>
                        </a:rPr>
                        <a:t>power forward cathode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set180 (178)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438231"/>
                  </a:ext>
                </a:extLst>
              </a:tr>
              <a:tr h="190500">
                <a:tc>
                  <a:txBody>
                    <a:bodyPr/>
                    <a:lstStyle/>
                    <a:p>
                      <a:pPr algn="l" fontAlgn="b"/>
                      <a:r>
                        <a:rPr lang="en-US" sz="1100" u="none" strike="noStrike">
                          <a:effectLst/>
                        </a:rPr>
                        <a:t>pre clean power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ramp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6374895"/>
                  </a:ext>
                </a:extLst>
              </a:tr>
              <a:tr h="190500">
                <a:tc>
                  <a:txBody>
                    <a:bodyPr/>
                    <a:lstStyle/>
                    <a:p>
                      <a:pPr algn="l" fontAlgn="b"/>
                      <a:r>
                        <a:rPr lang="en-US" sz="1100" u="none" strike="noStrike">
                          <a:effectLst/>
                        </a:rPr>
                        <a:t>pre clean power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244V, 0.249 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4670629"/>
                  </a:ext>
                </a:extLst>
              </a:tr>
              <a:tr h="190500">
                <a:tc>
                  <a:txBody>
                    <a:bodyPr/>
                    <a:lstStyle/>
                    <a:p>
                      <a:pPr algn="l" fontAlgn="b"/>
                      <a:r>
                        <a:rPr lang="en-US" sz="1100" u="none" strike="noStrike">
                          <a:effectLst/>
                        </a:rPr>
                        <a:t>ignition power cathode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4211945"/>
                  </a:ext>
                </a:extLst>
              </a:tr>
              <a:tr h="190500">
                <a:tc>
                  <a:txBody>
                    <a:bodyPr/>
                    <a:lstStyle/>
                    <a:p>
                      <a:pPr algn="l" fontAlgn="b"/>
                      <a:r>
                        <a:rPr lang="en-US" sz="1100" u="none" strike="noStrike">
                          <a:effectLst/>
                        </a:rPr>
                        <a:t>ignition power cathode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5o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1819763"/>
                  </a:ext>
                </a:extLst>
              </a:tr>
              <a:tr h="190500">
                <a:tc>
                  <a:txBody>
                    <a:bodyPr/>
                    <a:lstStyle/>
                    <a:p>
                      <a:pPr algn="l" fontAlgn="b"/>
                      <a:r>
                        <a:rPr lang="en-US" sz="1100" u="none" strike="noStrike">
                          <a:effectLst/>
                        </a:rPr>
                        <a:t>power cathode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124 (130 set)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5157331"/>
                  </a:ext>
                </a:extLst>
              </a:tr>
              <a:tr h="190500">
                <a:tc>
                  <a:txBody>
                    <a:bodyPr/>
                    <a:lstStyle/>
                    <a:p>
                      <a:pPr algn="l" fontAlgn="b"/>
                      <a:r>
                        <a:rPr lang="en-US" sz="1100" u="none" strike="noStrike">
                          <a:effectLst/>
                        </a:rPr>
                        <a:t>power cathode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20/30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20976"/>
                  </a:ext>
                </a:extLst>
              </a:tr>
              <a:tr h="190500">
                <a:tc>
                  <a:txBody>
                    <a:bodyPr/>
                    <a:lstStyle/>
                    <a:p>
                      <a:pPr algn="l" fontAlgn="b"/>
                      <a:r>
                        <a:rPr lang="en-US" sz="1100" u="none" strike="noStrike">
                          <a:effectLst/>
                        </a:rPr>
                        <a:t>power cathode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48 (local)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840548"/>
                  </a:ext>
                </a:extLst>
              </a:tr>
            </a:tbl>
          </a:graphicData>
        </a:graphic>
      </p:graphicFrame>
    </p:spTree>
    <p:extLst>
      <p:ext uri="{BB962C8B-B14F-4D97-AF65-F5344CB8AC3E}">
        <p14:creationId xmlns:p14="http://schemas.microsoft.com/office/powerpoint/2010/main" val="198592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hlinkClick r:id="rId3"/>
              </a:rPr>
              <a:t>https://en.wikipedia.org/wiki/Data_type</a:t>
            </a: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067851"/>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 </a:t>
            </a:r>
            <a:r>
              <a:rPr lang="en-US" altLang="ru-RU" sz="1800" dirty="0">
                <a:solidFill>
                  <a:prstClr val="black"/>
                </a:solidFill>
                <a:latin typeface="+mn-lt"/>
              </a:rPr>
              <a:t>(~15 significant digits).</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677854"/>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508147"/>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a:blip r:embed="rId6"/>
          <a:stretch>
            <a:fillRect/>
          </a:stretch>
        </p:blipFill>
        <p:spPr>
          <a:xfrm>
            <a:off x="1202142" y="4743704"/>
            <a:ext cx="9707330" cy="1590897"/>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156098"/>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021929"/>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550948"/>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2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altLang="ru-RU" sz="1000" dirty="0">
                <a:solidFill>
                  <a:prstClr val="black"/>
                </a:solidFill>
                <a:latin typeface="Arial" panose="020B0604020202020204" pitchFamily="34" charset="0"/>
                <a:hlinkClick r:id="rId3"/>
              </a:rPr>
              <a:t>https://crc247.mdi.ruhr-uni-bochum.de/object/synthesis-for-sample-8220-co-deposition-221111-k3-3-1922</a:t>
            </a:r>
            <a:endParaRPr lang="en-US" altLang="ru-RU" sz="1000" dirty="0">
              <a:solidFill>
                <a:prstClr val="black"/>
              </a:solidFill>
              <a:latin typeface="Arial" panose="020B0604020202020204" pitchFamily="34" charset="0"/>
            </a:endParaRPr>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to object and afterward make search on them.</a:t>
            </a:r>
          </a:p>
          <a:p>
            <a:pPr defTabSz="914377">
              <a:spcBef>
                <a:spcPts val="1200"/>
              </a:spcBef>
            </a:pPr>
            <a:r>
              <a:rPr lang="en-US" altLang="ru-RU" sz="1800" b="1" dirty="0">
                <a:solidFill>
                  <a:prstClr val="black"/>
                </a:solidFill>
                <a:latin typeface="+mn-lt"/>
              </a:rPr>
              <a:t>Task: </a:t>
            </a:r>
            <a:r>
              <a:rPr lang="en-US" altLang="ru-RU" sz="1800" b="1">
                <a:solidFill>
                  <a:prstClr val="black"/>
                </a:solidFill>
                <a:latin typeface="+mn-lt"/>
              </a:rPr>
              <a:t>associate typed properties </a:t>
            </a:r>
            <a:r>
              <a:rPr lang="en-US" altLang="ru-RU" sz="1800" b="1" dirty="0">
                <a:solidFill>
                  <a:prstClr val="black"/>
                </a:solidFill>
                <a:latin typeface="+mn-lt"/>
              </a:rPr>
              <a:t>with object		    </a:t>
            </a:r>
            <a:r>
              <a:rPr lang="en-US" altLang="ru-RU" sz="2000" b="1" dirty="0">
                <a:solidFill>
                  <a:prstClr val="black"/>
                </a:solidFill>
                <a:latin typeface="+mn-lt"/>
              </a:rPr>
              <a:t>Synthesis parameters</a:t>
            </a:r>
            <a:endParaRPr lang="ru-RU" altLang="ru-RU" sz="2000" i="1" dirty="0">
              <a:solidFill>
                <a:srgbClr val="0070C0"/>
              </a:solidFill>
              <a:latin typeface="+mn-lt"/>
            </a:endParaRPr>
          </a:p>
        </p:txBody>
      </p:sp>
      <p:pic>
        <p:nvPicPr>
          <p:cNvPr id="6" name="Picture 5">
            <a:extLst>
              <a:ext uri="{FF2B5EF4-FFF2-40B4-BE49-F238E27FC236}">
                <a16:creationId xmlns:a16="http://schemas.microsoft.com/office/drawing/2014/main" id="{8C7BF3D0-8210-2C60-B156-48A0624168DD}"/>
              </a:ext>
            </a:extLst>
          </p:cNvPr>
          <p:cNvPicPr>
            <a:picLocks noChangeAspect="1"/>
          </p:cNvPicPr>
          <p:nvPr/>
        </p:nvPicPr>
        <p:blipFill>
          <a:blip r:embed="rId4"/>
          <a:stretch>
            <a:fillRect/>
          </a:stretch>
        </p:blipFill>
        <p:spPr>
          <a:xfrm>
            <a:off x="3102591" y="1597689"/>
            <a:ext cx="6274029" cy="4737796"/>
          </a:xfrm>
          <a:prstGeom prst="rect">
            <a:avLst/>
          </a:prstGeom>
        </p:spPr>
      </p:pic>
      <p:sp>
        <p:nvSpPr>
          <p:cNvPr id="10" name="TextBox 9">
            <a:extLst>
              <a:ext uri="{FF2B5EF4-FFF2-40B4-BE49-F238E27FC236}">
                <a16:creationId xmlns:a16="http://schemas.microsoft.com/office/drawing/2014/main" id="{A954B464-8E1A-729E-77FC-02F4DC752E78}"/>
              </a:ext>
            </a:extLst>
          </p:cNvPr>
          <p:cNvSpPr txBox="1"/>
          <p:nvPr/>
        </p:nvSpPr>
        <p:spPr>
          <a:xfrm>
            <a:off x="90435" y="3437763"/>
            <a:ext cx="2753248" cy="646331"/>
          </a:xfrm>
          <a:prstGeom prst="rect">
            <a:avLst/>
          </a:prstGeom>
          <a:noFill/>
        </p:spPr>
        <p:txBody>
          <a:bodyPr wrap="square">
            <a:spAutoFit/>
          </a:bodyPr>
          <a:lstStyle/>
          <a:p>
            <a:r>
              <a:rPr lang="en-US" altLang="ru-RU" sz="1800" b="1" dirty="0">
                <a:solidFill>
                  <a:prstClr val="black"/>
                </a:solidFill>
                <a:latin typeface="+mn-lt"/>
              </a:rPr>
              <a:t>Separators</a:t>
            </a:r>
          </a:p>
          <a:p>
            <a:r>
              <a:rPr lang="en-US" dirty="0">
                <a:solidFill>
                  <a:prstClr val="black"/>
                </a:solidFill>
              </a:rPr>
              <a:t>(logical blocks)</a:t>
            </a:r>
            <a:endParaRPr lang="en-US" dirty="0"/>
          </a:p>
        </p:txBody>
      </p:sp>
      <p:cxnSp>
        <p:nvCxnSpPr>
          <p:cNvPr id="11" name="Straight Arrow Connector 10">
            <a:extLst>
              <a:ext uri="{FF2B5EF4-FFF2-40B4-BE49-F238E27FC236}">
                <a16:creationId xmlns:a16="http://schemas.microsoft.com/office/drawing/2014/main" id="{053F0223-00F4-9526-4A34-585AEDCBEA47}"/>
              </a:ext>
            </a:extLst>
          </p:cNvPr>
          <p:cNvCxnSpPr>
            <a:cxnSpLocks/>
          </p:cNvCxnSpPr>
          <p:nvPr/>
        </p:nvCxnSpPr>
        <p:spPr>
          <a:xfrm>
            <a:off x="3023694" y="5305530"/>
            <a:ext cx="0" cy="98473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F8C9A-A1A1-13F1-6F94-B59C898170D8}"/>
              </a:ext>
            </a:extLst>
          </p:cNvPr>
          <p:cNvCxnSpPr>
            <a:cxnSpLocks/>
          </p:cNvCxnSpPr>
          <p:nvPr/>
        </p:nvCxnSpPr>
        <p:spPr>
          <a:xfrm flipV="1">
            <a:off x="1416818" y="1969477"/>
            <a:ext cx="1718268" cy="161778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A22022-A4A7-9541-636D-B7A5DA28E314}"/>
              </a:ext>
            </a:extLst>
          </p:cNvPr>
          <p:cNvSpPr txBox="1"/>
          <p:nvPr/>
        </p:nvSpPr>
        <p:spPr>
          <a:xfrm rot="16200000">
            <a:off x="2226548" y="5624120"/>
            <a:ext cx="1086895" cy="369332"/>
          </a:xfrm>
          <a:prstGeom prst="rect">
            <a:avLst/>
          </a:prstGeom>
          <a:noFill/>
        </p:spPr>
        <p:txBody>
          <a:bodyPr wrap="square">
            <a:spAutoFit/>
          </a:bodyPr>
          <a:lstStyle/>
          <a:p>
            <a:r>
              <a:rPr lang="en-US" altLang="ru-RU" sz="1800" b="1" dirty="0" err="1">
                <a:solidFill>
                  <a:prstClr val="black"/>
                </a:solidFill>
                <a:latin typeface="+mn-lt"/>
              </a:rPr>
              <a:t>SortCode</a:t>
            </a:r>
            <a:endParaRPr lang="en-US" dirty="0"/>
          </a:p>
        </p:txBody>
      </p:sp>
      <p:cxnSp>
        <p:nvCxnSpPr>
          <p:cNvPr id="22" name="Straight Arrow Connector 21">
            <a:extLst>
              <a:ext uri="{FF2B5EF4-FFF2-40B4-BE49-F238E27FC236}">
                <a16:creationId xmlns:a16="http://schemas.microsoft.com/office/drawing/2014/main" id="{A9E00067-8C1F-0656-229E-20CEC177DFC9}"/>
              </a:ext>
            </a:extLst>
          </p:cNvPr>
          <p:cNvCxnSpPr>
            <a:cxnSpLocks/>
          </p:cNvCxnSpPr>
          <p:nvPr/>
        </p:nvCxnSpPr>
        <p:spPr>
          <a:xfrm>
            <a:off x="1426866" y="3677697"/>
            <a:ext cx="1688123" cy="146705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4A49D4-1AD9-2F3A-9BF5-B5925A56308A}"/>
              </a:ext>
            </a:extLst>
          </p:cNvPr>
          <p:cNvSpPr txBox="1"/>
          <p:nvPr/>
        </p:nvSpPr>
        <p:spPr>
          <a:xfrm rot="16200000">
            <a:off x="2067028" y="3233026"/>
            <a:ext cx="1625324" cy="369332"/>
          </a:xfrm>
          <a:prstGeom prst="rect">
            <a:avLst/>
          </a:prstGeom>
          <a:noFill/>
        </p:spPr>
        <p:txBody>
          <a:bodyPr wrap="square">
            <a:spAutoFit/>
          </a:bodyPr>
          <a:lstStyle/>
          <a:p>
            <a:r>
              <a:rPr lang="en-US" altLang="ru-RU" sz="1800" b="1" dirty="0">
                <a:solidFill>
                  <a:prstClr val="black"/>
                </a:solidFill>
                <a:latin typeface="+mn-lt"/>
              </a:rPr>
              <a:t>Values Types</a:t>
            </a:r>
          </a:p>
        </p:txBody>
      </p:sp>
      <p:sp>
        <p:nvSpPr>
          <p:cNvPr id="26" name="TextBox 25">
            <a:extLst>
              <a:ext uri="{FF2B5EF4-FFF2-40B4-BE49-F238E27FC236}">
                <a16:creationId xmlns:a16="http://schemas.microsoft.com/office/drawing/2014/main" id="{3C5DE5A0-9079-F170-1892-2A88CF9291DC}"/>
              </a:ext>
            </a:extLst>
          </p:cNvPr>
          <p:cNvSpPr txBox="1"/>
          <p:nvPr/>
        </p:nvSpPr>
        <p:spPr>
          <a:xfrm>
            <a:off x="9810540" y="758203"/>
            <a:ext cx="1805354" cy="646331"/>
          </a:xfrm>
          <a:prstGeom prst="rect">
            <a:avLst/>
          </a:prstGeom>
          <a:noFill/>
        </p:spPr>
        <p:txBody>
          <a:bodyPr wrap="square">
            <a:spAutoFit/>
          </a:bodyPr>
          <a:lstStyle/>
          <a:p>
            <a:pPr algn="ctr"/>
            <a:r>
              <a:rPr lang="en-US" altLang="ru-RU" sz="1800" b="1" dirty="0">
                <a:solidFill>
                  <a:prstClr val="black"/>
                </a:solidFill>
                <a:latin typeface="+mn-lt"/>
              </a:rPr>
              <a:t>Measurement Units</a:t>
            </a:r>
          </a:p>
        </p:txBody>
      </p:sp>
      <p:cxnSp>
        <p:nvCxnSpPr>
          <p:cNvPr id="27" name="Straight Arrow Connector 26">
            <a:extLst>
              <a:ext uri="{FF2B5EF4-FFF2-40B4-BE49-F238E27FC236}">
                <a16:creationId xmlns:a16="http://schemas.microsoft.com/office/drawing/2014/main" id="{F9C92026-EFF6-0D29-DDEC-1000DC5049D4}"/>
              </a:ext>
            </a:extLst>
          </p:cNvPr>
          <p:cNvCxnSpPr>
            <a:cxnSpLocks/>
          </p:cNvCxnSpPr>
          <p:nvPr/>
        </p:nvCxnSpPr>
        <p:spPr>
          <a:xfrm flipH="1">
            <a:off x="9375112" y="1145512"/>
            <a:ext cx="964642" cy="62299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5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200786C-8958-A0F8-6F02-E02D6FD3D986}"/>
              </a:ext>
            </a:extLst>
          </p:cNvPr>
          <p:cNvPicPr>
            <a:picLocks noChangeAspect="1"/>
          </p:cNvPicPr>
          <p:nvPr/>
        </p:nvPicPr>
        <p:blipFill>
          <a:blip r:embed="rId3"/>
          <a:stretch>
            <a:fillRect/>
          </a:stretch>
        </p:blipFill>
        <p:spPr>
          <a:xfrm>
            <a:off x="934495" y="4153355"/>
            <a:ext cx="4642340" cy="2106908"/>
          </a:xfrm>
          <a:prstGeom prst="rect">
            <a:avLst/>
          </a:prstGeom>
          <a:ln>
            <a:solidFill>
              <a:schemeClr val="accent1"/>
            </a:solidFill>
          </a:ln>
        </p:spPr>
      </p:pic>
      <p:pic>
        <p:nvPicPr>
          <p:cNvPr id="16" name="Picture 15">
            <a:extLst>
              <a:ext uri="{FF2B5EF4-FFF2-40B4-BE49-F238E27FC236}">
                <a16:creationId xmlns:a16="http://schemas.microsoft.com/office/drawing/2014/main" id="{0C2AB201-8D56-DAF2-5701-6AE2C561B1C8}"/>
              </a:ext>
            </a:extLst>
          </p:cNvPr>
          <p:cNvPicPr>
            <a:picLocks noChangeAspect="1"/>
          </p:cNvPicPr>
          <p:nvPr/>
        </p:nvPicPr>
        <p:blipFill>
          <a:blip r:embed="rId4"/>
          <a:stretch>
            <a:fillRect/>
          </a:stretch>
        </p:blipFill>
        <p:spPr>
          <a:xfrm>
            <a:off x="160774" y="2164822"/>
            <a:ext cx="6851532" cy="1613358"/>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600" dirty="0"/>
              <a:t>Extended Properties</a:t>
            </a:r>
            <a:r>
              <a:rPr lang="en-US" sz="3733" dirty="0"/>
              <a:t>: Defining Template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dirty="0">
                <a:hlinkClick r:id="rId5"/>
              </a:rPr>
              <a:t>https://crc247.mdi.ruhr-uni-bochum.de/adminobject/edititem/1956/?returl=%2Fobject%2F_template-1956</a:t>
            </a:r>
          </a:p>
          <a:p>
            <a:pPr indent="0" defTabSz="914377">
              <a:buNone/>
            </a:pPr>
            <a:r>
              <a:rPr lang="en-US" dirty="0">
                <a:hlinkClick r:id="rId5"/>
              </a:rPr>
              <a:t>https://crc247.mdi.ruhr-uni-bochum.de/object/_template-1956</a:t>
            </a:r>
            <a:endParaRPr lang="en-US" dirty="0"/>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to facilitated data edit we need to template extended properties for specified.</a:t>
            </a:r>
          </a:p>
          <a:p>
            <a:pPr defTabSz="914377">
              <a:spcBef>
                <a:spcPts val="1200"/>
              </a:spcBef>
            </a:pPr>
            <a:r>
              <a:rPr lang="en-US" altLang="ru-RU" sz="1800" b="1" dirty="0">
                <a:solidFill>
                  <a:prstClr val="black"/>
                </a:solidFill>
                <a:latin typeface="+mn-lt"/>
              </a:rPr>
              <a:t>Task: create template for synthesis parameters =&gt; </a:t>
            </a:r>
            <a:r>
              <a:rPr lang="en-US" altLang="ru-RU" sz="1800" dirty="0">
                <a:solidFill>
                  <a:prstClr val="black"/>
                </a:solidFill>
                <a:latin typeface="+mn-lt"/>
              </a:rPr>
              <a:t>create object </a:t>
            </a:r>
            <a:r>
              <a:rPr lang="en-US" altLang="ru-RU" sz="1800">
                <a:solidFill>
                  <a:prstClr val="black"/>
                </a:solidFill>
                <a:latin typeface="+mn-lt"/>
              </a:rPr>
              <a:t>with </a:t>
            </a:r>
            <a:r>
              <a:rPr lang="en-US" altLang="ru-RU" sz="1800" b="1">
                <a:solidFill>
                  <a:prstClr val="black"/>
                </a:solidFill>
                <a:latin typeface="+mn-lt"/>
              </a:rPr>
              <a:t>“_</a:t>
            </a:r>
            <a:r>
              <a:rPr lang="en-US" altLang="ru-RU" sz="1800" b="1" dirty="0">
                <a:solidFill>
                  <a:prstClr val="black"/>
                </a:solidFill>
                <a:latin typeface="+mn-lt"/>
              </a:rPr>
              <a:t>Template” </a:t>
            </a:r>
            <a:r>
              <a:rPr lang="en-US" altLang="ru-RU" sz="1800" dirty="0">
                <a:solidFill>
                  <a:prstClr val="black"/>
                </a:solidFill>
                <a:latin typeface="+mn-lt"/>
              </a:rPr>
              <a:t>name.</a:t>
            </a:r>
          </a:p>
          <a:p>
            <a:pPr defTabSz="914377">
              <a:spcBef>
                <a:spcPts val="1200"/>
              </a:spcBef>
            </a:pPr>
            <a:r>
              <a:rPr lang="en-US" altLang="ru-RU" sz="1800" b="1" dirty="0">
                <a:solidFill>
                  <a:prstClr val="black"/>
                </a:solidFill>
                <a:latin typeface="+mn-lt"/>
              </a:rPr>
              <a:t>1) Create separators</a:t>
            </a:r>
            <a:r>
              <a:rPr lang="en-US" altLang="ru-RU" sz="1800" dirty="0">
                <a:solidFill>
                  <a:prstClr val="black"/>
                </a:solidFill>
                <a:latin typeface="+mn-lt"/>
              </a:rPr>
              <a:t>, blue captions to create named sections (</a:t>
            </a:r>
            <a:r>
              <a:rPr lang="en-US" altLang="ru-RU" sz="1800" b="1" dirty="0">
                <a:solidFill>
                  <a:prstClr val="black"/>
                </a:solidFill>
                <a:latin typeface="+mn-lt"/>
              </a:rPr>
              <a:t>Comment == SEPARATOR</a:t>
            </a:r>
            <a:r>
              <a:rPr lang="en-US" altLang="ru-RU" sz="1800" dirty="0">
                <a:solidFill>
                  <a:prstClr val="black"/>
                </a:solidFill>
                <a:latin typeface="+mn-lt"/>
              </a:rPr>
              <a:t>)</a:t>
            </a:r>
          </a:p>
          <a:p>
            <a:pPr marL="457200" indent="-457200" defTabSz="914377">
              <a:spcBef>
                <a:spcPts val="1200"/>
              </a:spcBef>
              <a:buAutoNum type="arabicParenR"/>
            </a:pPr>
            <a:endParaRPr lang="en-US" altLang="ru-RU" sz="1800" dirty="0">
              <a:solidFill>
                <a:prstClr val="black"/>
              </a:solidFill>
              <a:latin typeface="+mn-lt"/>
            </a:endParaRPr>
          </a:p>
          <a:p>
            <a:pPr marL="457200" indent="-457200" defTabSz="914377">
              <a:spcBef>
                <a:spcPts val="1200"/>
              </a:spcBef>
              <a:buAutoNum type="arabicParenR"/>
            </a:pPr>
            <a:endParaRPr lang="en-US" altLang="ru-RU" sz="1800" dirty="0">
              <a:solidFill>
                <a:prstClr val="black"/>
              </a:solidFill>
              <a:latin typeface="+mn-lt"/>
            </a:endParaRPr>
          </a:p>
          <a:p>
            <a:pPr marL="457200" indent="-457200" defTabSz="914377">
              <a:spcBef>
                <a:spcPts val="1200"/>
              </a:spcBef>
              <a:buAutoNum type="arabicParenR"/>
            </a:pPr>
            <a:endParaRPr lang="en-US" altLang="ru-RU" sz="1800" dirty="0">
              <a:solidFill>
                <a:prstClr val="black"/>
              </a:solidFill>
              <a:latin typeface="+mn-lt"/>
            </a:endParaRPr>
          </a:p>
          <a:p>
            <a:pPr marL="457200" indent="-457200" defTabSz="914377">
              <a:spcBef>
                <a:spcPts val="1200"/>
              </a:spcBef>
              <a:buAutoNum type="arabicParenR"/>
            </a:pPr>
            <a:endParaRPr lang="en-US" altLang="ru-RU" sz="1800" dirty="0">
              <a:solidFill>
                <a:prstClr val="black"/>
              </a:solidFill>
              <a:latin typeface="+mn-lt"/>
            </a:endParaRPr>
          </a:p>
          <a:p>
            <a:pPr defTabSz="914377">
              <a:spcBef>
                <a:spcPts val="1200"/>
              </a:spcBef>
            </a:pPr>
            <a:r>
              <a:rPr lang="en-US" altLang="ru-RU" sz="1800" b="1" dirty="0">
                <a:solidFill>
                  <a:prstClr val="black"/>
                </a:solidFill>
                <a:latin typeface="+mn-lt"/>
              </a:rPr>
              <a:t>2) Create placeholders </a:t>
            </a:r>
            <a:r>
              <a:rPr lang="en-US" altLang="ru-RU" sz="1800" dirty="0">
                <a:solidFill>
                  <a:prstClr val="black"/>
                </a:solidFill>
                <a:latin typeface="+mn-lt"/>
              </a:rPr>
              <a:t>(float, int, string)</a:t>
            </a:r>
            <a:endParaRPr lang="ru-RU" altLang="ru-RU" sz="2000" dirty="0">
              <a:solidFill>
                <a:srgbClr val="0070C0"/>
              </a:solidFill>
              <a:latin typeface="+mn-lt"/>
            </a:endParaRPr>
          </a:p>
        </p:txBody>
      </p:sp>
      <p:pic>
        <p:nvPicPr>
          <p:cNvPr id="5" name="Picture 4">
            <a:extLst>
              <a:ext uri="{FF2B5EF4-FFF2-40B4-BE49-F238E27FC236}">
                <a16:creationId xmlns:a16="http://schemas.microsoft.com/office/drawing/2014/main" id="{9F138156-8469-0B5B-38F2-E84FC60CAF3B}"/>
              </a:ext>
            </a:extLst>
          </p:cNvPr>
          <p:cNvPicPr>
            <a:picLocks noChangeAspect="1"/>
          </p:cNvPicPr>
          <p:nvPr/>
        </p:nvPicPr>
        <p:blipFill>
          <a:blip r:embed="rId6"/>
          <a:stretch>
            <a:fillRect/>
          </a:stretch>
        </p:blipFill>
        <p:spPr>
          <a:xfrm>
            <a:off x="7216515" y="1995335"/>
            <a:ext cx="4975485" cy="4335126"/>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D5FC997F-010A-C030-87BC-818A4B492FE9}"/>
              </a:ext>
            </a:extLst>
          </p:cNvPr>
          <p:cNvCxnSpPr>
            <a:cxnSpLocks/>
          </p:cNvCxnSpPr>
          <p:nvPr/>
        </p:nvCxnSpPr>
        <p:spPr>
          <a:xfrm flipV="1">
            <a:off x="904352" y="2303813"/>
            <a:ext cx="6327721" cy="61020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02B2CA-C0A7-6CF3-153D-C7897436AD89}"/>
              </a:ext>
            </a:extLst>
          </p:cNvPr>
          <p:cNvCxnSpPr>
            <a:cxnSpLocks/>
          </p:cNvCxnSpPr>
          <p:nvPr/>
        </p:nvCxnSpPr>
        <p:spPr>
          <a:xfrm>
            <a:off x="904352" y="3486778"/>
            <a:ext cx="6327721" cy="1156474"/>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697138-8799-E1A5-593C-E1AB4C5934DD}"/>
              </a:ext>
            </a:extLst>
          </p:cNvPr>
          <p:cNvCxnSpPr>
            <a:cxnSpLocks/>
          </p:cNvCxnSpPr>
          <p:nvPr/>
        </p:nvCxnSpPr>
        <p:spPr>
          <a:xfrm flipV="1">
            <a:off x="1358203" y="3788229"/>
            <a:ext cx="5906755" cy="1338104"/>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788A53A-EEC9-5077-5BFB-822E37FB1A03}"/>
              </a:ext>
            </a:extLst>
          </p:cNvPr>
          <p:cNvSpPr txBox="1"/>
          <p:nvPr/>
        </p:nvSpPr>
        <p:spPr>
          <a:xfrm>
            <a:off x="9810540" y="758203"/>
            <a:ext cx="1805354" cy="646331"/>
          </a:xfrm>
          <a:prstGeom prst="rect">
            <a:avLst/>
          </a:prstGeom>
          <a:noFill/>
        </p:spPr>
        <p:txBody>
          <a:bodyPr wrap="square">
            <a:spAutoFit/>
          </a:bodyPr>
          <a:lstStyle/>
          <a:p>
            <a:pPr algn="ctr"/>
            <a:r>
              <a:rPr lang="en-US" altLang="ru-RU" sz="1800" b="1" dirty="0">
                <a:solidFill>
                  <a:prstClr val="black"/>
                </a:solidFill>
                <a:latin typeface="+mn-lt"/>
              </a:rPr>
              <a:t>Measurement Units</a:t>
            </a:r>
          </a:p>
        </p:txBody>
      </p:sp>
      <p:cxnSp>
        <p:nvCxnSpPr>
          <p:cNvPr id="33" name="Straight Arrow Connector 32">
            <a:extLst>
              <a:ext uri="{FF2B5EF4-FFF2-40B4-BE49-F238E27FC236}">
                <a16:creationId xmlns:a16="http://schemas.microsoft.com/office/drawing/2014/main" id="{DD33D3B8-EF22-B717-C9E2-5D417FB4A7A8}"/>
              </a:ext>
            </a:extLst>
          </p:cNvPr>
          <p:cNvCxnSpPr>
            <a:cxnSpLocks/>
          </p:cNvCxnSpPr>
          <p:nvPr/>
        </p:nvCxnSpPr>
        <p:spPr>
          <a:xfrm>
            <a:off x="11193864" y="1195753"/>
            <a:ext cx="610209" cy="1630574"/>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80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600" dirty="0"/>
              <a:t>Extended Properties</a:t>
            </a:r>
            <a:r>
              <a:rPr lang="en-US" sz="3733" dirty="0"/>
              <a:t>: Using Template</a:t>
            </a:r>
            <a:r>
              <a:rPr lang="ru-RU" sz="3733" dirty="0"/>
              <a:t> </a:t>
            </a:r>
            <a:r>
              <a:rPr lang="en-US" sz="3733" dirty="0"/>
              <a:t>to fill in data</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dirty="0">
                <a:hlinkClick r:id="rId3"/>
              </a:rPr>
              <a:t>https://crc247.mdi.ruhr-uni-bochum.de/object/synthesis-for-sample-8220-co-deposition-221111-k3-3-1922</a:t>
            </a:r>
            <a:endParaRPr lang="en-US" dirty="0"/>
          </a:p>
          <a:p>
            <a:pPr indent="0" defTabSz="914377">
              <a:buNone/>
            </a:pPr>
            <a:r>
              <a:rPr lang="en-US" dirty="0">
                <a:hlinkClick r:id="rId4"/>
              </a:rPr>
              <a:t>https://crc247.mdi.ruhr-uni-bochum.de/properties/edititem/1922</a:t>
            </a:r>
            <a:endParaRPr lang="en-US" dirty="0"/>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take advantage of created template during data input.</a:t>
            </a:r>
          </a:p>
          <a:p>
            <a:pPr defTabSz="914377">
              <a:spcBef>
                <a:spcPts val="1200"/>
              </a:spcBef>
            </a:pPr>
            <a:r>
              <a:rPr lang="en-US" altLang="ru-RU" sz="1800" b="1" dirty="0">
                <a:solidFill>
                  <a:prstClr val="black"/>
                </a:solidFill>
                <a:latin typeface="+mn-lt"/>
              </a:rPr>
              <a:t>Task: </a:t>
            </a:r>
            <a:r>
              <a:rPr lang="en-US" altLang="ru-RU" sz="1800" dirty="0">
                <a:solidFill>
                  <a:prstClr val="black"/>
                </a:solidFill>
                <a:latin typeface="+mn-lt"/>
              </a:rPr>
              <a:t>edit synthesis properties.</a:t>
            </a:r>
          </a:p>
        </p:txBody>
      </p:sp>
      <p:pic>
        <p:nvPicPr>
          <p:cNvPr id="6" name="Picture 5">
            <a:extLst>
              <a:ext uri="{FF2B5EF4-FFF2-40B4-BE49-F238E27FC236}">
                <a16:creationId xmlns:a16="http://schemas.microsoft.com/office/drawing/2014/main" id="{6A7A199D-88FD-94D7-3D2B-506EB8584642}"/>
              </a:ext>
            </a:extLst>
          </p:cNvPr>
          <p:cNvPicPr>
            <a:picLocks noChangeAspect="1"/>
          </p:cNvPicPr>
          <p:nvPr/>
        </p:nvPicPr>
        <p:blipFill>
          <a:blip r:embed="rId5"/>
          <a:stretch>
            <a:fillRect/>
          </a:stretch>
        </p:blipFill>
        <p:spPr>
          <a:xfrm>
            <a:off x="6481188" y="904351"/>
            <a:ext cx="5596932" cy="754516"/>
          </a:xfrm>
          <a:prstGeom prst="rect">
            <a:avLst/>
          </a:prstGeom>
          <a:ln>
            <a:solidFill>
              <a:schemeClr val="accent1"/>
            </a:solidFill>
          </a:ln>
        </p:spPr>
      </p:pic>
      <p:pic>
        <p:nvPicPr>
          <p:cNvPr id="9" name="Picture 8">
            <a:extLst>
              <a:ext uri="{FF2B5EF4-FFF2-40B4-BE49-F238E27FC236}">
                <a16:creationId xmlns:a16="http://schemas.microsoft.com/office/drawing/2014/main" id="{6A4D4ADD-0658-6312-89A9-70815C6E8B5B}"/>
              </a:ext>
            </a:extLst>
          </p:cNvPr>
          <p:cNvPicPr>
            <a:picLocks noChangeAspect="1"/>
          </p:cNvPicPr>
          <p:nvPr/>
        </p:nvPicPr>
        <p:blipFill>
          <a:blip r:embed="rId6"/>
          <a:stretch>
            <a:fillRect/>
          </a:stretch>
        </p:blipFill>
        <p:spPr>
          <a:xfrm>
            <a:off x="3202018" y="1637881"/>
            <a:ext cx="6577883" cy="4647363"/>
          </a:xfrm>
          <a:prstGeom prst="rect">
            <a:avLst/>
          </a:prstGeom>
          <a:ln>
            <a:solidFill>
              <a:schemeClr val="tx2">
                <a:lumMod val="90000"/>
                <a:lumOff val="10000"/>
              </a:schemeClr>
            </a:solidFill>
          </a:ln>
        </p:spPr>
      </p:pic>
      <p:sp>
        <p:nvSpPr>
          <p:cNvPr id="10" name="TextBox 9">
            <a:extLst>
              <a:ext uri="{FF2B5EF4-FFF2-40B4-BE49-F238E27FC236}">
                <a16:creationId xmlns:a16="http://schemas.microsoft.com/office/drawing/2014/main" id="{7251A50B-B62B-7DCC-C118-25DB737DA7E4}"/>
              </a:ext>
            </a:extLst>
          </p:cNvPr>
          <p:cNvSpPr txBox="1"/>
          <p:nvPr/>
        </p:nvSpPr>
        <p:spPr>
          <a:xfrm>
            <a:off x="90435" y="3437763"/>
            <a:ext cx="2753248" cy="646331"/>
          </a:xfrm>
          <a:prstGeom prst="rect">
            <a:avLst/>
          </a:prstGeom>
          <a:noFill/>
        </p:spPr>
        <p:txBody>
          <a:bodyPr wrap="square">
            <a:spAutoFit/>
          </a:bodyPr>
          <a:lstStyle/>
          <a:p>
            <a:r>
              <a:rPr lang="en-US" altLang="ru-RU" sz="1800" b="1" dirty="0">
                <a:solidFill>
                  <a:prstClr val="black"/>
                </a:solidFill>
                <a:latin typeface="+mn-lt"/>
              </a:rPr>
              <a:t>Separators</a:t>
            </a:r>
          </a:p>
          <a:p>
            <a:r>
              <a:rPr lang="en-US" dirty="0">
                <a:solidFill>
                  <a:prstClr val="black"/>
                </a:solidFill>
              </a:rPr>
              <a:t>(logical blocks)</a:t>
            </a:r>
            <a:endParaRPr lang="en-US" dirty="0"/>
          </a:p>
        </p:txBody>
      </p:sp>
      <p:cxnSp>
        <p:nvCxnSpPr>
          <p:cNvPr id="11" name="Straight Arrow Connector 10">
            <a:extLst>
              <a:ext uri="{FF2B5EF4-FFF2-40B4-BE49-F238E27FC236}">
                <a16:creationId xmlns:a16="http://schemas.microsoft.com/office/drawing/2014/main" id="{598A2B70-3862-19B0-C394-5D3B9E04ACFB}"/>
              </a:ext>
            </a:extLst>
          </p:cNvPr>
          <p:cNvCxnSpPr>
            <a:cxnSpLocks/>
          </p:cNvCxnSpPr>
          <p:nvPr/>
        </p:nvCxnSpPr>
        <p:spPr>
          <a:xfrm>
            <a:off x="2772486" y="3094893"/>
            <a:ext cx="0" cy="98473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2DCB14-891D-C454-9A36-0A84738C17C7}"/>
              </a:ext>
            </a:extLst>
          </p:cNvPr>
          <p:cNvCxnSpPr>
            <a:cxnSpLocks/>
          </p:cNvCxnSpPr>
          <p:nvPr/>
        </p:nvCxnSpPr>
        <p:spPr>
          <a:xfrm flipV="1">
            <a:off x="1416818" y="2049864"/>
            <a:ext cx="1758461" cy="153739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DFBBF2-F074-F1DB-6DF0-4BF8007B260B}"/>
              </a:ext>
            </a:extLst>
          </p:cNvPr>
          <p:cNvSpPr txBox="1"/>
          <p:nvPr/>
        </p:nvSpPr>
        <p:spPr>
          <a:xfrm rot="16200000">
            <a:off x="1975340" y="3413483"/>
            <a:ext cx="1086895" cy="369332"/>
          </a:xfrm>
          <a:prstGeom prst="rect">
            <a:avLst/>
          </a:prstGeom>
          <a:noFill/>
        </p:spPr>
        <p:txBody>
          <a:bodyPr wrap="square">
            <a:spAutoFit/>
          </a:bodyPr>
          <a:lstStyle/>
          <a:p>
            <a:r>
              <a:rPr lang="en-US" altLang="ru-RU" sz="1800" b="1" dirty="0" err="1">
                <a:solidFill>
                  <a:prstClr val="black"/>
                </a:solidFill>
                <a:latin typeface="+mn-lt"/>
              </a:rPr>
              <a:t>SortCode</a:t>
            </a:r>
            <a:endParaRPr lang="en-US" dirty="0"/>
          </a:p>
        </p:txBody>
      </p:sp>
      <p:cxnSp>
        <p:nvCxnSpPr>
          <p:cNvPr id="15" name="Straight Arrow Connector 14">
            <a:extLst>
              <a:ext uri="{FF2B5EF4-FFF2-40B4-BE49-F238E27FC236}">
                <a16:creationId xmlns:a16="http://schemas.microsoft.com/office/drawing/2014/main" id="{F8C8424F-BED8-06F3-D022-D62E74B851A7}"/>
              </a:ext>
            </a:extLst>
          </p:cNvPr>
          <p:cNvCxnSpPr>
            <a:cxnSpLocks/>
          </p:cNvCxnSpPr>
          <p:nvPr/>
        </p:nvCxnSpPr>
        <p:spPr>
          <a:xfrm>
            <a:off x="1426866" y="3677697"/>
            <a:ext cx="1788607" cy="128618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EF5128-9BEC-6C7A-90EC-080B6CBFA818}"/>
              </a:ext>
            </a:extLst>
          </p:cNvPr>
          <p:cNvSpPr txBox="1"/>
          <p:nvPr/>
        </p:nvSpPr>
        <p:spPr>
          <a:xfrm rot="16200000">
            <a:off x="2197656" y="3233026"/>
            <a:ext cx="1625324" cy="369332"/>
          </a:xfrm>
          <a:prstGeom prst="rect">
            <a:avLst/>
          </a:prstGeom>
          <a:noFill/>
        </p:spPr>
        <p:txBody>
          <a:bodyPr wrap="square">
            <a:spAutoFit/>
          </a:bodyPr>
          <a:lstStyle/>
          <a:p>
            <a:r>
              <a:rPr lang="en-US" altLang="ru-RU" sz="1800" b="1" dirty="0">
                <a:solidFill>
                  <a:prstClr val="black"/>
                </a:solidFill>
                <a:latin typeface="+mn-lt"/>
              </a:rPr>
              <a:t>Values Types</a:t>
            </a:r>
          </a:p>
        </p:txBody>
      </p:sp>
      <p:sp>
        <p:nvSpPr>
          <p:cNvPr id="24" name="TextBox 23">
            <a:extLst>
              <a:ext uri="{FF2B5EF4-FFF2-40B4-BE49-F238E27FC236}">
                <a16:creationId xmlns:a16="http://schemas.microsoft.com/office/drawing/2014/main" id="{524078FA-CFA2-5B0A-2610-BFD13742E758}"/>
              </a:ext>
            </a:extLst>
          </p:cNvPr>
          <p:cNvSpPr txBox="1"/>
          <p:nvPr/>
        </p:nvSpPr>
        <p:spPr>
          <a:xfrm>
            <a:off x="10482106" y="2685812"/>
            <a:ext cx="1535723" cy="646331"/>
          </a:xfrm>
          <a:prstGeom prst="rect">
            <a:avLst/>
          </a:prstGeom>
          <a:noFill/>
        </p:spPr>
        <p:txBody>
          <a:bodyPr wrap="square">
            <a:spAutoFit/>
          </a:bodyPr>
          <a:lstStyle/>
          <a:p>
            <a:r>
              <a:rPr lang="en-US" altLang="ru-RU" sz="1800" b="1" dirty="0">
                <a:solidFill>
                  <a:prstClr val="black"/>
                </a:solidFill>
                <a:latin typeface="+mn-lt"/>
              </a:rPr>
              <a:t>Empty values</a:t>
            </a:r>
          </a:p>
          <a:p>
            <a:r>
              <a:rPr lang="en-US" dirty="0">
                <a:solidFill>
                  <a:prstClr val="black"/>
                </a:solidFill>
              </a:rPr>
              <a:t>(white)</a:t>
            </a:r>
            <a:endParaRPr lang="en-US" dirty="0"/>
          </a:p>
        </p:txBody>
      </p:sp>
      <p:cxnSp>
        <p:nvCxnSpPr>
          <p:cNvPr id="25" name="Straight Arrow Connector 24">
            <a:extLst>
              <a:ext uri="{FF2B5EF4-FFF2-40B4-BE49-F238E27FC236}">
                <a16:creationId xmlns:a16="http://schemas.microsoft.com/office/drawing/2014/main" id="{7BD58DD8-EA68-1122-4BB2-4FFC96B05C6B}"/>
              </a:ext>
            </a:extLst>
          </p:cNvPr>
          <p:cNvCxnSpPr>
            <a:cxnSpLocks/>
          </p:cNvCxnSpPr>
          <p:nvPr/>
        </p:nvCxnSpPr>
        <p:spPr>
          <a:xfrm flipH="1">
            <a:off x="7676941" y="3016181"/>
            <a:ext cx="2835310"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2C70C29-2B20-CCA8-FAE7-EF55012FB500}"/>
              </a:ext>
            </a:extLst>
          </p:cNvPr>
          <p:cNvSpPr txBox="1"/>
          <p:nvPr/>
        </p:nvSpPr>
        <p:spPr>
          <a:xfrm>
            <a:off x="10544070" y="4114353"/>
            <a:ext cx="1535723" cy="646331"/>
          </a:xfrm>
          <a:prstGeom prst="rect">
            <a:avLst/>
          </a:prstGeom>
          <a:noFill/>
        </p:spPr>
        <p:txBody>
          <a:bodyPr wrap="square">
            <a:spAutoFit/>
          </a:bodyPr>
          <a:lstStyle/>
          <a:p>
            <a:r>
              <a:rPr lang="en-US" altLang="ru-RU" sz="1800" b="1" dirty="0">
                <a:solidFill>
                  <a:prstClr val="black"/>
                </a:solidFill>
                <a:latin typeface="+mn-lt"/>
              </a:rPr>
              <a:t>Filled values</a:t>
            </a:r>
          </a:p>
          <a:p>
            <a:r>
              <a:rPr lang="en-US" dirty="0">
                <a:solidFill>
                  <a:prstClr val="black"/>
                </a:solidFill>
              </a:rPr>
              <a:t>(green)</a:t>
            </a:r>
            <a:endParaRPr lang="en-US" dirty="0"/>
          </a:p>
        </p:txBody>
      </p:sp>
      <p:cxnSp>
        <p:nvCxnSpPr>
          <p:cNvPr id="28" name="Straight Arrow Connector 27">
            <a:extLst>
              <a:ext uri="{FF2B5EF4-FFF2-40B4-BE49-F238E27FC236}">
                <a16:creationId xmlns:a16="http://schemas.microsoft.com/office/drawing/2014/main" id="{8EA55790-6E97-5EAE-C3BB-600606937D99}"/>
              </a:ext>
            </a:extLst>
          </p:cNvPr>
          <p:cNvCxnSpPr>
            <a:cxnSpLocks/>
          </p:cNvCxnSpPr>
          <p:nvPr/>
        </p:nvCxnSpPr>
        <p:spPr>
          <a:xfrm flipH="1">
            <a:off x="7717134" y="4454770"/>
            <a:ext cx="2796792" cy="85076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00B09F8-4A95-3CFD-536F-2DC5898A7D00}"/>
              </a:ext>
            </a:extLst>
          </p:cNvPr>
          <p:cNvSpPr txBox="1"/>
          <p:nvPr/>
        </p:nvSpPr>
        <p:spPr>
          <a:xfrm>
            <a:off x="10420138" y="5080670"/>
            <a:ext cx="1741714" cy="923330"/>
          </a:xfrm>
          <a:prstGeom prst="rect">
            <a:avLst/>
          </a:prstGeom>
          <a:noFill/>
        </p:spPr>
        <p:txBody>
          <a:bodyPr wrap="square">
            <a:spAutoFit/>
          </a:bodyPr>
          <a:lstStyle/>
          <a:p>
            <a:r>
              <a:rPr lang="en-US" altLang="ru-RU" b="1" dirty="0">
                <a:solidFill>
                  <a:prstClr val="black"/>
                </a:solidFill>
              </a:rPr>
              <a:t>Out of template </a:t>
            </a:r>
            <a:r>
              <a:rPr lang="en-US" altLang="ru-RU" sz="1800" b="1" dirty="0">
                <a:solidFill>
                  <a:prstClr val="black"/>
                </a:solidFill>
                <a:latin typeface="+mn-lt"/>
              </a:rPr>
              <a:t>values</a:t>
            </a:r>
          </a:p>
          <a:p>
            <a:r>
              <a:rPr lang="en-US" dirty="0">
                <a:solidFill>
                  <a:prstClr val="black"/>
                </a:solidFill>
              </a:rPr>
              <a:t>(yellow)</a:t>
            </a:r>
            <a:endParaRPr lang="en-US" dirty="0"/>
          </a:p>
        </p:txBody>
      </p:sp>
      <p:cxnSp>
        <p:nvCxnSpPr>
          <p:cNvPr id="35" name="Straight Arrow Connector 34">
            <a:extLst>
              <a:ext uri="{FF2B5EF4-FFF2-40B4-BE49-F238E27FC236}">
                <a16:creationId xmlns:a16="http://schemas.microsoft.com/office/drawing/2014/main" id="{FF1B40ED-02E0-34E4-C6D5-DFA7A0008A66}"/>
              </a:ext>
            </a:extLst>
          </p:cNvPr>
          <p:cNvCxnSpPr>
            <a:cxnSpLocks/>
          </p:cNvCxnSpPr>
          <p:nvPr/>
        </p:nvCxnSpPr>
        <p:spPr>
          <a:xfrm flipH="1">
            <a:off x="9696659" y="5551716"/>
            <a:ext cx="678265"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6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4"/>
              </a:rPr>
              <a:t>https://demo.mdi.ruhr-uni-bochum.de/adminobject/edititem/4870</a:t>
            </a: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Value</a:t>
            </a:r>
            <a:r>
              <a:rPr lang="en-US" altLang="ru-RU" sz="1800" dirty="0">
                <a:solidFill>
                  <a:prstClr val="black"/>
                </a:solidFill>
                <a:latin typeface="+mn-lt"/>
              </a:rPr>
              <a:t> – contains cell value</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Row</a:t>
            </a:r>
            <a:r>
              <a:rPr lang="en-US" altLang="ru-RU" sz="1800" dirty="0">
                <a:solidFill>
                  <a:prstClr val="black"/>
                </a:solidFill>
                <a:latin typeface="+mn-lt"/>
              </a:rPr>
              <a:t> – contains row number (1, 2, 3, …). If no row number specified – value is threated as object’s property</a:t>
            </a:r>
          </a:p>
        </p:txBody>
      </p:sp>
    </p:spTree>
    <p:extLst>
      <p:ext uri="{BB962C8B-B14F-4D97-AF65-F5344CB8AC3E}">
        <p14:creationId xmlns:p14="http://schemas.microsoft.com/office/powerpoint/2010/main" val="285326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sp>
        <p:nvSpPr>
          <p:cNvPr id="3" name="Text Placeholder 2">
            <a:extLst>
              <a:ext uri="{FF2B5EF4-FFF2-40B4-BE49-F238E27FC236}">
                <a16:creationId xmlns:a16="http://schemas.microsoft.com/office/drawing/2014/main" id="{C7CCA66A-6571-A9BF-F3D9-80F344BBA82D}"/>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4"/>
              </a:rPr>
              <a:t>https://demo.mdi.ruhr-uni-bochum.de/adminobject/edititem/4870</a:t>
            </a:r>
            <a:endParaRPr lang="en-US"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5"/>
          <a:stretch>
            <a:fillRect/>
          </a:stretch>
        </p:blipFill>
        <p:spPr>
          <a:xfrm>
            <a:off x="167453" y="1444091"/>
            <a:ext cx="7653768" cy="2783716"/>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6"/>
          <a:stretch>
            <a:fillRect/>
          </a:stretch>
        </p:blipFill>
        <p:spPr>
          <a:xfrm>
            <a:off x="8042591" y="157337"/>
            <a:ext cx="3974323" cy="5884275"/>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7"/>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8"/>
          <a:stretch>
            <a:fillRect/>
          </a:stretch>
        </p:blipFill>
        <p:spPr>
          <a:xfrm>
            <a:off x="239349" y="4355305"/>
            <a:ext cx="7248128" cy="1718116"/>
          </a:xfrm>
          <a:prstGeom prst="rect">
            <a:avLst/>
          </a:prstGeom>
          <a:ln>
            <a:solidFill>
              <a:srgbClr val="0070C0"/>
            </a:solidFill>
          </a:ln>
        </p:spPr>
      </p:pic>
    </p:spTree>
    <p:extLst>
      <p:ext uri="{BB962C8B-B14F-4D97-AF65-F5344CB8AC3E}">
        <p14:creationId xmlns:p14="http://schemas.microsoft.com/office/powerpoint/2010/main" val="2607939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p:txBody>
          <a:bodyPr/>
          <a:lstStyle/>
          <a:p>
            <a:pPr indent="0">
              <a:buNone/>
            </a:pP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a:buNone/>
            </a:pPr>
            <a:endParaRPr lang="en-US"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prstClr val="black"/>
                </a:solidFill>
                <a:latin typeface="Arial" panose="020B0604020202020204" pitchFamily="34" charset="0"/>
                <a:hlinkClick r:id="rId3"/>
              </a:rPr>
              <a:t>https://demo.mdi.ruhr-uni-bochum.de/object/ag2s-4870</a:t>
            </a:r>
            <a:endParaRPr lang="en-US" altLang="ru-RU" sz="1333"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5135215" y="3717033"/>
            <a:ext cx="6937292" cy="2312431"/>
          </a:xfrm>
          <a:prstGeom prst="rect">
            <a:avLst/>
          </a:prstGeom>
          <a:ln>
            <a:solidFill>
              <a:srgbClr val="0070C0"/>
            </a:solidFill>
          </a:ln>
        </p:spPr>
      </p:pic>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43339" y="1444091"/>
            <a:ext cx="6048672" cy="2861936"/>
          </a:xfrm>
          <a:prstGeom prst="rect">
            <a:avLst/>
          </a:prstGeom>
          <a:ln>
            <a:solidFill>
              <a:srgbClr val="0070C0"/>
            </a:solidFill>
          </a:ln>
        </p:spPr>
      </p:pic>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b="1" dirty="0">
                <a:solidFill>
                  <a:prstClr val="black"/>
                </a:solidFill>
                <a:latin typeface="+mn-lt"/>
              </a:rPr>
              <a:t>Download</a:t>
            </a:r>
            <a:r>
              <a:rPr lang="en-US" altLang="ru-RU" sz="2133" dirty="0">
                <a:solidFill>
                  <a:prstClr val="black"/>
                </a:solidFill>
                <a:latin typeface="+mn-lt"/>
              </a:rPr>
              <a:t> data</a:t>
            </a:r>
          </a:p>
          <a:p>
            <a:pPr marL="457189" indent="-457189" defTabSz="914377">
              <a:spcBef>
                <a:spcPts val="0"/>
              </a:spcBef>
              <a:buFontTx/>
              <a:buAutoNum type="arabicParenR"/>
            </a:pPr>
            <a:r>
              <a:rPr lang="en-US" altLang="ru-RU" sz="2133" dirty="0">
                <a:solidFill>
                  <a:prstClr val="black"/>
                </a:solidFill>
                <a:latin typeface="+mn-lt"/>
              </a:rPr>
              <a:t>Open in Excel and </a:t>
            </a:r>
            <a:r>
              <a:rPr lang="en-US" altLang="ru-RU" sz="2133" b="1" dirty="0">
                <a:solidFill>
                  <a:prstClr val="black"/>
                </a:solidFill>
                <a:latin typeface="+mn-lt"/>
              </a:rPr>
              <a:t>edit</a:t>
            </a:r>
          </a:p>
          <a:p>
            <a:pPr marL="457189" indent="-457189" defTabSz="914377">
              <a:spcBef>
                <a:spcPts val="0"/>
              </a:spcBef>
              <a:buFontTx/>
              <a:buAutoNum type="arabicParenR"/>
            </a:pPr>
            <a:r>
              <a:rPr lang="en-US" altLang="ru-RU" sz="2133" b="1" dirty="0">
                <a:solidFill>
                  <a:prstClr val="black"/>
                </a:solidFill>
                <a:latin typeface="+mn-lt"/>
              </a:rPr>
              <a:t>Upload</a:t>
            </a:r>
            <a:r>
              <a:rPr lang="en-US" altLang="ru-RU" sz="2133" dirty="0">
                <a:solidFill>
                  <a:prstClr val="black"/>
                </a:solidFill>
                <a:latin typeface="+mn-lt"/>
              </a:rPr>
              <a:t>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Table Templates for data types</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p:txBody>
          <a:bodyPr/>
          <a:lstStyle/>
          <a:p>
            <a:pPr indent="0">
              <a:buNone/>
            </a:pPr>
            <a:r>
              <a:rPr lang="en-US" altLang="ru-RU" sz="1000" dirty="0">
                <a:solidFill>
                  <a:prstClr val="black"/>
                </a:solidFill>
                <a:latin typeface="Arial" panose="020B0604020202020204" pitchFamily="34" charset="0"/>
                <a:hlinkClick r:id="rId3"/>
              </a:rPr>
              <a:t>https://demo.mdi.ruhr-uni-bochum.de/object/all-sputter-rates-for-test-6651</a:t>
            </a:r>
            <a:endParaRPr lang="en-US" altLang="ru-RU" sz="1000" dirty="0">
              <a:solidFill>
                <a:prstClr val="black"/>
              </a:solidFill>
              <a:latin typeface="Arial" panose="020B0604020202020204" pitchFamily="34" charset="0"/>
            </a:endParaRPr>
          </a:p>
          <a:p>
            <a:pPr indent="0">
              <a:buNone/>
            </a:pPr>
            <a:r>
              <a:rPr lang="en-US" altLang="ru-RU" sz="1000" dirty="0">
                <a:solidFill>
                  <a:prstClr val="black"/>
                </a:solidFill>
                <a:latin typeface="Arial" panose="020B0604020202020204" pitchFamily="34" charset="0"/>
                <a:hlinkClick r:id="rId4"/>
              </a:rPr>
              <a:t>https://demo.mdi.ruhr-uni-bochum.de/object/_templatesputterrate</a:t>
            </a:r>
            <a:endParaRPr lang="en-US" altLang="ru-RU" dirty="0">
              <a:solidFill>
                <a:prstClr val="black"/>
              </a:solidFill>
              <a:latin typeface="Arial" panose="020B0604020202020204" pitchFamily="34" charset="0"/>
            </a:endParaRPr>
          </a:p>
          <a:p>
            <a:pPr indent="0">
              <a:buNone/>
            </a:pPr>
            <a:endParaRPr lang="en-US" altLang="ru-RU" sz="1000" dirty="0">
              <a:solidFill>
                <a:prstClr val="black"/>
              </a:solidFill>
              <a:latin typeface="Arial" panose="020B0604020202020204" pitchFamily="34" charset="0"/>
            </a:endParaRPr>
          </a:p>
          <a:p>
            <a:pPr indent="0">
              <a:buNone/>
            </a:pPr>
            <a:endParaRPr lang="en-US"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69" y="879061"/>
            <a:ext cx="11977107" cy="534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define </a:t>
            </a:r>
            <a:r>
              <a:rPr lang="en-US" altLang="ru-RU" sz="2133" b="1" dirty="0">
                <a:solidFill>
                  <a:prstClr val="black"/>
                </a:solidFill>
                <a:latin typeface="+mn-lt"/>
              </a:rPr>
              <a:t>Table Template </a:t>
            </a:r>
            <a:r>
              <a:rPr lang="en-US" altLang="ru-RU" sz="2133" dirty="0">
                <a:solidFill>
                  <a:prstClr val="black"/>
                </a:solidFill>
                <a:latin typeface="+mn-lt"/>
              </a:rPr>
              <a:t>for properties</a:t>
            </a:r>
          </a:p>
          <a:p>
            <a:pPr defTabSz="914377">
              <a:spcBef>
                <a:spcPts val="0"/>
              </a:spcBef>
            </a:pPr>
            <a:r>
              <a:rPr lang="en-US" altLang="ru-RU" sz="2133" dirty="0">
                <a:solidFill>
                  <a:prstClr val="black"/>
                </a:solidFill>
                <a:latin typeface="+mn-lt"/>
              </a:rPr>
              <a:t>				</a:t>
            </a:r>
            <a:r>
              <a:rPr lang="en-US" altLang="ru-RU" sz="2133" u="sng" dirty="0">
                <a:solidFill>
                  <a:prstClr val="black"/>
                </a:solidFill>
                <a:latin typeface="+mn-lt"/>
              </a:rPr>
              <a:t>with respect to particular type</a:t>
            </a:r>
          </a:p>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dirty="0">
                <a:solidFill>
                  <a:prstClr val="black"/>
                </a:solidFill>
                <a:latin typeface="+mn-lt"/>
              </a:rPr>
              <a:t>After creating a data type (e.g. based on existing table) </a:t>
            </a:r>
            <a:r>
              <a:rPr lang="en-US" altLang="ru-RU" sz="2133" b="1" dirty="0">
                <a:solidFill>
                  <a:prstClr val="black"/>
                </a:solidFill>
                <a:latin typeface="+mn-lt"/>
              </a:rPr>
              <a:t>create a “_Template” object </a:t>
            </a:r>
            <a:r>
              <a:rPr lang="en-US" altLang="ru-RU" sz="2133" dirty="0">
                <a:solidFill>
                  <a:prstClr val="black"/>
                </a:solidFill>
                <a:latin typeface="+mn-lt"/>
              </a:rPr>
              <a:t>of given type: </a:t>
            </a:r>
            <a:r>
              <a:rPr lang="en-US" altLang="ru-RU" sz="2133" dirty="0">
                <a:solidFill>
                  <a:prstClr val="black"/>
                </a:solidFill>
                <a:latin typeface="+mn-lt"/>
                <a:hlinkClick r:id="rId5"/>
              </a:rPr>
              <a:t>https://demo.mdi.ruhr-uni-bochum.de/adminobject/list/11</a:t>
            </a:r>
            <a:endParaRPr lang="en-US" altLang="ru-RU" sz="2133" dirty="0">
              <a:solidFill>
                <a:prstClr val="black"/>
              </a:solidFill>
              <a:latin typeface="+mn-lt"/>
            </a:endParaRP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r>
              <a:rPr lang="en-US" altLang="ru-RU" sz="2133" b="1" dirty="0">
                <a:solidFill>
                  <a:prstClr val="black"/>
                </a:solidFill>
                <a:latin typeface="+mn-lt"/>
              </a:rPr>
              <a:t>Add Columns </a:t>
            </a:r>
            <a:r>
              <a:rPr lang="en-US" altLang="ru-RU" sz="2133" dirty="0">
                <a:solidFill>
                  <a:prstClr val="black"/>
                </a:solidFill>
                <a:latin typeface="+mn-lt"/>
              </a:rPr>
              <a:t>of desired table to corresponding Properties (</a:t>
            </a:r>
            <a:r>
              <a:rPr lang="en-US" altLang="ru-RU" sz="2133" dirty="0" err="1">
                <a:solidFill>
                  <a:prstClr val="black"/>
                </a:solidFill>
                <a:latin typeface="+mn-lt"/>
              </a:rPr>
              <a:t>w.r.t.</a:t>
            </a:r>
            <a:r>
              <a:rPr lang="en-US" altLang="ru-RU" sz="2133" dirty="0">
                <a:solidFill>
                  <a:prstClr val="black"/>
                </a:solidFill>
                <a:latin typeface="+mn-lt"/>
              </a:rPr>
              <a:t> data type: Float / Int / String / </a:t>
            </a:r>
            <a:r>
              <a:rPr lang="en-US" altLang="ru-RU" sz="2133" dirty="0" err="1">
                <a:solidFill>
                  <a:prstClr val="black"/>
                </a:solidFill>
                <a:latin typeface="+mn-lt"/>
              </a:rPr>
              <a:t>BigString</a:t>
            </a:r>
            <a:r>
              <a:rPr lang="en-US" altLang="ru-RU" sz="2133" dirty="0">
                <a:solidFill>
                  <a:prstClr val="black"/>
                </a:solidFill>
                <a:latin typeface="+mn-lt"/>
              </a:rPr>
              <a:t>) </a:t>
            </a:r>
            <a:r>
              <a:rPr lang="en-US" altLang="ru-RU" sz="2133" b="1" dirty="0">
                <a:solidFill>
                  <a:prstClr val="black"/>
                </a:solidFill>
                <a:latin typeface="+mn-lt"/>
              </a:rPr>
              <a:t>with Row=-1 </a:t>
            </a:r>
            <a:r>
              <a:rPr lang="en-US" altLang="ru-RU" sz="2133" dirty="0">
                <a:solidFill>
                  <a:prstClr val="black"/>
                </a:solidFill>
                <a:latin typeface="+mn-lt"/>
              </a:rPr>
              <a:t>– predefined template:</a:t>
            </a:r>
            <a:br>
              <a:rPr lang="en-US" altLang="ru-RU" sz="2133" dirty="0">
                <a:solidFill>
                  <a:prstClr val="black"/>
                </a:solidFill>
                <a:latin typeface="+mn-lt"/>
              </a:rPr>
            </a:br>
            <a:r>
              <a:rPr lang="en-US" altLang="ru-RU" sz="2133" dirty="0">
                <a:solidFill>
                  <a:prstClr val="black"/>
                </a:solidFill>
                <a:latin typeface="+mn-lt"/>
                <a:hlinkClick r:id="rId6"/>
              </a:rPr>
              <a:t>https://demo.mdi.ruhr-uni-bochum.de/adminobject/edititem/6650</a:t>
            </a:r>
            <a:endParaRPr lang="en-US" altLang="ru-RU" sz="2133" dirty="0">
              <a:solidFill>
                <a:prstClr val="black"/>
              </a:solidFill>
              <a:latin typeface="+mn-lt"/>
            </a:endParaRP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Create a new object and in UI </a:t>
            </a:r>
            <a:r>
              <a:rPr lang="en-US" altLang="ru-RU" sz="2133" b="1" dirty="0">
                <a:solidFill>
                  <a:prstClr val="black"/>
                </a:solidFill>
                <a:latin typeface="+mn-lt"/>
              </a:rPr>
              <a:t>press “Download properties in Excel” button</a:t>
            </a:r>
            <a:r>
              <a:rPr lang="en-US" altLang="ru-RU" sz="2133" dirty="0">
                <a:solidFill>
                  <a:prstClr val="black"/>
                </a:solidFill>
                <a:latin typeface="+mn-lt"/>
              </a:rPr>
              <a:t>: </a:t>
            </a:r>
            <a:r>
              <a:rPr lang="en-US" altLang="ru-RU" sz="2133" dirty="0">
                <a:solidFill>
                  <a:prstClr val="black"/>
                </a:solidFill>
                <a:latin typeface="+mn-lt"/>
                <a:hlinkClick r:id="rId3"/>
              </a:rPr>
              <a:t>https://demo.mdi.ruhr-uni-bochum.de/object/all-sputter-rates-for-test-6651</a:t>
            </a:r>
            <a:r>
              <a:rPr lang="en-US" altLang="ru-RU" sz="2133" dirty="0">
                <a:solidFill>
                  <a:prstClr val="black"/>
                </a:solidFill>
                <a:latin typeface="+mn-lt"/>
              </a:rPr>
              <a:t> to get template in Excel</a:t>
            </a: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r>
              <a:rPr lang="en-US" altLang="ru-RU" sz="2133" b="1" dirty="0">
                <a:solidFill>
                  <a:prstClr val="black"/>
                </a:solidFill>
                <a:latin typeface="+mn-lt"/>
              </a:rPr>
              <a:t>Modify</a:t>
            </a:r>
            <a:r>
              <a:rPr lang="en-US" altLang="ru-RU" sz="2133" dirty="0">
                <a:solidFill>
                  <a:prstClr val="black"/>
                </a:solidFill>
                <a:latin typeface="+mn-lt"/>
              </a:rPr>
              <a:t> template in Excel file </a:t>
            </a:r>
            <a:r>
              <a:rPr lang="en-US" altLang="ru-RU" sz="2133" b="1" dirty="0">
                <a:solidFill>
                  <a:prstClr val="black"/>
                </a:solidFill>
                <a:latin typeface="+mn-lt"/>
              </a:rPr>
              <a:t>and upload </a:t>
            </a:r>
            <a:r>
              <a:rPr lang="en-US" altLang="ru-RU" sz="2133" dirty="0">
                <a:solidFill>
                  <a:prstClr val="black"/>
                </a:solidFill>
                <a:latin typeface="+mn-lt"/>
              </a:rPr>
              <a:t>the data: </a:t>
            </a:r>
            <a:r>
              <a:rPr lang="en-US" altLang="ru-RU" sz="2133" dirty="0">
                <a:solidFill>
                  <a:prstClr val="black"/>
                </a:solidFill>
                <a:latin typeface="+mn-lt"/>
                <a:hlinkClick r:id="rId3"/>
              </a:rPr>
              <a:t>https://demo.mdi.ruhr-uni-bochum.de/object/all-sputter-rates-for-test-6651</a:t>
            </a:r>
            <a:r>
              <a:rPr lang="en-US" altLang="ru-RU" sz="2133" dirty="0">
                <a:solidFill>
                  <a:prstClr val="black"/>
                </a:solidFill>
                <a:latin typeface="+mn-lt"/>
              </a:rPr>
              <a:t> (test passed: 16 columns and 468 rows)</a:t>
            </a:r>
          </a:p>
        </p:txBody>
      </p:sp>
      <p:pic>
        <p:nvPicPr>
          <p:cNvPr id="5" name="Picture 4">
            <a:extLst>
              <a:ext uri="{FF2B5EF4-FFF2-40B4-BE49-F238E27FC236}">
                <a16:creationId xmlns:a16="http://schemas.microsoft.com/office/drawing/2014/main" id="{9E1E76EF-9D64-EDC3-879B-05D01C4AB1EF}"/>
              </a:ext>
            </a:extLst>
          </p:cNvPr>
          <p:cNvPicPr>
            <a:picLocks noChangeAspect="1"/>
          </p:cNvPicPr>
          <p:nvPr/>
        </p:nvPicPr>
        <p:blipFill>
          <a:blip r:embed="rId7"/>
          <a:stretch>
            <a:fillRect/>
          </a:stretch>
        </p:blipFill>
        <p:spPr>
          <a:xfrm>
            <a:off x="7898343" y="790109"/>
            <a:ext cx="3485424" cy="1067431"/>
          </a:xfrm>
          <a:prstGeom prst="rect">
            <a:avLst/>
          </a:prstGeom>
          <a:solidFill>
            <a:schemeClr val="bg1"/>
          </a:solidFill>
          <a:ln>
            <a:solidFill>
              <a:schemeClr val="accent1"/>
            </a:solidFill>
          </a:ln>
        </p:spPr>
      </p:pic>
      <p:pic>
        <p:nvPicPr>
          <p:cNvPr id="10" name="Picture 9">
            <a:extLst>
              <a:ext uri="{FF2B5EF4-FFF2-40B4-BE49-F238E27FC236}">
                <a16:creationId xmlns:a16="http://schemas.microsoft.com/office/drawing/2014/main" id="{FA27E609-496B-B0B4-6394-D0194524B53B}"/>
              </a:ext>
            </a:extLst>
          </p:cNvPr>
          <p:cNvPicPr>
            <a:picLocks noChangeAspect="1"/>
          </p:cNvPicPr>
          <p:nvPr/>
        </p:nvPicPr>
        <p:blipFill>
          <a:blip r:embed="rId8"/>
          <a:stretch>
            <a:fillRect/>
          </a:stretch>
        </p:blipFill>
        <p:spPr>
          <a:xfrm>
            <a:off x="8421061" y="3274029"/>
            <a:ext cx="3425946" cy="888472"/>
          </a:xfrm>
          <a:prstGeom prst="rect">
            <a:avLst/>
          </a:prstGeom>
          <a:solidFill>
            <a:schemeClr val="bg1"/>
          </a:solidFill>
          <a:ln>
            <a:solidFill>
              <a:schemeClr val="accent1"/>
            </a:solidFill>
          </a:ln>
        </p:spPr>
      </p:pic>
      <p:pic>
        <p:nvPicPr>
          <p:cNvPr id="13" name="Picture 12">
            <a:extLst>
              <a:ext uri="{FF2B5EF4-FFF2-40B4-BE49-F238E27FC236}">
                <a16:creationId xmlns:a16="http://schemas.microsoft.com/office/drawing/2014/main" id="{341CC754-6E1E-3E39-1DDF-F987BE1781B1}"/>
              </a:ext>
            </a:extLst>
          </p:cNvPr>
          <p:cNvPicPr>
            <a:picLocks noChangeAspect="1"/>
          </p:cNvPicPr>
          <p:nvPr/>
        </p:nvPicPr>
        <p:blipFill>
          <a:blip r:embed="rId9"/>
          <a:stretch>
            <a:fillRect/>
          </a:stretch>
        </p:blipFill>
        <p:spPr>
          <a:xfrm>
            <a:off x="303570" y="4934009"/>
            <a:ext cx="11182925" cy="406421"/>
          </a:xfrm>
          <a:prstGeom prst="rect">
            <a:avLst/>
          </a:prstGeom>
          <a:ln>
            <a:solidFill>
              <a:schemeClr val="accent1"/>
            </a:solidFill>
          </a:ln>
        </p:spPr>
      </p:pic>
    </p:spTree>
    <p:extLst>
      <p:ext uri="{BB962C8B-B14F-4D97-AF65-F5344CB8AC3E}">
        <p14:creationId xmlns:p14="http://schemas.microsoft.com/office/powerpoint/2010/main" val="75461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Agenda</a:t>
            </a:r>
          </a:p>
        </p:txBody>
      </p:sp>
      <p:sp>
        <p:nvSpPr>
          <p:cNvPr id="2" name="Text Placeholder 1">
            <a:extLst>
              <a:ext uri="{FF2B5EF4-FFF2-40B4-BE49-F238E27FC236}">
                <a16:creationId xmlns:a16="http://schemas.microsoft.com/office/drawing/2014/main" id="{6D20B6A8-B14A-5A05-839C-0E38AEED03FC}"/>
              </a:ext>
            </a:extLst>
          </p:cNvPr>
          <p:cNvSpPr>
            <a:spLocks noGrp="1"/>
          </p:cNvSpPr>
          <p:nvPr>
            <p:ph type="body" sz="quarter" idx="13"/>
          </p:nvPr>
        </p:nvSpPr>
        <p:spPr/>
        <p:txBody>
          <a:bodyPr/>
          <a:lstStyle/>
          <a:p>
            <a:pPr indent="0">
              <a:buNone/>
            </a:pPr>
            <a:r>
              <a:rPr lang="de-DE" sz="1000" b="1" dirty="0"/>
              <a:t>RDMS</a:t>
            </a:r>
            <a:r>
              <a:rPr lang="de-DE" sz="1000" dirty="0"/>
              <a:t>: Research Data Management System</a:t>
            </a:r>
          </a:p>
          <a:p>
            <a:endParaRPr lang="en-US" dirty="0"/>
          </a:p>
        </p:txBody>
      </p:sp>
      <p:sp>
        <p:nvSpPr>
          <p:cNvPr id="8" name="TextBox 7">
            <a:extLst>
              <a:ext uri="{FF2B5EF4-FFF2-40B4-BE49-F238E27FC236}">
                <a16:creationId xmlns:a16="http://schemas.microsoft.com/office/drawing/2014/main" id="{4D783822-08D7-C286-B58E-77398B2FAE25}"/>
              </a:ext>
            </a:extLst>
          </p:cNvPr>
          <p:cNvSpPr txBox="1"/>
          <p:nvPr/>
        </p:nvSpPr>
        <p:spPr>
          <a:xfrm>
            <a:off x="0" y="894926"/>
            <a:ext cx="11786716" cy="5509200"/>
          </a:xfrm>
          <a:prstGeom prst="rect">
            <a:avLst/>
          </a:prstGeom>
          <a:noFill/>
        </p:spPr>
        <p:txBody>
          <a:bodyPr wrap="square">
            <a:spAutoFit/>
          </a:bodyPr>
          <a:lstStyle/>
          <a:p>
            <a:pPr marL="1371600" lvl="2" indent="-457200">
              <a:buFont typeface="Arial" panose="020B0604020202020204" pitchFamily="34" charset="0"/>
              <a:buChar char="•"/>
            </a:pPr>
            <a:r>
              <a:rPr lang="en-US" sz="3200" dirty="0"/>
              <a:t>CRC/TRR 247</a:t>
            </a:r>
            <a:r>
              <a:rPr lang="de-DE" sz="3200" dirty="0"/>
              <a:t> Registration </a:t>
            </a:r>
            <a:r>
              <a:rPr lang="de-DE" sz="3200" dirty="0" err="1"/>
              <a:t>overview</a:t>
            </a:r>
            <a:endParaRPr lang="ru-RU" sz="3200" dirty="0"/>
          </a:p>
          <a:p>
            <a:pPr marL="1371600" lvl="2" indent="-457200">
              <a:buFont typeface="Arial" panose="020B0604020202020204" pitchFamily="34" charset="0"/>
              <a:buChar char="•"/>
            </a:pPr>
            <a:r>
              <a:rPr lang="en-US" sz="3200" dirty="0"/>
              <a:t>RDMS Core features at a glance</a:t>
            </a:r>
            <a:endParaRPr lang="de-DE" sz="3200" dirty="0"/>
          </a:p>
          <a:p>
            <a:pPr marL="1371600" lvl="2" indent="-457200">
              <a:buFont typeface="Arial" panose="020B0604020202020204" pitchFamily="34" charset="0"/>
              <a:buChar char="•"/>
            </a:pPr>
            <a:r>
              <a:rPr lang="en-US" sz="3200" dirty="0"/>
              <a:t>Demo (on </a:t>
            </a:r>
            <a:r>
              <a:rPr lang="en-US" sz="3200" dirty="0">
                <a:hlinkClick r:id="rId3"/>
              </a:rPr>
              <a:t>https://inf.mdi.ruhr-uni-bochum.de/</a:t>
            </a:r>
            <a:r>
              <a:rPr lang="en-US" sz="3200" dirty="0"/>
              <a:t>):</a:t>
            </a:r>
            <a:endParaRPr lang="ru-RU" sz="3200" dirty="0"/>
          </a:p>
          <a:p>
            <a:pPr marL="1828800" lvl="3" indent="-457200">
              <a:buFont typeface="Arial" panose="020B0604020202020204" pitchFamily="34" charset="0"/>
              <a:buChar char="•"/>
            </a:pPr>
            <a:r>
              <a:rPr lang="en-US" sz="3200" dirty="0"/>
              <a:t>Project tree management</a:t>
            </a:r>
          </a:p>
          <a:p>
            <a:pPr marL="1828800" lvl="3" indent="-457200">
              <a:buFont typeface="Arial" panose="020B0604020202020204" pitchFamily="34" charset="0"/>
              <a:buChar char="•"/>
            </a:pPr>
            <a:r>
              <a:rPr lang="en-US" sz="3200" dirty="0"/>
              <a:t>Object type creation</a:t>
            </a:r>
          </a:p>
          <a:p>
            <a:pPr marL="1828800" lvl="3" indent="-457200">
              <a:buFont typeface="Arial" panose="020B0604020202020204" pitchFamily="34" charset="0"/>
              <a:buChar char="•"/>
            </a:pPr>
            <a:r>
              <a:rPr lang="en-US" sz="3200" dirty="0"/>
              <a:t>Templates (properties and table)</a:t>
            </a:r>
            <a:endParaRPr lang="ru-RU" sz="3200" dirty="0"/>
          </a:p>
          <a:p>
            <a:pPr marL="1828800" lvl="3" indent="-457200">
              <a:buFont typeface="Arial" panose="020B0604020202020204" pitchFamily="34" charset="0"/>
              <a:buChar char="•"/>
            </a:pPr>
            <a:r>
              <a:rPr lang="en-US" sz="3200" dirty="0"/>
              <a:t>Adding a new Object</a:t>
            </a:r>
          </a:p>
          <a:p>
            <a:pPr marL="1828800" lvl="3" indent="-457200">
              <a:buFont typeface="Arial" panose="020B0604020202020204" pitchFamily="34" charset="0"/>
              <a:buChar char="•"/>
            </a:pPr>
            <a:r>
              <a:rPr lang="en-US" sz="3200" dirty="0"/>
              <a:t>Searching for documents</a:t>
            </a:r>
          </a:p>
          <a:p>
            <a:pPr marL="1828800" lvl="3" indent="-457200">
              <a:buFont typeface="Arial" panose="020B0604020202020204" pitchFamily="34" charset="0"/>
              <a:buChar char="•"/>
            </a:pPr>
            <a:r>
              <a:rPr lang="en-US" sz="3200" dirty="0"/>
              <a:t>Batch document import</a:t>
            </a:r>
          </a:p>
          <a:p>
            <a:pPr marL="1371600" lvl="2" indent="-457200">
              <a:buFont typeface="Arial" panose="020B0604020202020204" pitchFamily="34" charset="0"/>
              <a:buChar char="•"/>
            </a:pPr>
            <a:r>
              <a:rPr lang="de-DE" sz="3200" dirty="0"/>
              <a:t>Q&amp;A</a:t>
            </a:r>
          </a:p>
          <a:p>
            <a:pPr marL="1371600" lvl="2" indent="-457200">
              <a:buFont typeface="Arial" panose="020B0604020202020204" pitchFamily="34" charset="0"/>
              <a:buChar char="•"/>
            </a:pPr>
            <a:endParaRPr lang="de-DE" sz="3200" dirty="0"/>
          </a:p>
        </p:txBody>
      </p:sp>
    </p:spTree>
    <p:extLst>
      <p:ext uri="{BB962C8B-B14F-4D97-AF65-F5344CB8AC3E}">
        <p14:creationId xmlns:p14="http://schemas.microsoft.com/office/powerpoint/2010/main" val="208911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Demo_1 Goal: Create type for Compositions</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4360985" y="6362393"/>
            <a:ext cx="6029011" cy="485999"/>
          </a:xfrm>
        </p:spPr>
        <p:txBody>
          <a:bodyPr>
            <a:normAutofit/>
          </a:bodyPr>
          <a:lstStyle/>
          <a:p>
            <a:pPr defTabSz="914377"/>
            <a:endParaRPr lang="en-US" altLang="ru-RU"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156384" y="787855"/>
            <a:ext cx="11248495" cy="87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Create type for Compositions with a template (for </a:t>
            </a:r>
            <a:r>
              <a:rPr lang="en-US" altLang="ru-RU" sz="2133" u="sng" dirty="0">
                <a:solidFill>
                  <a:prstClr val="black"/>
                </a:solidFill>
                <a:latin typeface="Arial" panose="020B0604020202020204" pitchFamily="34" charset="0"/>
              </a:rPr>
              <a:t>properties</a:t>
            </a:r>
            <a:r>
              <a:rPr lang="en-US" altLang="ru-RU" sz="2133" dirty="0">
                <a:solidFill>
                  <a:prstClr val="black"/>
                </a:solidFill>
                <a:latin typeface="Arial" panose="020B0604020202020204" pitchFamily="34" charset="0"/>
              </a:rPr>
              <a:t> and </a:t>
            </a:r>
            <a:r>
              <a:rPr lang="en-US" altLang="ru-RU" sz="2133" u="sng" dirty="0">
                <a:solidFill>
                  <a:prstClr val="black"/>
                </a:solidFill>
                <a:latin typeface="Arial" panose="020B0604020202020204" pitchFamily="34" charset="0"/>
              </a:rPr>
              <a:t>tables</a:t>
            </a:r>
            <a:r>
              <a:rPr lang="en-US" altLang="ru-RU" sz="2133" dirty="0">
                <a:solidFill>
                  <a:prstClr val="black"/>
                </a:solidFill>
                <a:latin typeface="Arial" panose="020B0604020202020204" pitchFamily="34" charset="0"/>
              </a:rPr>
              <a:t>)</a:t>
            </a:r>
          </a:p>
          <a:p>
            <a:pPr defTabSz="914377">
              <a:spcBef>
                <a:spcPts val="0"/>
              </a:spcBef>
            </a:pPr>
            <a:endParaRPr lang="en-US" altLang="ru-RU" sz="800" dirty="0">
              <a:solidFill>
                <a:prstClr val="black"/>
              </a:solidFill>
              <a:latin typeface="Arial" panose="020B0604020202020204" pitchFamily="34" charset="0"/>
            </a:endParaRPr>
          </a:p>
          <a:p>
            <a:pPr defTabSz="914377">
              <a:spcBef>
                <a:spcPts val="0"/>
              </a:spcBef>
            </a:pPr>
            <a:r>
              <a:rPr lang="en-US" altLang="ru-RU" sz="2133" dirty="0">
                <a:solidFill>
                  <a:prstClr val="black"/>
                </a:solidFill>
                <a:latin typeface="Arial" panose="020B0604020202020204" pitchFamily="34" charset="0"/>
              </a:rPr>
              <a:t>Target interface:</a:t>
            </a:r>
            <a:r>
              <a:rPr lang="ru-RU" altLang="ru-RU" sz="2133" dirty="0">
                <a:solidFill>
                  <a:prstClr val="black"/>
                </a:solidFill>
                <a:latin typeface="Arial" panose="020B0604020202020204" pitchFamily="34" charset="0"/>
              </a:rPr>
              <a:t>						</a:t>
            </a:r>
            <a:r>
              <a:rPr lang="en-US" altLang="ru-RU" sz="2133" b="1" dirty="0">
                <a:solidFill>
                  <a:prstClr val="black"/>
                </a:solidFill>
                <a:latin typeface="Arial" panose="020B0604020202020204" pitchFamily="34" charset="0"/>
              </a:rPr>
              <a:t>Template specification</a:t>
            </a:r>
            <a:r>
              <a:rPr lang="en-US" altLang="ru-RU" sz="2133" dirty="0">
                <a:solidFill>
                  <a:prstClr val="black"/>
                </a:solidFill>
                <a:latin typeface="Arial" panose="020B0604020202020204" pitchFamily="34" charset="0"/>
              </a:rPr>
              <a:t>:</a:t>
            </a:r>
          </a:p>
        </p:txBody>
      </p:sp>
      <p:pic>
        <p:nvPicPr>
          <p:cNvPr id="7" name="Picture 6">
            <a:extLst>
              <a:ext uri="{FF2B5EF4-FFF2-40B4-BE49-F238E27FC236}">
                <a16:creationId xmlns:a16="http://schemas.microsoft.com/office/drawing/2014/main" id="{42EFD81C-1538-B82B-FFEB-E558CFB4B057}"/>
              </a:ext>
            </a:extLst>
          </p:cNvPr>
          <p:cNvPicPr>
            <a:picLocks noChangeAspect="1"/>
          </p:cNvPicPr>
          <p:nvPr/>
        </p:nvPicPr>
        <p:blipFill>
          <a:blip r:embed="rId3"/>
          <a:stretch>
            <a:fillRect/>
          </a:stretch>
        </p:blipFill>
        <p:spPr>
          <a:xfrm>
            <a:off x="7094452" y="1698172"/>
            <a:ext cx="4968450" cy="4379081"/>
          </a:xfrm>
          <a:prstGeom prst="rect">
            <a:avLst/>
          </a:prstGeom>
          <a:ln>
            <a:solidFill>
              <a:schemeClr val="accent1"/>
            </a:solidFill>
          </a:ln>
        </p:spPr>
      </p:pic>
      <p:pic>
        <p:nvPicPr>
          <p:cNvPr id="14" name="Picture 13">
            <a:extLst>
              <a:ext uri="{FF2B5EF4-FFF2-40B4-BE49-F238E27FC236}">
                <a16:creationId xmlns:a16="http://schemas.microsoft.com/office/drawing/2014/main" id="{852BFDD0-1EC6-B4EC-F50D-5DF6E181E6D4}"/>
              </a:ext>
            </a:extLst>
          </p:cNvPr>
          <p:cNvPicPr>
            <a:picLocks noChangeAspect="1"/>
          </p:cNvPicPr>
          <p:nvPr/>
        </p:nvPicPr>
        <p:blipFill>
          <a:blip r:embed="rId4"/>
          <a:stretch>
            <a:fillRect/>
          </a:stretch>
        </p:blipFill>
        <p:spPr>
          <a:xfrm>
            <a:off x="189606" y="1688123"/>
            <a:ext cx="6698664" cy="3669826"/>
          </a:xfrm>
          <a:prstGeom prst="rect">
            <a:avLst/>
          </a:prstGeom>
          <a:ln>
            <a:solidFill>
              <a:schemeClr val="accent1"/>
            </a:solidFill>
          </a:ln>
        </p:spPr>
      </p:pic>
    </p:spTree>
    <p:extLst>
      <p:ext uri="{BB962C8B-B14F-4D97-AF65-F5344CB8AC3E}">
        <p14:creationId xmlns:p14="http://schemas.microsoft.com/office/powerpoint/2010/main" val="299387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253219-F9F0-BFA6-FC92-8DFD5B601E3C}"/>
              </a:ext>
            </a:extLst>
          </p:cNvPr>
          <p:cNvPicPr>
            <a:picLocks noChangeAspect="1"/>
          </p:cNvPicPr>
          <p:nvPr/>
        </p:nvPicPr>
        <p:blipFill>
          <a:blip r:embed="rId3"/>
          <a:stretch>
            <a:fillRect/>
          </a:stretch>
        </p:blipFill>
        <p:spPr>
          <a:xfrm>
            <a:off x="127485" y="1286189"/>
            <a:ext cx="5921465" cy="5024525"/>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Demo_1: Edit form for properties</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4360985" y="6362393"/>
            <a:ext cx="6029011" cy="485999"/>
          </a:xfrm>
        </p:spPr>
        <p:txBody>
          <a:bodyPr>
            <a:normAutofit/>
          </a:bodyPr>
          <a:lstStyle/>
          <a:p>
            <a:pPr defTabSz="914377"/>
            <a:endParaRPr lang="en-US" altLang="ru-RU"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156384" y="787855"/>
            <a:ext cx="1124849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Create a new type (Administrator role): List Edit =&gt; Control Types </a:t>
            </a:r>
          </a:p>
        </p:txBody>
      </p:sp>
      <p:cxnSp>
        <p:nvCxnSpPr>
          <p:cNvPr id="5" name="Straight Arrow Connector 4">
            <a:extLst>
              <a:ext uri="{FF2B5EF4-FFF2-40B4-BE49-F238E27FC236}">
                <a16:creationId xmlns:a16="http://schemas.microsoft.com/office/drawing/2014/main" id="{25FA0B3E-88EE-38D6-27BD-E94B2A2E3564}"/>
              </a:ext>
            </a:extLst>
          </p:cNvPr>
          <p:cNvCxnSpPr>
            <a:cxnSpLocks/>
          </p:cNvCxnSpPr>
          <p:nvPr/>
        </p:nvCxnSpPr>
        <p:spPr>
          <a:xfrm flipH="1">
            <a:off x="5918478" y="2523888"/>
            <a:ext cx="1962924"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52">
            <a:extLst>
              <a:ext uri="{FF2B5EF4-FFF2-40B4-BE49-F238E27FC236}">
                <a16:creationId xmlns:a16="http://schemas.microsoft.com/office/drawing/2014/main" id="{33063114-FBAA-B221-1141-3C23A620D1E3}"/>
              </a:ext>
            </a:extLst>
          </p:cNvPr>
          <p:cNvSpPr txBox="1">
            <a:spLocks noChangeArrowheads="1"/>
          </p:cNvSpPr>
          <p:nvPr/>
        </p:nvSpPr>
        <p:spPr bwMode="auto">
          <a:xfrm>
            <a:off x="7916571" y="2306906"/>
            <a:ext cx="4191693"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chemeClr val="tx1"/>
                </a:solidFill>
                <a:latin typeface="Arial" panose="020B0604020202020204" pitchFamily="34" charset="0"/>
              </a:rPr>
              <a:t>Base </a:t>
            </a:r>
            <a:r>
              <a:rPr lang="en-US" altLang="ru-RU" sz="2133" dirty="0">
                <a:solidFill>
                  <a:schemeClr val="tx1"/>
                </a:solidFill>
                <a:latin typeface="Arial" panose="020B0604020202020204" pitchFamily="34" charset="0"/>
              </a:rPr>
              <a:t>(inherited functionality)</a:t>
            </a:r>
          </a:p>
        </p:txBody>
      </p:sp>
      <p:cxnSp>
        <p:nvCxnSpPr>
          <p:cNvPr id="9" name="Straight Arrow Connector 8">
            <a:extLst>
              <a:ext uri="{FF2B5EF4-FFF2-40B4-BE49-F238E27FC236}">
                <a16:creationId xmlns:a16="http://schemas.microsoft.com/office/drawing/2014/main" id="{F37EFC6A-A987-8153-AA20-1CC3EDE87285}"/>
              </a:ext>
            </a:extLst>
          </p:cNvPr>
          <p:cNvCxnSpPr>
            <a:cxnSpLocks/>
          </p:cNvCxnSpPr>
          <p:nvPr/>
        </p:nvCxnSpPr>
        <p:spPr>
          <a:xfrm flipH="1">
            <a:off x="5920154" y="3419864"/>
            <a:ext cx="1962924"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52">
            <a:extLst>
              <a:ext uri="{FF2B5EF4-FFF2-40B4-BE49-F238E27FC236}">
                <a16:creationId xmlns:a16="http://schemas.microsoft.com/office/drawing/2014/main" id="{1703990B-5F08-AE92-1EDB-587FE5925B7A}"/>
              </a:ext>
            </a:extLst>
          </p:cNvPr>
          <p:cNvSpPr txBox="1">
            <a:spLocks noChangeArrowheads="1"/>
          </p:cNvSpPr>
          <p:nvPr/>
        </p:nvSpPr>
        <p:spPr bwMode="auto">
          <a:xfrm>
            <a:off x="7918247" y="3202882"/>
            <a:ext cx="4191693"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chemeClr val="tx1"/>
                </a:solidFill>
                <a:latin typeface="Arial" panose="020B0604020202020204" pitchFamily="34" charset="0"/>
              </a:rPr>
              <a:t>Basic validator </a:t>
            </a:r>
            <a:r>
              <a:rPr lang="en-US" altLang="ru-RU" sz="2133" dirty="0">
                <a:solidFill>
                  <a:schemeClr val="tx1"/>
                </a:solidFill>
                <a:latin typeface="Arial" panose="020B0604020202020204" pitchFamily="34" charset="0"/>
              </a:rPr>
              <a:t>(ok)</a:t>
            </a:r>
          </a:p>
        </p:txBody>
      </p:sp>
    </p:spTree>
    <p:extLst>
      <p:ext uri="{BB962C8B-B14F-4D97-AF65-F5344CB8AC3E}">
        <p14:creationId xmlns:p14="http://schemas.microsoft.com/office/powerpoint/2010/main" val="172395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Demo_1: Hands on the labs!</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4360985" y="6362393"/>
            <a:ext cx="6029011" cy="485999"/>
          </a:xfrm>
        </p:spPr>
        <p:txBody>
          <a:bodyPr>
            <a:normAutofit/>
          </a:bodyPr>
          <a:lstStyle/>
          <a:p>
            <a:pPr defTabSz="914377"/>
            <a:endParaRPr lang="en-US" altLang="ru-RU"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156385" y="787855"/>
            <a:ext cx="5430500"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Define properties set in </a:t>
            </a:r>
            <a:r>
              <a:rPr lang="en-US" altLang="ru-RU" sz="2133" b="1" dirty="0">
                <a:solidFill>
                  <a:prstClr val="black"/>
                </a:solidFill>
                <a:latin typeface="Arial" panose="020B0604020202020204" pitchFamily="34" charset="0"/>
              </a:rPr>
              <a:t>_Template</a:t>
            </a:r>
          </a:p>
        </p:txBody>
      </p:sp>
      <p:pic>
        <p:nvPicPr>
          <p:cNvPr id="10" name="Picture 9">
            <a:extLst>
              <a:ext uri="{FF2B5EF4-FFF2-40B4-BE49-F238E27FC236}">
                <a16:creationId xmlns:a16="http://schemas.microsoft.com/office/drawing/2014/main" id="{2C586352-15F0-F261-6A4E-AC67D507C567}"/>
              </a:ext>
            </a:extLst>
          </p:cNvPr>
          <p:cNvPicPr>
            <a:picLocks noChangeAspect="1"/>
          </p:cNvPicPr>
          <p:nvPr/>
        </p:nvPicPr>
        <p:blipFill>
          <a:blip r:embed="rId3"/>
          <a:stretch>
            <a:fillRect/>
          </a:stretch>
        </p:blipFill>
        <p:spPr>
          <a:xfrm>
            <a:off x="5651267" y="0"/>
            <a:ext cx="6540733" cy="6320413"/>
          </a:xfrm>
          <a:prstGeom prst="rect">
            <a:avLst/>
          </a:prstGeom>
          <a:ln>
            <a:solidFill>
              <a:schemeClr val="accent1"/>
            </a:solidFill>
          </a:ln>
        </p:spPr>
      </p:pic>
      <p:sp>
        <p:nvSpPr>
          <p:cNvPr id="11" name="Text Box 52">
            <a:extLst>
              <a:ext uri="{FF2B5EF4-FFF2-40B4-BE49-F238E27FC236}">
                <a16:creationId xmlns:a16="http://schemas.microsoft.com/office/drawing/2014/main" id="{53137742-6DF6-5853-81C7-E4E156D0D948}"/>
              </a:ext>
            </a:extLst>
          </p:cNvPr>
          <p:cNvSpPr txBox="1">
            <a:spLocks noChangeArrowheads="1"/>
          </p:cNvSpPr>
          <p:nvPr/>
        </p:nvSpPr>
        <p:spPr bwMode="auto">
          <a:xfrm>
            <a:off x="150726" y="1270252"/>
            <a:ext cx="450654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rgbClr val="FFC000"/>
                </a:solidFill>
                <a:latin typeface="Arial" panose="020B0604020202020204" pitchFamily="34" charset="0"/>
              </a:rPr>
              <a:t>Table Properties</a:t>
            </a:r>
            <a:endParaRPr lang="en-US" altLang="ru-RU" sz="2133" dirty="0">
              <a:solidFill>
                <a:srgbClr val="FFC000"/>
              </a:solidFill>
              <a:latin typeface="Arial" panose="020B0604020202020204" pitchFamily="34" charset="0"/>
            </a:endParaRPr>
          </a:p>
        </p:txBody>
      </p:sp>
      <p:cxnSp>
        <p:nvCxnSpPr>
          <p:cNvPr id="14" name="Straight Arrow Connector 13">
            <a:extLst>
              <a:ext uri="{FF2B5EF4-FFF2-40B4-BE49-F238E27FC236}">
                <a16:creationId xmlns:a16="http://schemas.microsoft.com/office/drawing/2014/main" id="{CD3027C5-7290-C60C-36BB-2B47C0CF6963}"/>
              </a:ext>
            </a:extLst>
          </p:cNvPr>
          <p:cNvCxnSpPr>
            <a:cxnSpLocks/>
          </p:cNvCxnSpPr>
          <p:nvPr/>
        </p:nvCxnSpPr>
        <p:spPr>
          <a:xfrm>
            <a:off x="2461846" y="1500631"/>
            <a:ext cx="3225521" cy="0"/>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1D4E767-3902-8680-1549-80A3B4C9CEF1}"/>
              </a:ext>
            </a:extLst>
          </p:cNvPr>
          <p:cNvCxnSpPr>
            <a:cxnSpLocks/>
          </p:cNvCxnSpPr>
          <p:nvPr/>
        </p:nvCxnSpPr>
        <p:spPr>
          <a:xfrm>
            <a:off x="2481943" y="1517301"/>
            <a:ext cx="3225521" cy="4099728"/>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01E461A-3D0B-7DC2-850F-0F04633AE347}"/>
              </a:ext>
            </a:extLst>
          </p:cNvPr>
          <p:cNvCxnSpPr>
            <a:cxnSpLocks/>
          </p:cNvCxnSpPr>
          <p:nvPr/>
        </p:nvCxnSpPr>
        <p:spPr>
          <a:xfrm>
            <a:off x="2471895" y="1497204"/>
            <a:ext cx="3235569" cy="4481565"/>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52">
            <a:extLst>
              <a:ext uri="{FF2B5EF4-FFF2-40B4-BE49-F238E27FC236}">
                <a16:creationId xmlns:a16="http://schemas.microsoft.com/office/drawing/2014/main" id="{E341B544-DCA0-2764-9904-C0E668DFC634}"/>
              </a:ext>
            </a:extLst>
          </p:cNvPr>
          <p:cNvSpPr txBox="1">
            <a:spLocks noChangeArrowheads="1"/>
          </p:cNvSpPr>
          <p:nvPr/>
        </p:nvSpPr>
        <p:spPr bwMode="auto">
          <a:xfrm>
            <a:off x="7433067" y="86145"/>
            <a:ext cx="165064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rgbClr val="0432FF"/>
                </a:solidFill>
                <a:latin typeface="Arial" panose="020B0604020202020204" pitchFamily="34" charset="0"/>
              </a:rPr>
              <a:t>Sort Code</a:t>
            </a:r>
            <a:endParaRPr lang="en-US" altLang="ru-RU" sz="2133" dirty="0">
              <a:solidFill>
                <a:srgbClr val="0432FF"/>
              </a:solidFill>
              <a:latin typeface="Arial" panose="020B0604020202020204" pitchFamily="34" charset="0"/>
            </a:endParaRPr>
          </a:p>
        </p:txBody>
      </p:sp>
      <p:cxnSp>
        <p:nvCxnSpPr>
          <p:cNvPr id="35" name="Straight Arrow Connector 34">
            <a:extLst>
              <a:ext uri="{FF2B5EF4-FFF2-40B4-BE49-F238E27FC236}">
                <a16:creationId xmlns:a16="http://schemas.microsoft.com/office/drawing/2014/main" id="{F1F27170-A5D7-52C2-ED15-42F4D8C6688D}"/>
              </a:ext>
            </a:extLst>
          </p:cNvPr>
          <p:cNvCxnSpPr>
            <a:cxnSpLocks/>
            <a:stCxn id="34" idx="1"/>
          </p:cNvCxnSpPr>
          <p:nvPr/>
        </p:nvCxnSpPr>
        <p:spPr>
          <a:xfrm flipH="1">
            <a:off x="6461089" y="296427"/>
            <a:ext cx="971978" cy="458951"/>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B1DAB3F9-893D-699A-57B8-8A12CB58715D}"/>
              </a:ext>
            </a:extLst>
          </p:cNvPr>
          <p:cNvPicPr>
            <a:picLocks noChangeAspect="1"/>
          </p:cNvPicPr>
          <p:nvPr/>
        </p:nvPicPr>
        <p:blipFill>
          <a:blip r:embed="rId4"/>
          <a:stretch>
            <a:fillRect/>
          </a:stretch>
        </p:blipFill>
        <p:spPr>
          <a:xfrm>
            <a:off x="210547" y="5380801"/>
            <a:ext cx="4843774" cy="873806"/>
          </a:xfrm>
          <a:prstGeom prst="rect">
            <a:avLst/>
          </a:prstGeom>
          <a:ln>
            <a:solidFill>
              <a:schemeClr val="accent1"/>
            </a:solidFill>
          </a:ln>
        </p:spPr>
      </p:pic>
      <p:sp>
        <p:nvSpPr>
          <p:cNvPr id="39" name="Text Box 52">
            <a:extLst>
              <a:ext uri="{FF2B5EF4-FFF2-40B4-BE49-F238E27FC236}">
                <a16:creationId xmlns:a16="http://schemas.microsoft.com/office/drawing/2014/main" id="{8A796445-4B48-B9E0-5E72-489DD1FF18E1}"/>
              </a:ext>
            </a:extLst>
          </p:cNvPr>
          <p:cNvSpPr txBox="1">
            <a:spLocks noChangeArrowheads="1"/>
          </p:cNvSpPr>
          <p:nvPr/>
        </p:nvSpPr>
        <p:spPr bwMode="auto">
          <a:xfrm>
            <a:off x="137962" y="4919402"/>
            <a:ext cx="542882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Table example </a:t>
            </a:r>
            <a:r>
              <a:rPr lang="en-US" altLang="ru-RU" sz="2133" dirty="0">
                <a:solidFill>
                  <a:prstClr val="black"/>
                </a:solidFill>
                <a:latin typeface="Arial" panose="020B0604020202020204" pitchFamily="34" charset="0"/>
              </a:rPr>
              <a:t>(according to template)</a:t>
            </a:r>
          </a:p>
        </p:txBody>
      </p:sp>
      <p:sp>
        <p:nvSpPr>
          <p:cNvPr id="40" name="Text Box 52">
            <a:extLst>
              <a:ext uri="{FF2B5EF4-FFF2-40B4-BE49-F238E27FC236}">
                <a16:creationId xmlns:a16="http://schemas.microsoft.com/office/drawing/2014/main" id="{4BF33312-FAFF-B7E1-57BC-413024C4A44E}"/>
              </a:ext>
            </a:extLst>
          </p:cNvPr>
          <p:cNvSpPr txBox="1">
            <a:spLocks noChangeArrowheads="1"/>
          </p:cNvSpPr>
          <p:nvPr/>
        </p:nvSpPr>
        <p:spPr bwMode="auto">
          <a:xfrm>
            <a:off x="4760206" y="2733152"/>
            <a:ext cx="167074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Other </a:t>
            </a:r>
          </a:p>
          <a:p>
            <a:pPr defTabSz="914377">
              <a:spcBef>
                <a:spcPts val="0"/>
              </a:spcBef>
            </a:pPr>
            <a:r>
              <a:rPr lang="en-US" altLang="ru-RU" sz="2133" b="1" dirty="0">
                <a:solidFill>
                  <a:prstClr val="black"/>
                </a:solidFill>
                <a:latin typeface="Arial" panose="020B0604020202020204" pitchFamily="34" charset="0"/>
              </a:rPr>
              <a:t>(non-table)</a:t>
            </a:r>
          </a:p>
          <a:p>
            <a:pPr defTabSz="914377">
              <a:spcBef>
                <a:spcPts val="0"/>
              </a:spcBef>
            </a:pPr>
            <a:r>
              <a:rPr lang="en-US" altLang="ru-RU" sz="2133" b="1" dirty="0">
                <a:solidFill>
                  <a:prstClr val="black"/>
                </a:solidFill>
                <a:latin typeface="Arial" panose="020B0604020202020204" pitchFamily="34" charset="0"/>
              </a:rPr>
              <a:t>properties</a:t>
            </a:r>
          </a:p>
        </p:txBody>
      </p:sp>
      <p:cxnSp>
        <p:nvCxnSpPr>
          <p:cNvPr id="41" name="Straight Arrow Connector 40">
            <a:extLst>
              <a:ext uri="{FF2B5EF4-FFF2-40B4-BE49-F238E27FC236}">
                <a16:creationId xmlns:a16="http://schemas.microsoft.com/office/drawing/2014/main" id="{A9446BA8-DB33-F017-120F-ED267131EDE9}"/>
              </a:ext>
            </a:extLst>
          </p:cNvPr>
          <p:cNvCxnSpPr>
            <a:cxnSpLocks/>
          </p:cNvCxnSpPr>
          <p:nvPr/>
        </p:nvCxnSpPr>
        <p:spPr>
          <a:xfrm>
            <a:off x="2481943" y="1507253"/>
            <a:ext cx="0" cy="3486778"/>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 52">
            <a:extLst>
              <a:ext uri="{FF2B5EF4-FFF2-40B4-BE49-F238E27FC236}">
                <a16:creationId xmlns:a16="http://schemas.microsoft.com/office/drawing/2014/main" id="{74608B7D-FC80-DAAB-CAC3-6B1FB4787F7A}"/>
              </a:ext>
            </a:extLst>
          </p:cNvPr>
          <p:cNvSpPr txBox="1">
            <a:spLocks noChangeArrowheads="1"/>
          </p:cNvSpPr>
          <p:nvPr/>
        </p:nvSpPr>
        <p:spPr bwMode="auto">
          <a:xfrm>
            <a:off x="7886917" y="2971695"/>
            <a:ext cx="164896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Separators</a:t>
            </a:r>
          </a:p>
        </p:txBody>
      </p:sp>
      <p:cxnSp>
        <p:nvCxnSpPr>
          <p:cNvPr id="46" name="Straight Arrow Connector 45">
            <a:extLst>
              <a:ext uri="{FF2B5EF4-FFF2-40B4-BE49-F238E27FC236}">
                <a16:creationId xmlns:a16="http://schemas.microsoft.com/office/drawing/2014/main" id="{D6492F1C-DB33-43D9-2F11-AEF1FB20F3F4}"/>
              </a:ext>
            </a:extLst>
          </p:cNvPr>
          <p:cNvCxnSpPr>
            <a:cxnSpLocks/>
            <a:stCxn id="45" idx="3"/>
          </p:cNvCxnSpPr>
          <p:nvPr/>
        </p:nvCxnSpPr>
        <p:spPr>
          <a:xfrm flipV="1">
            <a:off x="9535885" y="2672862"/>
            <a:ext cx="291403" cy="509115"/>
          </a:xfrm>
          <a:prstGeom prst="straightConnector1">
            <a:avLst/>
          </a:prstGeom>
          <a:ln w="635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C813F5A-FB32-81FB-9FAE-03B6AA299726}"/>
              </a:ext>
            </a:extLst>
          </p:cNvPr>
          <p:cNvCxnSpPr>
            <a:cxnSpLocks/>
            <a:stCxn id="45" idx="3"/>
          </p:cNvCxnSpPr>
          <p:nvPr/>
        </p:nvCxnSpPr>
        <p:spPr>
          <a:xfrm>
            <a:off x="9535885" y="3181977"/>
            <a:ext cx="261258" cy="274656"/>
          </a:xfrm>
          <a:prstGeom prst="straightConnector1">
            <a:avLst/>
          </a:prstGeom>
          <a:ln w="635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6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Demo_1: Edit form for properties</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4360985" y="6362393"/>
            <a:ext cx="6029011" cy="485999"/>
          </a:xfrm>
        </p:spPr>
        <p:txBody>
          <a:bodyPr>
            <a:normAutofit/>
          </a:bodyPr>
          <a:lstStyle/>
          <a:p>
            <a:pPr defTabSz="914377"/>
            <a:endParaRPr lang="en-US" altLang="ru-RU"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156384" y="787855"/>
            <a:ext cx="1124849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Edit properties in new objects according to the template</a:t>
            </a:r>
          </a:p>
        </p:txBody>
      </p:sp>
      <p:pic>
        <p:nvPicPr>
          <p:cNvPr id="12" name="Picture 11">
            <a:extLst>
              <a:ext uri="{FF2B5EF4-FFF2-40B4-BE49-F238E27FC236}">
                <a16:creationId xmlns:a16="http://schemas.microsoft.com/office/drawing/2014/main" id="{F79A3DC3-DD7B-906A-BAED-76683905BC10}"/>
              </a:ext>
            </a:extLst>
          </p:cNvPr>
          <p:cNvPicPr>
            <a:picLocks noChangeAspect="1"/>
          </p:cNvPicPr>
          <p:nvPr/>
        </p:nvPicPr>
        <p:blipFill>
          <a:blip r:embed="rId3"/>
          <a:stretch>
            <a:fillRect/>
          </a:stretch>
        </p:blipFill>
        <p:spPr>
          <a:xfrm>
            <a:off x="254661" y="1346479"/>
            <a:ext cx="7930184" cy="4290646"/>
          </a:xfrm>
          <a:prstGeom prst="rect">
            <a:avLst/>
          </a:prstGeom>
          <a:solidFill>
            <a:schemeClr val="bg1"/>
          </a:solidFill>
          <a:ln>
            <a:solidFill>
              <a:schemeClr val="accent1"/>
            </a:solidFill>
          </a:ln>
        </p:spPr>
      </p:pic>
      <p:sp>
        <p:nvSpPr>
          <p:cNvPr id="4" name="Text Box 52">
            <a:extLst>
              <a:ext uri="{FF2B5EF4-FFF2-40B4-BE49-F238E27FC236}">
                <a16:creationId xmlns:a16="http://schemas.microsoft.com/office/drawing/2014/main" id="{EC1B9EA1-4C58-0462-5DA0-84652D463272}"/>
              </a:ext>
            </a:extLst>
          </p:cNvPr>
          <p:cNvSpPr txBox="1">
            <a:spLocks noChangeArrowheads="1"/>
          </p:cNvSpPr>
          <p:nvPr/>
        </p:nvSpPr>
        <p:spPr bwMode="auto">
          <a:xfrm>
            <a:off x="10092040" y="1590124"/>
            <a:ext cx="191845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chemeClr val="accent1"/>
                </a:solidFill>
                <a:latin typeface="Arial" panose="020B0604020202020204" pitchFamily="34" charset="0"/>
              </a:rPr>
              <a:t>Separators</a:t>
            </a:r>
            <a:endParaRPr lang="en-US" altLang="ru-RU" sz="2133" dirty="0">
              <a:solidFill>
                <a:schemeClr val="accent1"/>
              </a:solidFill>
              <a:latin typeface="Arial" panose="020B0604020202020204" pitchFamily="34" charset="0"/>
            </a:endParaRPr>
          </a:p>
        </p:txBody>
      </p:sp>
      <p:cxnSp>
        <p:nvCxnSpPr>
          <p:cNvPr id="5" name="Straight Arrow Connector 4">
            <a:extLst>
              <a:ext uri="{FF2B5EF4-FFF2-40B4-BE49-F238E27FC236}">
                <a16:creationId xmlns:a16="http://schemas.microsoft.com/office/drawing/2014/main" id="{25FA0B3E-88EE-38D6-27BD-E94B2A2E3564}"/>
              </a:ext>
            </a:extLst>
          </p:cNvPr>
          <p:cNvCxnSpPr>
            <a:cxnSpLocks/>
            <a:stCxn id="4" idx="1"/>
          </p:cNvCxnSpPr>
          <p:nvPr/>
        </p:nvCxnSpPr>
        <p:spPr>
          <a:xfrm flipH="1">
            <a:off x="8129116" y="1800406"/>
            <a:ext cx="1962924"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255C0E-80FB-A66E-1898-6B6CE6D2E8BE}"/>
              </a:ext>
            </a:extLst>
          </p:cNvPr>
          <p:cNvCxnSpPr>
            <a:cxnSpLocks/>
          </p:cNvCxnSpPr>
          <p:nvPr/>
        </p:nvCxnSpPr>
        <p:spPr>
          <a:xfrm flipH="1">
            <a:off x="8119068" y="1802080"/>
            <a:ext cx="1984695" cy="226750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52">
            <a:extLst>
              <a:ext uri="{FF2B5EF4-FFF2-40B4-BE49-F238E27FC236}">
                <a16:creationId xmlns:a16="http://schemas.microsoft.com/office/drawing/2014/main" id="{D85091C7-1130-93F2-2652-57E5408567F9}"/>
              </a:ext>
            </a:extLst>
          </p:cNvPr>
          <p:cNvSpPr txBox="1">
            <a:spLocks noChangeArrowheads="1"/>
          </p:cNvSpPr>
          <p:nvPr/>
        </p:nvSpPr>
        <p:spPr bwMode="auto">
          <a:xfrm>
            <a:off x="8435737" y="2033926"/>
            <a:ext cx="3632333"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rgbClr val="FFC000"/>
                </a:solidFill>
                <a:latin typeface="Arial" panose="020B0604020202020204" pitchFamily="34" charset="0"/>
              </a:rPr>
              <a:t>Property </a:t>
            </a:r>
            <a:r>
              <a:rPr lang="en-US" altLang="ru-RU" sz="2133" dirty="0">
                <a:solidFill>
                  <a:srgbClr val="FFC000"/>
                </a:solidFill>
                <a:latin typeface="Arial" panose="020B0604020202020204" pitchFamily="34" charset="0"/>
              </a:rPr>
              <a:t>(out of template)</a:t>
            </a:r>
          </a:p>
        </p:txBody>
      </p:sp>
      <p:sp>
        <p:nvSpPr>
          <p:cNvPr id="16" name="Text Box 52">
            <a:extLst>
              <a:ext uri="{FF2B5EF4-FFF2-40B4-BE49-F238E27FC236}">
                <a16:creationId xmlns:a16="http://schemas.microsoft.com/office/drawing/2014/main" id="{33063114-FBAA-B221-1141-3C23A620D1E3}"/>
              </a:ext>
            </a:extLst>
          </p:cNvPr>
          <p:cNvSpPr txBox="1">
            <a:spLocks noChangeArrowheads="1"/>
          </p:cNvSpPr>
          <p:nvPr/>
        </p:nvSpPr>
        <p:spPr bwMode="auto">
          <a:xfrm>
            <a:off x="8007007" y="2538017"/>
            <a:ext cx="3632333"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chemeClr val="tx1"/>
                </a:solidFill>
                <a:latin typeface="Arial" panose="020B0604020202020204" pitchFamily="34" charset="0"/>
              </a:rPr>
              <a:t>Missing value</a:t>
            </a:r>
            <a:endParaRPr lang="en-US" altLang="ru-RU" sz="2133" dirty="0">
              <a:solidFill>
                <a:schemeClr val="tx1"/>
              </a:solidFill>
              <a:latin typeface="Arial" panose="020B0604020202020204" pitchFamily="34" charset="0"/>
            </a:endParaRPr>
          </a:p>
        </p:txBody>
      </p:sp>
      <p:cxnSp>
        <p:nvCxnSpPr>
          <p:cNvPr id="17" name="Straight Arrow Connector 16">
            <a:extLst>
              <a:ext uri="{FF2B5EF4-FFF2-40B4-BE49-F238E27FC236}">
                <a16:creationId xmlns:a16="http://schemas.microsoft.com/office/drawing/2014/main" id="{80625335-2B41-C9E6-71BE-CAD596B3B447}"/>
              </a:ext>
            </a:extLst>
          </p:cNvPr>
          <p:cNvCxnSpPr>
            <a:cxnSpLocks/>
            <a:stCxn id="15" idx="1"/>
          </p:cNvCxnSpPr>
          <p:nvPr/>
        </p:nvCxnSpPr>
        <p:spPr>
          <a:xfrm flipH="1" flipV="1">
            <a:off x="8140839" y="2234159"/>
            <a:ext cx="294898" cy="10049"/>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1BAF63-857F-8BB6-6D3A-D696E105B006}"/>
              </a:ext>
            </a:extLst>
          </p:cNvPr>
          <p:cNvCxnSpPr>
            <a:cxnSpLocks/>
          </p:cNvCxnSpPr>
          <p:nvPr/>
        </p:nvCxnSpPr>
        <p:spPr>
          <a:xfrm flipH="1" flipV="1">
            <a:off x="7680290" y="2728203"/>
            <a:ext cx="294898" cy="10049"/>
          </a:xfrm>
          <a:prstGeom prst="straightConnector1">
            <a:avLst/>
          </a:prstGeom>
          <a:ln w="635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52">
            <a:extLst>
              <a:ext uri="{FF2B5EF4-FFF2-40B4-BE49-F238E27FC236}">
                <a16:creationId xmlns:a16="http://schemas.microsoft.com/office/drawing/2014/main" id="{6505F50B-C9FC-77CE-D1A5-EC76ABF06579}"/>
              </a:ext>
            </a:extLst>
          </p:cNvPr>
          <p:cNvSpPr txBox="1">
            <a:spLocks noChangeArrowheads="1"/>
          </p:cNvSpPr>
          <p:nvPr/>
        </p:nvSpPr>
        <p:spPr bwMode="auto">
          <a:xfrm>
            <a:off x="9901121" y="3464140"/>
            <a:ext cx="2096611"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srgbClr val="00B050"/>
                </a:solidFill>
                <a:latin typeface="Arial" panose="020B0604020202020204" pitchFamily="34" charset="0"/>
              </a:rPr>
              <a:t>Filled values </a:t>
            </a:r>
            <a:r>
              <a:rPr lang="en-US" altLang="ru-RU" sz="2133" dirty="0">
                <a:solidFill>
                  <a:srgbClr val="00B050"/>
                </a:solidFill>
                <a:latin typeface="Arial" panose="020B0604020202020204" pitchFamily="34" charset="0"/>
              </a:rPr>
              <a:t>(according to template)</a:t>
            </a:r>
          </a:p>
        </p:txBody>
      </p:sp>
      <p:cxnSp>
        <p:nvCxnSpPr>
          <p:cNvPr id="21" name="Straight Arrow Connector 20">
            <a:extLst>
              <a:ext uri="{FF2B5EF4-FFF2-40B4-BE49-F238E27FC236}">
                <a16:creationId xmlns:a16="http://schemas.microsoft.com/office/drawing/2014/main" id="{809CE283-C9AB-644B-A404-A94FA9EE75E5}"/>
              </a:ext>
            </a:extLst>
          </p:cNvPr>
          <p:cNvCxnSpPr>
            <a:cxnSpLocks/>
          </p:cNvCxnSpPr>
          <p:nvPr/>
        </p:nvCxnSpPr>
        <p:spPr>
          <a:xfrm flipH="1" flipV="1">
            <a:off x="8110694" y="3188754"/>
            <a:ext cx="1807029" cy="298024"/>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3CF3B5D-9DA9-2DC5-3BDD-3D286ABA48F6}"/>
              </a:ext>
            </a:extLst>
          </p:cNvPr>
          <p:cNvCxnSpPr>
            <a:cxnSpLocks/>
          </p:cNvCxnSpPr>
          <p:nvPr/>
        </p:nvCxnSpPr>
        <p:spPr>
          <a:xfrm flipH="1">
            <a:off x="8122417" y="3622508"/>
            <a:ext cx="1775209"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4E3083A-A4D2-8413-B24A-017BC6CD509E}"/>
              </a:ext>
            </a:extLst>
          </p:cNvPr>
          <p:cNvCxnSpPr>
            <a:cxnSpLocks/>
          </p:cNvCxnSpPr>
          <p:nvPr/>
        </p:nvCxnSpPr>
        <p:spPr>
          <a:xfrm flipH="1">
            <a:off x="8114049" y="4418001"/>
            <a:ext cx="1775209"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1F7C12C-1846-6DCC-4835-7D4795E97D4B}"/>
              </a:ext>
            </a:extLst>
          </p:cNvPr>
          <p:cNvCxnSpPr>
            <a:cxnSpLocks/>
          </p:cNvCxnSpPr>
          <p:nvPr/>
        </p:nvCxnSpPr>
        <p:spPr>
          <a:xfrm flipH="1">
            <a:off x="8115724" y="4541855"/>
            <a:ext cx="1791951" cy="329997"/>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52">
            <a:extLst>
              <a:ext uri="{FF2B5EF4-FFF2-40B4-BE49-F238E27FC236}">
                <a16:creationId xmlns:a16="http://schemas.microsoft.com/office/drawing/2014/main" id="{AAB3B398-FB58-D94E-8F0B-C43B1AA5E2D8}"/>
              </a:ext>
            </a:extLst>
          </p:cNvPr>
          <p:cNvSpPr txBox="1">
            <a:spLocks noChangeArrowheads="1"/>
          </p:cNvSpPr>
          <p:nvPr/>
        </p:nvSpPr>
        <p:spPr bwMode="auto">
          <a:xfrm>
            <a:off x="168107" y="5853899"/>
            <a:ext cx="1124849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TO DO: </a:t>
            </a:r>
            <a:r>
              <a:rPr lang="en-US" altLang="ru-RU" sz="2133" dirty="0">
                <a:solidFill>
                  <a:prstClr val="black"/>
                </a:solidFill>
                <a:latin typeface="Arial" panose="020B0604020202020204" pitchFamily="34" charset="0"/>
              </a:rPr>
              <a:t>Create a new object of your type and fill in properties values</a:t>
            </a:r>
          </a:p>
        </p:txBody>
      </p:sp>
    </p:spTree>
    <p:extLst>
      <p:ext uri="{BB962C8B-B14F-4D97-AF65-F5344CB8AC3E}">
        <p14:creationId xmlns:p14="http://schemas.microsoft.com/office/powerpoint/2010/main" val="383602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4360985" y="6362393"/>
            <a:ext cx="6029011" cy="485999"/>
          </a:xfrm>
        </p:spPr>
        <p:txBody>
          <a:bodyPr>
            <a:normAutofit fontScale="62500" lnSpcReduction="20000"/>
          </a:bodyPr>
          <a:lstStyle/>
          <a:p>
            <a:pPr defTabSz="914377"/>
            <a:r>
              <a:rPr lang="en-US" altLang="ru-RU" sz="1000" dirty="0">
                <a:solidFill>
                  <a:prstClr val="black"/>
                </a:solidFill>
                <a:latin typeface="Arial" panose="020B0604020202020204" pitchFamily="34" charset="0"/>
                <a:hlinkClick r:id="rId3"/>
              </a:rPr>
              <a:t>https://demo.mdi.ruhr-uni-bochum.de/search/</a:t>
            </a:r>
            <a:endParaRPr lang="en-US" altLang="ru-RU" sz="1000" dirty="0">
              <a:solidFill>
                <a:prstClr val="black"/>
              </a:solidFill>
              <a:latin typeface="Arial" panose="020B0604020202020204" pitchFamily="34" charset="0"/>
            </a:endParaRPr>
          </a:p>
          <a:p>
            <a:pPr defTabSz="914377"/>
            <a:r>
              <a:rPr lang="en-US" altLang="ru-RU"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dirty="0">
              <a:solidFill>
                <a:prstClr val="black"/>
              </a:solidFill>
              <a:latin typeface="Arial" panose="020B0604020202020204" pitchFamily="34" charset="0"/>
            </a:endParaRPr>
          </a:p>
          <a:p>
            <a:pPr defTabSz="914377"/>
            <a:r>
              <a:rPr lang="en-US" altLang="ru-RU"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7783084" y="1330466"/>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make properties modification easy</a:t>
            </a: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61017"/>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
        <p:nvSpPr>
          <p:cNvPr id="5" name="Text Box 52">
            <a:extLst>
              <a:ext uri="{FF2B5EF4-FFF2-40B4-BE49-F238E27FC236}">
                <a16:creationId xmlns:a16="http://schemas.microsoft.com/office/drawing/2014/main" id="{E9128D3A-A711-7746-13FF-57C806A4EF3D}"/>
              </a:ext>
            </a:extLst>
          </p:cNvPr>
          <p:cNvSpPr txBox="1">
            <a:spLocks noChangeArrowheads="1"/>
          </p:cNvSpPr>
          <p:nvPr/>
        </p:nvSpPr>
        <p:spPr bwMode="auto">
          <a:xfrm>
            <a:off x="0" y="5977189"/>
            <a:ext cx="1124849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TO DO: </a:t>
            </a:r>
            <a:r>
              <a:rPr lang="en-US" altLang="ru-RU" sz="2133" dirty="0">
                <a:solidFill>
                  <a:prstClr val="black"/>
                </a:solidFill>
                <a:latin typeface="Arial" panose="020B0604020202020204" pitchFamily="34" charset="0"/>
              </a:rPr>
              <a:t>search for your created object</a:t>
            </a:r>
          </a:p>
        </p:txBody>
      </p:sp>
    </p:spTree>
    <p:extLst>
      <p:ext uri="{BB962C8B-B14F-4D97-AF65-F5344CB8AC3E}">
        <p14:creationId xmlns:p14="http://schemas.microsoft.com/office/powerpoint/2010/main" val="249158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3"/>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Batch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pic>
        <p:nvPicPr>
          <p:cNvPr id="8" name="Picture 7">
            <a:extLst>
              <a:ext uri="{FF2B5EF4-FFF2-40B4-BE49-F238E27FC236}">
                <a16:creationId xmlns:a16="http://schemas.microsoft.com/office/drawing/2014/main" id="{02B2CB4C-0BE3-AECD-AACB-F8662EBDA298}"/>
              </a:ext>
            </a:extLst>
          </p:cNvPr>
          <p:cNvPicPr>
            <a:picLocks noChangeAspect="1"/>
          </p:cNvPicPr>
          <p:nvPr/>
        </p:nvPicPr>
        <p:blipFill>
          <a:blip r:embed="rId4"/>
          <a:stretch>
            <a:fillRect/>
          </a:stretch>
        </p:blipFill>
        <p:spPr>
          <a:xfrm>
            <a:off x="211016" y="1294038"/>
            <a:ext cx="6762541" cy="2390694"/>
          </a:xfrm>
          <a:prstGeom prst="rect">
            <a:avLst/>
          </a:prstGeom>
          <a:ln>
            <a:solidFill>
              <a:schemeClr val="accent1"/>
            </a:solidFill>
          </a:ln>
        </p:spPr>
      </p:pic>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7254911" y="1654577"/>
            <a:ext cx="4937089"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
        <p:nvSpPr>
          <p:cNvPr id="3" name="Text Box 52">
            <a:extLst>
              <a:ext uri="{FF2B5EF4-FFF2-40B4-BE49-F238E27FC236}">
                <a16:creationId xmlns:a16="http://schemas.microsoft.com/office/drawing/2014/main" id="{0424B5A3-3384-587A-2BBC-8A2F296CAA65}"/>
              </a:ext>
            </a:extLst>
          </p:cNvPr>
          <p:cNvSpPr txBox="1">
            <a:spLocks noChangeArrowheads="1"/>
          </p:cNvSpPr>
          <p:nvPr/>
        </p:nvSpPr>
        <p:spPr bwMode="auto">
          <a:xfrm>
            <a:off x="90435" y="5906850"/>
            <a:ext cx="11248495"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TO DO: </a:t>
            </a:r>
            <a:r>
              <a:rPr lang="en-US" altLang="ru-RU" sz="2133" dirty="0" err="1">
                <a:solidFill>
                  <a:prstClr val="black"/>
                </a:solidFill>
                <a:latin typeface="Arial" panose="020B0604020202020204" pitchFamily="34" charset="0"/>
              </a:rPr>
              <a:t>Drag&amp;Drop</a:t>
            </a:r>
            <a:r>
              <a:rPr lang="en-US" altLang="ru-RU" sz="2133" dirty="0">
                <a:solidFill>
                  <a:prstClr val="black"/>
                </a:solidFill>
                <a:latin typeface="Arial" panose="020B0604020202020204" pitchFamily="34" charset="0"/>
              </a:rPr>
              <a:t> files to create objects in batch!</a:t>
            </a:r>
          </a:p>
        </p:txBody>
      </p:sp>
    </p:spTree>
    <p:extLst>
      <p:ext uri="{BB962C8B-B14F-4D97-AF65-F5344CB8AC3E}">
        <p14:creationId xmlns:p14="http://schemas.microsoft.com/office/powerpoint/2010/main" val="257445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a:t>
            </a:r>
            <a:r>
              <a:rPr lang="en-US" dirty="0"/>
              <a:t>Staged Files (before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A29ED780-6FD7-5676-2422-CBB152D96DE5}"/>
              </a:ext>
            </a:extLst>
          </p:cNvPr>
          <p:cNvPicPr>
            <a:picLocks noChangeAspect="1"/>
          </p:cNvPicPr>
          <p:nvPr/>
        </p:nvPicPr>
        <p:blipFill>
          <a:blip r:embed="rId3"/>
          <a:stretch>
            <a:fillRect/>
          </a:stretch>
        </p:blipFill>
        <p:spPr>
          <a:xfrm>
            <a:off x="57453" y="793819"/>
            <a:ext cx="7679227" cy="5426110"/>
          </a:xfrm>
          <a:prstGeom prst="rect">
            <a:avLst/>
          </a:prstGeom>
          <a:ln>
            <a:solidFill>
              <a:schemeClr val="accent1"/>
            </a:solidFill>
          </a:ln>
        </p:spPr>
      </p:pic>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7827201" y="4940388"/>
            <a:ext cx="3899225"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Workflow: </a:t>
            </a:r>
          </a:p>
          <a:p>
            <a:pPr defTabSz="914377">
              <a:spcBef>
                <a:spcPts val="0"/>
              </a:spcBef>
            </a:pPr>
            <a:r>
              <a:rPr lang="en-US" altLang="ru-RU" sz="2133" dirty="0">
                <a:solidFill>
                  <a:prstClr val="black"/>
                </a:solidFill>
                <a:latin typeface="+mn-lt"/>
              </a:rPr>
              <a:t>- </a:t>
            </a:r>
            <a:r>
              <a:rPr lang="en-US" altLang="ru-RU" sz="2133" dirty="0">
                <a:solidFill>
                  <a:srgbClr val="00B050"/>
                </a:solidFill>
                <a:latin typeface="+mn-lt"/>
              </a:rPr>
              <a:t>validate</a:t>
            </a:r>
            <a:r>
              <a:rPr lang="en-US" altLang="ru-RU" sz="2133" dirty="0">
                <a:solidFill>
                  <a:prstClr val="black"/>
                </a:solidFill>
                <a:latin typeface="+mn-lt"/>
              </a:rPr>
              <a:t> every file;</a:t>
            </a:r>
          </a:p>
          <a:p>
            <a:pPr defTabSz="914377">
              <a:spcBef>
                <a:spcPts val="0"/>
              </a:spcBef>
            </a:pPr>
            <a:r>
              <a:rPr lang="en-US" altLang="ru-RU" sz="2133" dirty="0">
                <a:solidFill>
                  <a:prstClr val="black"/>
                </a:solidFill>
                <a:latin typeface="+mn-lt"/>
              </a:rPr>
              <a:t>- check/adjust all properties;</a:t>
            </a:r>
          </a:p>
          <a:p>
            <a:pPr defTabSz="914377">
              <a:spcBef>
                <a:spcPts val="0"/>
              </a:spcBef>
            </a:pPr>
            <a:r>
              <a:rPr lang="en-US" altLang="ru-RU" sz="2133" dirty="0">
                <a:solidFill>
                  <a:prstClr val="black"/>
                </a:solidFill>
                <a:latin typeface="+mn-lt"/>
              </a:rPr>
              <a:t>- </a:t>
            </a:r>
            <a:r>
              <a:rPr lang="en-US" altLang="ru-RU" sz="2133" b="1">
                <a:solidFill>
                  <a:srgbClr val="0432FF"/>
                </a:solidFill>
                <a:latin typeface="+mn-lt"/>
              </a:rPr>
              <a:t>Import files</a:t>
            </a:r>
            <a:r>
              <a:rPr lang="en-US" altLang="ru-RU" sz="2133" dirty="0">
                <a:solidFill>
                  <a:prstClr val="black"/>
                </a:solidFill>
                <a:latin typeface="+mn-lt"/>
              </a:rPr>
              <a:t>.</a:t>
            </a:r>
          </a:p>
        </p:txBody>
      </p:sp>
      <p:sp>
        <p:nvSpPr>
          <p:cNvPr id="13" name="Text Box 52">
            <a:extLst>
              <a:ext uri="{FF2B5EF4-FFF2-40B4-BE49-F238E27FC236}">
                <a16:creationId xmlns:a16="http://schemas.microsoft.com/office/drawing/2014/main" id="{94C0E04E-0129-BFD1-DFEE-CD013B55BDEB}"/>
              </a:ext>
            </a:extLst>
          </p:cNvPr>
          <p:cNvSpPr txBox="1">
            <a:spLocks noChangeArrowheads="1"/>
          </p:cNvSpPr>
          <p:nvPr/>
        </p:nvSpPr>
        <p:spPr bwMode="auto">
          <a:xfrm>
            <a:off x="7859019" y="701658"/>
            <a:ext cx="3899225"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for unique documents (based on SHA256 hash):</a:t>
            </a:r>
          </a:p>
        </p:txBody>
      </p:sp>
      <p:pic>
        <p:nvPicPr>
          <p:cNvPr id="16" name="Picture 15">
            <a:extLst>
              <a:ext uri="{FF2B5EF4-FFF2-40B4-BE49-F238E27FC236}">
                <a16:creationId xmlns:a16="http://schemas.microsoft.com/office/drawing/2014/main" id="{83B1FB82-2D2A-74C5-293F-4AC52B4AE538}"/>
              </a:ext>
            </a:extLst>
          </p:cNvPr>
          <p:cNvPicPr>
            <a:picLocks noChangeAspect="1"/>
          </p:cNvPicPr>
          <p:nvPr/>
        </p:nvPicPr>
        <p:blipFill>
          <a:blip r:embed="rId4"/>
          <a:stretch>
            <a:fillRect/>
          </a:stretch>
        </p:blipFill>
        <p:spPr>
          <a:xfrm>
            <a:off x="7784748" y="1401977"/>
            <a:ext cx="4367060" cy="577993"/>
          </a:xfrm>
          <a:prstGeom prst="rect">
            <a:avLst/>
          </a:prstGeom>
          <a:ln>
            <a:solidFill>
              <a:schemeClr val="accent1"/>
            </a:solidFill>
          </a:ln>
        </p:spPr>
      </p:pic>
      <p:pic>
        <p:nvPicPr>
          <p:cNvPr id="20" name="Picture 19">
            <a:extLst>
              <a:ext uri="{FF2B5EF4-FFF2-40B4-BE49-F238E27FC236}">
                <a16:creationId xmlns:a16="http://schemas.microsoft.com/office/drawing/2014/main" id="{E2A9CA00-6D4D-8926-0045-A3D0D01D3C8B}"/>
              </a:ext>
            </a:extLst>
          </p:cNvPr>
          <p:cNvPicPr>
            <a:picLocks noChangeAspect="1"/>
          </p:cNvPicPr>
          <p:nvPr/>
        </p:nvPicPr>
        <p:blipFill>
          <a:blip r:embed="rId5"/>
          <a:stretch>
            <a:fillRect/>
          </a:stretch>
        </p:blipFill>
        <p:spPr>
          <a:xfrm>
            <a:off x="7938445" y="2484855"/>
            <a:ext cx="2401310" cy="2435268"/>
          </a:xfrm>
          <a:prstGeom prst="rect">
            <a:avLst/>
          </a:prstGeom>
          <a:ln>
            <a:solidFill>
              <a:schemeClr val="accent1"/>
            </a:solidFill>
          </a:ln>
        </p:spPr>
      </p:pic>
      <p:sp>
        <p:nvSpPr>
          <p:cNvPr id="21" name="Text Box 52">
            <a:extLst>
              <a:ext uri="{FF2B5EF4-FFF2-40B4-BE49-F238E27FC236}">
                <a16:creationId xmlns:a16="http://schemas.microsoft.com/office/drawing/2014/main" id="{A5FCE5F8-D35C-B783-2C48-2099F994DABB}"/>
              </a:ext>
            </a:extLst>
          </p:cNvPr>
          <p:cNvSpPr txBox="1">
            <a:spLocks noChangeArrowheads="1"/>
          </p:cNvSpPr>
          <p:nvPr/>
        </p:nvSpPr>
        <p:spPr bwMode="auto">
          <a:xfrm>
            <a:off x="7850646" y="2090004"/>
            <a:ext cx="330302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data to import:</a:t>
            </a:r>
          </a:p>
        </p:txBody>
      </p:sp>
      <p:cxnSp>
        <p:nvCxnSpPr>
          <p:cNvPr id="22" name="Straight Arrow Connector 21">
            <a:extLst>
              <a:ext uri="{FF2B5EF4-FFF2-40B4-BE49-F238E27FC236}">
                <a16:creationId xmlns:a16="http://schemas.microsoft.com/office/drawing/2014/main" id="{0615EBDB-A820-B469-3354-45694E1ACCCF}"/>
              </a:ext>
            </a:extLst>
          </p:cNvPr>
          <p:cNvCxnSpPr>
            <a:cxnSpLocks/>
            <a:endCxn id="20" idx="1"/>
          </p:cNvCxnSpPr>
          <p:nvPr/>
        </p:nvCxnSpPr>
        <p:spPr>
          <a:xfrm>
            <a:off x="331411" y="2617507"/>
            <a:ext cx="7607034" cy="108498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652F5E-246F-CCB0-0E22-B4C12B5E565C}"/>
              </a:ext>
            </a:extLst>
          </p:cNvPr>
          <p:cNvPicPr>
            <a:picLocks noChangeAspect="1"/>
          </p:cNvPicPr>
          <p:nvPr/>
        </p:nvPicPr>
        <p:blipFill>
          <a:blip r:embed="rId6"/>
          <a:stretch>
            <a:fillRect/>
          </a:stretch>
        </p:blipFill>
        <p:spPr>
          <a:xfrm>
            <a:off x="9185354" y="4371032"/>
            <a:ext cx="2905045" cy="914401"/>
          </a:xfrm>
          <a:prstGeom prst="rect">
            <a:avLst/>
          </a:prstGeom>
          <a:ln>
            <a:solidFill>
              <a:srgbClr val="0070C0"/>
            </a:solidFill>
          </a:ln>
        </p:spPr>
      </p:pic>
      <p:sp>
        <p:nvSpPr>
          <p:cNvPr id="6" name="Arrow: Curved Down 5">
            <a:extLst>
              <a:ext uri="{FF2B5EF4-FFF2-40B4-BE49-F238E27FC236}">
                <a16:creationId xmlns:a16="http://schemas.microsoft.com/office/drawing/2014/main" id="{68A0DD48-EB64-9E43-6094-705C45D7F1E1}"/>
              </a:ext>
            </a:extLst>
          </p:cNvPr>
          <p:cNvSpPr/>
          <p:nvPr/>
        </p:nvSpPr>
        <p:spPr>
          <a:xfrm rot="3199562">
            <a:off x="8643586" y="4121888"/>
            <a:ext cx="1487083" cy="711341"/>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7" name="Text Box 52">
            <a:extLst>
              <a:ext uri="{FF2B5EF4-FFF2-40B4-BE49-F238E27FC236}">
                <a16:creationId xmlns:a16="http://schemas.microsoft.com/office/drawing/2014/main" id="{C4ED44D9-8CAD-EE04-B1D2-0910BD78B832}"/>
              </a:ext>
            </a:extLst>
          </p:cNvPr>
          <p:cNvSpPr txBox="1">
            <a:spLocks noChangeArrowheads="1"/>
          </p:cNvSpPr>
          <p:nvPr/>
        </p:nvSpPr>
        <p:spPr bwMode="auto">
          <a:xfrm>
            <a:off x="10428048" y="3629076"/>
            <a:ext cx="1763952"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Properties</a:t>
            </a:r>
            <a:br>
              <a:rPr lang="en-US" altLang="ru-RU" sz="2133" dirty="0">
                <a:solidFill>
                  <a:prstClr val="black"/>
                </a:solidFill>
                <a:latin typeface="+mn-lt"/>
              </a:rPr>
            </a:br>
            <a:r>
              <a:rPr lang="en-US" altLang="ru-RU" sz="2133" dirty="0">
                <a:solidFill>
                  <a:prstClr val="black"/>
                </a:solidFill>
                <a:latin typeface="+mn-lt"/>
              </a:rPr>
              <a:t>(after import):</a:t>
            </a:r>
          </a:p>
        </p:txBody>
      </p:sp>
    </p:spTree>
    <p:extLst>
      <p:ext uri="{BB962C8B-B14F-4D97-AF65-F5344CB8AC3E}">
        <p14:creationId xmlns:p14="http://schemas.microsoft.com/office/powerpoint/2010/main" val="274526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Created</a:t>
            </a:r>
            <a:r>
              <a:rPr lang="de-DE" dirty="0"/>
              <a:t> Objects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8600925" y="1051677"/>
            <a:ext cx="3507340"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After import: </a:t>
            </a:r>
          </a:p>
          <a:p>
            <a:pPr defTabSz="914377">
              <a:spcBef>
                <a:spcPts val="0"/>
              </a:spcBef>
            </a:pPr>
            <a:r>
              <a:rPr lang="en-US" altLang="ru-RU" sz="2133" dirty="0">
                <a:solidFill>
                  <a:prstClr val="black"/>
                </a:solidFill>
                <a:latin typeface="+mn-lt"/>
              </a:rPr>
              <a:t>- check all created objects (names, access level, </a:t>
            </a:r>
            <a:r>
              <a:rPr lang="en-US" altLang="ru-RU" sz="2133" dirty="0" err="1">
                <a:solidFill>
                  <a:prstClr val="black"/>
                </a:solidFill>
                <a:latin typeface="+mn-lt"/>
              </a:rPr>
              <a:t>etc</a:t>
            </a:r>
            <a:r>
              <a:rPr lang="en-US" altLang="ru-RU" sz="2133" dirty="0">
                <a:solidFill>
                  <a:prstClr val="black"/>
                </a:solidFill>
                <a:latin typeface="+mn-lt"/>
              </a:rPr>
              <a:t>…);</a:t>
            </a:r>
          </a:p>
          <a:p>
            <a:pPr defTabSz="914377">
              <a:spcBef>
                <a:spcPts val="0"/>
              </a:spcBef>
            </a:pPr>
            <a:r>
              <a:rPr lang="en-US" altLang="ru-RU" sz="2133" dirty="0">
                <a:solidFill>
                  <a:prstClr val="black"/>
                </a:solidFill>
                <a:latin typeface="+mn-lt"/>
              </a:rPr>
              <a:t>- </a:t>
            </a:r>
            <a:r>
              <a:rPr lang="en-US" altLang="ru-RU" sz="2133" dirty="0">
                <a:solidFill>
                  <a:schemeClr val="tx1"/>
                </a:solidFill>
                <a:latin typeface="+mn-lt"/>
              </a:rPr>
              <a:t>share a link.</a:t>
            </a:r>
          </a:p>
        </p:txBody>
      </p:sp>
      <p:pic>
        <p:nvPicPr>
          <p:cNvPr id="5" name="Picture 4">
            <a:extLst>
              <a:ext uri="{FF2B5EF4-FFF2-40B4-BE49-F238E27FC236}">
                <a16:creationId xmlns:a16="http://schemas.microsoft.com/office/drawing/2014/main" id="{022F4A95-4A87-F5B7-14C4-BED05C03092D}"/>
              </a:ext>
            </a:extLst>
          </p:cNvPr>
          <p:cNvPicPr>
            <a:picLocks noChangeAspect="1"/>
          </p:cNvPicPr>
          <p:nvPr/>
        </p:nvPicPr>
        <p:blipFill>
          <a:blip r:embed="rId3"/>
          <a:stretch>
            <a:fillRect/>
          </a:stretch>
        </p:blipFill>
        <p:spPr>
          <a:xfrm>
            <a:off x="121165" y="763675"/>
            <a:ext cx="8417554" cy="5496448"/>
          </a:xfrm>
          <a:prstGeom prst="rect">
            <a:avLst/>
          </a:prstGeom>
          <a:ln>
            <a:solidFill>
              <a:schemeClr val="tx2">
                <a:lumMod val="90000"/>
                <a:lumOff val="10000"/>
              </a:schemeClr>
            </a:solidFill>
          </a:ln>
        </p:spPr>
      </p:pic>
      <p:pic>
        <p:nvPicPr>
          <p:cNvPr id="1026" name="Picture 2" descr="The Four Requirements of Success | Contracting Business">
            <a:extLst>
              <a:ext uri="{FF2B5EF4-FFF2-40B4-BE49-F238E27FC236}">
                <a16:creationId xmlns:a16="http://schemas.microsoft.com/office/drawing/2014/main" id="{7F67A981-F5F4-08BF-1088-88DC80FC7A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1277" y="2632667"/>
            <a:ext cx="3135924" cy="164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8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2">
            <a:extLst>
              <a:ext uri="{FF2B5EF4-FFF2-40B4-BE49-F238E27FC236}">
                <a16:creationId xmlns:a16="http://schemas.microsoft.com/office/drawing/2014/main" id="{548981D7-C06B-8B3D-CB42-EEA9A24B50B1}"/>
              </a:ext>
            </a:extLst>
          </p:cNvPr>
          <p:cNvSpPr txBox="1">
            <a:spLocks noChangeArrowheads="1"/>
          </p:cNvSpPr>
          <p:nvPr/>
        </p:nvSpPr>
        <p:spPr bwMode="auto">
          <a:xfrm>
            <a:off x="207062" y="3843318"/>
            <a:ext cx="6153544" cy="12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Validation &amp; Data Schema Protocols:</a:t>
            </a:r>
          </a:p>
          <a:p>
            <a:pPr marL="342900" indent="-342900" defTabSz="914377">
              <a:spcBef>
                <a:spcPct val="50000"/>
              </a:spcBef>
              <a:buFont typeface="Arial" panose="020B0604020202020204" pitchFamily="34" charset="0"/>
              <a:buChar char="•"/>
            </a:pPr>
            <a:r>
              <a:rPr lang="en-US" altLang="ru-RU" sz="1867" b="1" dirty="0">
                <a:solidFill>
                  <a:prstClr val="black"/>
                </a:solidFill>
                <a:latin typeface="+mn-lt"/>
              </a:rPr>
              <a:t>type</a:t>
            </a:r>
            <a:r>
              <a:rPr lang="en-US" altLang="ru-RU" sz="1867"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altLang="ru-RU" sz="1867" b="1" dirty="0">
                <a:solidFill>
                  <a:prstClr val="black"/>
                </a:solidFill>
                <a:latin typeface="+mn-lt"/>
              </a:rPr>
              <a:t>https:</a:t>
            </a:r>
            <a:r>
              <a:rPr lang="en-US" altLang="ru-RU" sz="1867" dirty="0">
                <a:solidFill>
                  <a:prstClr val="black"/>
                </a:solidFill>
                <a:latin typeface="+mn-lt"/>
              </a:rPr>
              <a:t> URL to a REST Web Service (</a:t>
            </a:r>
            <a:r>
              <a:rPr lang="en-US" altLang="ru-RU" sz="1867" dirty="0" err="1">
                <a:solidFill>
                  <a:prstClr val="black"/>
                </a:solidFill>
                <a:latin typeface="+mn-lt"/>
              </a:rPr>
              <a:t>OpenAPI</a:t>
            </a:r>
            <a:r>
              <a:rPr lang="en-US" altLang="ru-RU" sz="1867" dirty="0">
                <a:solidFill>
                  <a:prstClr val="black"/>
                </a:solidFill>
                <a:latin typeface="+mn-lt"/>
              </a:rPr>
              <a:t> specification).</a:t>
            </a:r>
            <a:endParaRPr lang="en-US" altLang="ru-RU" sz="1600" dirty="0">
              <a:solidFill>
                <a:prstClr val="black"/>
              </a:solidFill>
              <a:latin typeface="+mn-lt"/>
            </a:endParaRPr>
          </a:p>
        </p:txBody>
      </p:sp>
      <p:pic>
        <p:nvPicPr>
          <p:cNvPr id="16" name="Picture 15">
            <a:extLst>
              <a:ext uri="{FF2B5EF4-FFF2-40B4-BE49-F238E27FC236}">
                <a16:creationId xmlns:a16="http://schemas.microsoft.com/office/drawing/2014/main" id="{71F8FFAB-ABD2-C1A8-7207-14AB1C7BCA40}"/>
              </a:ext>
            </a:extLst>
          </p:cNvPr>
          <p:cNvPicPr>
            <a:picLocks noChangeAspect="1"/>
          </p:cNvPicPr>
          <p:nvPr/>
        </p:nvPicPr>
        <p:blipFill>
          <a:blip r:embed="rId3"/>
          <a:stretch>
            <a:fillRect/>
          </a:stretch>
        </p:blipFill>
        <p:spPr>
          <a:xfrm>
            <a:off x="230378" y="5114611"/>
            <a:ext cx="2387498" cy="1216272"/>
          </a:xfrm>
          <a:prstGeom prst="rect">
            <a:avLst/>
          </a:prstGeom>
          <a:ln>
            <a:solidFill>
              <a:srgbClr val="0070C0"/>
            </a:solidFill>
          </a:ln>
        </p:spPr>
      </p:pic>
      <p:pic>
        <p:nvPicPr>
          <p:cNvPr id="5" name="Picture 4">
            <a:extLst>
              <a:ext uri="{FF2B5EF4-FFF2-40B4-BE49-F238E27FC236}">
                <a16:creationId xmlns:a16="http://schemas.microsoft.com/office/drawing/2014/main" id="{33B4AD99-1078-348D-B48B-0C071FEE297B}"/>
              </a:ext>
            </a:extLst>
          </p:cNvPr>
          <p:cNvPicPr>
            <a:picLocks noChangeAspect="1"/>
          </p:cNvPicPr>
          <p:nvPr/>
        </p:nvPicPr>
        <p:blipFill>
          <a:blip r:embed="rId4"/>
          <a:stretch>
            <a:fillRect/>
          </a:stretch>
        </p:blipFill>
        <p:spPr>
          <a:xfrm>
            <a:off x="9491252" y="755859"/>
            <a:ext cx="2700748" cy="2419420"/>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Extensibility</a:t>
            </a:r>
            <a:r>
              <a:rPr lang="de-DE" dirty="0"/>
              <a:t>: </a:t>
            </a:r>
            <a:r>
              <a:rPr lang="en-US" sz="3733" dirty="0"/>
              <a:t>Type Configuration and Flexibility</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introduce new types and configure them (validation and data import)</a:t>
            </a:r>
          </a:p>
        </p:txBody>
      </p:sp>
      <p:pic>
        <p:nvPicPr>
          <p:cNvPr id="8" name="Picture 7">
            <a:extLst>
              <a:ext uri="{FF2B5EF4-FFF2-40B4-BE49-F238E27FC236}">
                <a16:creationId xmlns:a16="http://schemas.microsoft.com/office/drawing/2014/main" id="{94393094-4CE0-14C8-BEC8-12970242FE0D}"/>
              </a:ext>
            </a:extLst>
          </p:cNvPr>
          <p:cNvPicPr>
            <a:picLocks noChangeAspect="1"/>
          </p:cNvPicPr>
          <p:nvPr/>
        </p:nvPicPr>
        <p:blipFill>
          <a:blip r:embed="rId5"/>
          <a:stretch>
            <a:fillRect/>
          </a:stretch>
        </p:blipFill>
        <p:spPr>
          <a:xfrm>
            <a:off x="163966" y="1287272"/>
            <a:ext cx="6889921" cy="2440667"/>
          </a:xfrm>
          <a:prstGeom prst="rect">
            <a:avLst/>
          </a:prstGeom>
          <a:ln>
            <a:solidFill>
              <a:srgbClr val="0070C0"/>
            </a:solidFill>
          </a:ln>
        </p:spPr>
      </p:pic>
      <p:pic>
        <p:nvPicPr>
          <p:cNvPr id="15" name="Picture 14">
            <a:extLst>
              <a:ext uri="{FF2B5EF4-FFF2-40B4-BE49-F238E27FC236}">
                <a16:creationId xmlns:a16="http://schemas.microsoft.com/office/drawing/2014/main" id="{4823A85C-9E4B-D9CB-67BB-91EA015A0CD2}"/>
              </a:ext>
            </a:extLst>
          </p:cNvPr>
          <p:cNvPicPr>
            <a:picLocks noChangeAspect="1"/>
          </p:cNvPicPr>
          <p:nvPr/>
        </p:nvPicPr>
        <p:blipFill>
          <a:blip r:embed="rId6"/>
          <a:stretch>
            <a:fillRect/>
          </a:stretch>
        </p:blipFill>
        <p:spPr>
          <a:xfrm>
            <a:off x="6543670" y="3217276"/>
            <a:ext cx="5306686" cy="2851930"/>
          </a:xfrm>
          <a:prstGeom prst="rect">
            <a:avLst/>
          </a:prstGeom>
          <a:ln>
            <a:solidFill>
              <a:srgbClr val="0070C0"/>
            </a:solidFill>
          </a:ln>
        </p:spPr>
      </p:pic>
      <p:cxnSp>
        <p:nvCxnSpPr>
          <p:cNvPr id="18" name="Straight Arrow Connector 17">
            <a:extLst>
              <a:ext uri="{FF2B5EF4-FFF2-40B4-BE49-F238E27FC236}">
                <a16:creationId xmlns:a16="http://schemas.microsoft.com/office/drawing/2014/main" id="{4ED0B52B-ADE1-1DF6-A23B-1EBB8C5DDFC0}"/>
              </a:ext>
            </a:extLst>
          </p:cNvPr>
          <p:cNvCxnSpPr>
            <a:cxnSpLocks/>
          </p:cNvCxnSpPr>
          <p:nvPr/>
        </p:nvCxnSpPr>
        <p:spPr>
          <a:xfrm>
            <a:off x="6250075" y="2843684"/>
            <a:ext cx="532562" cy="51246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F08DBD7-7E8B-B387-E51D-BC014EB5ABB7}"/>
              </a:ext>
            </a:extLst>
          </p:cNvPr>
          <p:cNvPicPr>
            <a:picLocks noChangeAspect="1"/>
          </p:cNvPicPr>
          <p:nvPr/>
        </p:nvPicPr>
        <p:blipFill>
          <a:blip r:embed="rId7"/>
          <a:stretch>
            <a:fillRect/>
          </a:stretch>
        </p:blipFill>
        <p:spPr>
          <a:xfrm>
            <a:off x="5134954" y="3053004"/>
            <a:ext cx="1306039" cy="1324508"/>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AC716708-8D15-1729-B60F-BA71836FFC29}"/>
              </a:ext>
            </a:extLst>
          </p:cNvPr>
          <p:cNvCxnSpPr>
            <a:cxnSpLocks/>
          </p:cNvCxnSpPr>
          <p:nvPr/>
        </p:nvCxnSpPr>
        <p:spPr>
          <a:xfrm flipV="1">
            <a:off x="4793064" y="2664487"/>
            <a:ext cx="5315578" cy="238983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E17749-37CB-7998-A6DA-043E067945CB}"/>
              </a:ext>
            </a:extLst>
          </p:cNvPr>
          <p:cNvCxnSpPr>
            <a:cxnSpLocks/>
          </p:cNvCxnSpPr>
          <p:nvPr/>
        </p:nvCxnSpPr>
        <p:spPr>
          <a:xfrm flipH="1">
            <a:off x="361741" y="4615543"/>
            <a:ext cx="334945" cy="57945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9DF4416-AEC8-5EB0-4EB4-BBF4C53D9A1E}"/>
              </a:ext>
            </a:extLst>
          </p:cNvPr>
          <p:cNvCxnSpPr>
            <a:cxnSpLocks/>
          </p:cNvCxnSpPr>
          <p:nvPr/>
        </p:nvCxnSpPr>
        <p:spPr>
          <a:xfrm>
            <a:off x="1709894" y="4211934"/>
            <a:ext cx="3444910"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60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CSV </a:t>
            </a:r>
            <a:r>
              <a:rPr lang="de-DE" dirty="0" err="1"/>
              <a:t>Visualization</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pPr indent="0">
              <a:buNone/>
            </a:pPr>
            <a:r>
              <a:rPr lang="en-US" dirty="0">
                <a:hlinkClick r:id="rId3"/>
              </a:rPr>
              <a:t>https://dim.mdi.ruhr-uni-bochum.de/file/csv/6691</a:t>
            </a:r>
            <a:endParaRPr lang="en-US" dirty="0"/>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130164" y="760275"/>
            <a:ext cx="576821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Materials Library Visualization</a:t>
            </a:r>
            <a:endParaRPr lang="en-US" altLang="ru-RU" sz="2133" dirty="0">
              <a:solidFill>
                <a:schemeClr val="tx1"/>
              </a:solidFill>
              <a:latin typeface="+mn-lt"/>
            </a:endParaRPr>
          </a:p>
        </p:txBody>
      </p:sp>
      <p:pic>
        <p:nvPicPr>
          <p:cNvPr id="8" name="Picture 7">
            <a:extLst>
              <a:ext uri="{FF2B5EF4-FFF2-40B4-BE49-F238E27FC236}">
                <a16:creationId xmlns:a16="http://schemas.microsoft.com/office/drawing/2014/main" id="{4C479EC9-3E81-A67B-9BE3-6331ACEFA402}"/>
              </a:ext>
            </a:extLst>
          </p:cNvPr>
          <p:cNvPicPr>
            <a:picLocks noChangeAspect="1"/>
          </p:cNvPicPr>
          <p:nvPr/>
        </p:nvPicPr>
        <p:blipFill>
          <a:blip r:embed="rId4"/>
          <a:stretch>
            <a:fillRect/>
          </a:stretch>
        </p:blipFill>
        <p:spPr>
          <a:xfrm>
            <a:off x="6674537" y="2946288"/>
            <a:ext cx="5356689" cy="3208327"/>
          </a:xfrm>
          <a:prstGeom prst="rect">
            <a:avLst/>
          </a:prstGeom>
          <a:ln>
            <a:solidFill>
              <a:schemeClr val="tx2">
                <a:lumMod val="90000"/>
                <a:lumOff val="10000"/>
              </a:schemeClr>
            </a:solidFill>
          </a:ln>
        </p:spPr>
      </p:pic>
      <p:sp>
        <p:nvSpPr>
          <p:cNvPr id="11" name="TextBox 10">
            <a:extLst>
              <a:ext uri="{FF2B5EF4-FFF2-40B4-BE49-F238E27FC236}">
                <a16:creationId xmlns:a16="http://schemas.microsoft.com/office/drawing/2014/main" id="{B6559CC1-F695-FD64-5083-953B8E73F340}"/>
              </a:ext>
            </a:extLst>
          </p:cNvPr>
          <p:cNvSpPr txBox="1"/>
          <p:nvPr/>
        </p:nvSpPr>
        <p:spPr>
          <a:xfrm>
            <a:off x="6672107" y="250829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pic>
        <p:nvPicPr>
          <p:cNvPr id="13" name="Picture 12">
            <a:extLst>
              <a:ext uri="{FF2B5EF4-FFF2-40B4-BE49-F238E27FC236}">
                <a16:creationId xmlns:a16="http://schemas.microsoft.com/office/drawing/2014/main" id="{45EAE565-A063-D542-74F3-0FCA37D4DD85}"/>
              </a:ext>
            </a:extLst>
          </p:cNvPr>
          <p:cNvPicPr>
            <a:picLocks noChangeAspect="1"/>
          </p:cNvPicPr>
          <p:nvPr/>
        </p:nvPicPr>
        <p:blipFill>
          <a:blip r:embed="rId5"/>
          <a:stretch>
            <a:fillRect/>
          </a:stretch>
        </p:blipFill>
        <p:spPr>
          <a:xfrm>
            <a:off x="6908909" y="0"/>
            <a:ext cx="5283091" cy="2452668"/>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71AD0E6C-2580-35A4-F08C-FC8577773A1A}"/>
              </a:ext>
            </a:extLst>
          </p:cNvPr>
          <p:cNvPicPr>
            <a:picLocks noChangeAspect="1"/>
          </p:cNvPicPr>
          <p:nvPr/>
        </p:nvPicPr>
        <p:blipFill>
          <a:blip r:embed="rId6"/>
          <a:stretch>
            <a:fillRect/>
          </a:stretch>
        </p:blipFill>
        <p:spPr>
          <a:xfrm>
            <a:off x="211822" y="1296236"/>
            <a:ext cx="6228255" cy="4994032"/>
          </a:xfrm>
          <a:prstGeom prst="rect">
            <a:avLst/>
          </a:prstGeom>
          <a:ln>
            <a:solidFill>
              <a:srgbClr val="004C93"/>
            </a:solidFill>
          </a:ln>
        </p:spPr>
      </p:pic>
    </p:spTree>
    <p:extLst>
      <p:ext uri="{BB962C8B-B14F-4D97-AF65-F5344CB8AC3E}">
        <p14:creationId xmlns:p14="http://schemas.microsoft.com/office/powerpoint/2010/main" val="260313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r>
              <a:rPr lang="en-US" sz="1000" dirty="0">
                <a:hlinkClick r:id="rId3"/>
              </a:rPr>
              <a:t>https://openid.net</a:t>
            </a:r>
            <a:endParaRPr lang="en-US" sz="1000" dirty="0"/>
          </a:p>
          <a:p>
            <a:r>
              <a:rPr lang="en-US" sz="1000" dirty="0">
                <a:hlinkClick r:id="rId4"/>
              </a:rPr>
              <a:t>https://en.wikipedia.org/wiki/Authentication</a:t>
            </a:r>
            <a:endParaRPr lang="en-US" sz="1000" dirty="0"/>
          </a:p>
          <a:p>
            <a:r>
              <a:rPr lang="en-US" sz="1000" dirty="0">
                <a:hlinkClick r:id="rId5"/>
              </a:rPr>
              <a:t>https://en.wikipedia.org/wiki/Authorization</a:t>
            </a:r>
            <a:endParaRPr lang="en-US" sz="10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6"/>
          <a:stretch>
            <a:fillRect/>
          </a:stretch>
        </p:blipFill>
        <p:spPr>
          <a:xfrm>
            <a:off x="5609395" y="1018422"/>
            <a:ext cx="6461125" cy="4215165"/>
          </a:xfrm>
          <a:prstGeom prst="rect">
            <a:avLst/>
          </a:prstGeom>
          <a:ln>
            <a:solidFill>
              <a:srgbClr val="0070C0"/>
            </a:solidFill>
          </a:ln>
        </p:spPr>
      </p:pic>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7"/>
          <a:stretch>
            <a:fillRect/>
          </a:stretch>
        </p:blipFill>
        <p:spPr>
          <a:xfrm>
            <a:off x="131386" y="3989278"/>
            <a:ext cx="4776520" cy="1662380"/>
          </a:xfrm>
          <a:prstGeom prst="rect">
            <a:avLst/>
          </a:prstGeom>
          <a:ln>
            <a:solidFill>
              <a:srgbClr val="0070C0"/>
            </a:solidFill>
          </a:ln>
        </p:spPr>
      </p:pic>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8"/>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spTree>
    <p:extLst>
      <p:ext uri="{BB962C8B-B14F-4D97-AF65-F5344CB8AC3E}">
        <p14:creationId xmlns:p14="http://schemas.microsoft.com/office/powerpoint/2010/main" val="123367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90489" y="911975"/>
            <a:ext cx="8532877" cy="3231654"/>
          </a:xfrm>
          <a:prstGeom prst="rect">
            <a:avLst/>
          </a:prstGeom>
          <a:noFill/>
        </p:spPr>
        <p:txBody>
          <a:bodyPr wrap="square">
            <a:spAutoFit/>
          </a:bodyPr>
          <a:lstStyle/>
          <a:p>
            <a:pPr algn="ctr"/>
            <a:r>
              <a:rPr lang="de-DE" sz="8800" dirty="0"/>
              <a:t>Demonstration</a:t>
            </a:r>
          </a:p>
          <a:p>
            <a:pPr algn="ctr"/>
            <a:endParaRPr lang="de-DE" sz="2800" dirty="0"/>
          </a:p>
          <a:p>
            <a:pPr algn="ctr"/>
            <a:r>
              <a:rPr lang="de-DE" sz="8800" dirty="0"/>
              <a:t>Q&amp;A</a:t>
            </a:r>
          </a:p>
        </p:txBody>
      </p:sp>
      <p:sp>
        <p:nvSpPr>
          <p:cNvPr id="4" name="Text Placeholder 7">
            <a:extLst>
              <a:ext uri="{FF2B5EF4-FFF2-40B4-BE49-F238E27FC236}">
                <a16:creationId xmlns:a16="http://schemas.microsoft.com/office/drawing/2014/main" id="{F2FCA08F-F595-E922-63C8-30406A6EA066}"/>
              </a:ext>
            </a:extLst>
          </p:cNvPr>
          <p:cNvSpPr>
            <a:spLocks noGrp="1"/>
          </p:cNvSpPr>
          <p:nvPr>
            <p:ph type="body" sz="quarter" idx="13"/>
          </p:nvPr>
        </p:nvSpPr>
        <p:spPr>
          <a:xfrm>
            <a:off x="242913" y="5417848"/>
            <a:ext cx="5313301" cy="485999"/>
          </a:xfrm>
        </p:spPr>
        <p:txBody>
          <a:bodyPr>
            <a:noAutofit/>
          </a:bodyPr>
          <a:lstStyle/>
          <a:p>
            <a:pPr indent="0" defTabSz="914377">
              <a:buNone/>
            </a:pPr>
            <a:r>
              <a:rPr lang="en-US" sz="2400" dirty="0">
                <a:solidFill>
                  <a:srgbClr val="1D1C1D"/>
                </a:solidFill>
                <a:latin typeface="+mn-lt"/>
              </a:rPr>
              <a:t>Victor Dudarev</a:t>
            </a:r>
          </a:p>
          <a:p>
            <a:pPr indent="0" defTabSz="914377">
              <a:buNone/>
            </a:pPr>
            <a:r>
              <a:rPr lang="en-US" sz="2400" dirty="0">
                <a:solidFill>
                  <a:srgbClr val="1D1C1D"/>
                </a:solidFill>
                <a:latin typeface="+mn-lt"/>
                <a:hlinkClick r:id="rId3"/>
              </a:rPr>
              <a:t>Victor.Dudarev@rub.de</a:t>
            </a:r>
            <a:endParaRPr lang="en-US" sz="2400" dirty="0">
              <a:solidFill>
                <a:prstClr val="black"/>
              </a:solidFill>
              <a:latin typeface="+mn-lt"/>
            </a:endParaRPr>
          </a:p>
          <a:p>
            <a:pPr indent="0">
              <a:buNone/>
            </a:pPr>
            <a:endParaRPr lang="en-US" sz="2400" dirty="0">
              <a:latin typeface="+mn-lt"/>
            </a:endParaRPr>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5669023" y="6362393"/>
            <a:ext cx="5313301"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hlinkClick r:id="rId4"/>
              </a:rPr>
              <a:t>https://vdudarev.ru</a:t>
            </a:r>
            <a:endParaRPr lang="en-US" dirty="0"/>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in Production</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170823" y="950128"/>
            <a:ext cx="6039057" cy="2862322"/>
          </a:xfrm>
          <a:prstGeom prst="rect">
            <a:avLst/>
          </a:prstGeom>
          <a:noFill/>
        </p:spPr>
        <p:txBody>
          <a:bodyPr wrap="square">
            <a:spAutoFit/>
          </a:bodyPr>
          <a:lstStyle/>
          <a:p>
            <a:r>
              <a:rPr lang="en-US" b="1" i="0" dirty="0">
                <a:solidFill>
                  <a:srgbClr val="1D1C1D"/>
                </a:solidFill>
                <a:effectLst/>
                <a:latin typeface="Slack-Lato"/>
              </a:rPr>
              <a:t>Production mode</a:t>
            </a:r>
            <a:r>
              <a:rPr lang="en-US" b="0" i="0" dirty="0">
                <a:solidFill>
                  <a:srgbClr val="1D1C1D"/>
                </a:solidFill>
                <a:effectLst/>
                <a:latin typeface="Slack-Lato"/>
              </a:rPr>
              <a:t> (</a:t>
            </a:r>
            <a:r>
              <a:rPr lang="en-US" b="0" i="0" dirty="0">
                <a:solidFill>
                  <a:srgbClr val="1D1C1D"/>
                </a:solidFill>
                <a:effectLst/>
                <a:latin typeface="Slack-Lato"/>
                <a:hlinkClick r:id="rId3"/>
              </a:rPr>
              <a:t>https://</a:t>
            </a:r>
            <a:r>
              <a:rPr lang="en-US" b="1" i="0" dirty="0">
                <a:solidFill>
                  <a:srgbClr val="1D1C1D"/>
                </a:solidFill>
                <a:effectLst/>
                <a:latin typeface="Slack-Lato"/>
                <a:hlinkClick r:id="rId3"/>
              </a:rPr>
              <a:t>crc247</a:t>
            </a:r>
            <a:r>
              <a:rPr lang="en-US" b="0" i="0" dirty="0">
                <a:solidFill>
                  <a:srgbClr val="1D1C1D"/>
                </a:solidFill>
                <a:effectLst/>
                <a:latin typeface="Slack-Lato"/>
                <a:hlinkClick r:id="rId3"/>
              </a:rPr>
              <a:t>.mdi.ruhr-uni-bochum.de/</a:t>
            </a:r>
            <a:r>
              <a:rPr lang="en-US" b="0" i="0" dirty="0">
                <a:solidFill>
                  <a:srgbClr val="1D1C1D"/>
                </a:solidFill>
                <a:effectLst/>
                <a:latin typeface="Slack-Lato"/>
              </a:rPr>
              <a:t>):</a:t>
            </a:r>
          </a:p>
          <a:p>
            <a:pPr marL="342900" indent="-342900">
              <a:buAutoNum type="arabicParenR"/>
            </a:pPr>
            <a:r>
              <a:rPr lang="en-US" b="0" i="0" dirty="0">
                <a:solidFill>
                  <a:srgbClr val="1D1C1D"/>
                </a:solidFill>
                <a:effectLst/>
                <a:latin typeface="Slack-Lato"/>
              </a:rPr>
              <a:t>You need to </a:t>
            </a:r>
            <a:r>
              <a:rPr lang="en-US" b="1" i="0" dirty="0">
                <a:solidFill>
                  <a:srgbClr val="1D1C1D"/>
                </a:solidFill>
                <a:effectLst/>
                <a:latin typeface="Slack-Lato"/>
              </a:rPr>
              <a:t>register</a:t>
            </a:r>
            <a:r>
              <a:rPr lang="en-US" b="0" i="0" dirty="0">
                <a:solidFill>
                  <a:srgbClr val="1D1C1D"/>
                </a:solidFill>
                <a:effectLst/>
                <a:latin typeface="Slack-Lato"/>
              </a:rPr>
              <a:t> with Google account or create your own account (email/password) and confirm e-mail (warning: user created with no role assigned).</a:t>
            </a:r>
          </a:p>
          <a:p>
            <a:pPr marL="342900" indent="-342900">
              <a:buAutoNum type="arabicParenR"/>
            </a:pPr>
            <a:endParaRPr lang="en-US" dirty="0">
              <a:solidFill>
                <a:srgbClr val="1D1C1D"/>
              </a:solidFill>
              <a:latin typeface="Slack-Lato"/>
            </a:endParaRPr>
          </a:p>
          <a:p>
            <a:pPr marL="342900" indent="-342900">
              <a:buAutoNum type="arabicParenR"/>
            </a:pPr>
            <a:endParaRPr lang="en-US" dirty="0">
              <a:solidFill>
                <a:srgbClr val="1D1C1D"/>
              </a:solidFill>
              <a:latin typeface="Slack-Lato"/>
            </a:endParaRPr>
          </a:p>
          <a:p>
            <a:pPr marL="342900" indent="-342900">
              <a:buAutoNum type="arabicParenR"/>
            </a:pPr>
            <a:endParaRPr lang="en-US" b="0" i="0" dirty="0">
              <a:solidFill>
                <a:srgbClr val="1D1C1D"/>
              </a:solidFill>
              <a:effectLst/>
              <a:latin typeface="Slack-Lato"/>
            </a:endParaRPr>
          </a:p>
          <a:p>
            <a:pPr marL="342900" indent="-342900">
              <a:buAutoNum type="arabicParenR"/>
            </a:pPr>
            <a:endParaRPr lang="en-US" b="0" i="0" dirty="0">
              <a:solidFill>
                <a:srgbClr val="1D1C1D"/>
              </a:solidFill>
              <a:effectLst/>
              <a:latin typeface="Slack-Lato"/>
            </a:endParaRPr>
          </a:p>
          <a:p>
            <a:r>
              <a:rPr lang="en-US" dirty="0"/>
              <a:t>Other information on this slide is omitted due to confidential reasons.</a:t>
            </a:r>
          </a:p>
        </p:txBody>
      </p:sp>
      <p:pic>
        <p:nvPicPr>
          <p:cNvPr id="4" name="Picture 3">
            <a:extLst>
              <a:ext uri="{FF2B5EF4-FFF2-40B4-BE49-F238E27FC236}">
                <a16:creationId xmlns:a16="http://schemas.microsoft.com/office/drawing/2014/main" id="{CBE24253-1814-90B4-E728-50A9C5E374C8}"/>
              </a:ext>
            </a:extLst>
          </p:cNvPr>
          <p:cNvPicPr>
            <a:picLocks noChangeAspect="1"/>
          </p:cNvPicPr>
          <p:nvPr/>
        </p:nvPicPr>
        <p:blipFill>
          <a:blip r:embed="rId4"/>
          <a:stretch>
            <a:fillRect/>
          </a:stretch>
        </p:blipFill>
        <p:spPr>
          <a:xfrm>
            <a:off x="6269498" y="0"/>
            <a:ext cx="2583098" cy="2583098"/>
          </a:xfrm>
          <a:prstGeom prst="rect">
            <a:avLst/>
          </a:prstGeom>
        </p:spPr>
      </p:pic>
      <p:sp>
        <p:nvSpPr>
          <p:cNvPr id="6" name="TextBox 5">
            <a:extLst>
              <a:ext uri="{FF2B5EF4-FFF2-40B4-BE49-F238E27FC236}">
                <a16:creationId xmlns:a16="http://schemas.microsoft.com/office/drawing/2014/main" id="{A82A9EF6-DC5C-9700-B152-FF8519CB5396}"/>
              </a:ext>
            </a:extLst>
          </p:cNvPr>
          <p:cNvSpPr txBox="1"/>
          <p:nvPr/>
        </p:nvSpPr>
        <p:spPr>
          <a:xfrm>
            <a:off x="6219930" y="2573607"/>
            <a:ext cx="6109398" cy="369332"/>
          </a:xfrm>
          <a:prstGeom prst="rect">
            <a:avLst/>
          </a:prstGeom>
          <a:noFill/>
        </p:spPr>
        <p:txBody>
          <a:bodyPr wrap="square">
            <a:spAutoFit/>
          </a:bodyPr>
          <a:lstStyle/>
          <a:p>
            <a:pPr marL="342900" indent="-342900">
              <a:buAutoNum type="arabicParenR"/>
            </a:pPr>
            <a:r>
              <a:rPr lang="en-US" b="0" i="0" dirty="0">
                <a:solidFill>
                  <a:srgbClr val="1D1C1D"/>
                </a:solidFill>
                <a:effectLst/>
                <a:hlinkClick r:id="rId3"/>
              </a:rPr>
              <a:t>https://crc247.mdi.ruhr-uni-bochum.de/</a:t>
            </a:r>
            <a:endParaRPr lang="en-US" dirty="0"/>
          </a:p>
        </p:txBody>
      </p:sp>
      <p:sp>
        <p:nvSpPr>
          <p:cNvPr id="8" name="Text Placeholder 7">
            <a:extLst>
              <a:ext uri="{FF2B5EF4-FFF2-40B4-BE49-F238E27FC236}">
                <a16:creationId xmlns:a16="http://schemas.microsoft.com/office/drawing/2014/main" id="{30232E83-806C-E66E-CC75-D24DF8C695A9}"/>
              </a:ext>
            </a:extLst>
          </p:cNvPr>
          <p:cNvSpPr>
            <a:spLocks noGrp="1"/>
          </p:cNvSpPr>
          <p:nvPr>
            <p:ph type="body" sz="quarter" idx="13"/>
          </p:nvPr>
        </p:nvSpPr>
        <p:spPr/>
        <p:txBody>
          <a:bodyPr>
            <a:normAutofit/>
          </a:bodyPr>
          <a:lstStyle/>
          <a:p>
            <a:pPr indent="0">
              <a:buNone/>
            </a:pPr>
            <a:r>
              <a:rPr lang="en-US" dirty="0"/>
              <a:t>Everything runs 24x7 on a dedicated VM within a new server (INF funding).</a:t>
            </a:r>
          </a:p>
          <a:p>
            <a:pPr indent="0">
              <a:buNone/>
            </a:pPr>
            <a:r>
              <a:rPr lang="en-US" dirty="0"/>
              <a:t>All data are backed up weekly on a dedicated external backup device.</a:t>
            </a:r>
          </a:p>
          <a:p>
            <a:pPr indent="0">
              <a:buNone/>
            </a:pPr>
            <a:r>
              <a:rPr lang="en-US" u="sng" dirty="0">
                <a:solidFill>
                  <a:srgbClr val="FF0000"/>
                </a:solidFill>
              </a:rPr>
              <a:t>No disaster tolerance</a:t>
            </a:r>
            <a:r>
              <a:rPr lang="en-US" dirty="0">
                <a:solidFill>
                  <a:srgbClr val="FF0000"/>
                </a:solidFill>
              </a:rPr>
              <a:t>: all devices are physically in a single server room.</a:t>
            </a:r>
          </a:p>
        </p:txBody>
      </p:sp>
    </p:spTree>
    <p:extLst>
      <p:ext uri="{BB962C8B-B14F-4D97-AF65-F5344CB8AC3E}">
        <p14:creationId xmlns:p14="http://schemas.microsoft.com/office/powerpoint/2010/main" val="163903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Core Features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781263" cy="485999"/>
          </a:xfrm>
        </p:spPr>
        <p:txBody>
          <a:bodyPr/>
          <a:lstStyle/>
          <a:p>
            <a:pPr indent="0">
              <a:buNone/>
            </a:pPr>
            <a:r>
              <a:rPr lang="de-DE" sz="1000" b="1" dirty="0"/>
              <a:t>RDMS</a:t>
            </a:r>
            <a:r>
              <a:rPr lang="de-DE" sz="1000" dirty="0"/>
              <a:t>: Research Data Management System</a:t>
            </a:r>
          </a:p>
          <a:p>
            <a:pPr indent="0">
              <a:buNone/>
            </a:pPr>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198944" y="961311"/>
            <a:ext cx="11993056" cy="5262979"/>
          </a:xfrm>
          <a:prstGeom prst="rect">
            <a:avLst/>
          </a:prstGeom>
          <a:noFill/>
        </p:spPr>
        <p:txBody>
          <a:bodyPr wrap="square">
            <a:spAutoFit/>
          </a:bodyPr>
          <a:lstStyle/>
          <a:p>
            <a:pPr marL="285750" indent="-285750">
              <a:buFont typeface="Arial" panose="020B0604020202020204" pitchFamily="34" charset="0"/>
              <a:buChar char="•"/>
            </a:pPr>
            <a:r>
              <a:rPr lang="en-US" sz="2400" dirty="0"/>
              <a:t>Support for multiple </a:t>
            </a:r>
            <a:r>
              <a:rPr lang="en-US" sz="2400" b="1" dirty="0"/>
              <a:t>Tenants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Custom </a:t>
            </a:r>
            <a:r>
              <a:rPr lang="en-US" sz="2400" b="1" dirty="0"/>
              <a:t>Project Tree</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User-defined Object Type </a:t>
            </a:r>
            <a:r>
              <a:rPr lang="en-US" sz="2400" dirty="0"/>
              <a:t>support:</a:t>
            </a:r>
          </a:p>
          <a:p>
            <a:pPr marL="742950" lvl="1" indent="-285750">
              <a:buFont typeface="Arial" panose="020B0604020202020204" pitchFamily="34" charset="0"/>
              <a:buChar char="•"/>
            </a:pPr>
            <a:r>
              <a:rPr lang="en-US" sz="2400" dirty="0"/>
              <a:t>Document </a:t>
            </a:r>
            <a:r>
              <a:rPr lang="en-US" sz="2400" b="1" dirty="0"/>
              <a:t>Validation</a:t>
            </a:r>
          </a:p>
          <a:p>
            <a:pPr marL="742950" lvl="1" indent="-285750">
              <a:buFont typeface="Arial" panose="020B0604020202020204" pitchFamily="34" charset="0"/>
              <a:buChar char="•"/>
            </a:pPr>
            <a:r>
              <a:rPr lang="en-US" sz="2400" dirty="0"/>
              <a:t>Data </a:t>
            </a:r>
            <a:r>
              <a:rPr lang="en-US" sz="2400" b="1" dirty="0"/>
              <a:t>Extraction</a:t>
            </a:r>
          </a:p>
          <a:p>
            <a:pPr marL="742950" lvl="1" indent="-285750">
              <a:buFont typeface="Arial" panose="020B0604020202020204" pitchFamily="34" charset="0"/>
              <a:buChar char="•"/>
            </a:pPr>
            <a:r>
              <a:rPr lang="en-US" sz="2400" dirty="0"/>
              <a:t>Data </a:t>
            </a:r>
            <a:r>
              <a:rPr lang="en-US" sz="2400" b="1" dirty="0"/>
              <a:t>Visualization</a:t>
            </a:r>
          </a:p>
          <a:p>
            <a:pPr marL="742950" lvl="1" indent="-285750">
              <a:buFont typeface="Arial" panose="020B0604020202020204" pitchFamily="34" charset="0"/>
              <a:buChar char="•"/>
            </a:pPr>
            <a:r>
              <a:rPr lang="en-US" sz="2400" b="1" dirty="0"/>
              <a:t>Properties Templates</a:t>
            </a:r>
          </a:p>
          <a:p>
            <a:pPr marL="742950" lvl="1" indent="-285750">
              <a:buFont typeface="Arial" panose="020B0604020202020204" pitchFamily="34" charset="0"/>
              <a:buChar char="•"/>
            </a:pPr>
            <a:r>
              <a:rPr lang="en-US" sz="2400" b="1" dirty="0"/>
              <a:t>Table Templates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Batch Import </a:t>
            </a:r>
            <a:r>
              <a:rPr lang="en-US" sz="2400" dirty="0"/>
              <a:t>of Documents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UI Customization</a:t>
            </a:r>
            <a:r>
              <a:rPr lang="en-US" sz="2400" dirty="0"/>
              <a:t> (with HTML/JS/CSS injection)</a:t>
            </a:r>
          </a:p>
        </p:txBody>
      </p:sp>
      <p:sp>
        <p:nvSpPr>
          <p:cNvPr id="3" name="Text Box 10">
            <a:extLst>
              <a:ext uri="{FF2B5EF4-FFF2-40B4-BE49-F238E27FC236}">
                <a16:creationId xmlns:a16="http://schemas.microsoft.com/office/drawing/2014/main" id="{827EE6BA-A6F3-6C4B-9955-A80E01F8583C}"/>
              </a:ext>
            </a:extLst>
          </p:cNvPr>
          <p:cNvSpPr txBox="1">
            <a:spLocks noChangeArrowheads="1"/>
          </p:cNvSpPr>
          <p:nvPr/>
        </p:nvSpPr>
        <p:spPr bwMode="auto">
          <a:xfrm>
            <a:off x="9584732" y="159134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4" name="Line 11">
            <a:extLst>
              <a:ext uri="{FF2B5EF4-FFF2-40B4-BE49-F238E27FC236}">
                <a16:creationId xmlns:a16="http://schemas.microsoft.com/office/drawing/2014/main" id="{B85B2FA7-4BD3-2CD2-C4B8-85A215D15E70}"/>
              </a:ext>
            </a:extLst>
          </p:cNvPr>
          <p:cNvSpPr>
            <a:spLocks noChangeShapeType="1"/>
          </p:cNvSpPr>
          <p:nvPr/>
        </p:nvSpPr>
        <p:spPr bwMode="auto">
          <a:xfrm flipH="1">
            <a:off x="10661057" y="223904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Text Box 12">
            <a:extLst>
              <a:ext uri="{FF2B5EF4-FFF2-40B4-BE49-F238E27FC236}">
                <a16:creationId xmlns:a16="http://schemas.microsoft.com/office/drawing/2014/main" id="{83929E72-B930-A41F-6330-FFC62724046F}"/>
              </a:ext>
            </a:extLst>
          </p:cNvPr>
          <p:cNvSpPr txBox="1">
            <a:spLocks noChangeArrowheads="1"/>
          </p:cNvSpPr>
          <p:nvPr/>
        </p:nvSpPr>
        <p:spPr bwMode="auto">
          <a:xfrm>
            <a:off x="9583145" y="392497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8" name="Text Box 13">
            <a:extLst>
              <a:ext uri="{FF2B5EF4-FFF2-40B4-BE49-F238E27FC236}">
                <a16:creationId xmlns:a16="http://schemas.microsoft.com/office/drawing/2014/main" id="{CFB7780F-5559-9B27-6A42-EF5DCACA5DDA}"/>
              </a:ext>
            </a:extLst>
          </p:cNvPr>
          <p:cNvSpPr txBox="1">
            <a:spLocks noChangeArrowheads="1"/>
          </p:cNvSpPr>
          <p:nvPr/>
        </p:nvSpPr>
        <p:spPr bwMode="auto">
          <a:xfrm>
            <a:off x="9583145" y="277721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9" name="Line 15">
            <a:extLst>
              <a:ext uri="{FF2B5EF4-FFF2-40B4-BE49-F238E27FC236}">
                <a16:creationId xmlns:a16="http://schemas.microsoft.com/office/drawing/2014/main" id="{CE8D76A1-A84A-F3A1-0151-F45AD8A1C6A3}"/>
              </a:ext>
            </a:extLst>
          </p:cNvPr>
          <p:cNvSpPr>
            <a:spLocks noChangeShapeType="1"/>
          </p:cNvSpPr>
          <p:nvPr/>
        </p:nvSpPr>
        <p:spPr bwMode="auto">
          <a:xfrm flipH="1">
            <a:off x="10662645" y="445202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Text Box 16">
            <a:extLst>
              <a:ext uri="{FF2B5EF4-FFF2-40B4-BE49-F238E27FC236}">
                <a16:creationId xmlns:a16="http://schemas.microsoft.com/office/drawing/2014/main" id="{110A9F8B-1EDB-5D25-0ED2-4D49613F7F77}"/>
              </a:ext>
            </a:extLst>
          </p:cNvPr>
          <p:cNvSpPr txBox="1">
            <a:spLocks noChangeArrowheads="1"/>
          </p:cNvSpPr>
          <p:nvPr/>
        </p:nvSpPr>
        <p:spPr bwMode="auto">
          <a:xfrm>
            <a:off x="10454682" y="489652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11" name="Line 36">
            <a:extLst>
              <a:ext uri="{FF2B5EF4-FFF2-40B4-BE49-F238E27FC236}">
                <a16:creationId xmlns:a16="http://schemas.microsoft.com/office/drawing/2014/main" id="{000E116C-84AE-5FD8-A94C-8856F98E105F}"/>
              </a:ext>
            </a:extLst>
          </p:cNvPr>
          <p:cNvSpPr>
            <a:spLocks noChangeShapeType="1"/>
          </p:cNvSpPr>
          <p:nvPr/>
        </p:nvSpPr>
        <p:spPr bwMode="auto">
          <a:xfrm>
            <a:off x="10668995" y="334077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 name="Text Box 52">
            <a:extLst>
              <a:ext uri="{FF2B5EF4-FFF2-40B4-BE49-F238E27FC236}">
                <a16:creationId xmlns:a16="http://schemas.microsoft.com/office/drawing/2014/main" id="{235FE540-AEC4-1254-F207-D89198A0CE4A}"/>
              </a:ext>
            </a:extLst>
          </p:cNvPr>
          <p:cNvSpPr txBox="1">
            <a:spLocks noChangeArrowheads="1"/>
          </p:cNvSpPr>
          <p:nvPr/>
        </p:nvSpPr>
        <p:spPr bwMode="auto">
          <a:xfrm>
            <a:off x="9584732" y="223904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a:solidFill>
                  <a:schemeClr val="tx1"/>
                </a:solidFill>
                <a:latin typeface="Arial" panose="020B0604020202020204" pitchFamily="34" charset="0"/>
              </a:rPr>
              <a:t>In-S</a:t>
            </a:r>
            <a:endParaRPr lang="ru-RU" altLang="ru-RU" sz="2000">
              <a:solidFill>
                <a:schemeClr val="tx1"/>
              </a:solidFill>
              <a:latin typeface="Arial" panose="020B0604020202020204" pitchFamily="34" charset="0"/>
            </a:endParaRPr>
          </a:p>
        </p:txBody>
      </p:sp>
      <p:sp>
        <p:nvSpPr>
          <p:cNvPr id="13" name="Rectangle 53">
            <a:extLst>
              <a:ext uri="{FF2B5EF4-FFF2-40B4-BE49-F238E27FC236}">
                <a16:creationId xmlns:a16="http://schemas.microsoft.com/office/drawing/2014/main" id="{E4B13017-9FF7-4E47-C867-D5FA187C3AC0}"/>
              </a:ext>
            </a:extLst>
          </p:cNvPr>
          <p:cNvSpPr>
            <a:spLocks noChangeArrowheads="1"/>
          </p:cNvSpPr>
          <p:nvPr/>
        </p:nvSpPr>
        <p:spPr bwMode="auto">
          <a:xfrm>
            <a:off x="9511707" y="3389986"/>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a:solidFill>
                  <a:schemeClr val="tx1"/>
                </a:solidFill>
                <a:latin typeface="Arial" panose="020B0604020202020204" pitchFamily="34" charset="0"/>
              </a:rPr>
              <a:t>In</a:t>
            </a:r>
            <a:r>
              <a:rPr lang="en-US" altLang="ru-RU" sz="2000" baseline="-25000">
                <a:solidFill>
                  <a:schemeClr val="tx1"/>
                </a:solidFill>
                <a:latin typeface="Arial" panose="020B0604020202020204" pitchFamily="34" charset="0"/>
              </a:rPr>
              <a:t>2</a:t>
            </a:r>
            <a:r>
              <a:rPr lang="en-US" altLang="ru-RU" sz="2000">
                <a:solidFill>
                  <a:schemeClr val="tx1"/>
                </a:solidFill>
                <a:latin typeface="Arial" panose="020B0604020202020204" pitchFamily="34" charset="0"/>
              </a:rPr>
              <a:t>S</a:t>
            </a:r>
            <a:r>
              <a:rPr lang="en-US" altLang="ru-RU" sz="2000" baseline="-25000">
                <a:solidFill>
                  <a:schemeClr val="tx1"/>
                </a:solidFill>
                <a:latin typeface="Arial" panose="020B0604020202020204" pitchFamily="34" charset="0"/>
              </a:rPr>
              <a:t>3</a:t>
            </a:r>
          </a:p>
        </p:txBody>
      </p:sp>
      <p:sp>
        <p:nvSpPr>
          <p:cNvPr id="14" name="Rectangle 54">
            <a:extLst>
              <a:ext uri="{FF2B5EF4-FFF2-40B4-BE49-F238E27FC236}">
                <a16:creationId xmlns:a16="http://schemas.microsoft.com/office/drawing/2014/main" id="{CD8674B8-A8C7-E8B8-DA84-64A993B8A5C0}"/>
              </a:ext>
            </a:extLst>
          </p:cNvPr>
          <p:cNvSpPr>
            <a:spLocks noChangeArrowheads="1"/>
          </p:cNvSpPr>
          <p:nvPr/>
        </p:nvSpPr>
        <p:spPr bwMode="auto">
          <a:xfrm>
            <a:off x="9511707" y="447107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a:solidFill>
                  <a:schemeClr val="tx1"/>
                </a:solidFill>
                <a:latin typeface="Arial" panose="020B0604020202020204" pitchFamily="34" charset="0"/>
                <a:cs typeface="Arial" panose="020B0604020202020204" pitchFamily="34" charset="0"/>
              </a:rPr>
              <a:t>β</a:t>
            </a:r>
            <a:r>
              <a:rPr lang="en-US" altLang="ru-RU" sz="2000">
                <a:solidFill>
                  <a:schemeClr val="tx1"/>
                </a:solidFill>
                <a:latin typeface="Arial" panose="020B0604020202020204" pitchFamily="34" charset="0"/>
                <a:cs typeface="Arial" panose="020B0604020202020204" pitchFamily="34" charset="0"/>
              </a:rPr>
              <a:t>-</a:t>
            </a:r>
            <a:r>
              <a:rPr lang="en-US" altLang="ru-RU" sz="2000">
                <a:solidFill>
                  <a:schemeClr val="tx1"/>
                </a:solidFill>
                <a:latin typeface="Arial" panose="020B0604020202020204" pitchFamily="34" charset="0"/>
              </a:rPr>
              <a:t>In</a:t>
            </a:r>
            <a:r>
              <a:rPr lang="en-US" altLang="ru-RU" sz="2000" baseline="-25000">
                <a:solidFill>
                  <a:schemeClr val="tx1"/>
                </a:solidFill>
                <a:latin typeface="Arial" panose="020B0604020202020204" pitchFamily="34" charset="0"/>
              </a:rPr>
              <a:t>2</a:t>
            </a:r>
            <a:r>
              <a:rPr lang="en-US" altLang="ru-RU" sz="2000">
                <a:solidFill>
                  <a:schemeClr val="tx1"/>
                </a:solidFill>
                <a:latin typeface="Arial" panose="020B0604020202020204" pitchFamily="34" charset="0"/>
              </a:rPr>
              <a:t>S</a:t>
            </a:r>
            <a:r>
              <a:rPr lang="en-US" altLang="ru-RU" sz="2000" baseline="-25000">
                <a:solidFill>
                  <a:schemeClr val="tx1"/>
                </a:solidFill>
                <a:latin typeface="Arial" panose="020B0604020202020204" pitchFamily="34" charset="0"/>
              </a:rPr>
              <a:t>3</a:t>
            </a:r>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283" y="2692958"/>
            <a:ext cx="3245618" cy="170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9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58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694177" cy="485999"/>
          </a:xfrm>
        </p:spPr>
        <p:txBody>
          <a:bodyPr/>
          <a:lstStyle/>
          <a:p>
            <a:endParaRPr lang="en-US" sz="1000" dirty="0">
              <a:hlinkClick r:id="rId4"/>
            </a:endParaRPr>
          </a:p>
          <a:p>
            <a:r>
              <a:rPr lang="en-US" sz="1000" dirty="0">
                <a:hlinkClick r:id="rId4"/>
              </a:rPr>
              <a:t>https://en.wikipedia.org/wiki/Multitenancy</a:t>
            </a:r>
            <a:endParaRPr lang="en-US" sz="1000" dirty="0"/>
          </a:p>
          <a:p>
            <a:endParaRPr lang="en-US" dirty="0"/>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447645"/>
          </a:xfrm>
          <a:prstGeom prst="rect">
            <a:avLst/>
          </a:prstGeom>
          <a:noFill/>
        </p:spPr>
        <p:txBody>
          <a:bodyPr wrap="square">
            <a:spAutoFit/>
          </a:bodyPr>
          <a:lstStyle/>
          <a:p>
            <a:r>
              <a:rPr lang="en-US" sz="2800" b="1" dirty="0"/>
              <a:t>What is Tenant?</a:t>
            </a:r>
          </a:p>
          <a:p>
            <a:endParaRPr lang="en-US" sz="1400" b="1" dirty="0"/>
          </a:p>
          <a:p>
            <a:r>
              <a:rPr lang="en-US" b="1" dirty="0"/>
              <a:t>Short answer:</a:t>
            </a:r>
          </a:p>
          <a:p>
            <a:r>
              <a:rPr lang="en-US" dirty="0"/>
              <a:t>Tenant – separate (distinct) instance of a software application that</a:t>
            </a:r>
          </a:p>
          <a:p>
            <a:r>
              <a:rPr lang="en-US" dirty="0"/>
              <a:t>is used by a single organization or group of users.</a:t>
            </a:r>
          </a:p>
          <a:p>
            <a:endParaRPr lang="en-US" b="1" dirty="0"/>
          </a:p>
          <a:p>
            <a:r>
              <a:rPr lang="en-US" b="1" dirty="0"/>
              <a:t>Long answer:</a:t>
            </a:r>
          </a:p>
          <a:p>
            <a:r>
              <a:rPr lang="en-US" dirty="0"/>
              <a:t>Tenant is a customer account that </a:t>
            </a:r>
            <a:r>
              <a:rPr lang="en-US" u="sng" dirty="0"/>
              <a:t>has its own set of users, data, and configuration settings</a:t>
            </a:r>
            <a:r>
              <a:rPr lang="en-US" dirty="0"/>
              <a:t>, and is isolated from other tenants in the same software application. This concept is commonly used in Software as a Service (</a:t>
            </a:r>
            <a:r>
              <a:rPr lang="en-US" b="1" dirty="0"/>
              <a:t>SaaS</a:t>
            </a:r>
            <a:r>
              <a:rPr lang="en-US"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 </a:t>
            </a:r>
          </a:p>
          <a:p>
            <a:endParaRPr lang="en-US" dirty="0"/>
          </a:p>
          <a:p>
            <a:r>
              <a:rPr lang="en-US" b="1" dirty="0"/>
              <a:t>Conclusion</a:t>
            </a:r>
            <a:r>
              <a:rPr lang="en-US" dirty="0"/>
              <a:t>:</a:t>
            </a:r>
          </a:p>
          <a:p>
            <a:r>
              <a:rPr lang="en-US" dirty="0"/>
              <a:t>Tenants are useful for separate SFB projects / workgroups / materials data repositories. For example: </a:t>
            </a:r>
          </a:p>
          <a:p>
            <a:pPr marL="1885950" lvl="5" indent="-171450">
              <a:buFont typeface="Arial" panose="020B0604020202020204" pitchFamily="34" charset="0"/>
              <a:buChar char="•"/>
            </a:pPr>
            <a:endParaRPr lang="en-US" sz="1600" b="1" dirty="0"/>
          </a:p>
          <a:p>
            <a:pPr marL="1885950" lvl="5" indent="-171450">
              <a:buFont typeface="Arial" panose="020B0604020202020204" pitchFamily="34" charset="0"/>
              <a:buChar char="•"/>
            </a:pPr>
            <a:r>
              <a:rPr lang="en-US" sz="2400" b="1" dirty="0"/>
              <a:t>Test</a:t>
            </a:r>
            <a:r>
              <a:rPr lang="en-US" sz="2400" dirty="0"/>
              <a:t>: </a:t>
            </a:r>
            <a:r>
              <a:rPr lang="en-US" sz="2400" dirty="0">
                <a:hlinkClick r:id="rId5"/>
              </a:rPr>
              <a:t>https://</a:t>
            </a:r>
            <a:r>
              <a:rPr lang="en-US" sz="2400" b="1" dirty="0">
                <a:hlinkClick r:id="rId5"/>
              </a:rPr>
              <a:t>inf</a:t>
            </a:r>
            <a:r>
              <a:rPr lang="en-US" sz="2400" dirty="0">
                <a:hlinkClick r:id="rId5"/>
              </a:rPr>
              <a:t>.mdi.ruhr-uni-bochum.de/</a:t>
            </a:r>
            <a:endParaRPr lang="en-US" sz="2400" dirty="0"/>
          </a:p>
          <a:p>
            <a:pPr marL="1885950" lvl="5" indent="-171450">
              <a:buFont typeface="Arial" panose="020B0604020202020204" pitchFamily="34" charset="0"/>
              <a:buChar char="•"/>
            </a:pPr>
            <a:endParaRPr lang="en-US" sz="800" dirty="0"/>
          </a:p>
          <a:p>
            <a:pPr marL="1885950" lvl="5" indent="-171450">
              <a:buFont typeface="Arial" panose="020B0604020202020204" pitchFamily="34" charset="0"/>
              <a:buChar char="•"/>
            </a:pPr>
            <a:r>
              <a:rPr lang="en-US" sz="2400" b="1" dirty="0"/>
              <a:t>Production</a:t>
            </a:r>
            <a:r>
              <a:rPr lang="en-US" sz="2400" dirty="0"/>
              <a:t>: </a:t>
            </a:r>
            <a:r>
              <a:rPr lang="en-US" sz="2400" dirty="0">
                <a:hlinkClick r:id="rId6"/>
              </a:rPr>
              <a:t>https://</a:t>
            </a:r>
            <a:r>
              <a:rPr lang="en-US" sz="2400" b="1" dirty="0">
                <a:hlinkClick r:id="rId6"/>
              </a:rPr>
              <a:t>crc247</a:t>
            </a:r>
            <a:r>
              <a:rPr lang="en-US" sz="2400" dirty="0">
                <a:hlinkClick r:id="rId6"/>
              </a:rPr>
              <a:t>.mdi.ruhr-uni-bochum.de/</a:t>
            </a:r>
            <a:endParaRPr lang="en-US" sz="2400" dirty="0"/>
          </a:p>
        </p:txBody>
      </p:sp>
    </p:spTree>
    <p:extLst>
      <p:ext uri="{BB962C8B-B14F-4D97-AF65-F5344CB8AC3E}">
        <p14:creationId xmlns:p14="http://schemas.microsoft.com/office/powerpoint/2010/main" val="340047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Project Tree: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4"/>
          <a:stretch>
            <a:fillRect/>
          </a:stretch>
        </p:blipFill>
        <p:spPr>
          <a:xfrm>
            <a:off x="126568" y="783828"/>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5"/>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6"/>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7"/>
          <a:stretch>
            <a:fillRect/>
          </a:stretch>
        </p:blipFill>
        <p:spPr>
          <a:xfrm>
            <a:off x="130628" y="2821087"/>
            <a:ext cx="2925915" cy="1921735"/>
          </a:xfrm>
          <a:prstGeom prst="rect">
            <a:avLst/>
          </a:prstGeom>
          <a:ln>
            <a:solidFill>
              <a:srgbClr val="0070C0"/>
            </a:solidFill>
          </a:ln>
        </p:spPr>
      </p:pic>
      <p:pic>
        <p:nvPicPr>
          <p:cNvPr id="40" name="Picture 39">
            <a:extLst>
              <a:ext uri="{FF2B5EF4-FFF2-40B4-BE49-F238E27FC236}">
                <a16:creationId xmlns:a16="http://schemas.microsoft.com/office/drawing/2014/main" id="{402147CB-2240-0E35-8275-B2B24EC441E9}"/>
              </a:ext>
            </a:extLst>
          </p:cNvPr>
          <p:cNvPicPr>
            <a:picLocks noChangeAspect="1"/>
          </p:cNvPicPr>
          <p:nvPr/>
        </p:nvPicPr>
        <p:blipFill>
          <a:blip r:embed="rId8"/>
          <a:stretch>
            <a:fillRect/>
          </a:stretch>
        </p:blipFill>
        <p:spPr>
          <a:xfrm>
            <a:off x="9503701" y="4070745"/>
            <a:ext cx="2688299" cy="278725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029779" y="2789381"/>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flipV="1">
            <a:off x="1517301" y="1034980"/>
            <a:ext cx="1527350" cy="1879042"/>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05319" y="3719780"/>
            <a:ext cx="1904363" cy="219174"/>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FREE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211016" y="4215843"/>
            <a:ext cx="8199453" cy="1754326"/>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p:txBody>
          <a:bodyPr/>
          <a:lstStyle/>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477958"/>
            <a:ext cx="11726428" cy="646331"/>
          </a:xfrm>
          <a:prstGeom prst="rect">
            <a:avLst/>
          </a:prstGeom>
          <a:noFill/>
        </p:spPr>
        <p:txBody>
          <a:bodyPr wrap="square">
            <a:spAutoFit/>
          </a:bodyPr>
          <a:lstStyle/>
          <a:p>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p:txBody>
      </p:sp>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4"/>
          <a:stretch>
            <a:fillRect/>
          </a:stretch>
        </p:blipFill>
        <p:spPr>
          <a:xfrm>
            <a:off x="338951" y="846709"/>
            <a:ext cx="2591162" cy="2572109"/>
          </a:xfrm>
          <a:prstGeom prst="rect">
            <a:avLst/>
          </a:prstGeom>
        </p:spPr>
      </p:pic>
      <p:sp>
        <p:nvSpPr>
          <p:cNvPr id="3" name="TextBox 2">
            <a:extLst>
              <a:ext uri="{FF2B5EF4-FFF2-40B4-BE49-F238E27FC236}">
                <a16:creationId xmlns:a16="http://schemas.microsoft.com/office/drawing/2014/main" id="{F4E35046-02CD-4251-46C0-FB1BFF79150F}"/>
              </a:ext>
            </a:extLst>
          </p:cNvPr>
          <p:cNvSpPr txBox="1"/>
          <p:nvPr/>
        </p:nvSpPr>
        <p:spPr>
          <a:xfrm>
            <a:off x="7236489" y="2579637"/>
            <a:ext cx="4881823" cy="1077218"/>
          </a:xfrm>
          <a:prstGeom prst="rect">
            <a:avLst/>
          </a:prstGeom>
          <a:noFill/>
        </p:spPr>
        <p:txBody>
          <a:bodyPr wrap="square">
            <a:spAutoFit/>
          </a:bodyPr>
          <a:lstStyle/>
          <a:p>
            <a:pPr indent="0">
              <a:buNone/>
            </a:pPr>
            <a:r>
              <a:rPr lang="en-US" sz="3200" b="0" i="0" dirty="0">
                <a:solidFill>
                  <a:srgbClr val="1D1C1D"/>
                </a:solidFill>
                <a:effectLst/>
                <a:latin typeface="Slack-Lato"/>
              </a:rPr>
              <a:t>Let’s create a project</a:t>
            </a:r>
          </a:p>
          <a:p>
            <a:pPr indent="0">
              <a:buNone/>
            </a:pPr>
            <a:r>
              <a:rPr lang="en-US" sz="3200" b="0" i="0" dirty="0">
                <a:solidFill>
                  <a:srgbClr val="1D1C1D"/>
                </a:solidFill>
                <a:effectLst/>
                <a:latin typeface="Slack-Lato"/>
              </a:rPr>
              <a:t>(with your name!)</a:t>
            </a:r>
            <a:endParaRPr lang="en-US" sz="3200" dirty="0"/>
          </a:p>
        </p:txBody>
      </p:sp>
    </p:spTree>
    <p:extLst>
      <p:ext uri="{BB962C8B-B14F-4D97-AF65-F5344CB8AC3E}">
        <p14:creationId xmlns:p14="http://schemas.microsoft.com/office/powerpoint/2010/main" val="156751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basics</a:t>
            </a:r>
            <a:r>
              <a:rPr lang="de-DE" dirty="0"/>
              <a:t>: </a:t>
            </a:r>
            <a:r>
              <a:rPr lang="en-US" sz="3733" dirty="0"/>
              <a:t>Create an object (upload document)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pPr indent="0">
              <a:buNone/>
            </a:pPr>
            <a:r>
              <a:rPr lang="en-US" dirty="0">
                <a:hlinkClick r:id="rId3"/>
              </a:rPr>
              <a:t>https://crc247.mdi.ruhr-uni-bochum.de/rubric/service-and-general-projects_infn</a:t>
            </a:r>
            <a:endParaRPr lang="en-US" dirty="0"/>
          </a:p>
          <a:p>
            <a:pPr indent="0">
              <a:buNone/>
            </a:pPr>
            <a:endParaRPr lang="en-US"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upload current presentation (select: </a:t>
            </a:r>
            <a:r>
              <a:rPr lang="en-US" altLang="ru-RU" sz="2133" b="1" dirty="0">
                <a:solidFill>
                  <a:prstClr val="black"/>
                </a:solidFill>
                <a:latin typeface="+mn-lt"/>
              </a:rPr>
              <a:t>Raw Document</a:t>
            </a:r>
            <a:r>
              <a:rPr lang="en-US" altLang="ru-RU" sz="2133" dirty="0">
                <a:solidFill>
                  <a:prstClr val="black"/>
                </a:solidFill>
                <a:latin typeface="+mn-lt"/>
              </a:rPr>
              <a:t> as a type)</a:t>
            </a:r>
          </a:p>
        </p:txBody>
      </p:sp>
      <p:pic>
        <p:nvPicPr>
          <p:cNvPr id="18" name="Picture 17">
            <a:extLst>
              <a:ext uri="{FF2B5EF4-FFF2-40B4-BE49-F238E27FC236}">
                <a16:creationId xmlns:a16="http://schemas.microsoft.com/office/drawing/2014/main" id="{43224783-ACD8-D800-A57C-E875B2A22283}"/>
              </a:ext>
            </a:extLst>
          </p:cNvPr>
          <p:cNvPicPr>
            <a:picLocks noChangeAspect="1"/>
          </p:cNvPicPr>
          <p:nvPr/>
        </p:nvPicPr>
        <p:blipFill>
          <a:blip r:embed="rId4"/>
          <a:stretch>
            <a:fillRect/>
          </a:stretch>
        </p:blipFill>
        <p:spPr>
          <a:xfrm>
            <a:off x="151372" y="1402710"/>
            <a:ext cx="5894026" cy="3139145"/>
          </a:xfrm>
          <a:prstGeom prst="rect">
            <a:avLst/>
          </a:prstGeom>
          <a:ln>
            <a:solidFill>
              <a:schemeClr val="tx1"/>
            </a:solidFill>
          </a:ln>
        </p:spPr>
      </p:pic>
      <p:pic>
        <p:nvPicPr>
          <p:cNvPr id="21" name="Picture 20">
            <a:extLst>
              <a:ext uri="{FF2B5EF4-FFF2-40B4-BE49-F238E27FC236}">
                <a16:creationId xmlns:a16="http://schemas.microsoft.com/office/drawing/2014/main" id="{D76DC493-6D48-10BF-949D-05AE96B6190E}"/>
              </a:ext>
            </a:extLst>
          </p:cNvPr>
          <p:cNvPicPr>
            <a:picLocks noChangeAspect="1"/>
          </p:cNvPicPr>
          <p:nvPr/>
        </p:nvPicPr>
        <p:blipFill>
          <a:blip r:embed="rId5"/>
          <a:stretch>
            <a:fillRect/>
          </a:stretch>
        </p:blipFill>
        <p:spPr>
          <a:xfrm>
            <a:off x="6111767" y="3547067"/>
            <a:ext cx="5983508" cy="2652765"/>
          </a:xfrm>
          <a:prstGeom prst="rect">
            <a:avLst/>
          </a:prstGeom>
          <a:ln>
            <a:solidFill>
              <a:schemeClr val="tx1"/>
            </a:solidFill>
          </a:ln>
        </p:spPr>
      </p:pic>
      <p:sp>
        <p:nvSpPr>
          <p:cNvPr id="22" name="Text Box 52">
            <a:extLst>
              <a:ext uri="{FF2B5EF4-FFF2-40B4-BE49-F238E27FC236}">
                <a16:creationId xmlns:a16="http://schemas.microsoft.com/office/drawing/2014/main" id="{28675E38-0D5C-EA2E-17A2-45177711B370}"/>
              </a:ext>
            </a:extLst>
          </p:cNvPr>
          <p:cNvSpPr txBox="1">
            <a:spLocks noChangeArrowheads="1"/>
          </p:cNvSpPr>
          <p:nvPr/>
        </p:nvSpPr>
        <p:spPr bwMode="auto">
          <a:xfrm>
            <a:off x="6229514" y="1493804"/>
            <a:ext cx="4710657"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 1: </a:t>
            </a:r>
            <a:r>
              <a:rPr lang="en-US" altLang="ru-RU" sz="2133" dirty="0">
                <a:solidFill>
                  <a:prstClr val="black"/>
                </a:solidFill>
                <a:latin typeface="+mn-lt"/>
              </a:rPr>
              <a:t>go to project (use project tree)</a:t>
            </a:r>
          </a:p>
          <a:p>
            <a:pPr defTabSz="914377">
              <a:spcBef>
                <a:spcPts val="0"/>
              </a:spcBef>
            </a:pPr>
            <a:r>
              <a:rPr lang="en-US" altLang="ru-RU" sz="2133" b="1" dirty="0">
                <a:solidFill>
                  <a:prstClr val="black"/>
                </a:solidFill>
                <a:latin typeface="+mn-lt"/>
              </a:rPr>
              <a:t>Step 2: </a:t>
            </a:r>
            <a:r>
              <a:rPr lang="en-US" altLang="ru-RU" sz="2133" dirty="0">
                <a:solidFill>
                  <a:prstClr val="black"/>
                </a:solidFill>
                <a:latin typeface="+mn-lt"/>
              </a:rPr>
              <a:t>press small green button</a:t>
            </a:r>
          </a:p>
        </p:txBody>
      </p:sp>
      <p:sp>
        <p:nvSpPr>
          <p:cNvPr id="23" name="Text Box 52">
            <a:extLst>
              <a:ext uri="{FF2B5EF4-FFF2-40B4-BE49-F238E27FC236}">
                <a16:creationId xmlns:a16="http://schemas.microsoft.com/office/drawing/2014/main" id="{71C0B330-56D1-9C83-75D9-0EE5AAF0563B}"/>
              </a:ext>
            </a:extLst>
          </p:cNvPr>
          <p:cNvSpPr txBox="1">
            <a:spLocks noChangeArrowheads="1"/>
          </p:cNvSpPr>
          <p:nvPr/>
        </p:nvSpPr>
        <p:spPr bwMode="auto">
          <a:xfrm>
            <a:off x="1528560" y="5484675"/>
            <a:ext cx="4710657"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 3: </a:t>
            </a:r>
            <a:r>
              <a:rPr lang="en-US" altLang="ru-RU" sz="2133" dirty="0">
                <a:solidFill>
                  <a:prstClr val="black"/>
                </a:solidFill>
                <a:latin typeface="+mn-lt"/>
              </a:rPr>
              <a:t>fill information &amp; specify the file</a:t>
            </a:r>
          </a:p>
          <a:p>
            <a:pPr defTabSz="914377">
              <a:spcBef>
                <a:spcPts val="0"/>
              </a:spcBef>
            </a:pPr>
            <a:r>
              <a:rPr lang="en-US" altLang="ru-RU" sz="2133" b="1" dirty="0">
                <a:solidFill>
                  <a:prstClr val="black"/>
                </a:solidFill>
                <a:latin typeface="+mn-lt"/>
              </a:rPr>
              <a:t>Step 4: </a:t>
            </a:r>
            <a:r>
              <a:rPr lang="en-US" altLang="ru-RU" sz="2133" dirty="0">
                <a:solidFill>
                  <a:prstClr val="black"/>
                </a:solidFill>
                <a:latin typeface="+mn-lt"/>
              </a:rPr>
              <a:t>press blue </a:t>
            </a:r>
            <a:r>
              <a:rPr lang="en-US" altLang="ru-RU" sz="2133" b="1" dirty="0">
                <a:solidFill>
                  <a:prstClr val="black"/>
                </a:solidFill>
                <a:latin typeface="+mn-lt"/>
              </a:rPr>
              <a:t>Save</a:t>
            </a:r>
            <a:r>
              <a:rPr lang="en-US" altLang="ru-RU" sz="2133" dirty="0">
                <a:solidFill>
                  <a:prstClr val="black"/>
                </a:solidFill>
                <a:latin typeface="+mn-lt"/>
              </a:rPr>
              <a:t> button</a:t>
            </a:r>
          </a:p>
        </p:txBody>
      </p:sp>
    </p:spTree>
    <p:extLst>
      <p:ext uri="{BB962C8B-B14F-4D97-AF65-F5344CB8AC3E}">
        <p14:creationId xmlns:p14="http://schemas.microsoft.com/office/powerpoint/2010/main" val="4190329859"/>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3929</TotalTime>
  <Words>2975</Words>
  <Application>Microsoft Office PowerPoint</Application>
  <PresentationFormat>Widescreen</PresentationFormat>
  <Paragraphs>565</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Slack-Lato</vt:lpstr>
      <vt:lpstr>Wingdings</vt:lpstr>
      <vt:lpstr>Office</vt:lpstr>
      <vt:lpstr>PowerPoint Master RUB</vt:lpstr>
      <vt:lpstr> Demonstration of Research Data Management System for CRC247</vt:lpstr>
      <vt:lpstr>Agenda</vt:lpstr>
      <vt:lpstr>RDMS: Registration and Authorization</vt:lpstr>
      <vt:lpstr>RDMS in Production</vt:lpstr>
      <vt:lpstr>RDMS Core Features</vt:lpstr>
      <vt:lpstr>RDMS: Multiple Tenant Support</vt:lpstr>
      <vt:lpstr>RDMS Project Tree: control and display</vt:lpstr>
      <vt:lpstr>RDMS FREE Playground</vt:lpstr>
      <vt:lpstr>RDMS basics: Create an object (upload document)</vt:lpstr>
      <vt:lpstr>RDMS Extensibility: User-defined Object Types</vt:lpstr>
      <vt:lpstr>COMPACT: You should NEVER do like this</vt:lpstr>
      <vt:lpstr>RDMS: Extended Properties (the basics) </vt:lpstr>
      <vt:lpstr>RDMS Object‘s Flexibility: Extended Properties </vt:lpstr>
      <vt:lpstr>RDMS Extended Properties: Defining Template </vt:lpstr>
      <vt:lpstr>RDMS Extended Properties: Using Template to fill in data</vt:lpstr>
      <vt:lpstr>RDMS Object‘s Flexibility: Extended Properties (table data) </vt:lpstr>
      <vt:lpstr>RDMS Extended Properties Control </vt:lpstr>
      <vt:lpstr>RDMS Extended Properties: Export and Import </vt:lpstr>
      <vt:lpstr>RDMS Extended Properties: Table Templates for data types </vt:lpstr>
      <vt:lpstr>Demo_1 Goal: Create type for Compositions</vt:lpstr>
      <vt:lpstr>Demo_1: Edit form for properties</vt:lpstr>
      <vt:lpstr>Demo_1: Hands on the labs!</vt:lpstr>
      <vt:lpstr>Demo_1: Edit form for properties</vt:lpstr>
      <vt:lpstr>RDMS: Search</vt:lpstr>
      <vt:lpstr>RDMS DropZone Tasks: Batch Data Validation &amp; Import</vt:lpstr>
      <vt:lpstr>RDMS DropZone: Staged Files (before import)</vt:lpstr>
      <vt:lpstr>RDMS: Created Objects</vt:lpstr>
      <vt:lpstr>RDMS Extensibility: Type Configuration and Flexibility</vt:lpstr>
      <vt:lpstr>RDMS: CSV Visualization</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390</cp:revision>
  <cp:lastPrinted>2021-07-01T07:54:40Z</cp:lastPrinted>
  <dcterms:created xsi:type="dcterms:W3CDTF">2018-11-13T11:45:51Z</dcterms:created>
  <dcterms:modified xsi:type="dcterms:W3CDTF">2024-02-15T22:10:48Z</dcterms:modified>
</cp:coreProperties>
</file>