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5" r:id="rId1"/>
    <p:sldMasterId id="2147483679" r:id="rId2"/>
  </p:sldMasterIdLst>
  <p:notesMasterIdLst>
    <p:notesMasterId r:id="rId33"/>
  </p:notesMasterIdLst>
  <p:sldIdLst>
    <p:sldId id="256" r:id="rId3"/>
    <p:sldId id="270" r:id="rId4"/>
    <p:sldId id="339" r:id="rId5"/>
    <p:sldId id="319" r:id="rId6"/>
    <p:sldId id="275" r:id="rId7"/>
    <p:sldId id="276" r:id="rId8"/>
    <p:sldId id="306" r:id="rId9"/>
    <p:sldId id="293" r:id="rId10"/>
    <p:sldId id="322" r:id="rId11"/>
    <p:sldId id="340" r:id="rId12"/>
    <p:sldId id="331" r:id="rId13"/>
    <p:sldId id="310" r:id="rId14"/>
    <p:sldId id="330" r:id="rId15"/>
    <p:sldId id="333" r:id="rId16"/>
    <p:sldId id="334" r:id="rId17"/>
    <p:sldId id="332" r:id="rId18"/>
    <p:sldId id="311" r:id="rId19"/>
    <p:sldId id="312" r:id="rId20"/>
    <p:sldId id="320" r:id="rId21"/>
    <p:sldId id="313" r:id="rId22"/>
    <p:sldId id="336" r:id="rId23"/>
    <p:sldId id="337" r:id="rId24"/>
    <p:sldId id="338" r:id="rId25"/>
    <p:sldId id="335" r:id="rId26"/>
    <p:sldId id="314" r:id="rId27"/>
    <p:sldId id="323" r:id="rId28"/>
    <p:sldId id="324" r:id="rId29"/>
    <p:sldId id="325" r:id="rId30"/>
    <p:sldId id="326" r:id="rId31"/>
    <p:sldId id="269" r:id="rId32"/>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5B0BD07-221F-49F1-84C3-A636A7D2C99B}">
          <p14:sldIdLst>
            <p14:sldId id="256"/>
            <p14:sldId id="270"/>
          </p14:sldIdLst>
        </p14:section>
        <p14:section name="Registration" id="{B28CB3EE-11CD-4482-A302-FA661F4076B2}">
          <p14:sldIdLst>
            <p14:sldId id="339"/>
            <p14:sldId id="319"/>
          </p14:sldIdLst>
        </p14:section>
        <p14:section name="Core features" id="{9DE38028-3816-473B-93AB-3D2BEE8FE395}">
          <p14:sldIdLst>
            <p14:sldId id="275"/>
            <p14:sldId id="276"/>
            <p14:sldId id="306"/>
            <p14:sldId id="293"/>
            <p14:sldId id="322"/>
            <p14:sldId id="340"/>
            <p14:sldId id="331"/>
            <p14:sldId id="310"/>
            <p14:sldId id="330"/>
            <p14:sldId id="333"/>
            <p14:sldId id="334"/>
            <p14:sldId id="332"/>
            <p14:sldId id="311"/>
            <p14:sldId id="312"/>
            <p14:sldId id="320"/>
            <p14:sldId id="313"/>
            <p14:sldId id="336"/>
            <p14:sldId id="337"/>
            <p14:sldId id="338"/>
            <p14:sldId id="335"/>
            <p14:sldId id="314"/>
            <p14:sldId id="323"/>
            <p14:sldId id="324"/>
            <p14:sldId id="325"/>
            <p14:sldId id="326"/>
            <p14:sldId id="2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FD401A-9AFC-CEB2-2E40-A6115EBD7297}" name="Carsten Placke-Yan" initials="CPY" userId="Carsten Placke-Yan" providerId="None"/>
  <p188:author id="{639AA42E-AEF7-5BC6-A619-3DB851885769}" name="Timo  Fockenberg" initials="TF" userId="S::timo.fockenberg@uni-due.de::ca5b5eaa-ed32-423f-b93f-7fe16104f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4C93"/>
    <a:srgbClr val="2E316C"/>
    <a:srgbClr val="E9EBF5"/>
    <a:srgbClr val="4C0B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91" autoAdjust="0"/>
    <p:restoredTop sz="86404" autoAdjust="0"/>
  </p:normalViewPr>
  <p:slideViewPr>
    <p:cSldViewPr snapToGrid="0">
      <p:cViewPr varScale="1">
        <p:scale>
          <a:sx n="54" d="100"/>
          <a:sy n="54" d="100"/>
        </p:scale>
        <p:origin x="1012"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0" d="100"/>
          <a:sy n="60" d="100"/>
        </p:scale>
        <p:origin x="2525"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41ABD12-B764-4614-BC86-391BAE625E29}" type="datetimeFigureOut">
              <a:rPr lang="de-DE" smtClean="0"/>
              <a:t>15.02.2024</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4D428B1-2554-491D-B226-BCE32FA91880}" type="slidenum">
              <a:rPr lang="de-DE" smtClean="0"/>
              <a:t>‹#›</a:t>
            </a:fld>
            <a:endParaRPr lang="de-DE"/>
          </a:p>
        </p:txBody>
      </p:sp>
    </p:spTree>
    <p:extLst>
      <p:ext uri="{BB962C8B-B14F-4D97-AF65-F5344CB8AC3E}">
        <p14:creationId xmlns:p14="http://schemas.microsoft.com/office/powerpoint/2010/main" val="254475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a:t>
            </a:fld>
            <a:endParaRPr lang="de-DE"/>
          </a:p>
        </p:txBody>
      </p:sp>
    </p:spTree>
    <p:extLst>
      <p:ext uri="{BB962C8B-B14F-4D97-AF65-F5344CB8AC3E}">
        <p14:creationId xmlns:p14="http://schemas.microsoft.com/office/powerpoint/2010/main" val="2343056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a:t>
            </a:fld>
            <a:endParaRPr lang="de-DE"/>
          </a:p>
        </p:txBody>
      </p:sp>
    </p:spTree>
    <p:extLst>
      <p:ext uri="{BB962C8B-B14F-4D97-AF65-F5344CB8AC3E}">
        <p14:creationId xmlns:p14="http://schemas.microsoft.com/office/powerpoint/2010/main" val="520455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811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a:t>
            </a:fld>
            <a:endParaRPr lang="de-DE"/>
          </a:p>
        </p:txBody>
      </p:sp>
    </p:spTree>
    <p:extLst>
      <p:ext uri="{BB962C8B-B14F-4D97-AF65-F5344CB8AC3E}">
        <p14:creationId xmlns:p14="http://schemas.microsoft.com/office/powerpoint/2010/main" val="4019140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6</a:t>
            </a:fld>
            <a:endParaRPr lang="de-DE"/>
          </a:p>
        </p:txBody>
      </p:sp>
    </p:spTree>
    <p:extLst>
      <p:ext uri="{BB962C8B-B14F-4D97-AF65-F5344CB8AC3E}">
        <p14:creationId xmlns:p14="http://schemas.microsoft.com/office/powerpoint/2010/main" val="4267608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680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924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4963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55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922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6348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240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3043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666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534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340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64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013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181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534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55611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085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269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707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341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383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4273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30</a:t>
            </a:fld>
            <a:endParaRPr lang="de-DE"/>
          </a:p>
        </p:txBody>
      </p:sp>
    </p:spTree>
    <p:extLst>
      <p:ext uri="{BB962C8B-B14F-4D97-AF65-F5344CB8AC3E}">
        <p14:creationId xmlns:p14="http://schemas.microsoft.com/office/powerpoint/2010/main" val="119640302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9" name="Rechteck 8"/>
          <p:cNvSpPr/>
          <p:nvPr userDrawn="1"/>
        </p:nvSpPr>
        <p:spPr>
          <a:xfrm>
            <a:off x="0" y="3765550"/>
            <a:ext cx="12192000" cy="309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7" name="Rechteck 6"/>
          <p:cNvSpPr/>
          <p:nvPr userDrawn="1"/>
        </p:nvSpPr>
        <p:spPr>
          <a:xfrm>
            <a:off x="0" y="0"/>
            <a:ext cx="12192000" cy="3765550"/>
          </a:xfrm>
          <a:prstGeom prst="rect">
            <a:avLst/>
          </a:prstGeom>
          <a:solidFill>
            <a:srgbClr val="004C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11" name="Rechteck 10"/>
          <p:cNvSpPr/>
          <p:nvPr userDrawn="1"/>
        </p:nvSpPr>
        <p:spPr>
          <a:xfrm>
            <a:off x="493776" y="742950"/>
            <a:ext cx="11201400" cy="55422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7B9C7173-7F7D-8A4C-BC17-45E2A0C4E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39226" y="5810796"/>
            <a:ext cx="413999" cy="413999"/>
          </a:xfrm>
          <a:prstGeom prst="rect">
            <a:avLst/>
          </a:prstGeom>
        </p:spPr>
      </p:pic>
      <p:pic>
        <p:nvPicPr>
          <p:cNvPr id="6" name="Grafik 5">
            <a:extLst>
              <a:ext uri="{FF2B5EF4-FFF2-40B4-BE49-F238E27FC236}">
                <a16:creationId xmlns:a16="http://schemas.microsoft.com/office/drawing/2014/main" id="{5D632F53-DC20-0C4E-AAF9-D1E1132D42C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484355" y="5810796"/>
            <a:ext cx="1246810" cy="413998"/>
          </a:xfrm>
          <a:prstGeom prst="rect">
            <a:avLst/>
          </a:prstGeom>
        </p:spPr>
      </p:pic>
      <p:pic>
        <p:nvPicPr>
          <p:cNvPr id="10" name="Grafik 9">
            <a:extLst>
              <a:ext uri="{FF2B5EF4-FFF2-40B4-BE49-F238E27FC236}">
                <a16:creationId xmlns:a16="http://schemas.microsoft.com/office/drawing/2014/main" id="{B340F2B0-800D-F04F-A870-6F0330AB4AE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47469" y="5810796"/>
            <a:ext cx="861483" cy="413998"/>
          </a:xfrm>
          <a:prstGeom prst="rect">
            <a:avLst/>
          </a:prstGeom>
        </p:spPr>
      </p:pic>
      <p:pic>
        <p:nvPicPr>
          <p:cNvPr id="22" name="Grafik 21">
            <a:extLst>
              <a:ext uri="{FF2B5EF4-FFF2-40B4-BE49-F238E27FC236}">
                <a16:creationId xmlns:a16="http://schemas.microsoft.com/office/drawing/2014/main" id="{82B14B7E-BBCA-EB49-A0F6-1F257A07E84E}"/>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9624501" y="5810796"/>
            <a:ext cx="2020029" cy="413999"/>
          </a:xfrm>
          <a:prstGeom prst="rect">
            <a:avLst/>
          </a:prstGeom>
        </p:spPr>
      </p:pic>
      <p:pic>
        <p:nvPicPr>
          <p:cNvPr id="24" name="Grafik 23">
            <a:extLst>
              <a:ext uri="{FF2B5EF4-FFF2-40B4-BE49-F238E27FC236}">
                <a16:creationId xmlns:a16="http://schemas.microsoft.com/office/drawing/2014/main" id="{E08AF9F0-D8FB-0D41-A7A2-E9AAEA034215}"/>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7611861" y="5810796"/>
            <a:ext cx="1961995" cy="413998"/>
          </a:xfrm>
          <a:prstGeom prst="rect">
            <a:avLst/>
          </a:prstGeom>
        </p:spPr>
      </p:pic>
      <p:pic>
        <p:nvPicPr>
          <p:cNvPr id="26" name="Grafik 25">
            <a:extLst>
              <a:ext uri="{FF2B5EF4-FFF2-40B4-BE49-F238E27FC236}">
                <a16:creationId xmlns:a16="http://schemas.microsoft.com/office/drawing/2014/main" id="{868D34C5-7692-0742-B660-7AB072264458}"/>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7162844" y="5810796"/>
            <a:ext cx="412027" cy="413998"/>
          </a:xfrm>
          <a:prstGeom prst="rect">
            <a:avLst/>
          </a:prstGeom>
        </p:spPr>
      </p:pic>
      <p:pic>
        <p:nvPicPr>
          <p:cNvPr id="28" name="Grafik 27">
            <a:extLst>
              <a:ext uri="{FF2B5EF4-FFF2-40B4-BE49-F238E27FC236}">
                <a16:creationId xmlns:a16="http://schemas.microsoft.com/office/drawing/2014/main" id="{947A4D26-C116-CF45-9D26-C5585A0643C8}"/>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4934086" y="5810796"/>
            <a:ext cx="2079622" cy="413999"/>
          </a:xfrm>
          <a:prstGeom prst="rect">
            <a:avLst/>
          </a:prstGeom>
        </p:spPr>
      </p:pic>
      <p:pic>
        <p:nvPicPr>
          <p:cNvPr id="30" name="Grafik 29">
            <a:extLst>
              <a:ext uri="{FF2B5EF4-FFF2-40B4-BE49-F238E27FC236}">
                <a16:creationId xmlns:a16="http://schemas.microsoft.com/office/drawing/2014/main" id="{444CBE5A-31AA-4647-BA92-24068D559E1E}"/>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2239600" y="5810796"/>
            <a:ext cx="1069285" cy="413998"/>
          </a:xfrm>
          <a:prstGeom prst="rect">
            <a:avLst/>
          </a:prstGeom>
        </p:spPr>
      </p:pic>
      <p:sp>
        <p:nvSpPr>
          <p:cNvPr id="13" name="Untertitel 2"/>
          <p:cNvSpPr>
            <a:spLocks noGrp="1"/>
          </p:cNvSpPr>
          <p:nvPr>
            <p:ph type="subTitle" idx="1" hasCustomPrompt="1"/>
          </p:nvPr>
        </p:nvSpPr>
        <p:spPr>
          <a:xfrm>
            <a:off x="1346200" y="3849688"/>
            <a:ext cx="9448800" cy="1655762"/>
          </a:xfrm>
          <a:prstGeom prst="rect">
            <a:avLst/>
          </a:prstGeom>
        </p:spPr>
        <p:txBody>
          <a:bodyPr anchor="ctr"/>
          <a:lstStyle>
            <a:lvl1pPr marL="0" indent="0" algn="ctr">
              <a:buNone/>
              <a:defRPr sz="2400">
                <a:solidFill>
                  <a:srgbClr val="004C93"/>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Name(s)</a:t>
            </a:r>
          </a:p>
        </p:txBody>
      </p:sp>
      <p:sp>
        <p:nvSpPr>
          <p:cNvPr id="12" name="Titel 1"/>
          <p:cNvSpPr>
            <a:spLocks noGrp="1"/>
          </p:cNvSpPr>
          <p:nvPr>
            <p:ph type="ctrTitle" hasCustomPrompt="1"/>
          </p:nvPr>
        </p:nvSpPr>
        <p:spPr>
          <a:xfrm>
            <a:off x="1337733" y="831853"/>
            <a:ext cx="9450000" cy="2798763"/>
          </a:xfrm>
          <a:prstGeom prst="rect">
            <a:avLst/>
          </a:prstGeom>
        </p:spPr>
        <p:txBody>
          <a:bodyPr anchor="ctr">
            <a:normAutofit/>
          </a:bodyPr>
          <a:lstStyle>
            <a:lvl1pPr algn="ctr">
              <a:defRPr sz="4800" b="1" cap="small" baseline="0">
                <a:solidFill>
                  <a:schemeClr val="tx1"/>
                </a:solidFill>
                <a:latin typeface="Calibri" panose="020F0502020204030204" pitchFamily="34" charset="0"/>
                <a:cs typeface="Calibri" panose="020F0502020204030204" pitchFamily="34" charset="0"/>
              </a:defRPr>
            </a:lvl1pPr>
          </a:lstStyle>
          <a:p>
            <a:r>
              <a:rPr lang="en-US" sz="4400" noProof="0" dirty="0">
                <a:effectLst>
                  <a:outerShdw blurRad="38100" dist="38100" dir="2700000" algn="tl">
                    <a:srgbClr val="000000">
                      <a:alpha val="43137"/>
                    </a:srgbClr>
                  </a:outerShdw>
                </a:effectLst>
              </a:rPr>
              <a:t>Presentation Title</a:t>
            </a:r>
            <a:endParaRPr lang="en-US" noProof="0" dirty="0"/>
          </a:p>
        </p:txBody>
      </p:sp>
    </p:spTree>
    <p:extLst>
      <p:ext uri="{BB962C8B-B14F-4D97-AF65-F5344CB8AC3E}">
        <p14:creationId xmlns:p14="http://schemas.microsoft.com/office/powerpoint/2010/main" val="96132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_Slides">
    <p:spTree>
      <p:nvGrpSpPr>
        <p:cNvPr id="1" name=""/>
        <p:cNvGrpSpPr/>
        <p:nvPr/>
      </p:nvGrpSpPr>
      <p:grpSpPr>
        <a:xfrm>
          <a:off x="0" y="0"/>
          <a:ext cx="0" cy="0"/>
          <a:chOff x="0" y="0"/>
          <a:chExt cx="0" cy="0"/>
        </a:xfrm>
      </p:grpSpPr>
      <p:sp>
        <p:nvSpPr>
          <p:cNvPr id="8" name="Slide Number">
            <a:extLst>
              <a:ext uri="{FF2B5EF4-FFF2-40B4-BE49-F238E27FC236}">
                <a16:creationId xmlns:a16="http://schemas.microsoft.com/office/drawing/2014/main" id="{E10AE831-2867-F646-83B4-DA810147BE78}"/>
              </a:ext>
            </a:extLst>
          </p:cNvPr>
          <p:cNvSpPr txBox="1"/>
          <p:nvPr userDrawn="1"/>
        </p:nvSpPr>
        <p:spPr>
          <a:xfrm>
            <a:off x="219600" y="6390591"/>
            <a:ext cx="489047" cy="427215"/>
          </a:xfrm>
          <a:prstGeom prst="rect">
            <a:avLst/>
          </a:prstGeom>
          <a:noFill/>
        </p:spPr>
        <p:txBody>
          <a:bodyPr wrap="none" lIns="0" rtlCol="0" anchor="ctr" anchorCtr="0">
            <a:noAutofit/>
          </a:bodyPr>
          <a:lstStyle/>
          <a:p>
            <a:fld id="{C2010D74-AEB2-4A4B-A2EC-3697475144BD}" type="slidenum">
              <a:rPr lang="en-GB" sz="1400" b="0" kern="1200" smtClean="0">
                <a:solidFill>
                  <a:srgbClr val="004C93"/>
                </a:solidFill>
                <a:latin typeface="+mn-lt"/>
                <a:ea typeface="ＭＳ Ｐゴシック" charset="-128"/>
                <a:cs typeface="Calibri" panose="020F0502020204030204" pitchFamily="34" charset="0"/>
              </a:rPr>
              <a:t>‹#›</a:t>
            </a:fld>
            <a:endParaRPr lang="en-GB" sz="1400" b="0" kern="1200" dirty="0">
              <a:solidFill>
                <a:srgbClr val="004C93"/>
              </a:solidFill>
              <a:latin typeface="+mn-lt"/>
              <a:ea typeface="ＭＳ Ｐゴシック" charset="-128"/>
              <a:cs typeface="Calibri" panose="020F0502020204030204" pitchFamily="34" charset="0"/>
            </a:endParaRPr>
          </a:p>
        </p:txBody>
      </p:sp>
      <p:sp>
        <p:nvSpPr>
          <p:cNvPr id="6" name="Title">
            <a:extLst>
              <a:ext uri="{FF2B5EF4-FFF2-40B4-BE49-F238E27FC236}">
                <a16:creationId xmlns:a16="http://schemas.microsoft.com/office/drawing/2014/main" id="{60DD7736-FA16-9041-A930-CE6D748B0BDF}"/>
              </a:ext>
            </a:extLst>
          </p:cNvPr>
          <p:cNvSpPr>
            <a:spLocks noGrp="1"/>
          </p:cNvSpPr>
          <p:nvPr>
            <p:ph type="title"/>
          </p:nvPr>
        </p:nvSpPr>
        <p:spPr>
          <a:xfrm>
            <a:off x="215999" y="108000"/>
            <a:ext cx="11764994" cy="792000"/>
          </a:xfrm>
        </p:spPr>
        <p:txBody>
          <a:bodyPr tIns="36000" bIns="36000">
            <a:noAutofit/>
          </a:bodyPr>
          <a:lstStyle>
            <a:lvl1pPr>
              <a:defRPr lang="de-DE" sz="3600" b="1" baseline="0" smtClean="0">
                <a:solidFill>
                  <a:srgbClr val="004C93"/>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defRPr>
            </a:lvl1pPr>
          </a:lstStyle>
          <a:p>
            <a:endParaRPr lang="en-US" noProof="0" dirty="0"/>
          </a:p>
        </p:txBody>
      </p:sp>
      <p:grpSp>
        <p:nvGrpSpPr>
          <p:cNvPr id="22" name="Area C" hidden="1">
            <a:extLst>
              <a:ext uri="{FF2B5EF4-FFF2-40B4-BE49-F238E27FC236}">
                <a16:creationId xmlns:a16="http://schemas.microsoft.com/office/drawing/2014/main" id="{0F8AF86F-DAD4-E648-A096-8E7DDD34F16A}"/>
              </a:ext>
            </a:extLst>
          </p:cNvPr>
          <p:cNvGrpSpPr/>
          <p:nvPr userDrawn="1"/>
        </p:nvGrpSpPr>
        <p:grpSpPr>
          <a:xfrm>
            <a:off x="11407608" y="144000"/>
            <a:ext cx="720000" cy="720000"/>
            <a:chOff x="11448000" y="144000"/>
            <a:chExt cx="720000" cy="720000"/>
          </a:xfrm>
        </p:grpSpPr>
        <p:sp>
          <p:nvSpPr>
            <p:cNvPr id="23" name="Element_C">
              <a:extLst>
                <a:ext uri="{FF2B5EF4-FFF2-40B4-BE49-F238E27FC236}">
                  <a16:creationId xmlns:a16="http://schemas.microsoft.com/office/drawing/2014/main" id="{717E5556-728B-D449-9DB4-95716CFA47C0}"/>
                </a:ext>
              </a:extLst>
            </p:cNvPr>
            <p:cNvSpPr/>
            <p:nvPr/>
          </p:nvSpPr>
          <p:spPr>
            <a:xfrm flipH="1">
              <a:off x="11448000" y="144000"/>
              <a:ext cx="720000" cy="72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24" name="Text_C">
              <a:extLst>
                <a:ext uri="{FF2B5EF4-FFF2-40B4-BE49-F238E27FC236}">
                  <a16:creationId xmlns:a16="http://schemas.microsoft.com/office/drawing/2014/main" id="{3331879B-FD0F-4F43-8A20-22FB5D4129E5}"/>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C01</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6" name="Area B" hidden="1">
            <a:extLst>
              <a:ext uri="{FF2B5EF4-FFF2-40B4-BE49-F238E27FC236}">
                <a16:creationId xmlns:a16="http://schemas.microsoft.com/office/drawing/2014/main" id="{5F7337AB-AC00-9A4F-AE65-68CE30482C06}"/>
              </a:ext>
            </a:extLst>
          </p:cNvPr>
          <p:cNvGrpSpPr/>
          <p:nvPr userDrawn="1"/>
        </p:nvGrpSpPr>
        <p:grpSpPr>
          <a:xfrm>
            <a:off x="11407608" y="144000"/>
            <a:ext cx="720000" cy="720000"/>
            <a:chOff x="11448000" y="144000"/>
            <a:chExt cx="720000" cy="720000"/>
          </a:xfrm>
        </p:grpSpPr>
        <p:sp>
          <p:nvSpPr>
            <p:cNvPr id="17" name="Element_B">
              <a:extLst>
                <a:ext uri="{FF2B5EF4-FFF2-40B4-BE49-F238E27FC236}">
                  <a16:creationId xmlns:a16="http://schemas.microsoft.com/office/drawing/2014/main" id="{C489C6BB-48D0-214E-8C59-0E82FE509984}"/>
                </a:ext>
              </a:extLst>
            </p:cNvPr>
            <p:cNvSpPr>
              <a:spLocks noGrp="1" noRot="1" noMove="1" noResize="1" noEditPoints="1" noAdjustHandles="1" noChangeArrowheads="1" noChangeShapeType="1"/>
            </p:cNvSpPr>
            <p:nvPr/>
          </p:nvSpPr>
          <p:spPr>
            <a:xfrm flipH="1">
              <a:off x="11448000" y="1440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18" name="Text_B">
              <a:extLst>
                <a:ext uri="{FF2B5EF4-FFF2-40B4-BE49-F238E27FC236}">
                  <a16:creationId xmlns:a16="http://schemas.microsoft.com/office/drawing/2014/main" id="{96CD414C-3C04-2E4A-897D-68B2E774E954}"/>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B02</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9" name="Area A">
            <a:extLst>
              <a:ext uri="{FF2B5EF4-FFF2-40B4-BE49-F238E27FC236}">
                <a16:creationId xmlns:a16="http://schemas.microsoft.com/office/drawing/2014/main" id="{7643002E-2D77-6840-B933-08975F0106D6}"/>
              </a:ext>
            </a:extLst>
          </p:cNvPr>
          <p:cNvGrpSpPr/>
          <p:nvPr userDrawn="1"/>
        </p:nvGrpSpPr>
        <p:grpSpPr>
          <a:xfrm>
            <a:off x="11407608" y="144000"/>
            <a:ext cx="720000" cy="720000"/>
            <a:chOff x="11448000" y="144000"/>
            <a:chExt cx="720000" cy="720000"/>
          </a:xfrm>
        </p:grpSpPr>
        <p:sp>
          <p:nvSpPr>
            <p:cNvPr id="20" name="Element_A">
              <a:extLst>
                <a:ext uri="{FF2B5EF4-FFF2-40B4-BE49-F238E27FC236}">
                  <a16:creationId xmlns:a16="http://schemas.microsoft.com/office/drawing/2014/main" id="{A7CEC376-494D-C54F-B896-5E66AC180452}"/>
                </a:ext>
              </a:extLst>
            </p:cNvPr>
            <p:cNvSpPr/>
            <p:nvPr/>
          </p:nvSpPr>
          <p:spPr>
            <a:xfrm flipH="1">
              <a:off x="11448000" y="14400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21" name="Text_A">
              <a:extLst>
                <a:ext uri="{FF2B5EF4-FFF2-40B4-BE49-F238E27FC236}">
                  <a16:creationId xmlns:a16="http://schemas.microsoft.com/office/drawing/2014/main" id="{0BD97176-935F-3D4E-B9A0-3E17388CF2C9}"/>
                </a:ext>
              </a:extLst>
            </p:cNvPr>
            <p:cNvSpPr txBox="1"/>
            <p:nvPr/>
          </p:nvSpPr>
          <p:spPr>
            <a:xfrm>
              <a:off x="11448000" y="288000"/>
              <a:ext cx="720000" cy="432000"/>
            </a:xfrm>
            <a:prstGeom prst="rect">
              <a:avLst/>
            </a:prstGeom>
            <a:noFill/>
          </p:spPr>
          <p:txBody>
            <a:bodyPr wrap="square" lIns="36000" tIns="36000" rIns="36000" bIns="36000" rtlCol="0" anchor="ctr" anchorCtr="0">
              <a:normAutofit fontScale="85000" lnSpcReduction="10000"/>
            </a:bodyPr>
            <a:lstStyle/>
            <a:p>
              <a:pPr algn="ctr"/>
              <a:r>
                <a:rPr lang="en-US" sz="2000" b="1" dirty="0">
                  <a:solidFill>
                    <a:schemeClr val="tx1"/>
                  </a:solidFill>
                  <a:latin typeface="Calibri" panose="020F0502020204030204" pitchFamily="34" charset="0"/>
                  <a:cs typeface="Calibri" panose="020F0502020204030204" pitchFamily="34" charset="0"/>
                </a:rPr>
                <a:t>A09(N)</a:t>
              </a:r>
              <a:endParaRPr lang="en-DE" sz="2000" b="1" dirty="0">
                <a:solidFill>
                  <a:schemeClr val="tx1"/>
                </a:solidFill>
                <a:latin typeface="Calibri" panose="020F0502020204030204" pitchFamily="34" charset="0"/>
                <a:cs typeface="Calibri" panose="020F0502020204030204" pitchFamily="34" charset="0"/>
              </a:endParaRPr>
            </a:p>
          </p:txBody>
        </p:sp>
      </p:grpSp>
      <p:cxnSp>
        <p:nvCxnSpPr>
          <p:cNvPr id="28" name="Design Element: Line">
            <a:extLst>
              <a:ext uri="{FF2B5EF4-FFF2-40B4-BE49-F238E27FC236}">
                <a16:creationId xmlns:a16="http://schemas.microsoft.com/office/drawing/2014/main" id="{78779EE9-EA30-7A40-A4ED-51C6928F2CBA}"/>
              </a:ext>
            </a:extLst>
          </p:cNvPr>
          <p:cNvCxnSpPr>
            <a:cxnSpLocks/>
          </p:cNvCxnSpPr>
          <p:nvPr userDrawn="1"/>
        </p:nvCxnSpPr>
        <p:spPr>
          <a:xfrm>
            <a:off x="215999" y="6342499"/>
            <a:ext cx="1176499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9" name="Gruppieren 28">
            <a:extLst>
              <a:ext uri="{FF2B5EF4-FFF2-40B4-BE49-F238E27FC236}">
                <a16:creationId xmlns:a16="http://schemas.microsoft.com/office/drawing/2014/main" id="{CA24BC50-7A3F-DA40-8A91-D57791100FB3}"/>
              </a:ext>
            </a:extLst>
          </p:cNvPr>
          <p:cNvGrpSpPr/>
          <p:nvPr userDrawn="1"/>
        </p:nvGrpSpPr>
        <p:grpSpPr>
          <a:xfrm>
            <a:off x="10489546" y="6104033"/>
            <a:ext cx="1491446" cy="695182"/>
            <a:chOff x="10466773" y="6064346"/>
            <a:chExt cx="1491446" cy="695182"/>
          </a:xfrm>
        </p:grpSpPr>
        <p:sp>
          <p:nvSpPr>
            <p:cNvPr id="30" name="Rechteck 29">
              <a:extLst>
                <a:ext uri="{FF2B5EF4-FFF2-40B4-BE49-F238E27FC236}">
                  <a16:creationId xmlns:a16="http://schemas.microsoft.com/office/drawing/2014/main" id="{127A10B7-8B73-754D-8784-F7BFEABF5157}"/>
                </a:ext>
              </a:extLst>
            </p:cNvPr>
            <p:cNvSpPr/>
            <p:nvPr userDrawn="1"/>
          </p:nvSpPr>
          <p:spPr>
            <a:xfrm>
              <a:off x="10466773" y="6195600"/>
              <a:ext cx="468000" cy="231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fik 30">
              <a:hlinkClick r:id="" action="ppaction://noaction"/>
              <a:extLst>
                <a:ext uri="{FF2B5EF4-FFF2-40B4-BE49-F238E27FC236}">
                  <a16:creationId xmlns:a16="http://schemas.microsoft.com/office/drawing/2014/main" id="{9C87BB19-523F-1346-9BC0-B8984CA1D002}"/>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12780" y="6064346"/>
              <a:ext cx="1445439" cy="695182"/>
            </a:xfrm>
            <a:prstGeom prst="rect">
              <a:avLst/>
            </a:prstGeom>
          </p:spPr>
        </p:pic>
      </p:grpSp>
      <p:sp>
        <p:nvSpPr>
          <p:cNvPr id="5" name="Presentation Details">
            <a:extLst>
              <a:ext uri="{FF2B5EF4-FFF2-40B4-BE49-F238E27FC236}">
                <a16:creationId xmlns:a16="http://schemas.microsoft.com/office/drawing/2014/main" id="{4D7C228A-EAD6-1667-CBEA-C827F0274DC9}"/>
              </a:ext>
            </a:extLst>
          </p:cNvPr>
          <p:cNvSpPr txBox="1"/>
          <p:nvPr userDrawn="1"/>
        </p:nvSpPr>
        <p:spPr>
          <a:xfrm>
            <a:off x="580104" y="6372000"/>
            <a:ext cx="4995073" cy="485999"/>
          </a:xfrm>
          <a:prstGeom prst="rect">
            <a:avLst/>
          </a:prstGeom>
          <a:noFill/>
        </p:spPr>
        <p:txBody>
          <a:bodyPr wrap="none" lIns="90000" rIns="90000" rtlCol="0" anchor="ctr" anchorCtr="0">
            <a:noAutofit/>
          </a:bodyPr>
          <a:lstStyle/>
          <a:p>
            <a:r>
              <a:rPr lang="en-US" sz="1300" b="1" noProof="0" dirty="0">
                <a:solidFill>
                  <a:srgbClr val="004C93"/>
                </a:solidFill>
              </a:rPr>
              <a:t>SFB CRC/TRR 247 Lunch Time Seminar | </a:t>
            </a:r>
            <a:r>
              <a:rPr lang="en-US" sz="1200" noProof="0" dirty="0">
                <a:solidFill>
                  <a:srgbClr val="004C93"/>
                </a:solidFill>
              </a:rPr>
              <a:t>24 July 2023</a:t>
            </a:r>
          </a:p>
        </p:txBody>
      </p:sp>
      <p:sp>
        <p:nvSpPr>
          <p:cNvPr id="7" name="References" hidden="1">
            <a:extLst>
              <a:ext uri="{FF2B5EF4-FFF2-40B4-BE49-F238E27FC236}">
                <a16:creationId xmlns:a16="http://schemas.microsoft.com/office/drawing/2014/main" id="{9F55CC67-CB81-B052-1C1C-EF8D44B1F4EA}"/>
              </a:ext>
            </a:extLst>
          </p:cNvPr>
          <p:cNvSpPr>
            <a:spLocks noGrp="1"/>
          </p:cNvSpPr>
          <p:nvPr>
            <p:ph type="body" sz="quarter" idx="13" hasCustomPrompt="1"/>
          </p:nvPr>
        </p:nvSpPr>
        <p:spPr>
          <a:xfrm>
            <a:off x="5669023" y="6362393"/>
            <a:ext cx="5313301" cy="485999"/>
          </a:xfrm>
        </p:spPr>
        <p:txBody>
          <a:bodyPr lIns="36000" tIns="18000" rIns="36000" bIns="0">
            <a:normAutofit/>
          </a:bodyPr>
          <a:lstStyle>
            <a:lvl1pPr marL="0" indent="-228600">
              <a:lnSpc>
                <a:spcPct val="100000"/>
              </a:lnSpc>
              <a:spcBef>
                <a:spcPts val="0"/>
              </a:spcBef>
              <a:buFont typeface="+mj-lt"/>
              <a:buAutoNum type="arabicParenBoth"/>
              <a:defRPr sz="1000">
                <a:latin typeface="Calibri" panose="020F0502020204030204" pitchFamily="34" charset="0"/>
                <a:cs typeface="Calibri" panose="020F0502020204030204" pitchFamily="34" charset="0"/>
              </a:defRPr>
            </a:lvl1pPr>
          </a:lstStyle>
          <a:p>
            <a:pPr lvl="0"/>
            <a:r>
              <a:rPr lang="en-US" noProof="0" dirty="0"/>
              <a:t>Reference 1</a:t>
            </a:r>
          </a:p>
          <a:p>
            <a:pPr lvl="0"/>
            <a:r>
              <a:rPr lang="en-US" noProof="0" dirty="0"/>
              <a:t>Reference 2</a:t>
            </a:r>
          </a:p>
          <a:p>
            <a:pPr lvl="0"/>
            <a:r>
              <a:rPr lang="en-US" noProof="0" dirty="0"/>
              <a:t>Reference 3</a:t>
            </a:r>
          </a:p>
        </p:txBody>
      </p:sp>
      <p:grpSp>
        <p:nvGrpSpPr>
          <p:cNvPr id="2" name="Administrative">
            <a:extLst>
              <a:ext uri="{FF2B5EF4-FFF2-40B4-BE49-F238E27FC236}">
                <a16:creationId xmlns:a16="http://schemas.microsoft.com/office/drawing/2014/main" id="{E7721802-D36A-5062-97A7-71304C853DF4}"/>
              </a:ext>
            </a:extLst>
          </p:cNvPr>
          <p:cNvGrpSpPr/>
          <p:nvPr userDrawn="1"/>
        </p:nvGrpSpPr>
        <p:grpSpPr>
          <a:xfrm>
            <a:off x="11407608" y="144000"/>
            <a:ext cx="720001" cy="720001"/>
            <a:chOff x="0" y="0"/>
            <a:chExt cx="720000" cy="719999"/>
          </a:xfrm>
        </p:grpSpPr>
        <p:sp>
          <p:nvSpPr>
            <p:cNvPr id="3" name="Text_Administrative">
              <a:extLst>
                <a:ext uri="{FF2B5EF4-FFF2-40B4-BE49-F238E27FC236}">
                  <a16:creationId xmlns:a16="http://schemas.microsoft.com/office/drawing/2014/main" id="{0D6F2B5A-B309-DB37-24D9-FA07B7E7232E}"/>
                </a:ext>
              </a:extLst>
            </p:cNvPr>
            <p:cNvSpPr/>
            <p:nvPr/>
          </p:nvSpPr>
          <p:spPr>
            <a:xfrm flipH="1">
              <a:off x="-1" y="0"/>
              <a:ext cx="720001" cy="720000"/>
            </a:xfrm>
            <a:prstGeom prst="ellipse">
              <a:avLst/>
            </a:prstGeom>
            <a:solidFill>
              <a:srgbClr val="595959"/>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4" name="Text_Administrative">
              <a:extLst>
                <a:ext uri="{FF2B5EF4-FFF2-40B4-BE49-F238E27FC236}">
                  <a16:creationId xmlns:a16="http://schemas.microsoft.com/office/drawing/2014/main" id="{1A0F1944-582D-1CE4-6499-49A03428FFC5}"/>
                </a:ext>
              </a:extLst>
            </p:cNvPr>
            <p:cNvSpPr txBox="1"/>
            <p:nvPr/>
          </p:nvSpPr>
          <p:spPr>
            <a:xfrm>
              <a:off x="0" y="144000"/>
              <a:ext cx="720000" cy="4320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6000" tIns="36000" rIns="36000" bIns="36000" numCol="1" anchor="ctr">
              <a:normAutofit/>
            </a:bodyPr>
            <a:lstStyle>
              <a:lvl1pPr algn="ctr">
                <a:defRPr b="1">
                  <a:solidFill>
                    <a:srgbClr val="FFFFFF"/>
                  </a:solidFill>
                </a:defRPr>
              </a:lvl1pPr>
            </a:lstStyle>
            <a:p>
              <a:r>
                <a:rPr dirty="0"/>
                <a:t>INF(N)</a:t>
              </a:r>
            </a:p>
          </p:txBody>
        </p:sp>
      </p:grpSp>
    </p:spTree>
    <p:extLst>
      <p:ext uri="{BB962C8B-B14F-4D97-AF65-F5344CB8AC3E}">
        <p14:creationId xmlns:p14="http://schemas.microsoft.com/office/powerpoint/2010/main" val="26881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p:txBody>
          <a:bodyPr/>
          <a:lstStyle>
            <a:lvl1pPr>
              <a:defRPr/>
            </a:lvl1pPr>
            <a:lvl2pPr defTabSz="311992">
              <a:tabLst>
                <a:tab pos="311992" algn="l"/>
              </a:tabLst>
              <a:defRPr/>
            </a:lvl2pPr>
            <a:lvl3pPr defTabSz="311992">
              <a:tabLst>
                <a:tab pos="311992" algn="l"/>
              </a:tabLst>
              <a:defRPr/>
            </a:lvl3pPr>
            <a:lvl4pPr defTabSz="311992">
              <a:tabLst>
                <a:tab pos="311992" algn="l"/>
              </a:tabLst>
              <a:defRPr/>
            </a:lvl4pPr>
            <a:lvl5pPr defTabSz="311992">
              <a:tabLst>
                <a:tab pos="311992" algn="l"/>
              </a:tabLst>
              <a:defRPr/>
            </a:lvl5pPr>
            <a:lvl6pPr marL="0" indent="0" defTabSz="311992">
              <a:buFont typeface="+mj-lt"/>
              <a:buNone/>
              <a:tabLst>
                <a:tab pos="311992" algn="l"/>
              </a:tabLst>
              <a:defRPr/>
            </a:lvl6pPr>
            <a:lvl7pPr defTabSz="311992">
              <a:tabLst>
                <a:tab pos="311992" algn="l"/>
              </a:tabLst>
              <a:defRPr/>
            </a:lvl7pPr>
            <a:lvl8pPr defTabSz="311992">
              <a:tabLst>
                <a:tab pos="311992" algn="l"/>
              </a:tabLst>
              <a:defRPr/>
            </a:lvl8pPr>
            <a:lvl9pPr defTabSz="311992">
              <a:tabLst>
                <a:tab pos="311992" algn="l"/>
              </a:tabLst>
              <a:defRPr/>
            </a:lvl9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2887058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24000" y="5640000"/>
            <a:ext cx="10080000" cy="432000"/>
          </a:xfrm>
        </p:spPr>
        <p:txBody>
          <a:bodyPr/>
          <a:lstStyle>
            <a:lvl1pPr marL="0" indent="0" algn="l">
              <a:lnSpc>
                <a:spcPts val="3200"/>
              </a:lnSpc>
              <a:spcAft>
                <a:spcPts val="0"/>
              </a:spcAft>
              <a:buFont typeface="Arial" panose="020B0604020202020204" pitchFamily="34" charset="0"/>
              <a:buNone/>
              <a:defRPr sz="2000" b="0">
                <a:solidFill>
                  <a:schemeClr val="bg2"/>
                </a:solidFill>
              </a:defRPr>
            </a:lvl1pPr>
            <a:lvl2pPr marL="0" indent="0" algn="l">
              <a:lnSpc>
                <a:spcPts val="3200"/>
              </a:lnSpc>
              <a:spcAft>
                <a:spcPts val="0"/>
              </a:spcAft>
              <a:buFont typeface="Arial" panose="020B0604020202020204" pitchFamily="34" charset="0"/>
              <a:buNone/>
              <a:defRPr sz="2000" b="0">
                <a:solidFill>
                  <a:schemeClr val="bg2"/>
                </a:solidFill>
              </a:defRPr>
            </a:lvl2pPr>
            <a:lvl3pPr marL="0" indent="0" algn="l">
              <a:lnSpc>
                <a:spcPts val="3200"/>
              </a:lnSpc>
              <a:spcAft>
                <a:spcPts val="0"/>
              </a:spcAft>
              <a:buFont typeface="Arial" panose="020B0604020202020204" pitchFamily="34" charset="0"/>
              <a:buNone/>
              <a:defRPr sz="2000" b="0">
                <a:solidFill>
                  <a:schemeClr val="bg2"/>
                </a:solidFill>
              </a:defRPr>
            </a:lvl3pPr>
            <a:lvl4pPr marL="0" indent="0" algn="l">
              <a:lnSpc>
                <a:spcPts val="3200"/>
              </a:lnSpc>
              <a:spcAft>
                <a:spcPts val="0"/>
              </a:spcAft>
              <a:buFont typeface="Arial" panose="020B0604020202020204" pitchFamily="34" charset="0"/>
              <a:buNone/>
              <a:defRPr sz="2000" b="0">
                <a:solidFill>
                  <a:schemeClr val="bg2"/>
                </a:solidFill>
              </a:defRPr>
            </a:lvl4pPr>
            <a:lvl5pPr marL="0" indent="0" algn="l">
              <a:lnSpc>
                <a:spcPts val="3200"/>
              </a:lnSpc>
              <a:spcAft>
                <a:spcPts val="0"/>
              </a:spcAft>
              <a:buFont typeface="Arial" panose="020B0604020202020204" pitchFamily="34" charset="0"/>
              <a:buNone/>
              <a:defRPr sz="2000" b="0">
                <a:solidFill>
                  <a:schemeClr val="bg2"/>
                </a:solidFill>
              </a:defRPr>
            </a:lvl5pPr>
            <a:lvl6pPr marL="0" indent="0" algn="l">
              <a:lnSpc>
                <a:spcPts val="3200"/>
              </a:lnSpc>
              <a:spcAft>
                <a:spcPts val="0"/>
              </a:spcAft>
              <a:buFont typeface="Arial" panose="020B0604020202020204" pitchFamily="34" charset="0"/>
              <a:buNone/>
              <a:defRPr sz="2000" b="0">
                <a:solidFill>
                  <a:schemeClr val="bg2"/>
                </a:solidFill>
              </a:defRPr>
            </a:lvl6pPr>
            <a:lvl7pPr marL="0" indent="0" algn="l">
              <a:lnSpc>
                <a:spcPts val="3200"/>
              </a:lnSpc>
              <a:spcAft>
                <a:spcPts val="0"/>
              </a:spcAft>
              <a:buFont typeface="Arial" panose="020B0604020202020204" pitchFamily="34" charset="0"/>
              <a:buNone/>
              <a:defRPr sz="2000" b="0">
                <a:solidFill>
                  <a:schemeClr val="bg2"/>
                </a:solidFill>
              </a:defRPr>
            </a:lvl7pPr>
            <a:lvl8pPr marL="0" indent="0" algn="l">
              <a:lnSpc>
                <a:spcPts val="3200"/>
              </a:lnSpc>
              <a:spcAft>
                <a:spcPts val="0"/>
              </a:spcAft>
              <a:buFont typeface="Arial" panose="020B0604020202020204" pitchFamily="34" charset="0"/>
              <a:buNone/>
              <a:defRPr sz="2000" b="0">
                <a:solidFill>
                  <a:schemeClr val="bg2"/>
                </a:solidFill>
              </a:defRPr>
            </a:lvl8pPr>
            <a:lvl9pPr marL="0" indent="0" algn="l">
              <a:lnSpc>
                <a:spcPts val="3200"/>
              </a:lnSpc>
              <a:spcAft>
                <a:spcPts val="0"/>
              </a:spcAft>
              <a:buFont typeface="Arial" panose="020B0604020202020204" pitchFamily="34" charset="0"/>
              <a:buNone/>
              <a:defRPr sz="2000" b="0">
                <a:solidFill>
                  <a:schemeClr val="bg2"/>
                </a:solidFill>
              </a:defRPr>
            </a:lvl9pPr>
          </a:lstStyle>
          <a:p>
            <a:pPr lvl="0"/>
            <a:r>
              <a:rPr lang="de-DE" dirty="0"/>
              <a:t>Untertitel</a:t>
            </a:r>
          </a:p>
        </p:txBody>
      </p:sp>
      <p:sp>
        <p:nvSpPr>
          <p:cNvPr id="7" name="Datumsplatzhalter 6"/>
          <p:cNvSpPr>
            <a:spLocks noGrp="1"/>
          </p:cNvSpPr>
          <p:nvPr>
            <p:ph type="dt" sz="half" idx="10"/>
          </p:nvPr>
        </p:nvSpPr>
        <p:spPr>
          <a:xfrm>
            <a:off x="624000" y="6240000"/>
            <a:ext cx="10080000" cy="192000"/>
          </a:xfrm>
        </p:spPr>
        <p:txBody>
          <a:bodyPr/>
          <a:lstStyle>
            <a:lvl1pPr>
              <a:defRPr sz="1200">
                <a:solidFill>
                  <a:schemeClr val="tx2"/>
                </a:solidFill>
              </a:defRPr>
            </a:lvl1pPr>
          </a:lstStyle>
          <a:p>
            <a:endParaRPr lang="de-DE" dirty="0"/>
          </a:p>
        </p:txBody>
      </p:sp>
      <p:pic>
        <p:nvPicPr>
          <p:cNvPr id="6" name="Grafik 5">
            <a:extLst>
              <a:ext uri="{FF2B5EF4-FFF2-40B4-BE49-F238E27FC236}">
                <a16:creationId xmlns:a16="http://schemas.microsoft.com/office/drawing/2014/main" id="{70D81F06-1D47-4C44-8C29-89662B0E161D}"/>
              </a:ext>
            </a:extLst>
          </p:cNvPr>
          <p:cNvPicPr>
            <a:picLocks noChangeAspect="1"/>
          </p:cNvPicPr>
          <p:nvPr userDrawn="1"/>
        </p:nvPicPr>
        <p:blipFill>
          <a:blip r:embed="rId2"/>
          <a:stretch>
            <a:fillRect/>
          </a:stretch>
        </p:blipFill>
        <p:spPr>
          <a:xfrm>
            <a:off x="624000" y="4665600"/>
            <a:ext cx="3340800" cy="231864"/>
          </a:xfrm>
          <a:prstGeom prst="rect">
            <a:avLst/>
          </a:prstGeom>
        </p:spPr>
      </p:pic>
      <p:sp>
        <p:nvSpPr>
          <p:cNvPr id="22" name="Bildplatzhalter 21">
            <a:extLst>
              <a:ext uri="{FF2B5EF4-FFF2-40B4-BE49-F238E27FC236}">
                <a16:creationId xmlns:a16="http://schemas.microsoft.com/office/drawing/2014/main" id="{84C7B36F-18FD-48F5-9A0D-FC40AEE68D0C}"/>
              </a:ext>
            </a:extLst>
          </p:cNvPr>
          <p:cNvSpPr>
            <a:spLocks noGrp="1"/>
          </p:cNvSpPr>
          <p:nvPr>
            <p:ph type="pic" sz="quarter" idx="13"/>
          </p:nvPr>
        </p:nvSpPr>
        <p:spPr>
          <a:xfrm>
            <a:off x="-1" y="-1"/>
            <a:ext cx="10910400" cy="4248000"/>
          </a:xfrm>
          <a:custGeom>
            <a:avLst/>
            <a:gdLst>
              <a:gd name="connsiteX0" fmla="*/ 0 w 8182800"/>
              <a:gd name="connsiteY0" fmla="*/ 0 h 3186000"/>
              <a:gd name="connsiteX1" fmla="*/ 8182800 w 8182800"/>
              <a:gd name="connsiteY1" fmla="*/ 0 h 3186000"/>
              <a:gd name="connsiteX2" fmla="*/ 8182800 w 8182800"/>
              <a:gd name="connsiteY2" fmla="*/ 1 h 3186000"/>
              <a:gd name="connsiteX3" fmla="*/ 7225201 w 8182800"/>
              <a:gd name="connsiteY3" fmla="*/ 1 h 3186000"/>
              <a:gd name="connsiteX4" fmla="*/ 7225201 w 8182800"/>
              <a:gd name="connsiteY4" fmla="*/ 1440001 h 3186000"/>
              <a:gd name="connsiteX5" fmla="*/ 8182800 w 8182800"/>
              <a:gd name="connsiteY5" fmla="*/ 1440001 h 3186000"/>
              <a:gd name="connsiteX6" fmla="*/ 8182800 w 8182800"/>
              <a:gd name="connsiteY6" fmla="*/ 3186000 h 3186000"/>
              <a:gd name="connsiteX7" fmla="*/ 0 w 8182800"/>
              <a:gd name="connsiteY7" fmla="*/ 3186000 h 31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2800" h="3186000">
                <a:moveTo>
                  <a:pt x="0" y="0"/>
                </a:moveTo>
                <a:lnTo>
                  <a:pt x="8182800" y="0"/>
                </a:lnTo>
                <a:lnTo>
                  <a:pt x="8182800" y="1"/>
                </a:lnTo>
                <a:lnTo>
                  <a:pt x="7225201" y="1"/>
                </a:lnTo>
                <a:lnTo>
                  <a:pt x="7225201" y="1440001"/>
                </a:lnTo>
                <a:lnTo>
                  <a:pt x="8182800" y="1440001"/>
                </a:lnTo>
                <a:lnTo>
                  <a:pt x="8182800" y="3186000"/>
                </a:lnTo>
                <a:lnTo>
                  <a:pt x="0" y="3186000"/>
                </a:lnTo>
                <a:close/>
              </a:path>
            </a:pathLst>
          </a:custGeom>
          <a:solidFill>
            <a:schemeClr val="bg1">
              <a:lumMod val="85000"/>
            </a:schemeClr>
          </a:solidFill>
        </p:spPr>
        <p:txBody>
          <a:bodyPr wrap="square" anchor="ctr">
            <a:noAutofit/>
          </a:bodyPr>
          <a:lstStyle>
            <a:lvl1pPr algn="ctr">
              <a:defRPr/>
            </a:lvl1pPr>
          </a:lstStyle>
          <a:p>
            <a:r>
              <a:rPr lang="de-DE"/>
              <a:t>Bild durch Klicken auf Symbol hinzufügen</a:t>
            </a:r>
            <a:endParaRPr lang="de-DE" dirty="0"/>
          </a:p>
        </p:txBody>
      </p:sp>
      <p:pic>
        <p:nvPicPr>
          <p:cNvPr id="16" name="Grafik 15">
            <a:extLst>
              <a:ext uri="{FF2B5EF4-FFF2-40B4-BE49-F238E27FC236}">
                <a16:creationId xmlns:a16="http://schemas.microsoft.com/office/drawing/2014/main" id="{C28E9FB3-DC3C-4E55-9877-2DEEAAB32903}"/>
              </a:ext>
            </a:extLst>
          </p:cNvPr>
          <p:cNvPicPr>
            <a:picLocks noChangeAspect="1"/>
          </p:cNvPicPr>
          <p:nvPr userDrawn="1"/>
        </p:nvPicPr>
        <p:blipFill>
          <a:blip r:embed="rId3"/>
          <a:stretch>
            <a:fillRect/>
          </a:stretch>
        </p:blipFill>
        <p:spPr>
          <a:xfrm>
            <a:off x="9633600" y="0"/>
            <a:ext cx="1920483" cy="1920000"/>
          </a:xfrm>
          <a:prstGeom prst="rect">
            <a:avLst/>
          </a:prstGeom>
        </p:spPr>
      </p:pic>
      <p:sp>
        <p:nvSpPr>
          <p:cNvPr id="23" name="Titel 22">
            <a:extLst>
              <a:ext uri="{FF2B5EF4-FFF2-40B4-BE49-F238E27FC236}">
                <a16:creationId xmlns:a16="http://schemas.microsoft.com/office/drawing/2014/main" id="{259FB325-4F00-4E24-9BB5-CBE59A8EE6E3}"/>
              </a:ext>
            </a:extLst>
          </p:cNvPr>
          <p:cNvSpPr>
            <a:spLocks noGrp="1"/>
          </p:cNvSpPr>
          <p:nvPr>
            <p:ph type="title"/>
          </p:nvPr>
        </p:nvSpPr>
        <p:spPr>
          <a:xfrm>
            <a:off x="624000" y="5193600"/>
            <a:ext cx="4703915" cy="432000"/>
          </a:xfrm>
        </p:spPr>
        <p:txBody>
          <a:bodyPr/>
          <a:lstStyle>
            <a:lvl1pPr>
              <a:lnSpc>
                <a:spcPts val="3333"/>
              </a:lnSpc>
              <a:defRPr cap="all" baseline="0"/>
            </a:lvl1pPr>
          </a:lstStyle>
          <a:p>
            <a:pPr lvl="0"/>
            <a:r>
              <a:rPr lang="de-DE"/>
              <a:t>Mastertitelformat bearbeiten</a:t>
            </a:r>
            <a:endParaRPr lang="de-DE" dirty="0"/>
          </a:p>
        </p:txBody>
      </p:sp>
      <p:sp>
        <p:nvSpPr>
          <p:cNvPr id="4" name="Bildplatzhalter 3">
            <a:extLst>
              <a:ext uri="{FF2B5EF4-FFF2-40B4-BE49-F238E27FC236}">
                <a16:creationId xmlns:a16="http://schemas.microsoft.com/office/drawing/2014/main" id="{EA11C8C5-D6EB-4C5D-9539-1ADEFC0908BE}"/>
              </a:ext>
            </a:extLst>
          </p:cNvPr>
          <p:cNvSpPr>
            <a:spLocks noGrp="1"/>
          </p:cNvSpPr>
          <p:nvPr>
            <p:ph type="pic" sz="quarter" idx="14" hasCustomPrompt="1"/>
          </p:nvPr>
        </p:nvSpPr>
        <p:spPr>
          <a:xfrm>
            <a:off x="7569599" y="5193600"/>
            <a:ext cx="3340800" cy="432000"/>
          </a:xfrm>
        </p:spPr>
        <p:txBody>
          <a:bodyPr anchor="ctr" anchorCtr="0"/>
          <a:lstStyle>
            <a:lvl1pPr algn="ctr">
              <a:defRPr sz="1400"/>
            </a:lvl1pPr>
          </a:lstStyle>
          <a:p>
            <a:r>
              <a:rPr lang="de-DE" dirty="0"/>
              <a:t>Logo auf Platzhalter ziehen</a:t>
            </a:r>
          </a:p>
        </p:txBody>
      </p:sp>
    </p:spTree>
    <p:extLst>
      <p:ext uri="{BB962C8B-B14F-4D97-AF65-F5344CB8AC3E}">
        <p14:creationId xmlns:p14="http://schemas.microsoft.com/office/powerpoint/2010/main" val="3169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APITEL HERVORHEBUNG MIT VIEL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A6D120-9FDF-4BA4-88F2-0C6E4507EEA9}"/>
              </a:ext>
            </a:extLst>
          </p:cNvPr>
          <p:cNvSpPr/>
          <p:nvPr userDrawn="1"/>
        </p:nvSpPr>
        <p:spPr>
          <a:xfrm>
            <a:off x="0" y="0"/>
            <a:ext cx="12192000" cy="6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a:p>
        </p:txBody>
      </p:sp>
      <p:sp>
        <p:nvSpPr>
          <p:cNvPr id="2" name="Titel 1">
            <a:extLst>
              <a:ext uri="{FF2B5EF4-FFF2-40B4-BE49-F238E27FC236}">
                <a16:creationId xmlns:a16="http://schemas.microsoft.com/office/drawing/2014/main" id="{F5F15F71-44DB-4D13-AE55-D28F1D1B73C5}"/>
              </a:ext>
            </a:extLst>
          </p:cNvPr>
          <p:cNvSpPr>
            <a:spLocks noGrp="1"/>
          </p:cNvSpPr>
          <p:nvPr>
            <p:ph type="title" hasCustomPrompt="1"/>
          </p:nvPr>
        </p:nvSpPr>
        <p:spPr>
          <a:xfrm>
            <a:off x="624000" y="1008000"/>
            <a:ext cx="10896000" cy="960000"/>
          </a:xfrm>
        </p:spPr>
        <p:txBody>
          <a:bodyPr/>
          <a:lstStyle>
            <a:lvl1pPr>
              <a:lnSpc>
                <a:spcPts val="7600"/>
              </a:lnSpc>
              <a:defRPr sz="6400" b="0">
                <a:solidFill>
                  <a:schemeClr val="bg1"/>
                </a:solidFill>
              </a:defRPr>
            </a:lvl1pPr>
          </a:lstStyle>
          <a:p>
            <a:r>
              <a:rPr lang="de-DE" dirty="0"/>
              <a:t>Kapitel</a:t>
            </a:r>
          </a:p>
        </p:txBody>
      </p:sp>
      <p:sp>
        <p:nvSpPr>
          <p:cNvPr id="9" name="Textplatzhalter 8">
            <a:extLst>
              <a:ext uri="{FF2B5EF4-FFF2-40B4-BE49-F238E27FC236}">
                <a16:creationId xmlns:a16="http://schemas.microsoft.com/office/drawing/2014/main" id="{F3B6EDCF-E80D-4E83-A8E4-8D2B26F44C76}"/>
              </a:ext>
            </a:extLst>
          </p:cNvPr>
          <p:cNvSpPr>
            <a:spLocks noGrp="1"/>
          </p:cNvSpPr>
          <p:nvPr>
            <p:ph type="body" sz="quarter" idx="10" hasCustomPrompt="1"/>
          </p:nvPr>
        </p:nvSpPr>
        <p:spPr>
          <a:xfrm>
            <a:off x="624000" y="1968589"/>
            <a:ext cx="10896000" cy="1919817"/>
          </a:xfrm>
        </p:spPr>
        <p:txBody>
          <a:bodyPr/>
          <a:lstStyle>
            <a:lvl1pPr>
              <a:lnSpc>
                <a:spcPts val="7600"/>
              </a:lnSpc>
              <a:defRPr sz="6400" b="1">
                <a:solidFill>
                  <a:schemeClr val="bg1"/>
                </a:solidFill>
              </a:defRPr>
            </a:lvl1pPr>
            <a:lvl2pPr>
              <a:lnSpc>
                <a:spcPts val="7600"/>
              </a:lnSpc>
              <a:defRPr sz="6400" b="1">
                <a:solidFill>
                  <a:schemeClr val="bg1"/>
                </a:solidFill>
              </a:defRPr>
            </a:lvl2pPr>
            <a:lvl3pPr>
              <a:lnSpc>
                <a:spcPts val="7600"/>
              </a:lnSpc>
              <a:defRPr sz="6400" b="1">
                <a:solidFill>
                  <a:schemeClr val="bg1"/>
                </a:solidFill>
              </a:defRPr>
            </a:lvl3pPr>
            <a:lvl4pPr>
              <a:lnSpc>
                <a:spcPts val="7600"/>
              </a:lnSpc>
              <a:defRPr sz="6400" b="1">
                <a:solidFill>
                  <a:schemeClr val="bg1"/>
                </a:solidFill>
              </a:defRPr>
            </a:lvl4pPr>
            <a:lvl5pPr>
              <a:lnSpc>
                <a:spcPts val="7600"/>
              </a:lnSpc>
              <a:defRPr sz="6400" b="1">
                <a:solidFill>
                  <a:schemeClr val="bg1"/>
                </a:solidFill>
              </a:defRPr>
            </a:lvl5pPr>
            <a:lvl6pPr>
              <a:lnSpc>
                <a:spcPts val="7600"/>
              </a:lnSpc>
              <a:defRPr sz="6400" b="1">
                <a:solidFill>
                  <a:schemeClr val="bg1"/>
                </a:solidFill>
              </a:defRPr>
            </a:lvl6pPr>
            <a:lvl7pPr>
              <a:lnSpc>
                <a:spcPts val="7600"/>
              </a:lnSpc>
              <a:defRPr sz="6400" b="1">
                <a:solidFill>
                  <a:schemeClr val="bg1"/>
                </a:solidFill>
              </a:defRPr>
            </a:lvl7pPr>
            <a:lvl8pPr>
              <a:lnSpc>
                <a:spcPts val="7600"/>
              </a:lnSpc>
              <a:defRPr sz="6400" b="1">
                <a:solidFill>
                  <a:schemeClr val="bg1"/>
                </a:solidFill>
              </a:defRPr>
            </a:lvl8pPr>
            <a:lvl9pPr>
              <a:lnSpc>
                <a:spcPts val="7600"/>
              </a:lnSpc>
              <a:defRPr sz="6400" b="1">
                <a:solidFill>
                  <a:schemeClr val="bg1"/>
                </a:solidFill>
              </a:defRPr>
            </a:lvl9pPr>
          </a:lstStyle>
          <a:p>
            <a:pPr lvl="0"/>
            <a:r>
              <a:rPr lang="de-DE" dirty="0"/>
              <a:t>Hervorhebung</a:t>
            </a:r>
          </a:p>
        </p:txBody>
      </p:sp>
    </p:spTree>
    <p:extLst>
      <p:ext uri="{BB962C8B-B14F-4D97-AF65-F5344CB8AC3E}">
        <p14:creationId xmlns:p14="http://schemas.microsoft.com/office/powerpoint/2010/main" val="185504978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PITEL HERVORHEBUNG MIT VIEL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A6D120-9FDF-4BA4-88F2-0C6E4507EEA9}"/>
              </a:ext>
            </a:extLst>
          </p:cNvPr>
          <p:cNvSpPr/>
          <p:nvPr userDrawn="1"/>
        </p:nvSpPr>
        <p:spPr>
          <a:xfrm>
            <a:off x="0" y="0"/>
            <a:ext cx="12192000" cy="6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a:p>
        </p:txBody>
      </p:sp>
      <p:sp>
        <p:nvSpPr>
          <p:cNvPr id="2" name="Titel 1">
            <a:extLst>
              <a:ext uri="{FF2B5EF4-FFF2-40B4-BE49-F238E27FC236}">
                <a16:creationId xmlns:a16="http://schemas.microsoft.com/office/drawing/2014/main" id="{F5F15F71-44DB-4D13-AE55-D28F1D1B73C5}"/>
              </a:ext>
            </a:extLst>
          </p:cNvPr>
          <p:cNvSpPr>
            <a:spLocks noGrp="1"/>
          </p:cNvSpPr>
          <p:nvPr>
            <p:ph type="title" hasCustomPrompt="1"/>
          </p:nvPr>
        </p:nvSpPr>
        <p:spPr>
          <a:xfrm>
            <a:off x="624000" y="1104000"/>
            <a:ext cx="10896000" cy="720000"/>
          </a:xfrm>
        </p:spPr>
        <p:txBody>
          <a:bodyPr/>
          <a:lstStyle>
            <a:lvl1pPr>
              <a:lnSpc>
                <a:spcPts val="5867"/>
              </a:lnSpc>
              <a:defRPr sz="4800">
                <a:solidFill>
                  <a:schemeClr val="bg1"/>
                </a:solidFill>
              </a:defRPr>
            </a:lvl1pPr>
          </a:lstStyle>
          <a:p>
            <a:r>
              <a:rPr lang="de-DE" dirty="0"/>
              <a:t>Kapitel</a:t>
            </a:r>
          </a:p>
        </p:txBody>
      </p:sp>
      <p:sp>
        <p:nvSpPr>
          <p:cNvPr id="9" name="Textplatzhalter 8">
            <a:extLst>
              <a:ext uri="{FF2B5EF4-FFF2-40B4-BE49-F238E27FC236}">
                <a16:creationId xmlns:a16="http://schemas.microsoft.com/office/drawing/2014/main" id="{F3B6EDCF-E80D-4E83-A8E4-8D2B26F44C76}"/>
              </a:ext>
            </a:extLst>
          </p:cNvPr>
          <p:cNvSpPr>
            <a:spLocks noGrp="1"/>
          </p:cNvSpPr>
          <p:nvPr>
            <p:ph type="body" sz="quarter" idx="10" hasCustomPrompt="1"/>
          </p:nvPr>
        </p:nvSpPr>
        <p:spPr>
          <a:xfrm>
            <a:off x="624000" y="1823999"/>
            <a:ext cx="10896000" cy="3888000"/>
          </a:xfrm>
        </p:spPr>
        <p:txBody>
          <a:bodyPr/>
          <a:lstStyle>
            <a:lvl1pPr>
              <a:lnSpc>
                <a:spcPts val="5867"/>
              </a:lnSpc>
              <a:spcAft>
                <a:spcPts val="0"/>
              </a:spcAft>
              <a:defRPr sz="4800" b="0">
                <a:solidFill>
                  <a:schemeClr val="bg1"/>
                </a:solidFill>
              </a:defRPr>
            </a:lvl1pPr>
            <a:lvl2pPr>
              <a:lnSpc>
                <a:spcPts val="5867"/>
              </a:lnSpc>
              <a:defRPr sz="4800" b="0">
                <a:solidFill>
                  <a:schemeClr val="bg1"/>
                </a:solidFill>
              </a:defRPr>
            </a:lvl2pPr>
            <a:lvl3pPr>
              <a:lnSpc>
                <a:spcPts val="5867"/>
              </a:lnSpc>
              <a:defRPr sz="4800" b="0">
                <a:solidFill>
                  <a:schemeClr val="bg1"/>
                </a:solidFill>
              </a:defRPr>
            </a:lvl3pPr>
            <a:lvl4pPr>
              <a:lnSpc>
                <a:spcPts val="5867"/>
              </a:lnSpc>
              <a:defRPr sz="4800" b="0">
                <a:solidFill>
                  <a:schemeClr val="bg1"/>
                </a:solidFill>
              </a:defRPr>
            </a:lvl4pPr>
            <a:lvl5pPr>
              <a:lnSpc>
                <a:spcPts val="5867"/>
              </a:lnSpc>
              <a:defRPr sz="4800" b="0">
                <a:solidFill>
                  <a:schemeClr val="bg1"/>
                </a:solidFill>
              </a:defRPr>
            </a:lvl5pPr>
            <a:lvl6pPr>
              <a:lnSpc>
                <a:spcPts val="5867"/>
              </a:lnSpc>
              <a:defRPr sz="4800" b="0">
                <a:solidFill>
                  <a:schemeClr val="bg1"/>
                </a:solidFill>
              </a:defRPr>
            </a:lvl6pPr>
            <a:lvl7pPr>
              <a:lnSpc>
                <a:spcPts val="5867"/>
              </a:lnSpc>
              <a:defRPr sz="4800" b="0">
                <a:solidFill>
                  <a:schemeClr val="bg1"/>
                </a:solidFill>
              </a:defRPr>
            </a:lvl7pPr>
            <a:lvl8pPr>
              <a:lnSpc>
                <a:spcPts val="5867"/>
              </a:lnSpc>
              <a:defRPr sz="4800" b="0">
                <a:solidFill>
                  <a:schemeClr val="bg1"/>
                </a:solidFill>
              </a:defRPr>
            </a:lvl8pPr>
            <a:lvl9pPr>
              <a:lnSpc>
                <a:spcPts val="5867"/>
              </a:lnSpc>
              <a:defRPr sz="4800" b="0">
                <a:solidFill>
                  <a:schemeClr val="bg1"/>
                </a:solidFill>
              </a:defRPr>
            </a:lvl9pPr>
          </a:lstStyle>
          <a:p>
            <a:pPr lvl="0"/>
            <a:r>
              <a:rPr lang="de-DE" dirty="0"/>
              <a:t>Hervorhebung</a:t>
            </a:r>
          </a:p>
          <a:p>
            <a:pPr lvl="1"/>
            <a:endParaRPr lang="de-DE" dirty="0"/>
          </a:p>
        </p:txBody>
      </p:sp>
    </p:spTree>
    <p:extLst>
      <p:ext uri="{BB962C8B-B14F-4D97-AF65-F5344CB8AC3E}">
        <p14:creationId xmlns:p14="http://schemas.microsoft.com/office/powerpoint/2010/main" val="242252483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p:txBody>
          <a:bodyPr/>
          <a:lstStyle>
            <a:lvl1pPr>
              <a:defRPr/>
            </a:lvl1pPr>
            <a:lvl2pPr defTabSz="311992">
              <a:tabLst>
                <a:tab pos="311992" algn="l"/>
              </a:tabLst>
              <a:defRPr/>
            </a:lvl2pPr>
            <a:lvl3pPr defTabSz="311992">
              <a:tabLst>
                <a:tab pos="311992" algn="l"/>
              </a:tabLst>
              <a:defRPr/>
            </a:lvl3pPr>
            <a:lvl4pPr defTabSz="311992">
              <a:tabLst>
                <a:tab pos="311992" algn="l"/>
              </a:tabLst>
              <a:defRPr/>
            </a:lvl4pPr>
            <a:lvl5pPr defTabSz="311992">
              <a:tabLst>
                <a:tab pos="311992" algn="l"/>
              </a:tabLst>
              <a:defRPr/>
            </a:lvl5pPr>
            <a:lvl6pPr marL="0" indent="0" defTabSz="311992">
              <a:buFont typeface="+mj-lt"/>
              <a:buNone/>
              <a:tabLst>
                <a:tab pos="311992" algn="l"/>
              </a:tabLst>
              <a:defRPr/>
            </a:lvl6pPr>
            <a:lvl7pPr defTabSz="311992">
              <a:tabLst>
                <a:tab pos="311992" algn="l"/>
              </a:tabLst>
              <a:defRPr/>
            </a:lvl7pPr>
            <a:lvl8pPr defTabSz="311992">
              <a:tabLst>
                <a:tab pos="311992" algn="l"/>
              </a:tabLst>
              <a:defRPr/>
            </a:lvl8pPr>
            <a:lvl9pPr defTabSz="311992">
              <a:tabLst>
                <a:tab pos="311992" algn="l"/>
              </a:tabLst>
              <a:defRPr/>
            </a:lvl9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296034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eadline // Tabell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Tabellenplatzhalter 4">
            <a:extLst>
              <a:ext uri="{FF2B5EF4-FFF2-40B4-BE49-F238E27FC236}">
                <a16:creationId xmlns:a16="http://schemas.microsoft.com/office/drawing/2014/main" id="{F5A8BB0B-4BD0-4791-8A9B-89C9D0000E35}"/>
              </a:ext>
            </a:extLst>
          </p:cNvPr>
          <p:cNvSpPr>
            <a:spLocks noGrp="1"/>
          </p:cNvSpPr>
          <p:nvPr>
            <p:ph type="tbl" sz="quarter" idx="13"/>
          </p:nvPr>
        </p:nvSpPr>
        <p:spPr>
          <a:xfrm>
            <a:off x="624000" y="1224000"/>
            <a:ext cx="10896000" cy="4488000"/>
          </a:xfrm>
        </p:spPr>
        <p:txBody>
          <a:bodyPr anchor="ctr"/>
          <a:lstStyle>
            <a:lvl1pPr algn="ctr">
              <a:defRPr/>
            </a:lvl1pPr>
          </a:lstStyle>
          <a:p>
            <a:r>
              <a:rPr lang="de-DE"/>
              <a:t>Tabelle durch Klicken auf Symbol hinzufügen</a:t>
            </a:r>
            <a:endParaRPr lang="de-DE" dirty="0"/>
          </a:p>
        </p:txBody>
      </p:sp>
      <p:grpSp>
        <p:nvGrpSpPr>
          <p:cNvPr id="6" name="Regieanweisungen">
            <a:extLst>
              <a:ext uri="{FF2B5EF4-FFF2-40B4-BE49-F238E27FC236}">
                <a16:creationId xmlns:a16="http://schemas.microsoft.com/office/drawing/2014/main" id="{20CE116F-C667-495A-B654-8B72C3A079E7}"/>
              </a:ext>
            </a:extLst>
          </p:cNvPr>
          <p:cNvGrpSpPr/>
          <p:nvPr userDrawn="1"/>
        </p:nvGrpSpPr>
        <p:grpSpPr>
          <a:xfrm>
            <a:off x="-3505067" y="-624000"/>
            <a:ext cx="19778197" cy="8111999"/>
            <a:chOff x="-2628800" y="-468000"/>
            <a:chExt cx="14833648" cy="6083999"/>
          </a:xfrm>
        </p:grpSpPr>
        <p:sp>
          <p:nvSpPr>
            <p:cNvPr id="16" name="Listenebenen">
              <a:extLst>
                <a:ext uri="{FF2B5EF4-FFF2-40B4-BE49-F238E27FC236}">
                  <a16:creationId xmlns:a16="http://schemas.microsoft.com/office/drawing/2014/main" id="{84A0104B-AA90-4DE7-ADAE-6959FBC15DB1}"/>
                </a:ext>
              </a:extLst>
            </p:cNvPr>
            <p:cNvSpPr txBox="1"/>
            <p:nvPr userDrawn="1"/>
          </p:nvSpPr>
          <p:spPr>
            <a:xfrm rot="10800000" flipH="1" flipV="1">
              <a:off x="-2628800" y="1368000"/>
              <a:ext cx="2520800" cy="1527786"/>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Einfärbung einer Spalte/Zeile: </a:t>
              </a:r>
              <a:br>
                <a:rPr lang="de-DE" sz="1600" b="0" baseline="0" dirty="0">
                  <a:solidFill>
                    <a:schemeClr val="tx1"/>
                  </a:solidFill>
                  <a:latin typeface="+mn-lt"/>
                </a:rPr>
              </a:br>
              <a:r>
                <a:rPr lang="de-DE" sz="1600" b="1" baseline="0" dirty="0">
                  <a:solidFill>
                    <a:schemeClr val="tx1"/>
                  </a:solidFill>
                  <a:latin typeface="+mn-lt"/>
                </a:rPr>
                <a:t>Markieren der Spalte/Zeile: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 Entwurf / Tabellentools &gt; Schattierung &gt;</a:t>
              </a:r>
            </a:p>
            <a:p>
              <a:pPr marL="0" marR="0" lvl="0" indent="0" algn="r" defTabSz="1207904" rtl="0" eaLnBrk="1" fontAlgn="auto" latinLnBrk="0" hangingPunct="1">
                <a:lnSpc>
                  <a:spcPct val="100000"/>
                </a:lnSpc>
                <a:spcBef>
                  <a:spcPts val="0"/>
                </a:spcBef>
                <a:spcAft>
                  <a:spcPts val="0"/>
                </a:spcAft>
                <a:buClrTx/>
                <a:buSzTx/>
                <a:buFontTx/>
                <a:buNone/>
                <a:tabLst/>
                <a:defRPr/>
              </a:pPr>
              <a:endParaRPr lang="de-DE" sz="1600" b="1" baseline="0" dirty="0">
                <a:solidFill>
                  <a:schemeClr val="tx1"/>
                </a:solidFill>
                <a:latin typeface="+mn-lt"/>
              </a:endParaRP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Die gewünschte Farbe aus den Designfarben auswählen</a:t>
              </a:r>
            </a:p>
          </p:txBody>
        </p:sp>
        <p:sp>
          <p:nvSpPr>
            <p:cNvPr id="10" name="Zurücksetzen">
              <a:extLst>
                <a:ext uri="{FF2B5EF4-FFF2-40B4-BE49-F238E27FC236}">
                  <a16:creationId xmlns:a16="http://schemas.microsoft.com/office/drawing/2014/main" id="{431D1FFE-03BA-4520-A89B-CDD1BC7E4751}"/>
                </a:ext>
              </a:extLst>
            </p:cNvPr>
            <p:cNvSpPr txBox="1"/>
            <p:nvPr userDrawn="1"/>
          </p:nvSpPr>
          <p:spPr>
            <a:xfrm rot="10800000" flipH="1" flipV="1">
              <a:off x="9252000" y="648000"/>
              <a:ext cx="1944000" cy="612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Folie in Ursprungsform </a:t>
              </a:r>
            </a:p>
            <a:p>
              <a:pPr indent="0" algn="l">
                <a:lnSpc>
                  <a:spcPct val="100000"/>
                </a:lnSpc>
                <a:spcBef>
                  <a:spcPts val="0"/>
                </a:spcBef>
                <a:spcAft>
                  <a:spcPts val="0"/>
                </a:spcAft>
              </a:pPr>
              <a:r>
                <a:rPr lang="de-DE" sz="1600" b="0" baseline="0" dirty="0">
                  <a:solidFill>
                    <a:schemeClr val="tx1"/>
                  </a:solidFill>
                  <a:latin typeface="+mn-lt"/>
                </a:rPr>
                <a:t>bringen über Menü:</a:t>
              </a:r>
            </a:p>
            <a:p>
              <a:pPr indent="0" algn="l">
                <a:lnSpc>
                  <a:spcPct val="100000"/>
                </a:lnSpc>
                <a:spcBef>
                  <a:spcPts val="0"/>
                </a:spcBef>
                <a:spcAft>
                  <a:spcPts val="0"/>
                </a:spcAft>
              </a:pPr>
              <a:r>
                <a:rPr lang="de-DE" sz="1600" b="1" baseline="0" dirty="0">
                  <a:solidFill>
                    <a:schemeClr val="tx1"/>
                  </a:solidFill>
                  <a:latin typeface="+mn-lt"/>
                </a:rPr>
                <a:t>Start &gt; Folien &gt; Zurücksetzen</a:t>
              </a:r>
            </a:p>
          </p:txBody>
        </p:sp>
        <p:sp>
          <p:nvSpPr>
            <p:cNvPr id="11" name="Hilfslinien">
              <a:extLst>
                <a:ext uri="{FF2B5EF4-FFF2-40B4-BE49-F238E27FC236}">
                  <a16:creationId xmlns:a16="http://schemas.microsoft.com/office/drawing/2014/main" id="{38EA8585-E11F-4D10-9DAB-78E6756B2D63}"/>
                </a:ext>
              </a:extLst>
            </p:cNvPr>
            <p:cNvSpPr txBox="1"/>
            <p:nvPr userDrawn="1"/>
          </p:nvSpPr>
          <p:spPr>
            <a:xfrm rot="10800000" flipH="1" flipV="1">
              <a:off x="431801" y="-468000"/>
              <a:ext cx="8280400" cy="360000"/>
            </a:xfrm>
            <a:prstGeom prst="rect">
              <a:avLst/>
            </a:prstGeom>
            <a:noFill/>
            <a:ln w="12700">
              <a:noFill/>
            </a:ln>
          </p:spPr>
          <p:txBody>
            <a:bodyPr vert="horz" wrap="square" lIns="0" tIns="0" rIns="0" bIns="0" rtlCol="0" anchor="b"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chemeClr val="tx1"/>
                  </a:solidFill>
                  <a:effectLst/>
                  <a:uLnTx/>
                  <a:uFillTx/>
                  <a:latin typeface="+mn-lt"/>
                  <a:ea typeface="+mn-ea"/>
                  <a:cs typeface="+mn-cs"/>
                </a:rPr>
                <a:t>Löschen einer Spalte/Zeile: </a:t>
              </a:r>
              <a:r>
                <a:rPr kumimoji="0" lang="de-DE" sz="1600" b="1" i="0" u="none" strike="noStrike" kern="1200" cap="none" spc="0" normalizeH="0" baseline="0" noProof="0" dirty="0">
                  <a:ln>
                    <a:noFill/>
                  </a:ln>
                  <a:solidFill>
                    <a:schemeClr val="tx1"/>
                  </a:solidFill>
                  <a:effectLst/>
                  <a:uLnTx/>
                  <a:uFillTx/>
                  <a:latin typeface="+mn-lt"/>
                  <a:ea typeface="+mn-ea"/>
                  <a:cs typeface="+mn-cs"/>
                </a:rPr>
                <a:t>Markieren der Spalte/Zeile: Layout &gt; Löschen &gt; Spalte bzw. Zeile löschen</a:t>
              </a:r>
            </a:p>
          </p:txBody>
        </p:sp>
        <p:sp>
          <p:nvSpPr>
            <p:cNvPr id="12" name="Fußzeile">
              <a:extLst>
                <a:ext uri="{FF2B5EF4-FFF2-40B4-BE49-F238E27FC236}">
                  <a16:creationId xmlns:a16="http://schemas.microsoft.com/office/drawing/2014/main" id="{4EFB3271-7B15-42ED-A704-B39FAEDC1436}"/>
                </a:ext>
              </a:extLst>
            </p:cNvPr>
            <p:cNvSpPr txBox="1"/>
            <p:nvPr userDrawn="1"/>
          </p:nvSpPr>
          <p:spPr>
            <a:xfrm rot="10800000" flipH="1" flipV="1">
              <a:off x="431800" y="5255998"/>
              <a:ext cx="8280400" cy="360001"/>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Fußzeile anpassen: </a:t>
              </a:r>
              <a:r>
                <a:rPr lang="de-DE" sz="1600" b="1" baseline="0" dirty="0">
                  <a:solidFill>
                    <a:schemeClr val="tx1"/>
                  </a:solidFill>
                  <a:latin typeface="+mn-lt"/>
                </a:rPr>
                <a:t>Einfügen &gt; Text &gt; Kopf- und Fußzeile</a:t>
              </a:r>
            </a:p>
          </p:txBody>
        </p:sp>
        <p:sp>
          <p:nvSpPr>
            <p:cNvPr id="13" name="Layoutwechsel">
              <a:extLst>
                <a:ext uri="{FF2B5EF4-FFF2-40B4-BE49-F238E27FC236}">
                  <a16:creationId xmlns:a16="http://schemas.microsoft.com/office/drawing/2014/main" id="{6BCDAEA0-53BC-4E57-84CA-5C530F05A90E}"/>
                </a:ext>
              </a:extLst>
            </p:cNvPr>
            <p:cNvSpPr txBox="1"/>
            <p:nvPr userDrawn="1"/>
          </p:nvSpPr>
          <p:spPr>
            <a:xfrm rot="10800000" flipH="1" flipV="1">
              <a:off x="9252000" y="2283786"/>
              <a:ext cx="2952848" cy="1044048"/>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Einfügen einer Spalte/Zeile:</a:t>
              </a:r>
            </a:p>
            <a:p>
              <a:pPr indent="0" algn="l">
                <a:lnSpc>
                  <a:spcPct val="100000"/>
                </a:lnSpc>
                <a:spcBef>
                  <a:spcPts val="0"/>
                </a:spcBef>
                <a:spcAft>
                  <a:spcPts val="0"/>
                </a:spcAft>
              </a:pPr>
              <a:r>
                <a:rPr lang="de-DE" sz="1600" b="1" baseline="0" dirty="0">
                  <a:solidFill>
                    <a:schemeClr val="tx1"/>
                  </a:solidFill>
                  <a:latin typeface="+mn-lt"/>
                </a:rPr>
                <a:t>Markieren der Spalte/Zeile neben der eine weitere eingefügt werden soll:</a:t>
              </a:r>
            </a:p>
            <a:p>
              <a:pPr indent="0" algn="l">
                <a:lnSpc>
                  <a:spcPct val="100000"/>
                </a:lnSpc>
                <a:spcBef>
                  <a:spcPts val="0"/>
                </a:spcBef>
                <a:spcAft>
                  <a:spcPts val="0"/>
                </a:spcAft>
              </a:pPr>
              <a:r>
                <a:rPr lang="de-DE" sz="1600" b="1" baseline="0" dirty="0">
                  <a:solidFill>
                    <a:schemeClr val="tx1"/>
                  </a:solidFill>
                  <a:latin typeface="+mn-lt"/>
                </a:rPr>
                <a:t>Layout &gt; Hier die gewünschte Einfügeoption auswählen</a:t>
              </a:r>
            </a:p>
          </p:txBody>
        </p:sp>
      </p:grpSp>
      <p:cxnSp>
        <p:nvCxnSpPr>
          <p:cNvPr id="19" name="Gerader Verbinder 18">
            <a:extLst>
              <a:ext uri="{FF2B5EF4-FFF2-40B4-BE49-F238E27FC236}">
                <a16:creationId xmlns:a16="http://schemas.microsoft.com/office/drawing/2014/main" id="{4573989D-8FFD-4555-AAB7-592C2CE3AC9F}"/>
              </a:ext>
            </a:extLst>
          </p:cNvPr>
          <p:cNvCxnSpPr/>
          <p:nvPr userDrawn="1"/>
        </p:nvCxnSpPr>
        <p:spPr>
          <a:xfrm>
            <a:off x="0" y="5980800"/>
            <a:ext cx="12192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F3269418-AEC9-43D6-9A0C-41CA02546BAE}"/>
              </a:ext>
            </a:extLst>
          </p:cNvPr>
          <p:cNvPicPr>
            <a:picLocks noChangeAspect="1"/>
          </p:cNvPicPr>
          <p:nvPr userDrawn="1"/>
        </p:nvPicPr>
        <p:blipFill rotWithShape="1">
          <a:blip r:embed="rId2"/>
          <a:srcRect b="4513"/>
          <a:stretch/>
        </p:blipFill>
        <p:spPr>
          <a:xfrm>
            <a:off x="12336001" y="4437031"/>
            <a:ext cx="2756284" cy="1152211"/>
          </a:xfrm>
          <a:prstGeom prst="rect">
            <a:avLst/>
          </a:prstGeom>
        </p:spPr>
      </p:pic>
      <p:pic>
        <p:nvPicPr>
          <p:cNvPr id="15" name="Grafik 14">
            <a:extLst>
              <a:ext uri="{FF2B5EF4-FFF2-40B4-BE49-F238E27FC236}">
                <a16:creationId xmlns:a16="http://schemas.microsoft.com/office/drawing/2014/main" id="{081CC49D-33BF-49DC-B533-86BE2EB412AB}"/>
              </a:ext>
            </a:extLst>
          </p:cNvPr>
          <p:cNvPicPr>
            <a:picLocks noChangeAspect="1"/>
          </p:cNvPicPr>
          <p:nvPr userDrawn="1"/>
        </p:nvPicPr>
        <p:blipFill>
          <a:blip r:embed="rId3"/>
          <a:stretch>
            <a:fillRect/>
          </a:stretch>
        </p:blipFill>
        <p:spPr>
          <a:xfrm>
            <a:off x="9744000" y="6239520"/>
            <a:ext cx="2016000" cy="384960"/>
          </a:xfrm>
          <a:prstGeom prst="rect">
            <a:avLst/>
          </a:prstGeom>
        </p:spPr>
      </p:pic>
    </p:spTree>
    <p:extLst>
      <p:ext uri="{BB962C8B-B14F-4D97-AF65-F5344CB8AC3E}">
        <p14:creationId xmlns:p14="http://schemas.microsoft.com/office/powerpoint/2010/main" val="1241588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ild vollflächig">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noChangeAspect="1"/>
          </p:cNvSpPr>
          <p:nvPr>
            <p:ph type="pic" sz="quarter" idx="10" hasCustomPrompt="1"/>
          </p:nvPr>
        </p:nvSpPr>
        <p:spPr>
          <a:xfrm>
            <a:off x="0" y="0"/>
            <a:ext cx="12192000" cy="6864000"/>
          </a:xfrm>
        </p:spPr>
        <p:txBody>
          <a:bodyPr anchor="ctr"/>
          <a:lstStyle>
            <a:lvl1pPr algn="ctr">
              <a:defRPr/>
            </a:lvl1pPr>
          </a:lstStyle>
          <a:p>
            <a:r>
              <a:rPr lang="de-DE" dirty="0"/>
              <a:t>Vollbild durch klicken einfügen.</a:t>
            </a:r>
          </a:p>
        </p:txBody>
      </p:sp>
    </p:spTree>
    <p:extLst>
      <p:ext uri="{BB962C8B-B14F-4D97-AF65-F5344CB8AC3E}">
        <p14:creationId xmlns:p14="http://schemas.microsoft.com/office/powerpoint/2010/main" val="753158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klein">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noChangeAspect="1"/>
          </p:cNvSpPr>
          <p:nvPr>
            <p:ph type="pic" sz="quarter" idx="10"/>
          </p:nvPr>
        </p:nvSpPr>
        <p:spPr>
          <a:xfrm>
            <a:off x="2736000" y="624000"/>
            <a:ext cx="6720000" cy="4488000"/>
          </a:xfrm>
        </p:spPr>
        <p:txBody>
          <a:bodyPr anchor="ctr"/>
          <a:lstStyle>
            <a:lvl1pPr algn="ctr">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E97D7879-BA70-4DD0-99E9-74C1A1FA34B5}"/>
              </a:ext>
            </a:extLst>
          </p:cNvPr>
          <p:cNvSpPr>
            <a:spLocks noGrp="1"/>
          </p:cNvSpPr>
          <p:nvPr>
            <p:ph type="ftr" sz="quarter" idx="12"/>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EB422CC4-3EFE-4A06-B194-FAB2C24ECED1}"/>
              </a:ext>
            </a:extLst>
          </p:cNvPr>
          <p:cNvSpPr>
            <a:spLocks noGrp="1"/>
          </p:cNvSpPr>
          <p:nvPr>
            <p:ph type="sldNum" sz="quarter" idx="13"/>
          </p:nvPr>
        </p:nvSpPr>
        <p:spPr/>
        <p:txBody>
          <a:bodyPr/>
          <a:lstStyle/>
          <a:p>
            <a:fld id="{6C8FC03C-C266-4645-ABC5-645062898383}" type="slidenum">
              <a:rPr lang="de-DE" smtClean="0"/>
              <a:pPr/>
              <a:t>‹#›</a:t>
            </a:fld>
            <a:r>
              <a:rPr lang="de-DE"/>
              <a:t> </a:t>
            </a:r>
            <a:endParaRPr lang="de-DE" dirty="0"/>
          </a:p>
        </p:txBody>
      </p:sp>
      <p:sp>
        <p:nvSpPr>
          <p:cNvPr id="6" name="Textplatzhalter 5">
            <a:extLst>
              <a:ext uri="{FF2B5EF4-FFF2-40B4-BE49-F238E27FC236}">
                <a16:creationId xmlns:a16="http://schemas.microsoft.com/office/drawing/2014/main" id="{6DC3B07E-B021-4B5C-9450-33EDD5844452}"/>
              </a:ext>
            </a:extLst>
          </p:cNvPr>
          <p:cNvSpPr>
            <a:spLocks noGrp="1"/>
          </p:cNvSpPr>
          <p:nvPr>
            <p:ph type="body" sz="quarter" idx="14" hasCustomPrompt="1"/>
          </p:nvPr>
        </p:nvSpPr>
        <p:spPr>
          <a:xfrm>
            <a:off x="2735999" y="5270400"/>
            <a:ext cx="6720000" cy="432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1"/>
            <a:r>
              <a:rPr lang="de-DE" dirty="0"/>
              <a:t>Zweite Ebene</a:t>
            </a:r>
          </a:p>
        </p:txBody>
      </p:sp>
    </p:spTree>
    <p:extLst>
      <p:ext uri="{BB962C8B-B14F-4D97-AF65-F5344CB8AC3E}">
        <p14:creationId xmlns:p14="http://schemas.microsoft.com/office/powerpoint/2010/main" val="3104425765"/>
      </p:ext>
    </p:extLst>
  </p:cSld>
  <p:clrMapOvr>
    <a:masterClrMapping/>
  </p:clrMapOvr>
  <p:extLst>
    <p:ext uri="{DCECCB84-F9BA-43D5-87BE-67443E8EF086}">
      <p15:sldGuideLst xmlns:p15="http://schemas.microsoft.com/office/powerpoint/2012/main">
        <p15:guide id="1" pos="1292">
          <p15:clr>
            <a:srgbClr val="FBAE40"/>
          </p15:clr>
        </p15:guide>
        <p15:guide id="2" pos="4468">
          <p15:clr>
            <a:srgbClr val="FBAE40"/>
          </p15:clr>
        </p15:guide>
        <p15:guide id="3" orient="horz" pos="291">
          <p15:clr>
            <a:srgbClr val="FBAE40"/>
          </p15:clr>
        </p15:guide>
        <p15:guide id="4" orient="horz" pos="241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p:cNvSpPr>
          <p:nvPr>
            <p:ph type="pic" sz="quarter" idx="10"/>
          </p:nvPr>
        </p:nvSpPr>
        <p:spPr>
          <a:xfrm>
            <a:off x="624000" y="624000"/>
            <a:ext cx="5280000" cy="3528000"/>
          </a:xfrm>
        </p:spPr>
        <p:txBody>
          <a:bodyPr anchor="ctr"/>
          <a:lstStyle>
            <a:lvl1pPr algn="ctr">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E97D7879-BA70-4DD0-99E9-74C1A1FA34B5}"/>
              </a:ext>
            </a:extLst>
          </p:cNvPr>
          <p:cNvSpPr>
            <a:spLocks noGrp="1"/>
          </p:cNvSpPr>
          <p:nvPr>
            <p:ph type="ftr" sz="quarter" idx="12"/>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EB422CC4-3EFE-4A06-B194-FAB2C24ECED1}"/>
              </a:ext>
            </a:extLst>
          </p:cNvPr>
          <p:cNvSpPr>
            <a:spLocks noGrp="1"/>
          </p:cNvSpPr>
          <p:nvPr>
            <p:ph type="sldNum" sz="quarter" idx="13"/>
          </p:nvPr>
        </p:nvSpPr>
        <p:spPr/>
        <p:txBody>
          <a:bodyPr/>
          <a:lstStyle/>
          <a:p>
            <a:fld id="{6C8FC03C-C266-4645-ABC5-645062898383}" type="slidenum">
              <a:rPr lang="de-DE" smtClean="0"/>
              <a:pPr/>
              <a:t>‹#›</a:t>
            </a:fld>
            <a:r>
              <a:rPr lang="de-DE"/>
              <a:t> </a:t>
            </a:r>
            <a:endParaRPr lang="de-DE" dirty="0"/>
          </a:p>
        </p:txBody>
      </p:sp>
      <p:sp>
        <p:nvSpPr>
          <p:cNvPr id="6" name="Textplatzhalter 5">
            <a:extLst>
              <a:ext uri="{FF2B5EF4-FFF2-40B4-BE49-F238E27FC236}">
                <a16:creationId xmlns:a16="http://schemas.microsoft.com/office/drawing/2014/main" id="{6DC3B07E-B021-4B5C-9450-33EDD5844452}"/>
              </a:ext>
            </a:extLst>
          </p:cNvPr>
          <p:cNvSpPr>
            <a:spLocks noGrp="1"/>
          </p:cNvSpPr>
          <p:nvPr>
            <p:ph type="body" sz="quarter" idx="14" hasCustomPrompt="1"/>
          </p:nvPr>
        </p:nvSpPr>
        <p:spPr>
          <a:xfrm>
            <a:off x="624000" y="4320000"/>
            <a:ext cx="5280000" cy="1392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a:t>
            </a:r>
            <a:r>
              <a:rPr lang="de-DE" dirty="0" err="1"/>
              <a:t>Bildunterzeile</a:t>
            </a:r>
            <a:r>
              <a:rPr lang="de-DE" dirty="0"/>
              <a:t> // für weitere Ebenen (Text)  &gt;&gt; Menü &gt; Start &gt; Absatz &gt; Listenebene erhöhen </a:t>
            </a:r>
          </a:p>
          <a:p>
            <a:pPr lvl="1"/>
            <a:r>
              <a:rPr lang="de-DE" dirty="0"/>
              <a:t>Zweite Ebene</a:t>
            </a:r>
          </a:p>
        </p:txBody>
      </p:sp>
      <p:sp>
        <p:nvSpPr>
          <p:cNvPr id="8" name="Bildplatzhalter 6">
            <a:extLst>
              <a:ext uri="{FF2B5EF4-FFF2-40B4-BE49-F238E27FC236}">
                <a16:creationId xmlns:a16="http://schemas.microsoft.com/office/drawing/2014/main" id="{CFABEA7C-7103-4FAC-AAB1-B8FF06848676}"/>
              </a:ext>
            </a:extLst>
          </p:cNvPr>
          <p:cNvSpPr>
            <a:spLocks noGrp="1"/>
          </p:cNvSpPr>
          <p:nvPr>
            <p:ph type="pic" sz="quarter" idx="15"/>
          </p:nvPr>
        </p:nvSpPr>
        <p:spPr>
          <a:xfrm>
            <a:off x="6240000" y="624000"/>
            <a:ext cx="5280000" cy="3528000"/>
          </a:xfrm>
        </p:spPr>
        <p:txBody>
          <a:bodyPr anchor="ctr"/>
          <a:lstStyle>
            <a:lvl1pPr algn="ctr">
              <a:defRPr/>
            </a:lvl1pPr>
          </a:lstStyle>
          <a:p>
            <a:r>
              <a:rPr lang="de-DE"/>
              <a:t>Bild durch Klicken auf Symbol hinzufügen</a:t>
            </a:r>
          </a:p>
        </p:txBody>
      </p:sp>
      <p:sp>
        <p:nvSpPr>
          <p:cNvPr id="9" name="Textplatzhalter 5">
            <a:extLst>
              <a:ext uri="{FF2B5EF4-FFF2-40B4-BE49-F238E27FC236}">
                <a16:creationId xmlns:a16="http://schemas.microsoft.com/office/drawing/2014/main" id="{9CA26BD8-E4CD-4A9F-ACC0-895F1FD2744F}"/>
              </a:ext>
            </a:extLst>
          </p:cNvPr>
          <p:cNvSpPr>
            <a:spLocks noGrp="1"/>
          </p:cNvSpPr>
          <p:nvPr>
            <p:ph type="body" sz="quarter" idx="16" hasCustomPrompt="1"/>
          </p:nvPr>
        </p:nvSpPr>
        <p:spPr>
          <a:xfrm>
            <a:off x="6240000" y="4320000"/>
            <a:ext cx="5280000" cy="1392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a:t>
            </a:r>
            <a:r>
              <a:rPr lang="de-DE" dirty="0" err="1"/>
              <a:t>Bildunterzeile</a:t>
            </a:r>
            <a:r>
              <a:rPr lang="de-DE" dirty="0"/>
              <a:t> // für weitere Ebenen (Text)  &gt;&gt; Menü &gt; Start &gt; Absatz &gt; Listenebene erhöhen</a:t>
            </a:r>
          </a:p>
          <a:p>
            <a:pPr lvl="1"/>
            <a:r>
              <a:rPr lang="de-DE" dirty="0"/>
              <a:t>Zweite Ebene</a:t>
            </a:r>
          </a:p>
        </p:txBody>
      </p:sp>
    </p:spTree>
    <p:extLst>
      <p:ext uri="{BB962C8B-B14F-4D97-AF65-F5344CB8AC3E}">
        <p14:creationId xmlns:p14="http://schemas.microsoft.com/office/powerpoint/2010/main" val="3670370744"/>
      </p:ext>
    </p:extLst>
  </p:cSld>
  <p:clrMapOvr>
    <a:masterClrMapping/>
  </p:clrMapOvr>
  <p:extLst>
    <p:ext uri="{DCECCB84-F9BA-43D5-87BE-67443E8EF086}">
      <p15:sldGuideLst xmlns:p15="http://schemas.microsoft.com/office/powerpoint/2012/main">
        <p15:guide id="1" pos="2945">
          <p15:clr>
            <a:srgbClr val="FBAE40"/>
          </p15:clr>
        </p15:guide>
        <p15:guide id="2" pos="5443">
          <p15:clr>
            <a:srgbClr val="FBAE40"/>
          </p15:clr>
        </p15:guide>
        <p15:guide id="3" orient="horz" pos="291">
          <p15:clr>
            <a:srgbClr val="FBAE40"/>
          </p15:clr>
        </p15:guide>
        <p15:guide id="4" orient="horz" pos="1963">
          <p15:clr>
            <a:srgbClr val="FBAE40"/>
          </p15:clr>
        </p15:guide>
        <p15:guide id="5" pos="279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Bilder inkl. Headline">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p:cNvSpPr>
          <p:nvPr>
            <p:ph type="pic" sz="quarter" idx="10"/>
          </p:nvPr>
        </p:nvSpPr>
        <p:spPr>
          <a:xfrm>
            <a:off x="624000" y="1272000"/>
            <a:ext cx="5280000" cy="3528000"/>
          </a:xfrm>
        </p:spPr>
        <p:txBody>
          <a:bodyPr anchor="ctr"/>
          <a:lstStyle>
            <a:lvl1pPr algn="ctr">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E97D7879-BA70-4DD0-99E9-74C1A1FA34B5}"/>
              </a:ext>
            </a:extLst>
          </p:cNvPr>
          <p:cNvSpPr>
            <a:spLocks noGrp="1"/>
          </p:cNvSpPr>
          <p:nvPr>
            <p:ph type="ftr" sz="quarter" idx="12"/>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EB422CC4-3EFE-4A06-B194-FAB2C24ECED1}"/>
              </a:ext>
            </a:extLst>
          </p:cNvPr>
          <p:cNvSpPr>
            <a:spLocks noGrp="1"/>
          </p:cNvSpPr>
          <p:nvPr>
            <p:ph type="sldNum" sz="quarter" idx="13"/>
          </p:nvPr>
        </p:nvSpPr>
        <p:spPr/>
        <p:txBody>
          <a:bodyPr/>
          <a:lstStyle/>
          <a:p>
            <a:fld id="{6C8FC03C-C266-4645-ABC5-645062898383}" type="slidenum">
              <a:rPr lang="de-DE" smtClean="0"/>
              <a:pPr/>
              <a:t>‹#›</a:t>
            </a:fld>
            <a:r>
              <a:rPr lang="de-DE"/>
              <a:t> </a:t>
            </a:r>
            <a:endParaRPr lang="de-DE" dirty="0"/>
          </a:p>
        </p:txBody>
      </p:sp>
      <p:sp>
        <p:nvSpPr>
          <p:cNvPr id="6" name="Textplatzhalter 5">
            <a:extLst>
              <a:ext uri="{FF2B5EF4-FFF2-40B4-BE49-F238E27FC236}">
                <a16:creationId xmlns:a16="http://schemas.microsoft.com/office/drawing/2014/main" id="{6DC3B07E-B021-4B5C-9450-33EDD5844452}"/>
              </a:ext>
            </a:extLst>
          </p:cNvPr>
          <p:cNvSpPr>
            <a:spLocks noGrp="1"/>
          </p:cNvSpPr>
          <p:nvPr>
            <p:ph type="body" sz="quarter" idx="14" hasCustomPrompt="1"/>
          </p:nvPr>
        </p:nvSpPr>
        <p:spPr>
          <a:xfrm>
            <a:off x="624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1"/>
            <a:r>
              <a:rPr lang="de-DE" dirty="0"/>
              <a:t>Zweite Ebene</a:t>
            </a:r>
          </a:p>
        </p:txBody>
      </p:sp>
      <p:sp>
        <p:nvSpPr>
          <p:cNvPr id="8" name="Bildplatzhalter 6">
            <a:extLst>
              <a:ext uri="{FF2B5EF4-FFF2-40B4-BE49-F238E27FC236}">
                <a16:creationId xmlns:a16="http://schemas.microsoft.com/office/drawing/2014/main" id="{CFABEA7C-7103-4FAC-AAB1-B8FF06848676}"/>
              </a:ext>
            </a:extLst>
          </p:cNvPr>
          <p:cNvSpPr>
            <a:spLocks noGrp="1"/>
          </p:cNvSpPr>
          <p:nvPr>
            <p:ph type="pic" sz="quarter" idx="15"/>
          </p:nvPr>
        </p:nvSpPr>
        <p:spPr>
          <a:xfrm>
            <a:off x="6240000" y="1272000"/>
            <a:ext cx="5280000" cy="3528000"/>
          </a:xfrm>
        </p:spPr>
        <p:txBody>
          <a:bodyPr anchor="ctr"/>
          <a:lstStyle>
            <a:lvl1pPr algn="ctr">
              <a:defRPr/>
            </a:lvl1pPr>
          </a:lstStyle>
          <a:p>
            <a:r>
              <a:rPr lang="de-DE"/>
              <a:t>Bild durch Klicken auf Symbol hinzufügen</a:t>
            </a:r>
          </a:p>
        </p:txBody>
      </p:sp>
      <p:sp>
        <p:nvSpPr>
          <p:cNvPr id="9" name="Textplatzhalter 5">
            <a:extLst>
              <a:ext uri="{FF2B5EF4-FFF2-40B4-BE49-F238E27FC236}">
                <a16:creationId xmlns:a16="http://schemas.microsoft.com/office/drawing/2014/main" id="{9CA26BD8-E4CD-4A9F-ACC0-895F1FD2744F}"/>
              </a:ext>
            </a:extLst>
          </p:cNvPr>
          <p:cNvSpPr>
            <a:spLocks noGrp="1"/>
          </p:cNvSpPr>
          <p:nvPr>
            <p:ph type="body" sz="quarter" idx="16" hasCustomPrompt="1"/>
          </p:nvPr>
        </p:nvSpPr>
        <p:spPr>
          <a:xfrm>
            <a:off x="6240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1"/>
            <a:r>
              <a:rPr lang="de-DE" dirty="0"/>
              <a:t>Zweite Ebene</a:t>
            </a:r>
          </a:p>
        </p:txBody>
      </p:sp>
      <p:sp>
        <p:nvSpPr>
          <p:cNvPr id="2" name="Titel 1">
            <a:extLst>
              <a:ext uri="{FF2B5EF4-FFF2-40B4-BE49-F238E27FC236}">
                <a16:creationId xmlns:a16="http://schemas.microsoft.com/office/drawing/2014/main" id="{F0B3784F-BC20-4A45-986C-728B00F5961B}"/>
              </a:ext>
            </a:extLst>
          </p:cNvPr>
          <p:cNvSpPr>
            <a:spLocks noGrp="1"/>
          </p:cNvSpPr>
          <p:nvPr>
            <p:ph type="title" hasCustomPrompt="1"/>
          </p:nvPr>
        </p:nvSpPr>
        <p:spPr/>
        <p:txBody>
          <a:bodyPr/>
          <a:lstStyle>
            <a:lvl1pPr>
              <a:defRPr/>
            </a:lvl1pPr>
          </a:lstStyle>
          <a:p>
            <a:r>
              <a:rPr lang="de-DE" dirty="0"/>
              <a:t>KAPITEL | CHART-HEADLINE</a:t>
            </a:r>
          </a:p>
        </p:txBody>
      </p:sp>
    </p:spTree>
    <p:extLst>
      <p:ext uri="{BB962C8B-B14F-4D97-AF65-F5344CB8AC3E}">
        <p14:creationId xmlns:p14="http://schemas.microsoft.com/office/powerpoint/2010/main" val="1307650806"/>
      </p:ext>
    </p:extLst>
  </p:cSld>
  <p:clrMapOvr>
    <a:masterClrMapping/>
  </p:clrMapOvr>
  <p:extLst>
    <p:ext uri="{DCECCB84-F9BA-43D5-87BE-67443E8EF086}">
      <p15:sldGuideLst xmlns:p15="http://schemas.microsoft.com/office/powerpoint/2012/main">
        <p15:guide id="1" pos="2945">
          <p15:clr>
            <a:srgbClr val="FBAE40"/>
          </p15:clr>
        </p15:guide>
        <p15:guide id="3" orient="horz" pos="596">
          <p15:clr>
            <a:srgbClr val="FBAE40"/>
          </p15:clr>
        </p15:guide>
        <p15:guide id="4" orient="horz" pos="2269">
          <p15:clr>
            <a:srgbClr val="FBAE40"/>
          </p15:clr>
        </p15:guide>
        <p15:guide id="5" pos="2790">
          <p15:clr>
            <a:srgbClr val="FBAE40"/>
          </p15:clr>
        </p15:guide>
        <p15:guide id="6" pos="54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line / Text / Bi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24000" y="1224000"/>
            <a:ext cx="432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5472000" y="1272000"/>
            <a:ext cx="6048000" cy="4032000"/>
          </a:xfrm>
        </p:spPr>
        <p:txBody>
          <a:bodyPr anchor="ctr"/>
          <a:lstStyle>
            <a:lvl1pPr algn="ctr">
              <a:defRPr/>
            </a:lvl1pPr>
          </a:lstStyle>
          <a:p>
            <a:r>
              <a:rPr lang="de-DE"/>
              <a:t>Bild durch Klicken auf Symbol hinzufügen</a:t>
            </a:r>
          </a:p>
        </p:txBody>
      </p:sp>
    </p:spTree>
    <p:extLst>
      <p:ext uri="{BB962C8B-B14F-4D97-AF65-F5344CB8AC3E}">
        <p14:creationId xmlns:p14="http://schemas.microsoft.com/office/powerpoint/2010/main" val="1801497476"/>
      </p:ext>
    </p:extLst>
  </p:cSld>
  <p:clrMapOvr>
    <a:masterClrMapping/>
  </p:clrMapOvr>
  <p:extLst>
    <p:ext uri="{DCECCB84-F9BA-43D5-87BE-67443E8EF086}">
      <p15:sldGuideLst xmlns:p15="http://schemas.microsoft.com/office/powerpoint/2012/main">
        <p15:guide id="1" pos="2583">
          <p15:clr>
            <a:srgbClr val="FBAE40"/>
          </p15:clr>
        </p15:guide>
        <p15:guide id="2" pos="5444">
          <p15:clr>
            <a:srgbClr val="FBAE40"/>
          </p15:clr>
        </p15:guide>
        <p15:guide id="3" orient="horz" pos="596">
          <p15:clr>
            <a:srgbClr val="FBAE40"/>
          </p15:clr>
        </p15:guide>
        <p15:guide id="4" orient="horz" pos="250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line / Text / Bild inkl. Bildunterzeil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24000" y="1224000"/>
            <a:ext cx="5472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6240000" y="1272000"/>
            <a:ext cx="5280000" cy="3528000"/>
          </a:xfrm>
        </p:spPr>
        <p:txBody>
          <a:bodyPr anchor="ctr"/>
          <a:lstStyle>
            <a:lvl1pPr algn="ctr">
              <a:defRPr/>
            </a:lvl1pPr>
          </a:lstStyle>
          <a:p>
            <a:r>
              <a:rPr lang="de-DE"/>
              <a:t>Bild durch Klicken auf Symbol hinzufügen</a:t>
            </a:r>
          </a:p>
        </p:txBody>
      </p:sp>
      <p:sp>
        <p:nvSpPr>
          <p:cNvPr id="10" name="Textplatzhalter 5">
            <a:extLst>
              <a:ext uri="{FF2B5EF4-FFF2-40B4-BE49-F238E27FC236}">
                <a16:creationId xmlns:a16="http://schemas.microsoft.com/office/drawing/2014/main" id="{E8C92916-9C2D-4160-84A7-92C7AE8CF342}"/>
              </a:ext>
            </a:extLst>
          </p:cNvPr>
          <p:cNvSpPr>
            <a:spLocks noGrp="1"/>
          </p:cNvSpPr>
          <p:nvPr>
            <p:ph type="body" sz="quarter" idx="16" hasCustomPrompt="1"/>
          </p:nvPr>
        </p:nvSpPr>
        <p:spPr>
          <a:xfrm>
            <a:off x="6240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0"/>
            <a:endParaRPr lang="de-DE" dirty="0"/>
          </a:p>
          <a:p>
            <a:pPr lvl="1"/>
            <a:r>
              <a:rPr lang="de-DE" dirty="0"/>
              <a:t>Zweite Ebene</a:t>
            </a:r>
          </a:p>
        </p:txBody>
      </p:sp>
    </p:spTree>
    <p:extLst>
      <p:ext uri="{BB962C8B-B14F-4D97-AF65-F5344CB8AC3E}">
        <p14:creationId xmlns:p14="http://schemas.microsoft.com/office/powerpoint/2010/main" val="2783352921"/>
      </p:ext>
    </p:extLst>
  </p:cSld>
  <p:clrMapOvr>
    <a:masterClrMapping/>
  </p:clrMapOvr>
  <p:extLst>
    <p:ext uri="{DCECCB84-F9BA-43D5-87BE-67443E8EF086}">
      <p15:sldGuideLst xmlns:p15="http://schemas.microsoft.com/office/powerpoint/2012/main">
        <p15:guide id="1" pos="2945">
          <p15:clr>
            <a:srgbClr val="FBAE40"/>
          </p15:clr>
        </p15:guide>
        <p15:guide id="2" pos="5444">
          <p15:clr>
            <a:srgbClr val="FBAE40"/>
          </p15:clr>
        </p15:guide>
        <p15:guide id="3" orient="horz" pos="596">
          <p15:clr>
            <a:srgbClr val="FBAE40"/>
          </p15:clr>
        </p15:guide>
        <p15:guide id="4" orient="horz" pos="226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 / Bild inkl. Bildunterzeile /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960000" y="1224000"/>
            <a:ext cx="456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624000" y="1272000"/>
            <a:ext cx="5280000" cy="3528000"/>
          </a:xfrm>
        </p:spPr>
        <p:txBody>
          <a:bodyPr anchor="ctr"/>
          <a:lstStyle>
            <a:lvl1pPr algn="ctr">
              <a:defRPr/>
            </a:lvl1pPr>
          </a:lstStyle>
          <a:p>
            <a:r>
              <a:rPr lang="de-DE"/>
              <a:t>Bild durch Klicken auf Symbol hinzufügen</a:t>
            </a:r>
          </a:p>
        </p:txBody>
      </p:sp>
      <p:sp>
        <p:nvSpPr>
          <p:cNvPr id="10" name="Textplatzhalter 5">
            <a:extLst>
              <a:ext uri="{FF2B5EF4-FFF2-40B4-BE49-F238E27FC236}">
                <a16:creationId xmlns:a16="http://schemas.microsoft.com/office/drawing/2014/main" id="{E8C92916-9C2D-4160-84A7-92C7AE8CF342}"/>
              </a:ext>
            </a:extLst>
          </p:cNvPr>
          <p:cNvSpPr>
            <a:spLocks noGrp="1"/>
          </p:cNvSpPr>
          <p:nvPr>
            <p:ph type="body" sz="quarter" idx="16" hasCustomPrompt="1"/>
          </p:nvPr>
        </p:nvSpPr>
        <p:spPr>
          <a:xfrm>
            <a:off x="624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0"/>
            <a:endParaRPr lang="de-DE" dirty="0"/>
          </a:p>
          <a:p>
            <a:pPr lvl="1"/>
            <a:r>
              <a:rPr lang="de-DE" dirty="0"/>
              <a:t>Zweite Ebene</a:t>
            </a:r>
          </a:p>
        </p:txBody>
      </p:sp>
    </p:spTree>
    <p:extLst>
      <p:ext uri="{BB962C8B-B14F-4D97-AF65-F5344CB8AC3E}">
        <p14:creationId xmlns:p14="http://schemas.microsoft.com/office/powerpoint/2010/main" val="2442775053"/>
      </p:ext>
    </p:extLst>
  </p:cSld>
  <p:clrMapOvr>
    <a:masterClrMapping/>
  </p:clrMapOvr>
  <p:extLst>
    <p:ext uri="{DCECCB84-F9BA-43D5-87BE-67443E8EF086}">
      <p15:sldGuideLst xmlns:p15="http://schemas.microsoft.com/office/powerpoint/2012/main">
        <p15:guide id="1" pos="2945">
          <p15:clr>
            <a:srgbClr val="FBAE40"/>
          </p15:clr>
        </p15:guide>
        <p15:guide id="2" pos="5444">
          <p15:clr>
            <a:srgbClr val="FBAE40"/>
          </p15:clr>
        </p15:guide>
        <p15:guide id="3" orient="horz" pos="596">
          <p15:clr>
            <a:srgbClr val="FBAE40"/>
          </p15:clr>
        </p15:guide>
        <p15:guide id="4" orient="horz" pos="226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line / Text / 2 Bild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24000" y="1224000"/>
            <a:ext cx="720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8640000" y="1272000"/>
            <a:ext cx="2880000" cy="1920000"/>
          </a:xfrm>
        </p:spPr>
        <p:txBody>
          <a:bodyPr anchor="ctr"/>
          <a:lstStyle>
            <a:lvl1pPr algn="ctr">
              <a:defRPr/>
            </a:lvl1pPr>
          </a:lstStyle>
          <a:p>
            <a:r>
              <a:rPr lang="de-DE"/>
              <a:t>Bild durch Klicken auf Symbol hinzufügen</a:t>
            </a:r>
          </a:p>
        </p:txBody>
      </p:sp>
      <p:sp>
        <p:nvSpPr>
          <p:cNvPr id="7" name="Bildplatzhalter 4">
            <a:extLst>
              <a:ext uri="{FF2B5EF4-FFF2-40B4-BE49-F238E27FC236}">
                <a16:creationId xmlns:a16="http://schemas.microsoft.com/office/drawing/2014/main" id="{73CCF540-0E4F-47A6-981D-1A856FBCB4E1}"/>
              </a:ext>
            </a:extLst>
          </p:cNvPr>
          <p:cNvSpPr>
            <a:spLocks noGrp="1"/>
          </p:cNvSpPr>
          <p:nvPr>
            <p:ph type="pic" sz="quarter" idx="14"/>
          </p:nvPr>
        </p:nvSpPr>
        <p:spPr>
          <a:xfrm>
            <a:off x="8640000" y="3504000"/>
            <a:ext cx="2880000" cy="1920000"/>
          </a:xfrm>
        </p:spPr>
        <p:txBody>
          <a:bodyPr anchor="ctr"/>
          <a:lstStyle>
            <a:lvl1pPr algn="ctr">
              <a:defRPr/>
            </a:lvl1pPr>
          </a:lstStyle>
          <a:p>
            <a:r>
              <a:rPr lang="de-DE"/>
              <a:t>Bild durch Klicken auf Symbol hinzufügen</a:t>
            </a:r>
          </a:p>
        </p:txBody>
      </p:sp>
    </p:spTree>
    <p:extLst>
      <p:ext uri="{BB962C8B-B14F-4D97-AF65-F5344CB8AC3E}">
        <p14:creationId xmlns:p14="http://schemas.microsoft.com/office/powerpoint/2010/main" val="2445051233"/>
      </p:ext>
    </p:extLst>
  </p:cSld>
  <p:clrMapOvr>
    <a:masterClrMapping/>
  </p:clrMapOvr>
  <p:extLst>
    <p:ext uri="{DCECCB84-F9BA-43D5-87BE-67443E8EF086}">
      <p15:sldGuideLst xmlns:p15="http://schemas.microsoft.com/office/powerpoint/2012/main">
        <p15:guide id="1" pos="4077">
          <p15:clr>
            <a:srgbClr val="FBAE40"/>
          </p15:clr>
        </p15:guide>
        <p15:guide id="2" pos="5444">
          <p15:clr>
            <a:srgbClr val="FBAE40"/>
          </p15:clr>
        </p15:guide>
        <p15:guide id="3" orient="horz" pos="596">
          <p15:clr>
            <a:srgbClr val="FBAE40"/>
          </p15:clr>
        </p15:guide>
        <p15:guide id="4" orient="horz" pos="1653">
          <p15:clr>
            <a:srgbClr val="FBAE40"/>
          </p15:clr>
        </p15:guide>
        <p15:guide id="5" orient="horz" pos="2564">
          <p15:clr>
            <a:srgbClr val="FBAE40"/>
          </p15:clr>
        </p15:guide>
        <p15:guide id="6" orient="horz" pos="151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 2 Bilder /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4320000" y="1224000"/>
            <a:ext cx="720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624000" y="1272000"/>
            <a:ext cx="2880000" cy="1920000"/>
          </a:xfrm>
        </p:spPr>
        <p:txBody>
          <a:bodyPr anchor="ctr"/>
          <a:lstStyle>
            <a:lvl1pPr algn="ctr">
              <a:defRPr/>
            </a:lvl1pPr>
          </a:lstStyle>
          <a:p>
            <a:r>
              <a:rPr lang="de-DE"/>
              <a:t>Bild durch Klicken auf Symbol hinzufügen</a:t>
            </a:r>
            <a:endParaRPr lang="de-DE" dirty="0"/>
          </a:p>
        </p:txBody>
      </p:sp>
      <p:sp>
        <p:nvSpPr>
          <p:cNvPr id="7" name="Bildplatzhalter 4">
            <a:extLst>
              <a:ext uri="{FF2B5EF4-FFF2-40B4-BE49-F238E27FC236}">
                <a16:creationId xmlns:a16="http://schemas.microsoft.com/office/drawing/2014/main" id="{73CCF540-0E4F-47A6-981D-1A856FBCB4E1}"/>
              </a:ext>
            </a:extLst>
          </p:cNvPr>
          <p:cNvSpPr>
            <a:spLocks noGrp="1"/>
          </p:cNvSpPr>
          <p:nvPr>
            <p:ph type="pic" sz="quarter" idx="14"/>
          </p:nvPr>
        </p:nvSpPr>
        <p:spPr>
          <a:xfrm>
            <a:off x="624000" y="3504000"/>
            <a:ext cx="2880000" cy="1920000"/>
          </a:xfrm>
        </p:spPr>
        <p:txBody>
          <a:bodyPr anchor="ctr"/>
          <a:lstStyle>
            <a:lvl1pPr algn="ctr">
              <a:defRPr/>
            </a:lvl1pPr>
          </a:lstStyle>
          <a:p>
            <a:r>
              <a:rPr lang="de-DE"/>
              <a:t>Bild durch Klicken auf Symbol hinzufügen</a:t>
            </a:r>
          </a:p>
        </p:txBody>
      </p:sp>
    </p:spTree>
    <p:extLst>
      <p:ext uri="{BB962C8B-B14F-4D97-AF65-F5344CB8AC3E}">
        <p14:creationId xmlns:p14="http://schemas.microsoft.com/office/powerpoint/2010/main" val="1815621800"/>
      </p:ext>
    </p:extLst>
  </p:cSld>
  <p:clrMapOvr>
    <a:masterClrMapping/>
  </p:clrMapOvr>
  <p:extLst>
    <p:ext uri="{DCECCB84-F9BA-43D5-87BE-67443E8EF086}">
      <p15:sldGuideLst xmlns:p15="http://schemas.microsoft.com/office/powerpoint/2012/main">
        <p15:guide id="1" pos="1658">
          <p15:clr>
            <a:srgbClr val="FBAE40"/>
          </p15:clr>
        </p15:guide>
        <p15:guide id="2" pos="5444">
          <p15:clr>
            <a:srgbClr val="FBAE40"/>
          </p15:clr>
        </p15:guide>
        <p15:guide id="3" orient="horz" pos="596">
          <p15:clr>
            <a:srgbClr val="FBAE40"/>
          </p15:clr>
        </p15:guide>
        <p15:guide id="4" orient="horz" pos="1653">
          <p15:clr>
            <a:srgbClr val="FBAE40"/>
          </p15:clr>
        </p15:guide>
        <p15:guide id="5" orient="horz" pos="2564">
          <p15:clr>
            <a:srgbClr val="FBAE40"/>
          </p15:clr>
        </p15:guide>
        <p15:guide id="6" orient="horz" pos="151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HEADLINE EINFÜGEN</a:t>
            </a:r>
          </a:p>
        </p:txBody>
      </p:sp>
      <p:sp>
        <p:nvSpPr>
          <p:cNvPr id="4" name="Fußzeilenplatzhalter 3">
            <a:extLst>
              <a:ext uri="{FF2B5EF4-FFF2-40B4-BE49-F238E27FC236}">
                <a16:creationId xmlns:a16="http://schemas.microsoft.com/office/drawing/2014/main" id="{762F6D41-300A-44A6-A773-F84C7424CD65}"/>
              </a:ext>
            </a:extLst>
          </p:cNvPr>
          <p:cNvSpPr>
            <a:spLocks noGrp="1"/>
          </p:cNvSpPr>
          <p:nvPr>
            <p:ph type="ftr" sz="quarter" idx="11"/>
          </p:nvPr>
        </p:nvSpPr>
        <p:spPr/>
        <p:txBody>
          <a:bodyPr/>
          <a:lstStyle/>
          <a:p>
            <a:r>
              <a:rPr lang="de-DE"/>
              <a:t>Titel | ggf. weitere Angaben</a:t>
            </a:r>
            <a:endParaRPr lang="de-DE" dirty="0"/>
          </a:p>
        </p:txBody>
      </p:sp>
      <p:sp>
        <p:nvSpPr>
          <p:cNvPr id="5" name="Foliennummernplatzhalter 4">
            <a:extLst>
              <a:ext uri="{FF2B5EF4-FFF2-40B4-BE49-F238E27FC236}">
                <a16:creationId xmlns:a16="http://schemas.microsoft.com/office/drawing/2014/main" id="{D5674647-E98A-4E91-B769-603FBD38FC2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2430012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5E7FEC2D-DBFC-481D-89EF-55316F02D4F5}"/>
              </a:ext>
            </a:extLst>
          </p:cNvPr>
          <p:cNvSpPr>
            <a:spLocks noGrp="1"/>
          </p:cNvSpPr>
          <p:nvPr>
            <p:ph type="ftr" sz="quarter" idx="11"/>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5BC5583F-31A1-412C-900F-41106AD78426}"/>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8220658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10.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12.emf"/><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image" Target="../media/image11.png"/><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2/15/2024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59179093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userDrawn="1">
            <p:ph type="title"/>
          </p:nvPr>
        </p:nvSpPr>
        <p:spPr>
          <a:xfrm>
            <a:off x="624000" y="528000"/>
            <a:ext cx="10080000" cy="624000"/>
          </a:xfrm>
          <a:prstGeom prst="rect">
            <a:avLst/>
          </a:prstGeom>
        </p:spPr>
        <p:txBody>
          <a:bodyPr vert="horz" lIns="0" tIns="0" rIns="0" bIns="0" rtlCol="0" anchor="t" anchorCtr="0">
            <a:noAutofit/>
          </a:bodyPr>
          <a:lstStyle/>
          <a:p>
            <a:r>
              <a:rPr lang="de-DE" dirty="0"/>
              <a:t>KAPITEL | CHART-HEADLINE</a:t>
            </a:r>
          </a:p>
        </p:txBody>
      </p:sp>
      <p:sp>
        <p:nvSpPr>
          <p:cNvPr id="3" name="Textplatzhalter 2"/>
          <p:cNvSpPr>
            <a:spLocks noGrp="1"/>
          </p:cNvSpPr>
          <p:nvPr userDrawn="1">
            <p:ph type="body" idx="1"/>
          </p:nvPr>
        </p:nvSpPr>
        <p:spPr>
          <a:xfrm>
            <a:off x="624000" y="1224000"/>
            <a:ext cx="10080000" cy="4488000"/>
          </a:xfrm>
          <a:prstGeom prst="rect">
            <a:avLst/>
          </a:prstGeom>
        </p:spPr>
        <p:txBody>
          <a:bodyPr vert="horz" lIns="0" tIns="0" rIns="0" bIns="0" rtlCol="0" anchor="t" anchorCtr="0">
            <a:noAutofit/>
          </a:bodyPr>
          <a:lstStyle/>
          <a:p>
            <a:pPr lvl="0"/>
            <a:r>
              <a:rPr lang="de-DE" dirty="0" err="1"/>
              <a:t>Subline</a:t>
            </a:r>
            <a:r>
              <a:rPr lang="de-DE" dirty="0"/>
              <a:t> auf erster Ebene // für weitere Ebenen (Text und Aufzählungen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userDrawn="1">
            <p:ph type="dt" sz="half" idx="2"/>
          </p:nvPr>
        </p:nvSpPr>
        <p:spPr>
          <a:xfrm>
            <a:off x="480000" y="7365485"/>
            <a:ext cx="5712011" cy="239979"/>
          </a:xfrm>
          <a:prstGeom prst="rect">
            <a:avLst/>
          </a:prstGeom>
        </p:spPr>
        <p:txBody>
          <a:bodyPr vert="horz" lIns="0" tIns="0" rIns="0" bIns="0" rtlCol="0" anchor="ctr" anchorCtr="0">
            <a:noAutofit/>
          </a:bodyPr>
          <a:lstStyle>
            <a:lvl1pPr marL="0" indent="0" algn="l">
              <a:lnSpc>
                <a:spcPct val="100000"/>
              </a:lnSpc>
              <a:spcBef>
                <a:spcPts val="0"/>
              </a:spcBef>
              <a:buFont typeface="Arial" panose="020B0604020202020204" pitchFamily="34" charset="0"/>
              <a:buNone/>
              <a:defRPr sz="1200" baseline="0">
                <a:solidFill>
                  <a:schemeClr val="tx2"/>
                </a:solidFill>
                <a:latin typeface="+mn-lt"/>
              </a:defRPr>
            </a:lvl1pPr>
            <a:lvl2pPr marL="0" indent="0" algn="l">
              <a:lnSpc>
                <a:spcPct val="100000"/>
              </a:lnSpc>
              <a:spcBef>
                <a:spcPts val="0"/>
              </a:spcBef>
              <a:defRPr sz="1600" baseline="0">
                <a:latin typeface="+mn-lt"/>
              </a:defRPr>
            </a:lvl2pPr>
            <a:lvl3pPr marL="0" indent="0" algn="l">
              <a:lnSpc>
                <a:spcPct val="100000"/>
              </a:lnSpc>
              <a:spcBef>
                <a:spcPts val="0"/>
              </a:spcBef>
              <a:defRPr sz="1600" baseline="0">
                <a:latin typeface="+mn-lt"/>
              </a:defRPr>
            </a:lvl3pPr>
            <a:lvl4pPr marL="0" indent="0" algn="l">
              <a:lnSpc>
                <a:spcPct val="100000"/>
              </a:lnSpc>
              <a:spcBef>
                <a:spcPts val="0"/>
              </a:spcBef>
              <a:defRPr sz="1600" baseline="0">
                <a:latin typeface="+mn-lt"/>
              </a:defRPr>
            </a:lvl4pPr>
            <a:lvl5pPr marL="0" indent="0" algn="l">
              <a:lnSpc>
                <a:spcPct val="100000"/>
              </a:lnSpc>
              <a:spcBef>
                <a:spcPts val="0"/>
              </a:spcBef>
              <a:defRPr sz="1600" baseline="0">
                <a:latin typeface="+mn-lt"/>
              </a:defRPr>
            </a:lvl5pPr>
            <a:lvl6pPr marL="0" indent="0" algn="l">
              <a:lnSpc>
                <a:spcPct val="100000"/>
              </a:lnSpc>
              <a:spcBef>
                <a:spcPts val="0"/>
              </a:spcBef>
              <a:defRPr sz="1600" baseline="0">
                <a:latin typeface="+mn-lt"/>
              </a:defRPr>
            </a:lvl6pPr>
            <a:lvl7pPr marL="0" indent="0" algn="l">
              <a:lnSpc>
                <a:spcPct val="100000"/>
              </a:lnSpc>
              <a:spcBef>
                <a:spcPts val="0"/>
              </a:spcBef>
              <a:defRPr sz="1600" baseline="0">
                <a:latin typeface="+mn-lt"/>
              </a:defRPr>
            </a:lvl7pPr>
            <a:lvl8pPr marL="0" indent="0" algn="l">
              <a:lnSpc>
                <a:spcPct val="100000"/>
              </a:lnSpc>
              <a:spcBef>
                <a:spcPts val="0"/>
              </a:spcBef>
              <a:defRPr sz="1600" baseline="0">
                <a:latin typeface="+mn-lt"/>
              </a:defRPr>
            </a:lvl8pPr>
            <a:lvl9pPr marL="0" indent="0" algn="l">
              <a:lnSpc>
                <a:spcPct val="100000"/>
              </a:lnSpc>
              <a:spcBef>
                <a:spcPts val="0"/>
              </a:spcBef>
              <a:defRPr sz="1600" baseline="0">
                <a:latin typeface="+mn-lt"/>
              </a:defRPr>
            </a:lvl9pPr>
          </a:lstStyle>
          <a:p>
            <a:endParaRPr lang="de-DE" dirty="0"/>
          </a:p>
        </p:txBody>
      </p:sp>
      <p:sp>
        <p:nvSpPr>
          <p:cNvPr id="5" name="Fußzeilenplatzhalter 4"/>
          <p:cNvSpPr>
            <a:spLocks noGrp="1"/>
          </p:cNvSpPr>
          <p:nvPr userDrawn="1">
            <p:ph type="ftr" sz="quarter" idx="3"/>
          </p:nvPr>
        </p:nvSpPr>
        <p:spPr>
          <a:xfrm>
            <a:off x="960000" y="6336000"/>
            <a:ext cx="8400000" cy="144000"/>
          </a:xfrm>
          <a:prstGeom prst="rect">
            <a:avLst/>
          </a:prstGeom>
        </p:spPr>
        <p:txBody>
          <a:bodyPr vert="horz" lIns="0" tIns="0" rIns="0" bIns="0" rtlCol="0" anchor="ctr" anchorCtr="0">
            <a:noAutofit/>
          </a:bodyPr>
          <a:lstStyle>
            <a:lvl1pPr marL="0" indent="0" algn="l">
              <a:lnSpc>
                <a:spcPct val="100000"/>
              </a:lnSpc>
              <a:spcBef>
                <a:spcPts val="0"/>
              </a:spcBef>
              <a:buFont typeface="Arial" panose="020B0604020202020204" pitchFamily="34" charset="0"/>
              <a:buNone/>
              <a:defRPr sz="1200" baseline="0">
                <a:solidFill>
                  <a:schemeClr val="tx2"/>
                </a:solidFill>
                <a:latin typeface="+mn-lt"/>
              </a:defRPr>
            </a:lvl1pPr>
            <a:lvl2pPr marL="0" indent="0" algn="l">
              <a:lnSpc>
                <a:spcPct val="100000"/>
              </a:lnSpc>
              <a:spcBef>
                <a:spcPts val="0"/>
              </a:spcBef>
              <a:defRPr sz="1600" baseline="0">
                <a:latin typeface="+mn-lt"/>
              </a:defRPr>
            </a:lvl2pPr>
            <a:lvl3pPr marL="0" indent="0" algn="l">
              <a:lnSpc>
                <a:spcPct val="100000"/>
              </a:lnSpc>
              <a:spcBef>
                <a:spcPts val="0"/>
              </a:spcBef>
              <a:defRPr sz="1600" baseline="0">
                <a:latin typeface="+mn-lt"/>
              </a:defRPr>
            </a:lvl3pPr>
            <a:lvl4pPr marL="0" indent="0" algn="l">
              <a:lnSpc>
                <a:spcPct val="100000"/>
              </a:lnSpc>
              <a:spcBef>
                <a:spcPts val="0"/>
              </a:spcBef>
              <a:defRPr sz="1600" baseline="0">
                <a:latin typeface="+mn-lt"/>
              </a:defRPr>
            </a:lvl4pPr>
            <a:lvl5pPr marL="0" indent="0" algn="l">
              <a:lnSpc>
                <a:spcPct val="100000"/>
              </a:lnSpc>
              <a:spcBef>
                <a:spcPts val="0"/>
              </a:spcBef>
              <a:defRPr sz="1600" baseline="0">
                <a:latin typeface="+mn-lt"/>
              </a:defRPr>
            </a:lvl5pPr>
            <a:lvl6pPr marL="0" indent="0" algn="l">
              <a:lnSpc>
                <a:spcPct val="100000"/>
              </a:lnSpc>
              <a:spcBef>
                <a:spcPts val="0"/>
              </a:spcBef>
              <a:defRPr sz="1600" baseline="0">
                <a:latin typeface="+mn-lt"/>
              </a:defRPr>
            </a:lvl6pPr>
            <a:lvl7pPr marL="0" indent="0" algn="l">
              <a:lnSpc>
                <a:spcPct val="100000"/>
              </a:lnSpc>
              <a:spcBef>
                <a:spcPts val="0"/>
              </a:spcBef>
              <a:defRPr sz="1600" baseline="0">
                <a:latin typeface="+mn-lt"/>
              </a:defRPr>
            </a:lvl7pPr>
            <a:lvl8pPr marL="0" indent="0" algn="l">
              <a:lnSpc>
                <a:spcPct val="100000"/>
              </a:lnSpc>
              <a:spcBef>
                <a:spcPts val="0"/>
              </a:spcBef>
              <a:defRPr sz="1600" baseline="0">
                <a:latin typeface="+mn-lt"/>
              </a:defRPr>
            </a:lvl8pPr>
            <a:lvl9pPr marL="0" indent="0" algn="l">
              <a:lnSpc>
                <a:spcPct val="100000"/>
              </a:lnSpc>
              <a:spcBef>
                <a:spcPts val="0"/>
              </a:spcBef>
              <a:defRPr sz="1600" baseline="0">
                <a:latin typeface="+mn-lt"/>
              </a:defRPr>
            </a:lvl9pPr>
          </a:lstStyle>
          <a:p>
            <a:r>
              <a:rPr lang="de-DE" dirty="0"/>
              <a:t>Titel | ggf. weitere Angaben</a:t>
            </a:r>
          </a:p>
        </p:txBody>
      </p:sp>
      <p:sp>
        <p:nvSpPr>
          <p:cNvPr id="6" name="Foliennummernplatzhalter 5"/>
          <p:cNvSpPr>
            <a:spLocks noGrp="1"/>
          </p:cNvSpPr>
          <p:nvPr userDrawn="1">
            <p:ph type="sldNum" sz="quarter" idx="4"/>
          </p:nvPr>
        </p:nvSpPr>
        <p:spPr>
          <a:xfrm>
            <a:off x="432000" y="6336000"/>
            <a:ext cx="336000" cy="144000"/>
          </a:xfrm>
          <a:prstGeom prst="rect">
            <a:avLst/>
          </a:prstGeom>
        </p:spPr>
        <p:txBody>
          <a:bodyPr vert="horz" lIns="0" tIns="0" rIns="0" bIns="0" rtlCol="0" anchor="ctr" anchorCtr="0">
            <a:noAutofit/>
          </a:bodyPr>
          <a:lstStyle>
            <a:lvl1pPr marL="0" indent="0" algn="l">
              <a:lnSpc>
                <a:spcPct val="100000"/>
              </a:lnSpc>
              <a:spcBef>
                <a:spcPts val="0"/>
              </a:spcBef>
              <a:buFont typeface="Arial" panose="020B0604020202020204" pitchFamily="34" charset="0"/>
              <a:buNone/>
              <a:defRPr sz="1200" baseline="0">
                <a:solidFill>
                  <a:schemeClr val="tx2"/>
                </a:solidFill>
                <a:latin typeface="+mn-lt"/>
              </a:defRPr>
            </a:lvl1pPr>
            <a:lvl2pPr marL="0" indent="0" algn="l">
              <a:lnSpc>
                <a:spcPct val="100000"/>
              </a:lnSpc>
              <a:spcBef>
                <a:spcPts val="0"/>
              </a:spcBef>
              <a:defRPr sz="1600" baseline="0">
                <a:latin typeface="+mn-lt"/>
              </a:defRPr>
            </a:lvl2pPr>
            <a:lvl3pPr marL="0" indent="0" algn="l">
              <a:lnSpc>
                <a:spcPct val="100000"/>
              </a:lnSpc>
              <a:spcBef>
                <a:spcPts val="0"/>
              </a:spcBef>
              <a:defRPr sz="1600" baseline="0">
                <a:latin typeface="+mn-lt"/>
              </a:defRPr>
            </a:lvl3pPr>
            <a:lvl4pPr marL="0" indent="0" algn="l">
              <a:lnSpc>
                <a:spcPct val="100000"/>
              </a:lnSpc>
              <a:spcBef>
                <a:spcPts val="0"/>
              </a:spcBef>
              <a:defRPr sz="1600" baseline="0">
                <a:latin typeface="+mn-lt"/>
              </a:defRPr>
            </a:lvl4pPr>
            <a:lvl5pPr marL="0" indent="0" algn="l">
              <a:lnSpc>
                <a:spcPct val="100000"/>
              </a:lnSpc>
              <a:spcBef>
                <a:spcPts val="0"/>
              </a:spcBef>
              <a:defRPr sz="1600" baseline="0">
                <a:latin typeface="+mn-lt"/>
              </a:defRPr>
            </a:lvl5pPr>
            <a:lvl6pPr marL="0" indent="0" algn="l">
              <a:lnSpc>
                <a:spcPct val="100000"/>
              </a:lnSpc>
              <a:spcBef>
                <a:spcPts val="0"/>
              </a:spcBef>
              <a:defRPr sz="1600" baseline="0">
                <a:latin typeface="+mn-lt"/>
              </a:defRPr>
            </a:lvl6pPr>
            <a:lvl7pPr marL="0" indent="0" algn="l">
              <a:lnSpc>
                <a:spcPct val="100000"/>
              </a:lnSpc>
              <a:spcBef>
                <a:spcPts val="0"/>
              </a:spcBef>
              <a:defRPr sz="1600" baseline="0">
                <a:latin typeface="+mn-lt"/>
              </a:defRPr>
            </a:lvl7pPr>
            <a:lvl8pPr marL="0" indent="0" algn="l">
              <a:lnSpc>
                <a:spcPct val="100000"/>
              </a:lnSpc>
              <a:spcBef>
                <a:spcPts val="0"/>
              </a:spcBef>
              <a:defRPr sz="1600" baseline="0">
                <a:latin typeface="+mn-lt"/>
              </a:defRPr>
            </a:lvl8pPr>
            <a:lvl9pPr marL="0" indent="0" algn="l">
              <a:lnSpc>
                <a:spcPct val="100000"/>
              </a:lnSpc>
              <a:spcBef>
                <a:spcPts val="0"/>
              </a:spcBef>
              <a:defRPr sz="1600" baseline="0">
                <a:latin typeface="+mn-lt"/>
              </a:defRPr>
            </a:lvl9pPr>
          </a:lstStyle>
          <a:p>
            <a:fld id="{6C8FC03C-C266-4645-ABC5-645062898383}" type="slidenum">
              <a:rPr lang="de-DE" smtClean="0"/>
              <a:pPr/>
              <a:t>‹#›</a:t>
            </a:fld>
            <a:r>
              <a:rPr lang="de-DE"/>
              <a:t> </a:t>
            </a:r>
            <a:endParaRPr lang="de-DE" dirty="0"/>
          </a:p>
        </p:txBody>
      </p:sp>
      <p:grpSp>
        <p:nvGrpSpPr>
          <p:cNvPr id="31" name="Regieanweisungen"/>
          <p:cNvGrpSpPr/>
          <p:nvPr userDrawn="1"/>
        </p:nvGrpSpPr>
        <p:grpSpPr>
          <a:xfrm>
            <a:off x="-2784000" y="-624000"/>
            <a:ext cx="17712000" cy="8111999"/>
            <a:chOff x="-2088000" y="-468000"/>
            <a:chExt cx="13284000" cy="6083999"/>
          </a:xfrm>
        </p:grpSpPr>
        <p:grpSp>
          <p:nvGrpSpPr>
            <p:cNvPr id="29" name="Listenebenen"/>
            <p:cNvGrpSpPr/>
            <p:nvPr userDrawn="1"/>
          </p:nvGrpSpPr>
          <p:grpSpPr>
            <a:xfrm>
              <a:off x="-2088000" y="1368000"/>
              <a:ext cx="1980000" cy="2319874"/>
              <a:chOff x="-2088000" y="1368000"/>
              <a:chExt cx="1980000" cy="2319874"/>
            </a:xfrm>
          </p:grpSpPr>
          <p:sp>
            <p:nvSpPr>
              <p:cNvPr id="12" name="Text // Listenebene erhöhen"/>
              <p:cNvSpPr txBox="1"/>
              <p:nvPr userDrawn="1"/>
            </p:nvSpPr>
            <p:spPr>
              <a:xfrm>
                <a:off x="-2016000" y="2787874"/>
                <a:ext cx="936000" cy="396000"/>
              </a:xfrm>
              <a:prstGeom prst="rect">
                <a:avLst/>
              </a:prstGeom>
              <a:noFill/>
            </p:spPr>
            <p:txBody>
              <a:bodyPr wrap="square" lIns="0" tIns="0" rIns="0" bIns="0" rtlCol="0" anchor="ctr" anchorCtr="0">
                <a:noAutofit/>
              </a:body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Listenebene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erhöhen</a:t>
                </a:r>
              </a:p>
            </p:txBody>
          </p:sp>
          <p:sp>
            <p:nvSpPr>
              <p:cNvPr id="13" name="Text // Listenebene verringern"/>
              <p:cNvSpPr txBox="1"/>
              <p:nvPr userDrawn="1"/>
            </p:nvSpPr>
            <p:spPr>
              <a:xfrm>
                <a:off x="-2016000" y="3291874"/>
                <a:ext cx="936000" cy="396000"/>
              </a:xfrm>
              <a:prstGeom prst="rect">
                <a:avLst/>
              </a:prstGeom>
              <a:noFill/>
            </p:spPr>
            <p:txBody>
              <a:bodyPr wrap="square" lIns="0" tIns="0" rIns="0" bIns="0" rtlCol="0" anchor="ctr" anchorCtr="0">
                <a:noAutofit/>
              </a:body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Listenebene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verringern</a:t>
                </a:r>
              </a:p>
            </p:txBody>
          </p:sp>
          <p:sp>
            <p:nvSpPr>
              <p:cNvPr id="25" name="Listenebenen"/>
              <p:cNvSpPr txBox="1"/>
              <p:nvPr userDrawn="1"/>
            </p:nvSpPr>
            <p:spPr>
              <a:xfrm rot="10800000" flipH="1" flipV="1">
                <a:off x="-2088000" y="1368000"/>
                <a:ext cx="1980000" cy="828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Listen erstellen</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Wechseln Sie die Textebene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im Menü über: </a:t>
                </a:r>
                <a:br>
                  <a:rPr lang="de-DE" sz="1600" b="0" baseline="0" dirty="0">
                    <a:solidFill>
                      <a:schemeClr val="tx1"/>
                    </a:solidFill>
                    <a:latin typeface="+mn-lt"/>
                  </a:rPr>
                </a:br>
                <a:r>
                  <a:rPr lang="de-DE" sz="1600" b="1" baseline="0" dirty="0">
                    <a:solidFill>
                      <a:schemeClr val="tx1"/>
                    </a:solidFill>
                    <a:latin typeface="+mn-lt"/>
                  </a:rPr>
                  <a:t>Start &gt; Absatz &gt; Listenebene erhöhen/verringern</a:t>
                </a:r>
              </a:p>
            </p:txBody>
          </p:sp>
          <p:pic>
            <p:nvPicPr>
              <p:cNvPr id="27" name="Bild // Listenebene verringern"/>
              <p:cNvPicPr>
                <a:picLocks noChangeAspect="1"/>
              </p:cNvPicPr>
              <p:nvPr userDrawn="1"/>
            </p:nvPicPr>
            <p:blipFill>
              <a:blip r:embed="rId18"/>
              <a:stretch>
                <a:fillRect/>
              </a:stretch>
            </p:blipFill>
            <p:spPr>
              <a:xfrm>
                <a:off x="-963360" y="3291874"/>
                <a:ext cx="855360" cy="396000"/>
              </a:xfrm>
              <a:prstGeom prst="rect">
                <a:avLst/>
              </a:prstGeom>
            </p:spPr>
          </p:pic>
          <p:pic>
            <p:nvPicPr>
              <p:cNvPr id="28" name="Bild // Listenebene erhöhen"/>
              <p:cNvPicPr>
                <a:picLocks noChangeAspect="1"/>
              </p:cNvPicPr>
              <p:nvPr userDrawn="1"/>
            </p:nvPicPr>
            <p:blipFill>
              <a:blip r:embed="rId19"/>
              <a:stretch>
                <a:fillRect/>
              </a:stretch>
            </p:blipFill>
            <p:spPr>
              <a:xfrm>
                <a:off x="-963360" y="2787874"/>
                <a:ext cx="855360" cy="396000"/>
              </a:xfrm>
              <a:prstGeom prst="rect">
                <a:avLst/>
              </a:prstGeom>
            </p:spPr>
          </p:pic>
        </p:grpSp>
        <p:sp>
          <p:nvSpPr>
            <p:cNvPr id="14" name="Zurücksetzen"/>
            <p:cNvSpPr txBox="1"/>
            <p:nvPr userDrawn="1"/>
          </p:nvSpPr>
          <p:spPr>
            <a:xfrm rot="10800000" flipH="1" flipV="1">
              <a:off x="9252000" y="648000"/>
              <a:ext cx="1944000" cy="612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Folie in Ursprungsform </a:t>
              </a:r>
            </a:p>
            <a:p>
              <a:pPr indent="0" algn="l">
                <a:lnSpc>
                  <a:spcPct val="100000"/>
                </a:lnSpc>
                <a:spcBef>
                  <a:spcPts val="0"/>
                </a:spcBef>
                <a:spcAft>
                  <a:spcPts val="0"/>
                </a:spcAft>
              </a:pPr>
              <a:r>
                <a:rPr lang="de-DE" sz="1600" b="0" baseline="0" dirty="0">
                  <a:solidFill>
                    <a:schemeClr val="tx1"/>
                  </a:solidFill>
                  <a:latin typeface="+mn-lt"/>
                </a:rPr>
                <a:t>bringen über Menü:</a:t>
              </a:r>
            </a:p>
            <a:p>
              <a:pPr indent="0" algn="l">
                <a:lnSpc>
                  <a:spcPct val="100000"/>
                </a:lnSpc>
                <a:spcBef>
                  <a:spcPts val="0"/>
                </a:spcBef>
                <a:spcAft>
                  <a:spcPts val="0"/>
                </a:spcAft>
              </a:pPr>
              <a:r>
                <a:rPr lang="de-DE" sz="1600" b="1" baseline="0" dirty="0">
                  <a:solidFill>
                    <a:schemeClr val="tx1"/>
                  </a:solidFill>
                  <a:latin typeface="+mn-lt"/>
                </a:rPr>
                <a:t>Start &gt; Folien &gt; Zurücksetzen</a:t>
              </a:r>
            </a:p>
          </p:txBody>
        </p:sp>
        <p:sp>
          <p:nvSpPr>
            <p:cNvPr id="15" name="Hilfslinien"/>
            <p:cNvSpPr txBox="1"/>
            <p:nvPr userDrawn="1"/>
          </p:nvSpPr>
          <p:spPr>
            <a:xfrm rot="10800000" flipH="1" flipV="1">
              <a:off x="431801" y="-468000"/>
              <a:ext cx="8280400" cy="360000"/>
            </a:xfrm>
            <a:prstGeom prst="rect">
              <a:avLst/>
            </a:prstGeom>
            <a:noFill/>
            <a:ln w="12700">
              <a:noFill/>
            </a:ln>
          </p:spPr>
          <p:txBody>
            <a:bodyPr vert="horz" wrap="square" lIns="0" tIns="0" rIns="0" bIns="0" rtlCol="0" anchor="b"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chemeClr val="tx1"/>
                  </a:solidFill>
                  <a:effectLst/>
                  <a:uLnTx/>
                  <a:uFillTx/>
                  <a:latin typeface="+mn-lt"/>
                  <a:ea typeface="+mn-ea"/>
                  <a:cs typeface="+mn-cs"/>
                </a:rPr>
                <a:t>Hilfslinien anzeigen über Menü: </a:t>
              </a:r>
              <a:r>
                <a:rPr kumimoji="0" lang="de-DE" sz="1600" b="1" i="0" u="none" strike="noStrike" kern="1200" cap="none" spc="0" normalizeH="0" baseline="0" noProof="0" dirty="0">
                  <a:ln>
                    <a:noFill/>
                  </a:ln>
                  <a:solidFill>
                    <a:schemeClr val="tx1"/>
                  </a:solidFill>
                  <a:effectLst/>
                  <a:uLnTx/>
                  <a:uFillTx/>
                  <a:latin typeface="+mn-lt"/>
                  <a:ea typeface="+mn-ea"/>
                  <a:cs typeface="+mn-cs"/>
                </a:rPr>
                <a:t>Ansicht &gt; Anzeigen &gt; Haken bei Führungslinien setzen</a:t>
              </a:r>
            </a:p>
          </p:txBody>
        </p:sp>
        <p:sp>
          <p:nvSpPr>
            <p:cNvPr id="16" name="Fußzeile"/>
            <p:cNvSpPr txBox="1"/>
            <p:nvPr userDrawn="1"/>
          </p:nvSpPr>
          <p:spPr>
            <a:xfrm rot="10800000" flipH="1" flipV="1">
              <a:off x="431800" y="5255998"/>
              <a:ext cx="8280400" cy="360001"/>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Fußzeile anpassen: </a:t>
              </a:r>
              <a:r>
                <a:rPr lang="de-DE" sz="1600" b="1" baseline="0" dirty="0">
                  <a:solidFill>
                    <a:schemeClr val="tx1"/>
                  </a:solidFill>
                  <a:latin typeface="+mn-lt"/>
                </a:rPr>
                <a:t>Einfügen &gt; Text &gt; Kopf- und Fußzeile</a:t>
              </a:r>
            </a:p>
          </p:txBody>
        </p:sp>
        <p:sp>
          <p:nvSpPr>
            <p:cNvPr id="30" name="Layoutwechsel"/>
            <p:cNvSpPr txBox="1"/>
            <p:nvPr userDrawn="1"/>
          </p:nvSpPr>
          <p:spPr>
            <a:xfrm rot="10800000" flipH="1" flipV="1">
              <a:off x="9252000" y="2283786"/>
              <a:ext cx="1944000" cy="612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Wechsel des Folienlayouts </a:t>
              </a:r>
              <a:br>
                <a:rPr lang="de-DE" sz="1600" b="0" baseline="0" dirty="0">
                  <a:solidFill>
                    <a:schemeClr val="tx1"/>
                  </a:solidFill>
                  <a:latin typeface="+mn-lt"/>
                </a:rPr>
              </a:br>
              <a:r>
                <a:rPr lang="de-DE" sz="1600" b="0" baseline="0" dirty="0">
                  <a:solidFill>
                    <a:schemeClr val="tx1"/>
                  </a:solidFill>
                  <a:latin typeface="+mn-lt"/>
                </a:rPr>
                <a:t>im Menü über:</a:t>
              </a:r>
            </a:p>
            <a:p>
              <a:pPr marL="0" marR="0" lvl="0" indent="0" algn="l"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Start &gt; Folien &gt; Layout</a:t>
              </a:r>
            </a:p>
          </p:txBody>
        </p:sp>
      </p:grpSp>
      <p:cxnSp>
        <p:nvCxnSpPr>
          <p:cNvPr id="17" name="Gerader Verbinder 16">
            <a:extLst>
              <a:ext uri="{FF2B5EF4-FFF2-40B4-BE49-F238E27FC236}">
                <a16:creationId xmlns:a16="http://schemas.microsoft.com/office/drawing/2014/main" id="{F61B1FA0-8233-4248-B899-BF9702E3E986}"/>
              </a:ext>
            </a:extLst>
          </p:cNvPr>
          <p:cNvCxnSpPr/>
          <p:nvPr userDrawn="1"/>
        </p:nvCxnSpPr>
        <p:spPr>
          <a:xfrm>
            <a:off x="0" y="5980800"/>
            <a:ext cx="12192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289C4D98-9606-4382-895C-2F9999CA3289}"/>
              </a:ext>
            </a:extLst>
          </p:cNvPr>
          <p:cNvPicPr>
            <a:picLocks noChangeAspect="1"/>
          </p:cNvPicPr>
          <p:nvPr userDrawn="1"/>
        </p:nvPicPr>
        <p:blipFill>
          <a:blip r:embed="rId20"/>
          <a:stretch>
            <a:fillRect/>
          </a:stretch>
        </p:blipFill>
        <p:spPr>
          <a:xfrm>
            <a:off x="9744000" y="6239520"/>
            <a:ext cx="2016000" cy="384960"/>
          </a:xfrm>
          <a:prstGeom prst="rect">
            <a:avLst/>
          </a:prstGeom>
        </p:spPr>
      </p:pic>
    </p:spTree>
    <p:extLst>
      <p:ext uri="{BB962C8B-B14F-4D97-AF65-F5344CB8AC3E}">
        <p14:creationId xmlns:p14="http://schemas.microsoft.com/office/powerpoint/2010/main" val="102810356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Lst>
  <p:hf hdr="0" dt="0"/>
  <p:txStyles>
    <p:titleStyle>
      <a:lvl1pPr marL="0" indent="0" algn="l" defTabSz="914377" rtl="0" eaLnBrk="1" latinLnBrk="0" hangingPunct="1">
        <a:lnSpc>
          <a:spcPct val="100000"/>
        </a:lnSpc>
        <a:spcBef>
          <a:spcPts val="0"/>
        </a:spcBef>
        <a:buFont typeface="Arial" panose="020B0604020202020204" pitchFamily="34" charset="0"/>
        <a:buNone/>
        <a:defRPr sz="3600" b="0" kern="1200" baseline="0">
          <a:solidFill>
            <a:schemeClr val="tx2"/>
          </a:solidFill>
          <a:latin typeface="+mn-lt"/>
          <a:ea typeface="+mj-ea"/>
          <a:cs typeface="+mj-cs"/>
        </a:defRPr>
      </a:lvl1pPr>
    </p:titleStyle>
    <p:bodyStyle>
      <a:lvl1pPr marL="0" indent="0" algn="l" defTabSz="914377" rtl="0" eaLnBrk="1" latinLnBrk="0" hangingPunct="1">
        <a:lnSpc>
          <a:spcPts val="2400"/>
        </a:lnSpc>
        <a:spcBef>
          <a:spcPts val="0"/>
        </a:spcBef>
        <a:spcAft>
          <a:spcPts val="1600"/>
        </a:spcAft>
        <a:buSzPct val="75000"/>
        <a:buFont typeface="Arial" panose="020B0604020202020204" pitchFamily="34" charset="0"/>
        <a:buNone/>
        <a:defRPr sz="2000" b="1" kern="1200" baseline="0">
          <a:solidFill>
            <a:schemeClr val="tx2"/>
          </a:solidFill>
          <a:latin typeface="+mn-lt"/>
          <a:ea typeface="+mn-ea"/>
          <a:cs typeface="+mn-cs"/>
        </a:defRPr>
      </a:lvl1pPr>
      <a:lvl2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2pPr>
      <a:lvl3pPr marL="311992" indent="-311992" algn="l" defTabSz="914377" rtl="0" eaLnBrk="1" latinLnBrk="0" hangingPunct="1">
        <a:lnSpc>
          <a:spcPts val="2400"/>
        </a:lnSpc>
        <a:spcBef>
          <a:spcPts val="0"/>
        </a:spcBef>
        <a:spcAft>
          <a:spcPts val="800"/>
        </a:spcAft>
        <a:buClr>
          <a:schemeClr val="bg2"/>
        </a:buClr>
        <a:buSzPct val="100000"/>
        <a:buFont typeface="Wingdings" panose="05000000000000000000" pitchFamily="2" charset="2"/>
        <a:buChar char="§"/>
        <a:defRPr sz="2000" kern="1200" baseline="0">
          <a:solidFill>
            <a:schemeClr val="tx2"/>
          </a:solidFill>
          <a:latin typeface="+mn-lt"/>
          <a:ea typeface="+mn-ea"/>
          <a:cs typeface="+mn-cs"/>
        </a:defRPr>
      </a:lvl3pPr>
      <a:lvl4pPr marL="623984"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mn-lt"/>
          <a:ea typeface="+mn-ea"/>
          <a:cs typeface="+mn-cs"/>
        </a:defRPr>
      </a:lvl4pPr>
      <a:lvl5pPr marL="935977"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mn-lt"/>
          <a:ea typeface="+mn-ea"/>
          <a:cs typeface="+mn-cs"/>
        </a:defRPr>
      </a:lvl5pPr>
      <a:lvl6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6pPr>
      <a:lvl7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7pPr>
      <a:lvl8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8pPr>
      <a:lvl9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2">
          <p15:clr>
            <a:srgbClr val="5ACBF0"/>
          </p15:clr>
        </p15:guide>
        <p15:guide id="2" pos="5059">
          <p15:clr>
            <a:srgbClr val="5ACBF0"/>
          </p15:clr>
        </p15:guide>
        <p15:guide id="3" orient="horz" pos="245">
          <p15:clr>
            <a:srgbClr val="5ACBF0"/>
          </p15:clr>
        </p15:guide>
        <p15:guide id="4" orient="horz" pos="2700">
          <p15:clr>
            <a:srgbClr val="5ACBF0"/>
          </p15:clr>
        </p15:guide>
        <p15:guide id="5" pos="544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f.mdi.ruhr-uni-bochum.d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openid.net/" TargetMode="External"/><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en.wikipedia.org/wiki/Authorization" TargetMode="External"/><Relationship Id="rId4" Type="http://schemas.openxmlformats.org/officeDocument/2006/relationships/hyperlink" Target="https://en.wikipedia.org/wiki/Authentication"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crc247.mdi.ruhr-uni-bochum.d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rc247.mdi.ruhr-uni-bochum.de/" TargetMode="External"/><Relationship Id="rId5" Type="http://schemas.openxmlformats.org/officeDocument/2006/relationships/hyperlink" Target="https://inf.mdi.ruhr-uni-bochum.de/" TargetMode="External"/><Relationship Id="rId4" Type="http://schemas.openxmlformats.org/officeDocument/2006/relationships/hyperlink" Target="https://en.wikipedia.org/wiki/Multitenancy"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demo.mdi.ruhr-uni-bochum.de/" TargetMode="External"/><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hyperlink" Target="https://inf.mdi.ruhr-uni-bochum.d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hyperlink" Target="https://crc247.mdi.ruhr-uni-bochum.de/rubric/service-and-general-projects_inf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Data_typ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Data_typ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hyperlink" Target="https://crc247.mdi.ruhr-uni-bochum.de/object/synthesis-for-sample-8220-co-deposition-221111-k3-3-192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hyperlink" Target="https://crc247.mdi.ruhr-uni-bochum.de/object/_template-1956" TargetMode="Externa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hyperlink" Target="https://crc247.mdi.ruhr-uni-bochum.de/object/synthesis-for-sample-8220-co-deposition-221111-k3-3-1922"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crc247.mdi.ruhr-uni-bochum.de/properties/edititem/1922"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demo.mdi.ruhr-uni-bochum.de/adminobject/edititem/4870"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s://demo.mdi.ruhr-uni-bochum.de/object/ag2s-4870" TargetMode="External"/><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hyperlink" Target="https://demo.mdi.ruhr-uni-bochum.de/adminobject/edititem/487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hyperlink" Target="https://demo.mdi.ruhr-uni-bochum.de/object/all-sputter-rates-for-test-6651" TargetMode="External"/><Relationship Id="rId7"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demo.mdi.ruhr-uni-bochum.de/adminobject/edititem/6650" TargetMode="External"/><Relationship Id="rId5" Type="http://schemas.openxmlformats.org/officeDocument/2006/relationships/hyperlink" Target="https://demo.mdi.ruhr-uni-bochum.de/adminobject/list/11" TargetMode="External"/><Relationship Id="rId4" Type="http://schemas.openxmlformats.org/officeDocument/2006/relationships/hyperlink" Target="https://demo.mdi.ruhr-uni-bochum.de/object/_templatesputterrate" TargetMode="External"/><Relationship Id="rId9"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emo.mdi.ruhr-uni-bochum.de/search/"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hyperlink" Target="https://demo.mdi.ruhr-uni-bochum.de/search/?system=As-Ga&amp;typeid=8&amp;Aspctmin=30&amp;Aspctmax=50&amp;Gaabsmin=1&amp;Gaabsmax=3&amp;pr0name=E%3Csub%3Eg%3C%2Fsub%3E&amp;pr0type=Float&amp;pr0min=1.5&amp;pr0max=2&amp;prcnt=1" TargetMode="External"/><Relationship Id="rId4" Type="http://schemas.openxmlformats.org/officeDocument/2006/relationships/hyperlink" Target="https://demo.mdi.ruhr-uni-bochum.de/search/?system=As-Ga&amp;typeid=8&amp;Aspctmin=30&amp;Aspctmax=50&amp;Gaabsmin=1&amp;Gaabsmax=3&amp;pr0name=E%3Csub%3Eg%3C%2Fsub%3E&amp;pr0type=Float&amp;pr0min=1.5&amp;pr0max=2&amp;pr1name=Comment&amp;pr1type=String&amp;pr1max=3&amp;pr1str=solution&amp;prcnt=2"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9.xml.rels><?xml version="1.0" encoding="UTF-8" standalone="yes"?>
<Relationships xmlns="http://schemas.openxmlformats.org/package/2006/relationships"><Relationship Id="rId3" Type="http://schemas.openxmlformats.org/officeDocument/2006/relationships/hyperlink" Target="https://dim.mdi.ruhr-uni-bochum.de/file/csv/6691"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3" Type="http://schemas.openxmlformats.org/officeDocument/2006/relationships/hyperlink" Target="mailto:Victor.Dudarev@rub.d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vdudarev.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12F0A855-EB3C-04D6-EFE5-D5946B1C1BF9}"/>
              </a:ext>
            </a:extLst>
          </p:cNvPr>
          <p:cNvSpPr>
            <a:spLocks noGrp="1"/>
          </p:cNvSpPr>
          <p:nvPr>
            <p:ph type="subTitle" idx="1"/>
          </p:nvPr>
        </p:nvSpPr>
        <p:spPr/>
        <p:txBody>
          <a:bodyPr/>
          <a:lstStyle/>
          <a:p>
            <a:r>
              <a:rPr lang="en-US" dirty="0"/>
              <a:t>Victor Dudarev</a:t>
            </a:r>
            <a:endParaRPr lang="en-DE" dirty="0"/>
          </a:p>
        </p:txBody>
      </p:sp>
      <p:sp>
        <p:nvSpPr>
          <p:cNvPr id="19" name="Titel 5">
            <a:extLst>
              <a:ext uri="{FF2B5EF4-FFF2-40B4-BE49-F238E27FC236}">
                <a16:creationId xmlns:a16="http://schemas.microsoft.com/office/drawing/2014/main" id="{1FD4D80D-43CE-4DFC-2871-ED5F1AF6FFDA}"/>
              </a:ext>
            </a:extLst>
          </p:cNvPr>
          <p:cNvSpPr>
            <a:spLocks noGrp="1"/>
          </p:cNvSpPr>
          <p:nvPr>
            <p:ph type="ctrTitle"/>
          </p:nvPr>
        </p:nvSpPr>
        <p:spPr>
          <a:xfrm>
            <a:off x="988142" y="831853"/>
            <a:ext cx="10264877" cy="2798763"/>
          </a:xfrm>
        </p:spPr>
        <p:txBody>
          <a:bodyPr>
            <a:normAutofit fontScale="90000"/>
          </a:bodyPr>
          <a:lstStyle/>
          <a:p>
            <a:pPr>
              <a:lnSpc>
                <a:spcPct val="114000"/>
              </a:lnSpc>
              <a:spcBef>
                <a:spcPts val="300"/>
              </a:spcBef>
              <a:spcAft>
                <a:spcPts val="300"/>
              </a:spcAft>
            </a:pP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Demonstration of</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Research Data Management System</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for CRC247</a:t>
            </a:r>
            <a:endParaRPr lang="de-DE" sz="4000" cap="none"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5576D67F-3023-FCDD-4BDA-F82637077BF7}"/>
              </a:ext>
            </a:extLst>
          </p:cNvPr>
          <p:cNvSpPr txBox="1"/>
          <p:nvPr/>
        </p:nvSpPr>
        <p:spPr>
          <a:xfrm>
            <a:off x="10469933" y="1255732"/>
            <a:ext cx="1091048" cy="461665"/>
          </a:xfrm>
          <a:prstGeom prst="rect">
            <a:avLst/>
          </a:prstGeom>
          <a:noFill/>
        </p:spPr>
        <p:txBody>
          <a:bodyPr wrap="square" rtlCol="0">
            <a:spAutoFit/>
          </a:bodyPr>
          <a:lstStyle/>
          <a:p>
            <a:pPr algn="ctr"/>
            <a:r>
              <a:rPr lang="en-US" sz="1200" b="1" dirty="0">
                <a:solidFill>
                  <a:srgbClr val="004C93"/>
                </a:solidFill>
              </a:rPr>
              <a:t>Dr.</a:t>
            </a:r>
          </a:p>
          <a:p>
            <a:pPr algn="ctr"/>
            <a:r>
              <a:rPr lang="en-US" sz="1200" b="1" dirty="0">
                <a:solidFill>
                  <a:srgbClr val="004C93"/>
                </a:solidFill>
              </a:rPr>
              <a:t>V. Dudarev</a:t>
            </a:r>
            <a:endParaRPr lang="en-DE" sz="1200" b="1" dirty="0">
              <a:solidFill>
                <a:srgbClr val="004C93"/>
              </a:solidFill>
            </a:endParaRPr>
          </a:p>
        </p:txBody>
      </p:sp>
      <p:pic>
        <p:nvPicPr>
          <p:cNvPr id="10" name="Рисунок 2">
            <a:extLst>
              <a:ext uri="{FF2B5EF4-FFF2-40B4-BE49-F238E27FC236}">
                <a16:creationId xmlns:a16="http://schemas.microsoft.com/office/drawing/2014/main" id="{08938626-A650-BC0D-1205-0937B75F3B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5173" y="0"/>
            <a:ext cx="1352550" cy="1352550"/>
          </a:xfrm>
          <a:prstGeom prst="rect">
            <a:avLst/>
          </a:prstGeom>
        </p:spPr>
      </p:pic>
    </p:spTree>
    <p:extLst>
      <p:ext uri="{BB962C8B-B14F-4D97-AF65-F5344CB8AC3E}">
        <p14:creationId xmlns:p14="http://schemas.microsoft.com/office/powerpoint/2010/main" val="2341049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Agenda</a:t>
            </a:r>
          </a:p>
        </p:txBody>
      </p:sp>
      <p:sp>
        <p:nvSpPr>
          <p:cNvPr id="2" name="Text Placeholder 1">
            <a:extLst>
              <a:ext uri="{FF2B5EF4-FFF2-40B4-BE49-F238E27FC236}">
                <a16:creationId xmlns:a16="http://schemas.microsoft.com/office/drawing/2014/main" id="{6D20B6A8-B14A-5A05-839C-0E38AEED03FC}"/>
              </a:ext>
            </a:extLst>
          </p:cNvPr>
          <p:cNvSpPr>
            <a:spLocks noGrp="1"/>
          </p:cNvSpPr>
          <p:nvPr>
            <p:ph type="body" sz="quarter" idx="13"/>
          </p:nvPr>
        </p:nvSpPr>
        <p:spPr/>
        <p:txBody>
          <a:bodyPr/>
          <a:lstStyle/>
          <a:p>
            <a:pPr indent="0">
              <a:buNone/>
            </a:pPr>
            <a:r>
              <a:rPr lang="de-DE" sz="1000" b="1" dirty="0"/>
              <a:t>RDMS</a:t>
            </a:r>
            <a:r>
              <a:rPr lang="de-DE" sz="1000" dirty="0"/>
              <a:t>: Research Data Management System</a:t>
            </a:r>
          </a:p>
          <a:p>
            <a:endParaRPr lang="en-US" dirty="0"/>
          </a:p>
        </p:txBody>
      </p:sp>
      <p:sp>
        <p:nvSpPr>
          <p:cNvPr id="8" name="TextBox 7">
            <a:extLst>
              <a:ext uri="{FF2B5EF4-FFF2-40B4-BE49-F238E27FC236}">
                <a16:creationId xmlns:a16="http://schemas.microsoft.com/office/drawing/2014/main" id="{4D783822-08D7-C286-B58E-77398B2FAE25}"/>
              </a:ext>
            </a:extLst>
          </p:cNvPr>
          <p:cNvSpPr txBox="1"/>
          <p:nvPr/>
        </p:nvSpPr>
        <p:spPr>
          <a:xfrm>
            <a:off x="0" y="894926"/>
            <a:ext cx="11786716" cy="5509200"/>
          </a:xfrm>
          <a:prstGeom prst="rect">
            <a:avLst/>
          </a:prstGeom>
          <a:noFill/>
        </p:spPr>
        <p:txBody>
          <a:bodyPr wrap="square">
            <a:spAutoFit/>
          </a:bodyPr>
          <a:lstStyle/>
          <a:p>
            <a:pPr marL="1371600" lvl="2" indent="-457200">
              <a:buFont typeface="Arial" panose="020B0604020202020204" pitchFamily="34" charset="0"/>
              <a:buChar char="•"/>
            </a:pPr>
            <a:r>
              <a:rPr lang="en-US" sz="3200" dirty="0"/>
              <a:t>CRC/TRR 247</a:t>
            </a:r>
            <a:r>
              <a:rPr lang="de-DE" sz="3200" dirty="0"/>
              <a:t> Registration </a:t>
            </a:r>
            <a:r>
              <a:rPr lang="de-DE" sz="3200" dirty="0" err="1"/>
              <a:t>overview</a:t>
            </a:r>
            <a:endParaRPr lang="ru-RU" sz="3200" dirty="0"/>
          </a:p>
          <a:p>
            <a:pPr marL="1371600" lvl="2" indent="-457200">
              <a:buFont typeface="Arial" panose="020B0604020202020204" pitchFamily="34" charset="0"/>
              <a:buChar char="•"/>
            </a:pPr>
            <a:r>
              <a:rPr lang="en-US" sz="3200" dirty="0"/>
              <a:t>RDMS Core features at a glance</a:t>
            </a:r>
            <a:endParaRPr lang="de-DE" sz="3200" dirty="0"/>
          </a:p>
          <a:p>
            <a:pPr marL="1371600" lvl="2" indent="-457200">
              <a:buFont typeface="Arial" panose="020B0604020202020204" pitchFamily="34" charset="0"/>
              <a:buChar char="•"/>
            </a:pPr>
            <a:r>
              <a:rPr lang="en-US" sz="3200" dirty="0"/>
              <a:t>Demo (on </a:t>
            </a:r>
            <a:r>
              <a:rPr lang="en-US" sz="3200" dirty="0">
                <a:hlinkClick r:id="rId3"/>
              </a:rPr>
              <a:t>https://inf.mdi.ruhr-uni-bochum.de/</a:t>
            </a:r>
            <a:r>
              <a:rPr lang="en-US" sz="3200" dirty="0"/>
              <a:t>):</a:t>
            </a:r>
            <a:endParaRPr lang="ru-RU" sz="3200" dirty="0"/>
          </a:p>
          <a:p>
            <a:pPr marL="1828800" lvl="3" indent="-457200">
              <a:buFont typeface="Arial" panose="020B0604020202020204" pitchFamily="34" charset="0"/>
              <a:buChar char="•"/>
            </a:pPr>
            <a:r>
              <a:rPr lang="en-US" sz="3200" dirty="0"/>
              <a:t>Project tree management</a:t>
            </a:r>
          </a:p>
          <a:p>
            <a:pPr marL="1828800" lvl="3" indent="-457200">
              <a:buFont typeface="Arial" panose="020B0604020202020204" pitchFamily="34" charset="0"/>
              <a:buChar char="•"/>
            </a:pPr>
            <a:r>
              <a:rPr lang="en-US" sz="3200" dirty="0"/>
              <a:t>Object type creation</a:t>
            </a:r>
          </a:p>
          <a:p>
            <a:pPr marL="1828800" lvl="3" indent="-457200">
              <a:buFont typeface="Arial" panose="020B0604020202020204" pitchFamily="34" charset="0"/>
              <a:buChar char="•"/>
            </a:pPr>
            <a:r>
              <a:rPr lang="en-US" sz="3200" dirty="0"/>
              <a:t>Templates (properties and table)</a:t>
            </a:r>
            <a:endParaRPr lang="ru-RU" sz="3200" dirty="0"/>
          </a:p>
          <a:p>
            <a:pPr marL="1828800" lvl="3" indent="-457200">
              <a:buFont typeface="Arial" panose="020B0604020202020204" pitchFamily="34" charset="0"/>
              <a:buChar char="•"/>
            </a:pPr>
            <a:r>
              <a:rPr lang="en-US" sz="3200" dirty="0"/>
              <a:t>Adding a new Object</a:t>
            </a:r>
          </a:p>
          <a:p>
            <a:pPr marL="1828800" lvl="3" indent="-457200">
              <a:buFont typeface="Arial" panose="020B0604020202020204" pitchFamily="34" charset="0"/>
              <a:buChar char="•"/>
            </a:pPr>
            <a:r>
              <a:rPr lang="en-US" sz="3200" dirty="0"/>
              <a:t>Searching for documents</a:t>
            </a:r>
          </a:p>
          <a:p>
            <a:pPr marL="1828800" lvl="3" indent="-457200">
              <a:buFont typeface="Arial" panose="020B0604020202020204" pitchFamily="34" charset="0"/>
              <a:buChar char="•"/>
            </a:pPr>
            <a:r>
              <a:rPr lang="en-US" sz="3200" dirty="0"/>
              <a:t>Batch document import</a:t>
            </a:r>
          </a:p>
          <a:p>
            <a:pPr marL="1371600" lvl="2" indent="-457200">
              <a:buFont typeface="Arial" panose="020B0604020202020204" pitchFamily="34" charset="0"/>
              <a:buChar char="•"/>
            </a:pPr>
            <a:r>
              <a:rPr lang="de-DE" sz="3200" dirty="0"/>
              <a:t>Q&amp;A</a:t>
            </a:r>
          </a:p>
          <a:p>
            <a:pPr marL="1371600" lvl="2" indent="-457200">
              <a:buFont typeface="Arial" panose="020B0604020202020204" pitchFamily="34" charset="0"/>
              <a:buChar char="•"/>
            </a:pPr>
            <a:endParaRPr lang="de-DE" sz="3200" dirty="0"/>
          </a:p>
        </p:txBody>
      </p:sp>
    </p:spTree>
    <p:extLst>
      <p:ext uri="{BB962C8B-B14F-4D97-AF65-F5344CB8AC3E}">
        <p14:creationId xmlns:p14="http://schemas.microsoft.com/office/powerpoint/2010/main" val="2089115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de-DE" dirty="0"/>
              <a:t>RDMS: </a:t>
            </a:r>
            <a:r>
              <a:rPr lang="en-US" sz="3600" dirty="0"/>
              <a:t>Registration and Authorization</a:t>
            </a:r>
            <a:endParaRPr lang="en-US" dirty="0"/>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p:txBody>
          <a:bodyPr/>
          <a:lstStyle/>
          <a:p>
            <a:r>
              <a:rPr lang="en-US" sz="1000" dirty="0">
                <a:hlinkClick r:id="rId3"/>
              </a:rPr>
              <a:t>https://openid.net</a:t>
            </a:r>
            <a:endParaRPr lang="en-US" sz="1000" dirty="0"/>
          </a:p>
          <a:p>
            <a:r>
              <a:rPr lang="en-US" sz="1000" dirty="0">
                <a:hlinkClick r:id="rId4"/>
              </a:rPr>
              <a:t>https://en.wikipedia.org/wiki/Authentication</a:t>
            </a:r>
            <a:endParaRPr lang="en-US" sz="1000" dirty="0"/>
          </a:p>
          <a:p>
            <a:r>
              <a:rPr lang="en-US" sz="1000" dirty="0">
                <a:hlinkClick r:id="rId5"/>
              </a:rPr>
              <a:t>https://en.wikipedia.org/wiki/Authorization</a:t>
            </a:r>
            <a:endParaRPr lang="en-US" sz="1000" dirty="0"/>
          </a:p>
        </p:txBody>
      </p:sp>
      <p:sp>
        <p:nvSpPr>
          <p:cNvPr id="3" name="TextBox 2">
            <a:extLst>
              <a:ext uri="{FF2B5EF4-FFF2-40B4-BE49-F238E27FC236}">
                <a16:creationId xmlns:a16="http://schemas.microsoft.com/office/drawing/2014/main" id="{2200481F-538C-6F5A-8DBC-1F938DCEE3B1}"/>
              </a:ext>
            </a:extLst>
          </p:cNvPr>
          <p:cNvSpPr txBox="1"/>
          <p:nvPr/>
        </p:nvSpPr>
        <p:spPr>
          <a:xfrm>
            <a:off x="241914" y="1082591"/>
            <a:ext cx="5212401" cy="2308324"/>
          </a:xfrm>
          <a:prstGeom prst="rect">
            <a:avLst/>
          </a:prstGeom>
          <a:noFill/>
        </p:spPr>
        <p:txBody>
          <a:bodyPr wrap="square">
            <a:spAutoFit/>
          </a:bodyPr>
          <a:lstStyle/>
          <a:p>
            <a:pPr defTabSz="685800"/>
            <a:r>
              <a:rPr lang="en-US" sz="1600" dirty="0">
                <a:solidFill>
                  <a:prstClr val="black"/>
                </a:solidFill>
              </a:rPr>
              <a:t>Application access level is determined by the current user context.</a:t>
            </a:r>
          </a:p>
          <a:p>
            <a:pPr defTabSz="685800"/>
            <a:r>
              <a:rPr lang="en-US" sz="1600" b="1" dirty="0">
                <a:solidFill>
                  <a:prstClr val="black"/>
                </a:solidFill>
              </a:rPr>
              <a:t>Two-way registration </a:t>
            </a:r>
            <a:r>
              <a:rPr lang="en-US" sz="1600" dirty="0">
                <a:solidFill>
                  <a:prstClr val="black"/>
                </a:solidFill>
              </a:rPr>
              <a:t>(choose any):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external provider </a:t>
            </a:r>
            <a:r>
              <a:rPr lang="en-US" sz="1600" dirty="0">
                <a:solidFill>
                  <a:prstClr val="black"/>
                </a:solidFill>
              </a:rPr>
              <a:t>(OpenID Connect)</a:t>
            </a:r>
            <a:r>
              <a:rPr lang="ru-RU" sz="1600" dirty="0">
                <a:solidFill>
                  <a:prstClr val="black"/>
                </a:solidFill>
              </a:rPr>
              <a:t>, </a:t>
            </a:r>
            <a:r>
              <a:rPr lang="en-US" sz="1600" dirty="0">
                <a:solidFill>
                  <a:prstClr val="black"/>
                </a:solidFill>
              </a:rPr>
              <a:t>e.g. Google (external authentication authority is used, no credentials are stored locally).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local account </a:t>
            </a:r>
            <a:r>
              <a:rPr lang="en-US" sz="1600" dirty="0">
                <a:solidFill>
                  <a:prstClr val="black"/>
                </a:solidFill>
              </a:rPr>
              <a:t>(credentials are stored internally);</a:t>
            </a:r>
          </a:p>
          <a:p>
            <a:pPr defTabSz="685800"/>
            <a:r>
              <a:rPr lang="en-US" sz="1600" dirty="0">
                <a:solidFill>
                  <a:prstClr val="black"/>
                </a:solidFill>
              </a:rPr>
              <a:t>In both cases, an </a:t>
            </a:r>
            <a:r>
              <a:rPr lang="en-US" sz="1600" u="sng" dirty="0">
                <a:solidFill>
                  <a:prstClr val="black"/>
                </a:solidFill>
              </a:rPr>
              <a:t>e-mail address is required</a:t>
            </a:r>
            <a:r>
              <a:rPr lang="en-US" sz="1600" dirty="0">
                <a:solidFill>
                  <a:prstClr val="black"/>
                </a:solidFill>
              </a:rPr>
              <a:t>, and its successful verification is a prerequisite for access.</a:t>
            </a:r>
          </a:p>
        </p:txBody>
      </p:sp>
      <p:pic>
        <p:nvPicPr>
          <p:cNvPr id="4" name="Picture 3">
            <a:extLst>
              <a:ext uri="{FF2B5EF4-FFF2-40B4-BE49-F238E27FC236}">
                <a16:creationId xmlns:a16="http://schemas.microsoft.com/office/drawing/2014/main" id="{66D7E815-60DE-80C5-BDF3-2F4735BEC34B}"/>
              </a:ext>
            </a:extLst>
          </p:cNvPr>
          <p:cNvPicPr>
            <a:picLocks noChangeAspect="1"/>
          </p:cNvPicPr>
          <p:nvPr/>
        </p:nvPicPr>
        <p:blipFill>
          <a:blip r:embed="rId6"/>
          <a:stretch>
            <a:fillRect/>
          </a:stretch>
        </p:blipFill>
        <p:spPr>
          <a:xfrm>
            <a:off x="5609395" y="1018422"/>
            <a:ext cx="6461125" cy="4215165"/>
          </a:xfrm>
          <a:prstGeom prst="rect">
            <a:avLst/>
          </a:prstGeom>
          <a:ln>
            <a:solidFill>
              <a:srgbClr val="0070C0"/>
            </a:solidFill>
          </a:ln>
        </p:spPr>
      </p:pic>
      <p:pic>
        <p:nvPicPr>
          <p:cNvPr id="7" name="Picture 6">
            <a:extLst>
              <a:ext uri="{FF2B5EF4-FFF2-40B4-BE49-F238E27FC236}">
                <a16:creationId xmlns:a16="http://schemas.microsoft.com/office/drawing/2014/main" id="{E0B0A05C-EABF-C856-940E-CA1F4CEAAE4F}"/>
              </a:ext>
            </a:extLst>
          </p:cNvPr>
          <p:cNvPicPr>
            <a:picLocks noChangeAspect="1"/>
          </p:cNvPicPr>
          <p:nvPr/>
        </p:nvPicPr>
        <p:blipFill>
          <a:blip r:embed="rId7"/>
          <a:stretch>
            <a:fillRect/>
          </a:stretch>
        </p:blipFill>
        <p:spPr>
          <a:xfrm>
            <a:off x="131386" y="3989278"/>
            <a:ext cx="4776520" cy="1662380"/>
          </a:xfrm>
          <a:prstGeom prst="rect">
            <a:avLst/>
          </a:prstGeom>
          <a:ln>
            <a:solidFill>
              <a:srgbClr val="0070C0"/>
            </a:solidFill>
          </a:ln>
        </p:spPr>
      </p:pic>
      <p:sp>
        <p:nvSpPr>
          <p:cNvPr id="8" name="TextBox 7">
            <a:extLst>
              <a:ext uri="{FF2B5EF4-FFF2-40B4-BE49-F238E27FC236}">
                <a16:creationId xmlns:a16="http://schemas.microsoft.com/office/drawing/2014/main" id="{EFC2CE2C-BAFD-B986-B189-4BF8EF9430FE}"/>
              </a:ext>
            </a:extLst>
          </p:cNvPr>
          <p:cNvSpPr txBox="1"/>
          <p:nvPr/>
        </p:nvSpPr>
        <p:spPr>
          <a:xfrm>
            <a:off x="8042757" y="5600806"/>
            <a:ext cx="4149243" cy="523220"/>
          </a:xfrm>
          <a:prstGeom prst="rect">
            <a:avLst/>
          </a:prstGeom>
          <a:noFill/>
        </p:spPr>
        <p:txBody>
          <a:bodyPr wrap="square">
            <a:spAutoFit/>
          </a:bodyPr>
          <a:lstStyle/>
          <a:p>
            <a:pPr defTabSz="685800"/>
            <a:r>
              <a:rPr lang="en-US" sz="1400" dirty="0">
                <a:solidFill>
                  <a:prstClr val="black"/>
                </a:solidFill>
              </a:rPr>
              <a:t>After e-mail confirmation, the user is considered active, but does not have an assigned user group.</a:t>
            </a:r>
          </a:p>
        </p:txBody>
      </p:sp>
      <p:pic>
        <p:nvPicPr>
          <p:cNvPr id="9" name="Picture 8">
            <a:extLst>
              <a:ext uri="{FF2B5EF4-FFF2-40B4-BE49-F238E27FC236}">
                <a16:creationId xmlns:a16="http://schemas.microsoft.com/office/drawing/2014/main" id="{EC25514A-9072-A15C-739C-0EBB1D3C6951}"/>
              </a:ext>
            </a:extLst>
          </p:cNvPr>
          <p:cNvPicPr>
            <a:picLocks noChangeAspect="1"/>
          </p:cNvPicPr>
          <p:nvPr/>
        </p:nvPicPr>
        <p:blipFill>
          <a:blip r:embed="rId8"/>
          <a:stretch>
            <a:fillRect/>
          </a:stretch>
        </p:blipFill>
        <p:spPr>
          <a:xfrm>
            <a:off x="3942873" y="5279964"/>
            <a:ext cx="3923363" cy="892645"/>
          </a:xfrm>
          <a:prstGeom prst="rect">
            <a:avLst/>
          </a:prstGeom>
          <a:ln>
            <a:solidFill>
              <a:srgbClr val="0070C0"/>
            </a:solidFill>
          </a:ln>
        </p:spPr>
      </p:pic>
      <p:cxnSp>
        <p:nvCxnSpPr>
          <p:cNvPr id="10" name="Straight Arrow Connector 9">
            <a:extLst>
              <a:ext uri="{FF2B5EF4-FFF2-40B4-BE49-F238E27FC236}">
                <a16:creationId xmlns:a16="http://schemas.microsoft.com/office/drawing/2014/main" id="{05EF2F86-7A96-8918-DE4F-417B7EF69F61}"/>
              </a:ext>
            </a:extLst>
          </p:cNvPr>
          <p:cNvCxnSpPr>
            <a:cxnSpLocks/>
          </p:cNvCxnSpPr>
          <p:nvPr/>
        </p:nvCxnSpPr>
        <p:spPr>
          <a:xfrm>
            <a:off x="3542548" y="5376202"/>
            <a:ext cx="410874" cy="0"/>
          </a:xfrm>
          <a:prstGeom prst="straightConnector1">
            <a:avLst/>
          </a:prstGeom>
          <a:noFill/>
          <a:ln w="63500" cap="flat" cmpd="sng" algn="ctr">
            <a:solidFill>
              <a:srgbClr val="003560">
                <a:lumMod val="90000"/>
                <a:lumOff val="10000"/>
                <a:alpha val="50000"/>
              </a:srgbClr>
            </a:solidFill>
            <a:prstDash val="solid"/>
            <a:miter lim="800000"/>
            <a:tailEnd type="triangle"/>
          </a:ln>
          <a:effectLst/>
        </p:spPr>
      </p:cxnSp>
      <p:cxnSp>
        <p:nvCxnSpPr>
          <p:cNvPr id="11" name="Straight Arrow Connector 10">
            <a:extLst>
              <a:ext uri="{FF2B5EF4-FFF2-40B4-BE49-F238E27FC236}">
                <a16:creationId xmlns:a16="http://schemas.microsoft.com/office/drawing/2014/main" id="{5FD5847D-F6D8-F554-6D1C-D7E9E56FEA43}"/>
              </a:ext>
            </a:extLst>
          </p:cNvPr>
          <p:cNvCxnSpPr>
            <a:cxnSpLocks/>
          </p:cNvCxnSpPr>
          <p:nvPr/>
        </p:nvCxnSpPr>
        <p:spPr>
          <a:xfrm>
            <a:off x="4395537" y="2117558"/>
            <a:ext cx="4379495" cy="0"/>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2" name="Straight Arrow Connector 11">
            <a:extLst>
              <a:ext uri="{FF2B5EF4-FFF2-40B4-BE49-F238E27FC236}">
                <a16:creationId xmlns:a16="http://schemas.microsoft.com/office/drawing/2014/main" id="{378F0B46-7FB7-4E6E-161D-2639AD946E5F}"/>
              </a:ext>
            </a:extLst>
          </p:cNvPr>
          <p:cNvCxnSpPr>
            <a:cxnSpLocks/>
          </p:cNvCxnSpPr>
          <p:nvPr/>
        </p:nvCxnSpPr>
        <p:spPr>
          <a:xfrm>
            <a:off x="1940990" y="2849125"/>
            <a:ext cx="3753957" cy="1883296"/>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3" name="Straight Arrow Connector 12">
            <a:extLst>
              <a:ext uri="{FF2B5EF4-FFF2-40B4-BE49-F238E27FC236}">
                <a16:creationId xmlns:a16="http://schemas.microsoft.com/office/drawing/2014/main" id="{EC20ED6D-7FA6-A4B9-849A-ABE92DB1A829}"/>
              </a:ext>
            </a:extLst>
          </p:cNvPr>
          <p:cNvCxnSpPr>
            <a:cxnSpLocks/>
          </p:cNvCxnSpPr>
          <p:nvPr/>
        </p:nvCxnSpPr>
        <p:spPr>
          <a:xfrm>
            <a:off x="1348409" y="3336758"/>
            <a:ext cx="0" cy="722379"/>
          </a:xfrm>
          <a:prstGeom prst="straightConnector1">
            <a:avLst/>
          </a:prstGeom>
          <a:noFill/>
          <a:ln w="63500" cap="flat" cmpd="sng" algn="ctr">
            <a:solidFill>
              <a:srgbClr val="0070C0">
                <a:alpha val="50000"/>
              </a:srgbClr>
            </a:solidFill>
            <a:prstDash val="solid"/>
            <a:miter lim="800000"/>
            <a:tailEnd type="triangle"/>
          </a:ln>
          <a:effectLst/>
        </p:spPr>
      </p:cxnSp>
    </p:spTree>
    <p:extLst>
      <p:ext uri="{BB962C8B-B14F-4D97-AF65-F5344CB8AC3E}">
        <p14:creationId xmlns:p14="http://schemas.microsoft.com/office/powerpoint/2010/main" val="123367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RDMS in Production</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170823" y="950128"/>
            <a:ext cx="6039057" cy="2862322"/>
          </a:xfrm>
          <a:prstGeom prst="rect">
            <a:avLst/>
          </a:prstGeom>
          <a:noFill/>
        </p:spPr>
        <p:txBody>
          <a:bodyPr wrap="square">
            <a:spAutoFit/>
          </a:bodyPr>
          <a:lstStyle/>
          <a:p>
            <a:r>
              <a:rPr lang="en-US" b="1" i="0" dirty="0">
                <a:solidFill>
                  <a:srgbClr val="1D1C1D"/>
                </a:solidFill>
                <a:effectLst/>
                <a:latin typeface="Slack-Lato"/>
              </a:rPr>
              <a:t>Production mode</a:t>
            </a:r>
            <a:r>
              <a:rPr lang="en-US" b="0" i="0" dirty="0">
                <a:solidFill>
                  <a:srgbClr val="1D1C1D"/>
                </a:solidFill>
                <a:effectLst/>
                <a:latin typeface="Slack-Lato"/>
              </a:rPr>
              <a:t> (</a:t>
            </a:r>
            <a:r>
              <a:rPr lang="en-US" b="0" i="0" dirty="0">
                <a:solidFill>
                  <a:srgbClr val="1D1C1D"/>
                </a:solidFill>
                <a:effectLst/>
                <a:latin typeface="Slack-Lato"/>
                <a:hlinkClick r:id="rId3"/>
              </a:rPr>
              <a:t>https://</a:t>
            </a:r>
            <a:r>
              <a:rPr lang="en-US" b="1" i="0" dirty="0">
                <a:solidFill>
                  <a:srgbClr val="1D1C1D"/>
                </a:solidFill>
                <a:effectLst/>
                <a:latin typeface="Slack-Lato"/>
                <a:hlinkClick r:id="rId3"/>
              </a:rPr>
              <a:t>crc247</a:t>
            </a:r>
            <a:r>
              <a:rPr lang="en-US" b="0" i="0" dirty="0">
                <a:solidFill>
                  <a:srgbClr val="1D1C1D"/>
                </a:solidFill>
                <a:effectLst/>
                <a:latin typeface="Slack-Lato"/>
                <a:hlinkClick r:id="rId3"/>
              </a:rPr>
              <a:t>.mdi.ruhr-uni-bochum.de/</a:t>
            </a:r>
            <a:r>
              <a:rPr lang="en-US" b="0" i="0" dirty="0">
                <a:solidFill>
                  <a:srgbClr val="1D1C1D"/>
                </a:solidFill>
                <a:effectLst/>
                <a:latin typeface="Slack-Lato"/>
              </a:rPr>
              <a:t>):</a:t>
            </a:r>
          </a:p>
          <a:p>
            <a:pPr marL="342900" indent="-342900">
              <a:buAutoNum type="arabicParenR"/>
            </a:pPr>
            <a:r>
              <a:rPr lang="en-US" b="0" i="0" dirty="0">
                <a:solidFill>
                  <a:srgbClr val="1D1C1D"/>
                </a:solidFill>
                <a:effectLst/>
                <a:latin typeface="Slack-Lato"/>
              </a:rPr>
              <a:t>You need to </a:t>
            </a:r>
            <a:r>
              <a:rPr lang="en-US" b="1" i="0" dirty="0">
                <a:solidFill>
                  <a:srgbClr val="1D1C1D"/>
                </a:solidFill>
                <a:effectLst/>
                <a:latin typeface="Slack-Lato"/>
              </a:rPr>
              <a:t>register</a:t>
            </a:r>
            <a:r>
              <a:rPr lang="en-US" b="0" i="0" dirty="0">
                <a:solidFill>
                  <a:srgbClr val="1D1C1D"/>
                </a:solidFill>
                <a:effectLst/>
                <a:latin typeface="Slack-Lato"/>
              </a:rPr>
              <a:t> with Google account or create your own account (email/password) and confirm e-mail (warning: user created with no role assigned).</a:t>
            </a:r>
          </a:p>
          <a:p>
            <a:pPr marL="342900" indent="-342900">
              <a:buAutoNum type="arabicParenR"/>
            </a:pPr>
            <a:endParaRPr lang="en-US" dirty="0">
              <a:solidFill>
                <a:srgbClr val="1D1C1D"/>
              </a:solidFill>
              <a:latin typeface="Slack-Lato"/>
            </a:endParaRPr>
          </a:p>
          <a:p>
            <a:pPr marL="342900" indent="-342900">
              <a:buAutoNum type="arabicParenR"/>
            </a:pPr>
            <a:endParaRPr lang="en-US" dirty="0">
              <a:solidFill>
                <a:srgbClr val="1D1C1D"/>
              </a:solidFill>
              <a:latin typeface="Slack-Lato"/>
            </a:endParaRPr>
          </a:p>
          <a:p>
            <a:pPr marL="342900" indent="-342900">
              <a:buAutoNum type="arabicParenR"/>
            </a:pPr>
            <a:endParaRPr lang="en-US" b="0" i="0" dirty="0">
              <a:solidFill>
                <a:srgbClr val="1D1C1D"/>
              </a:solidFill>
              <a:effectLst/>
              <a:latin typeface="Slack-Lato"/>
            </a:endParaRPr>
          </a:p>
          <a:p>
            <a:pPr marL="342900" indent="-342900">
              <a:buAutoNum type="arabicParenR"/>
            </a:pPr>
            <a:endParaRPr lang="en-US" b="0" i="0" dirty="0">
              <a:solidFill>
                <a:srgbClr val="1D1C1D"/>
              </a:solidFill>
              <a:effectLst/>
              <a:latin typeface="Slack-Lato"/>
            </a:endParaRPr>
          </a:p>
          <a:p>
            <a:r>
              <a:rPr lang="en-US" dirty="0"/>
              <a:t>Other information on this slide is omitted due to confidential reasons.</a:t>
            </a:r>
          </a:p>
        </p:txBody>
      </p:sp>
      <p:pic>
        <p:nvPicPr>
          <p:cNvPr id="4" name="Picture 3">
            <a:extLst>
              <a:ext uri="{FF2B5EF4-FFF2-40B4-BE49-F238E27FC236}">
                <a16:creationId xmlns:a16="http://schemas.microsoft.com/office/drawing/2014/main" id="{CBE24253-1814-90B4-E728-50A9C5E374C8}"/>
              </a:ext>
            </a:extLst>
          </p:cNvPr>
          <p:cNvPicPr>
            <a:picLocks noChangeAspect="1"/>
          </p:cNvPicPr>
          <p:nvPr/>
        </p:nvPicPr>
        <p:blipFill>
          <a:blip r:embed="rId4"/>
          <a:stretch>
            <a:fillRect/>
          </a:stretch>
        </p:blipFill>
        <p:spPr>
          <a:xfrm>
            <a:off x="6269498" y="0"/>
            <a:ext cx="2583098" cy="2583098"/>
          </a:xfrm>
          <a:prstGeom prst="rect">
            <a:avLst/>
          </a:prstGeom>
        </p:spPr>
      </p:pic>
      <p:sp>
        <p:nvSpPr>
          <p:cNvPr id="6" name="TextBox 5">
            <a:extLst>
              <a:ext uri="{FF2B5EF4-FFF2-40B4-BE49-F238E27FC236}">
                <a16:creationId xmlns:a16="http://schemas.microsoft.com/office/drawing/2014/main" id="{A82A9EF6-DC5C-9700-B152-FF8519CB5396}"/>
              </a:ext>
            </a:extLst>
          </p:cNvPr>
          <p:cNvSpPr txBox="1"/>
          <p:nvPr/>
        </p:nvSpPr>
        <p:spPr>
          <a:xfrm>
            <a:off x="6219930" y="2573607"/>
            <a:ext cx="6109398" cy="369332"/>
          </a:xfrm>
          <a:prstGeom prst="rect">
            <a:avLst/>
          </a:prstGeom>
          <a:noFill/>
        </p:spPr>
        <p:txBody>
          <a:bodyPr wrap="square">
            <a:spAutoFit/>
          </a:bodyPr>
          <a:lstStyle/>
          <a:p>
            <a:pPr marL="342900" indent="-342900">
              <a:buAutoNum type="arabicParenR"/>
            </a:pPr>
            <a:r>
              <a:rPr lang="en-US" b="0" i="0" dirty="0">
                <a:solidFill>
                  <a:srgbClr val="1D1C1D"/>
                </a:solidFill>
                <a:effectLst/>
                <a:hlinkClick r:id="rId3"/>
              </a:rPr>
              <a:t>https://crc247.mdi.ruhr-uni-bochum.de/</a:t>
            </a:r>
            <a:endParaRPr lang="en-US" dirty="0"/>
          </a:p>
        </p:txBody>
      </p:sp>
      <p:sp>
        <p:nvSpPr>
          <p:cNvPr id="8" name="Text Placeholder 7">
            <a:extLst>
              <a:ext uri="{FF2B5EF4-FFF2-40B4-BE49-F238E27FC236}">
                <a16:creationId xmlns:a16="http://schemas.microsoft.com/office/drawing/2014/main" id="{30232E83-806C-E66E-CC75-D24DF8C695A9}"/>
              </a:ext>
            </a:extLst>
          </p:cNvPr>
          <p:cNvSpPr>
            <a:spLocks noGrp="1"/>
          </p:cNvSpPr>
          <p:nvPr>
            <p:ph type="body" sz="quarter" idx="13"/>
          </p:nvPr>
        </p:nvSpPr>
        <p:spPr/>
        <p:txBody>
          <a:bodyPr>
            <a:normAutofit/>
          </a:bodyPr>
          <a:lstStyle/>
          <a:p>
            <a:pPr indent="0">
              <a:buNone/>
            </a:pPr>
            <a:r>
              <a:rPr lang="en-US" dirty="0"/>
              <a:t>Everything runs 24x7 on a dedicated VM within a new server (INF funding).</a:t>
            </a:r>
          </a:p>
          <a:p>
            <a:pPr indent="0">
              <a:buNone/>
            </a:pPr>
            <a:r>
              <a:rPr lang="en-US" dirty="0"/>
              <a:t>All data are backed up weekly on a dedicated external backup device.</a:t>
            </a:r>
          </a:p>
          <a:p>
            <a:pPr indent="0">
              <a:buNone/>
            </a:pPr>
            <a:r>
              <a:rPr lang="en-US" u="sng" dirty="0">
                <a:solidFill>
                  <a:srgbClr val="FF0000"/>
                </a:solidFill>
              </a:rPr>
              <a:t>No disaster tolerance</a:t>
            </a:r>
            <a:r>
              <a:rPr lang="en-US" dirty="0">
                <a:solidFill>
                  <a:srgbClr val="FF0000"/>
                </a:solidFill>
              </a:rPr>
              <a:t>: all devices are physically in a single server room.</a:t>
            </a:r>
          </a:p>
        </p:txBody>
      </p:sp>
    </p:spTree>
    <p:extLst>
      <p:ext uri="{BB962C8B-B14F-4D97-AF65-F5344CB8AC3E}">
        <p14:creationId xmlns:p14="http://schemas.microsoft.com/office/powerpoint/2010/main" val="1639034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RDMS Core Features</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69023" y="6362393"/>
            <a:ext cx="4781263" cy="485999"/>
          </a:xfrm>
        </p:spPr>
        <p:txBody>
          <a:bodyPr/>
          <a:lstStyle/>
          <a:p>
            <a:pPr indent="0">
              <a:buNone/>
            </a:pPr>
            <a:r>
              <a:rPr lang="de-DE" sz="1000" b="1" dirty="0"/>
              <a:t>RDMS</a:t>
            </a:r>
            <a:r>
              <a:rPr lang="de-DE" sz="1000" dirty="0"/>
              <a:t>: Research Data Management System</a:t>
            </a:r>
          </a:p>
          <a:p>
            <a:pPr indent="0">
              <a:buNone/>
            </a:pPr>
            <a:endParaRPr lang="en-US" dirty="0"/>
          </a:p>
        </p:txBody>
      </p:sp>
      <p:sp>
        <p:nvSpPr>
          <p:cNvPr id="2" name="TextBox 1">
            <a:extLst>
              <a:ext uri="{FF2B5EF4-FFF2-40B4-BE49-F238E27FC236}">
                <a16:creationId xmlns:a16="http://schemas.microsoft.com/office/drawing/2014/main" id="{5C7D48BA-DEA6-8288-123D-6C585513EDA1}"/>
              </a:ext>
            </a:extLst>
          </p:cNvPr>
          <p:cNvSpPr txBox="1"/>
          <p:nvPr/>
        </p:nvSpPr>
        <p:spPr>
          <a:xfrm>
            <a:off x="198944" y="961311"/>
            <a:ext cx="11993056" cy="5262979"/>
          </a:xfrm>
          <a:prstGeom prst="rect">
            <a:avLst/>
          </a:prstGeom>
          <a:noFill/>
        </p:spPr>
        <p:txBody>
          <a:bodyPr wrap="square">
            <a:spAutoFit/>
          </a:bodyPr>
          <a:lstStyle/>
          <a:p>
            <a:pPr marL="285750" indent="-285750">
              <a:buFont typeface="Arial" panose="020B0604020202020204" pitchFamily="34" charset="0"/>
              <a:buChar char="•"/>
            </a:pPr>
            <a:r>
              <a:rPr lang="en-US" sz="2400" dirty="0"/>
              <a:t>Support for multiple </a:t>
            </a:r>
            <a:r>
              <a:rPr lang="en-US" sz="2400" b="1" dirty="0"/>
              <a:t>Tenants</a:t>
            </a:r>
            <a:r>
              <a:rPr lang="en-US" sz="2400" dirty="0"/>
              <a: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Custom </a:t>
            </a:r>
            <a:r>
              <a:rPr lang="en-US" sz="2400" b="1" dirty="0"/>
              <a:t>Project Tree</a:t>
            </a:r>
            <a:r>
              <a:rPr lang="en-US" sz="2400" dirty="0"/>
              <a: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b="1" dirty="0"/>
              <a:t>User-defined Object Type </a:t>
            </a:r>
            <a:r>
              <a:rPr lang="en-US" sz="2400" dirty="0"/>
              <a:t>support:</a:t>
            </a:r>
          </a:p>
          <a:p>
            <a:pPr marL="742950" lvl="1" indent="-285750">
              <a:buFont typeface="Arial" panose="020B0604020202020204" pitchFamily="34" charset="0"/>
              <a:buChar char="•"/>
            </a:pPr>
            <a:r>
              <a:rPr lang="en-US" sz="2400" dirty="0"/>
              <a:t>Document </a:t>
            </a:r>
            <a:r>
              <a:rPr lang="en-US" sz="2400" b="1" dirty="0"/>
              <a:t>Validation</a:t>
            </a:r>
          </a:p>
          <a:p>
            <a:pPr marL="742950" lvl="1" indent="-285750">
              <a:buFont typeface="Arial" panose="020B0604020202020204" pitchFamily="34" charset="0"/>
              <a:buChar char="•"/>
            </a:pPr>
            <a:r>
              <a:rPr lang="en-US" sz="2400" dirty="0"/>
              <a:t>Data </a:t>
            </a:r>
            <a:r>
              <a:rPr lang="en-US" sz="2400" b="1" dirty="0"/>
              <a:t>Extraction</a:t>
            </a:r>
          </a:p>
          <a:p>
            <a:pPr marL="742950" lvl="1" indent="-285750">
              <a:buFont typeface="Arial" panose="020B0604020202020204" pitchFamily="34" charset="0"/>
              <a:buChar char="•"/>
            </a:pPr>
            <a:r>
              <a:rPr lang="en-US" sz="2400" dirty="0"/>
              <a:t>Data </a:t>
            </a:r>
            <a:r>
              <a:rPr lang="en-US" sz="2400" b="1" dirty="0"/>
              <a:t>Visualization</a:t>
            </a:r>
          </a:p>
          <a:p>
            <a:pPr marL="742950" lvl="1" indent="-285750">
              <a:buFont typeface="Arial" panose="020B0604020202020204" pitchFamily="34" charset="0"/>
              <a:buChar char="•"/>
            </a:pPr>
            <a:r>
              <a:rPr lang="en-US" sz="2400" b="1" dirty="0"/>
              <a:t>Properties Templates</a:t>
            </a:r>
          </a:p>
          <a:p>
            <a:pPr marL="742950" lvl="1" indent="-285750">
              <a:buFont typeface="Arial" panose="020B0604020202020204" pitchFamily="34" charset="0"/>
              <a:buChar char="•"/>
            </a:pPr>
            <a:r>
              <a:rPr lang="en-US" sz="2400" b="1" dirty="0"/>
              <a:t>Table Templates</a:t>
            </a:r>
          </a:p>
          <a:p>
            <a:pPr marL="742950" lvl="1"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b="1" dirty="0"/>
              <a:t>Batch Import </a:t>
            </a:r>
            <a:r>
              <a:rPr lang="en-US" sz="2400" dirty="0"/>
              <a:t>of Documents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b="1" dirty="0"/>
              <a:t>UI Customization</a:t>
            </a:r>
            <a:r>
              <a:rPr lang="en-US" sz="2400" dirty="0"/>
              <a:t> (with HTML/JS/CSS injection)</a:t>
            </a:r>
          </a:p>
        </p:txBody>
      </p:sp>
      <p:sp>
        <p:nvSpPr>
          <p:cNvPr id="3" name="Text Box 10">
            <a:extLst>
              <a:ext uri="{FF2B5EF4-FFF2-40B4-BE49-F238E27FC236}">
                <a16:creationId xmlns:a16="http://schemas.microsoft.com/office/drawing/2014/main" id="{827EE6BA-A6F3-6C4B-9955-A80E01F8583C}"/>
              </a:ext>
            </a:extLst>
          </p:cNvPr>
          <p:cNvSpPr txBox="1">
            <a:spLocks noChangeArrowheads="1"/>
          </p:cNvSpPr>
          <p:nvPr/>
        </p:nvSpPr>
        <p:spPr bwMode="auto">
          <a:xfrm>
            <a:off x="9584732" y="1591348"/>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System</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qualitative composition</a:t>
            </a:r>
            <a:r>
              <a:rPr lang="ru-RU" altLang="ru-RU" sz="1200" dirty="0">
                <a:solidFill>
                  <a:schemeClr val="tx1"/>
                </a:solidFill>
                <a:latin typeface="Arial" panose="020B0604020202020204" pitchFamily="34" charset="0"/>
              </a:rPr>
              <a:t>)</a:t>
            </a:r>
          </a:p>
        </p:txBody>
      </p:sp>
      <p:sp>
        <p:nvSpPr>
          <p:cNvPr id="4" name="Line 11">
            <a:extLst>
              <a:ext uri="{FF2B5EF4-FFF2-40B4-BE49-F238E27FC236}">
                <a16:creationId xmlns:a16="http://schemas.microsoft.com/office/drawing/2014/main" id="{B85B2FA7-4BD3-2CD2-C4B8-85A215D15E70}"/>
              </a:ext>
            </a:extLst>
          </p:cNvPr>
          <p:cNvSpPr>
            <a:spLocks noChangeShapeType="1"/>
          </p:cNvSpPr>
          <p:nvPr/>
        </p:nvSpPr>
        <p:spPr bwMode="auto">
          <a:xfrm flipH="1">
            <a:off x="10661057" y="2239048"/>
            <a:ext cx="3175" cy="5429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 name="Text Box 12">
            <a:extLst>
              <a:ext uri="{FF2B5EF4-FFF2-40B4-BE49-F238E27FC236}">
                <a16:creationId xmlns:a16="http://schemas.microsoft.com/office/drawing/2014/main" id="{83929E72-B930-A41F-6330-FFC62724046F}"/>
              </a:ext>
            </a:extLst>
          </p:cNvPr>
          <p:cNvSpPr txBox="1">
            <a:spLocks noChangeArrowheads="1"/>
          </p:cNvSpPr>
          <p:nvPr/>
        </p:nvSpPr>
        <p:spPr bwMode="auto">
          <a:xfrm>
            <a:off x="9583145" y="3924973"/>
            <a:ext cx="2160587" cy="53181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Modification</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000" dirty="0">
                <a:solidFill>
                  <a:schemeClr val="tx1"/>
                </a:solidFill>
                <a:latin typeface="Arial" panose="020B0604020202020204" pitchFamily="34" charset="0"/>
              </a:rPr>
              <a:t>(</a:t>
            </a:r>
            <a:r>
              <a:rPr lang="en-US" altLang="ru-RU" sz="1000" dirty="0">
                <a:solidFill>
                  <a:schemeClr val="tx1"/>
                </a:solidFill>
                <a:latin typeface="Arial" panose="020B0604020202020204" pitchFamily="34" charset="0"/>
              </a:rPr>
              <a:t>crystal structure type</a:t>
            </a:r>
            <a:r>
              <a:rPr lang="ru-RU" altLang="ru-RU" sz="1000" dirty="0">
                <a:solidFill>
                  <a:schemeClr val="tx1"/>
                </a:solidFill>
                <a:latin typeface="Arial" panose="020B0604020202020204" pitchFamily="34" charset="0"/>
              </a:rPr>
              <a:t>)</a:t>
            </a:r>
          </a:p>
        </p:txBody>
      </p:sp>
      <p:sp>
        <p:nvSpPr>
          <p:cNvPr id="8" name="Text Box 13">
            <a:extLst>
              <a:ext uri="{FF2B5EF4-FFF2-40B4-BE49-F238E27FC236}">
                <a16:creationId xmlns:a16="http://schemas.microsoft.com/office/drawing/2014/main" id="{CFB7780F-5559-9B27-6A42-EF5DCACA5DDA}"/>
              </a:ext>
            </a:extLst>
          </p:cNvPr>
          <p:cNvSpPr txBox="1">
            <a:spLocks noChangeArrowheads="1"/>
          </p:cNvSpPr>
          <p:nvPr/>
        </p:nvSpPr>
        <p:spPr bwMode="auto">
          <a:xfrm>
            <a:off x="9583145" y="2777211"/>
            <a:ext cx="2160587" cy="554037"/>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Substance</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quantitative </a:t>
            </a:r>
            <a:r>
              <a:rPr lang="en-US" altLang="ru-RU" sz="1200" dirty="0">
                <a:solidFill>
                  <a:schemeClr val="tx1"/>
                </a:solidFill>
                <a:latin typeface="Arial" panose="020B0604020202020204" pitchFamily="34" charset="0"/>
              </a:rPr>
              <a:t>composition</a:t>
            </a:r>
            <a:r>
              <a:rPr lang="ru-RU" altLang="ru-RU" sz="1200" dirty="0">
                <a:solidFill>
                  <a:schemeClr val="tx1"/>
                </a:solidFill>
                <a:latin typeface="Arial" panose="020B0604020202020204" pitchFamily="34" charset="0"/>
              </a:rPr>
              <a:t>)</a:t>
            </a:r>
          </a:p>
        </p:txBody>
      </p:sp>
      <p:sp>
        <p:nvSpPr>
          <p:cNvPr id="9" name="Line 15">
            <a:extLst>
              <a:ext uri="{FF2B5EF4-FFF2-40B4-BE49-F238E27FC236}">
                <a16:creationId xmlns:a16="http://schemas.microsoft.com/office/drawing/2014/main" id="{CE8D76A1-A84A-F3A1-0151-F45AD8A1C6A3}"/>
              </a:ext>
            </a:extLst>
          </p:cNvPr>
          <p:cNvSpPr>
            <a:spLocks noChangeShapeType="1"/>
          </p:cNvSpPr>
          <p:nvPr/>
        </p:nvSpPr>
        <p:spPr bwMode="auto">
          <a:xfrm flipH="1">
            <a:off x="10662645" y="4452023"/>
            <a:ext cx="1587" cy="52387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 name="Text Box 16">
            <a:extLst>
              <a:ext uri="{FF2B5EF4-FFF2-40B4-BE49-F238E27FC236}">
                <a16:creationId xmlns:a16="http://schemas.microsoft.com/office/drawing/2014/main" id="{110A9F8B-1EDB-5D25-0ED2-4D49613F7F77}"/>
              </a:ext>
            </a:extLst>
          </p:cNvPr>
          <p:cNvSpPr txBox="1">
            <a:spLocks noChangeArrowheads="1"/>
          </p:cNvSpPr>
          <p:nvPr/>
        </p:nvSpPr>
        <p:spPr bwMode="auto">
          <a:xfrm>
            <a:off x="10454682" y="4896523"/>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spcBef>
                <a:spcPct val="0"/>
              </a:spcBef>
            </a:pPr>
            <a:r>
              <a:rPr lang="en-US" altLang="ru-RU" sz="1800" b="1" dirty="0">
                <a:solidFill>
                  <a:schemeClr val="tx2"/>
                </a:solidFill>
                <a:latin typeface="Arial" panose="020B0604020202020204" pitchFamily="34" charset="0"/>
              </a:rPr>
              <a:t>…</a:t>
            </a:r>
            <a:endParaRPr lang="ru-RU" altLang="ru-RU" sz="1800" b="1" dirty="0">
              <a:solidFill>
                <a:schemeClr val="tx2"/>
              </a:solidFill>
              <a:latin typeface="Arial" panose="020B0604020202020204" pitchFamily="34" charset="0"/>
            </a:endParaRPr>
          </a:p>
        </p:txBody>
      </p:sp>
      <p:sp>
        <p:nvSpPr>
          <p:cNvPr id="11" name="Line 36">
            <a:extLst>
              <a:ext uri="{FF2B5EF4-FFF2-40B4-BE49-F238E27FC236}">
                <a16:creationId xmlns:a16="http://schemas.microsoft.com/office/drawing/2014/main" id="{000E116C-84AE-5FD8-A94C-8856F98E105F}"/>
              </a:ext>
            </a:extLst>
          </p:cNvPr>
          <p:cNvSpPr>
            <a:spLocks noChangeShapeType="1"/>
          </p:cNvSpPr>
          <p:nvPr/>
        </p:nvSpPr>
        <p:spPr bwMode="auto">
          <a:xfrm>
            <a:off x="10668995" y="3340773"/>
            <a:ext cx="1587" cy="5937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2" name="Text Box 52">
            <a:extLst>
              <a:ext uri="{FF2B5EF4-FFF2-40B4-BE49-F238E27FC236}">
                <a16:creationId xmlns:a16="http://schemas.microsoft.com/office/drawing/2014/main" id="{235FE540-AEC4-1254-F207-D89198A0CE4A}"/>
              </a:ext>
            </a:extLst>
          </p:cNvPr>
          <p:cNvSpPr txBox="1">
            <a:spLocks noChangeArrowheads="1"/>
          </p:cNvSpPr>
          <p:nvPr/>
        </p:nvSpPr>
        <p:spPr bwMode="auto">
          <a:xfrm>
            <a:off x="9584732" y="2239048"/>
            <a:ext cx="1008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eaLnBrk="1" hangingPunct="1">
              <a:spcBef>
                <a:spcPct val="50000"/>
              </a:spcBef>
            </a:pPr>
            <a:r>
              <a:rPr lang="en-US" altLang="ru-RU" sz="2000">
                <a:solidFill>
                  <a:schemeClr val="tx1"/>
                </a:solidFill>
                <a:latin typeface="Arial" panose="020B0604020202020204" pitchFamily="34" charset="0"/>
              </a:rPr>
              <a:t>In-S</a:t>
            </a:r>
            <a:endParaRPr lang="ru-RU" altLang="ru-RU" sz="2000">
              <a:solidFill>
                <a:schemeClr val="tx1"/>
              </a:solidFill>
              <a:latin typeface="Arial" panose="020B0604020202020204" pitchFamily="34" charset="0"/>
            </a:endParaRPr>
          </a:p>
        </p:txBody>
      </p:sp>
      <p:sp>
        <p:nvSpPr>
          <p:cNvPr id="13" name="Rectangle 53">
            <a:extLst>
              <a:ext uri="{FF2B5EF4-FFF2-40B4-BE49-F238E27FC236}">
                <a16:creationId xmlns:a16="http://schemas.microsoft.com/office/drawing/2014/main" id="{E4B13017-9FF7-4E47-C867-D5FA187C3AC0}"/>
              </a:ext>
            </a:extLst>
          </p:cNvPr>
          <p:cNvSpPr>
            <a:spLocks noChangeArrowheads="1"/>
          </p:cNvSpPr>
          <p:nvPr/>
        </p:nvSpPr>
        <p:spPr bwMode="auto">
          <a:xfrm>
            <a:off x="9511707" y="3389986"/>
            <a:ext cx="863600"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000">
                <a:solidFill>
                  <a:schemeClr val="tx1"/>
                </a:solidFill>
                <a:latin typeface="Arial" panose="020B0604020202020204" pitchFamily="34" charset="0"/>
              </a:rPr>
              <a:t>In</a:t>
            </a:r>
            <a:r>
              <a:rPr lang="en-US" altLang="ru-RU" sz="2000" baseline="-25000">
                <a:solidFill>
                  <a:schemeClr val="tx1"/>
                </a:solidFill>
                <a:latin typeface="Arial" panose="020B0604020202020204" pitchFamily="34" charset="0"/>
              </a:rPr>
              <a:t>2</a:t>
            </a:r>
            <a:r>
              <a:rPr lang="en-US" altLang="ru-RU" sz="2000">
                <a:solidFill>
                  <a:schemeClr val="tx1"/>
                </a:solidFill>
                <a:latin typeface="Arial" panose="020B0604020202020204" pitchFamily="34" charset="0"/>
              </a:rPr>
              <a:t>S</a:t>
            </a:r>
            <a:r>
              <a:rPr lang="en-US" altLang="ru-RU" sz="2000" baseline="-25000">
                <a:solidFill>
                  <a:schemeClr val="tx1"/>
                </a:solidFill>
                <a:latin typeface="Arial" panose="020B0604020202020204" pitchFamily="34" charset="0"/>
              </a:rPr>
              <a:t>3</a:t>
            </a:r>
          </a:p>
        </p:txBody>
      </p:sp>
      <p:sp>
        <p:nvSpPr>
          <p:cNvPr id="14" name="Rectangle 54">
            <a:extLst>
              <a:ext uri="{FF2B5EF4-FFF2-40B4-BE49-F238E27FC236}">
                <a16:creationId xmlns:a16="http://schemas.microsoft.com/office/drawing/2014/main" id="{CD8674B8-A8C7-E8B8-DA84-64A993B8A5C0}"/>
              </a:ext>
            </a:extLst>
          </p:cNvPr>
          <p:cNvSpPr>
            <a:spLocks noChangeArrowheads="1"/>
          </p:cNvSpPr>
          <p:nvPr/>
        </p:nvSpPr>
        <p:spPr bwMode="auto">
          <a:xfrm>
            <a:off x="9511707" y="4471073"/>
            <a:ext cx="1181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l-GR" altLang="ru-RU" sz="2000" i="1">
                <a:solidFill>
                  <a:schemeClr val="tx1"/>
                </a:solidFill>
                <a:latin typeface="Arial" panose="020B0604020202020204" pitchFamily="34" charset="0"/>
                <a:cs typeface="Arial" panose="020B0604020202020204" pitchFamily="34" charset="0"/>
              </a:rPr>
              <a:t>β</a:t>
            </a:r>
            <a:r>
              <a:rPr lang="en-US" altLang="ru-RU" sz="2000">
                <a:solidFill>
                  <a:schemeClr val="tx1"/>
                </a:solidFill>
                <a:latin typeface="Arial" panose="020B0604020202020204" pitchFamily="34" charset="0"/>
                <a:cs typeface="Arial" panose="020B0604020202020204" pitchFamily="34" charset="0"/>
              </a:rPr>
              <a:t>-</a:t>
            </a:r>
            <a:r>
              <a:rPr lang="en-US" altLang="ru-RU" sz="2000">
                <a:solidFill>
                  <a:schemeClr val="tx1"/>
                </a:solidFill>
                <a:latin typeface="Arial" panose="020B0604020202020204" pitchFamily="34" charset="0"/>
              </a:rPr>
              <a:t>In</a:t>
            </a:r>
            <a:r>
              <a:rPr lang="en-US" altLang="ru-RU" sz="2000" baseline="-25000">
                <a:solidFill>
                  <a:schemeClr val="tx1"/>
                </a:solidFill>
                <a:latin typeface="Arial" panose="020B0604020202020204" pitchFamily="34" charset="0"/>
              </a:rPr>
              <a:t>2</a:t>
            </a:r>
            <a:r>
              <a:rPr lang="en-US" altLang="ru-RU" sz="2000">
                <a:solidFill>
                  <a:schemeClr val="tx1"/>
                </a:solidFill>
                <a:latin typeface="Arial" panose="020B0604020202020204" pitchFamily="34" charset="0"/>
              </a:rPr>
              <a:t>S</a:t>
            </a:r>
            <a:r>
              <a:rPr lang="en-US" altLang="ru-RU" sz="2000" baseline="-25000">
                <a:solidFill>
                  <a:schemeClr val="tx1"/>
                </a:solidFill>
                <a:latin typeface="Arial" panose="020B0604020202020204" pitchFamily="34" charset="0"/>
              </a:rPr>
              <a:t>3</a:t>
            </a:r>
          </a:p>
        </p:txBody>
      </p:sp>
      <p:pic>
        <p:nvPicPr>
          <p:cNvPr id="1026" name="Picture 2" descr="Nobel Prize in Chemistry 2022: Chemistry That 'Clicks' Into Place - Lindau  Nobel Laureate Meetings">
            <a:extLst>
              <a:ext uri="{FF2B5EF4-FFF2-40B4-BE49-F238E27FC236}">
                <a16:creationId xmlns:a16="http://schemas.microsoft.com/office/drawing/2014/main" id="{6E435DEF-BF13-6FC5-545B-5135E75780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3283" y="2692958"/>
            <a:ext cx="3245618" cy="1708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790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MultiTenancy Architecture – lakshaysuri">
            <a:extLst>
              <a:ext uri="{FF2B5EF4-FFF2-40B4-BE49-F238E27FC236}">
                <a16:creationId xmlns:a16="http://schemas.microsoft.com/office/drawing/2014/main" id="{6FFA8D02-E390-00AB-784E-89A51690E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0586" y="208547"/>
            <a:ext cx="5215142" cy="2390273"/>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9" y="108000"/>
            <a:ext cx="8911959" cy="792000"/>
          </a:xfrm>
        </p:spPr>
        <p:txBody>
          <a:bodyPr/>
          <a:lstStyle/>
          <a:p>
            <a:r>
              <a:rPr lang="en-US" dirty="0"/>
              <a:t>RDMS: Multiple Tenant Support</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69023" y="6362393"/>
            <a:ext cx="4694177" cy="485999"/>
          </a:xfrm>
        </p:spPr>
        <p:txBody>
          <a:bodyPr/>
          <a:lstStyle/>
          <a:p>
            <a:endParaRPr lang="en-US" sz="1000" dirty="0">
              <a:hlinkClick r:id="rId4"/>
            </a:endParaRPr>
          </a:p>
          <a:p>
            <a:r>
              <a:rPr lang="en-US" sz="1000" dirty="0">
                <a:hlinkClick r:id="rId4"/>
              </a:rPr>
              <a:t>https://en.wikipedia.org/wiki/Multitenancy</a:t>
            </a:r>
            <a:endParaRPr lang="en-US" sz="1000" dirty="0"/>
          </a:p>
          <a:p>
            <a:endParaRPr lang="en-US" dirty="0"/>
          </a:p>
        </p:txBody>
      </p:sp>
      <p:sp>
        <p:nvSpPr>
          <p:cNvPr id="3" name="TextBox 2">
            <a:extLst>
              <a:ext uri="{FF2B5EF4-FFF2-40B4-BE49-F238E27FC236}">
                <a16:creationId xmlns:a16="http://schemas.microsoft.com/office/drawing/2014/main" id="{70FE16D8-5A76-8BC3-C272-54C282EBD9A4}"/>
              </a:ext>
            </a:extLst>
          </p:cNvPr>
          <p:cNvSpPr txBox="1"/>
          <p:nvPr/>
        </p:nvSpPr>
        <p:spPr>
          <a:xfrm>
            <a:off x="139589" y="891414"/>
            <a:ext cx="11825416" cy="5447645"/>
          </a:xfrm>
          <a:prstGeom prst="rect">
            <a:avLst/>
          </a:prstGeom>
          <a:noFill/>
        </p:spPr>
        <p:txBody>
          <a:bodyPr wrap="square">
            <a:spAutoFit/>
          </a:bodyPr>
          <a:lstStyle/>
          <a:p>
            <a:r>
              <a:rPr lang="en-US" sz="2800" b="1" dirty="0"/>
              <a:t>What is Tenant?</a:t>
            </a:r>
          </a:p>
          <a:p>
            <a:endParaRPr lang="en-US" sz="1400" b="1" dirty="0"/>
          </a:p>
          <a:p>
            <a:r>
              <a:rPr lang="en-US" b="1" dirty="0"/>
              <a:t>Short answer:</a:t>
            </a:r>
          </a:p>
          <a:p>
            <a:r>
              <a:rPr lang="en-US" dirty="0"/>
              <a:t>Tenant – separate (distinct) instance of a software application that</a:t>
            </a:r>
          </a:p>
          <a:p>
            <a:r>
              <a:rPr lang="en-US" dirty="0"/>
              <a:t>is used by a single organization or group of users.</a:t>
            </a:r>
          </a:p>
          <a:p>
            <a:endParaRPr lang="en-US" b="1" dirty="0"/>
          </a:p>
          <a:p>
            <a:r>
              <a:rPr lang="en-US" b="1" dirty="0"/>
              <a:t>Long answer:</a:t>
            </a:r>
          </a:p>
          <a:p>
            <a:r>
              <a:rPr lang="en-US" dirty="0"/>
              <a:t>Tenant is a customer account that </a:t>
            </a:r>
            <a:r>
              <a:rPr lang="en-US" u="sng" dirty="0"/>
              <a:t>has its own set of users, data, and configuration settings</a:t>
            </a:r>
            <a:r>
              <a:rPr lang="en-US" dirty="0"/>
              <a:t>, and is isolated from other tenants in the same software application. This concept is commonly used in Software as a Service (</a:t>
            </a:r>
            <a:r>
              <a:rPr lang="en-US" b="1" dirty="0"/>
              <a:t>SaaS</a:t>
            </a:r>
            <a:r>
              <a:rPr lang="en-US" dirty="0"/>
              <a:t>) applications, where a single software application is hosted in the cloud and is made available to multiple customers as separate tenants. This allows each customer to have their own instance of the application, with their own data, settings, and customizations, while still sharing the underlying infrastructure and resources of the application </a:t>
            </a:r>
          </a:p>
          <a:p>
            <a:endParaRPr lang="en-US" dirty="0"/>
          </a:p>
          <a:p>
            <a:r>
              <a:rPr lang="en-US" b="1" dirty="0"/>
              <a:t>Conclusion</a:t>
            </a:r>
            <a:r>
              <a:rPr lang="en-US" dirty="0"/>
              <a:t>:</a:t>
            </a:r>
          </a:p>
          <a:p>
            <a:r>
              <a:rPr lang="en-US" dirty="0"/>
              <a:t>Tenants are useful for separate SFB projects / workgroups / materials data repositories. For example: </a:t>
            </a:r>
          </a:p>
          <a:p>
            <a:pPr marL="1885950" lvl="5" indent="-171450">
              <a:buFont typeface="Arial" panose="020B0604020202020204" pitchFamily="34" charset="0"/>
              <a:buChar char="•"/>
            </a:pPr>
            <a:endParaRPr lang="en-US" sz="1600" b="1" dirty="0"/>
          </a:p>
          <a:p>
            <a:pPr marL="1885950" lvl="5" indent="-171450">
              <a:buFont typeface="Arial" panose="020B0604020202020204" pitchFamily="34" charset="0"/>
              <a:buChar char="•"/>
            </a:pPr>
            <a:r>
              <a:rPr lang="en-US" sz="2400" b="1" dirty="0"/>
              <a:t>Test</a:t>
            </a:r>
            <a:r>
              <a:rPr lang="en-US" sz="2400" dirty="0"/>
              <a:t>: </a:t>
            </a:r>
            <a:r>
              <a:rPr lang="en-US" sz="2400" dirty="0">
                <a:hlinkClick r:id="rId5"/>
              </a:rPr>
              <a:t>https://</a:t>
            </a:r>
            <a:r>
              <a:rPr lang="en-US" sz="2400" b="1" dirty="0">
                <a:hlinkClick r:id="rId5"/>
              </a:rPr>
              <a:t>inf</a:t>
            </a:r>
            <a:r>
              <a:rPr lang="en-US" sz="2400" dirty="0">
                <a:hlinkClick r:id="rId5"/>
              </a:rPr>
              <a:t>.mdi.ruhr-uni-bochum.de/</a:t>
            </a:r>
            <a:endParaRPr lang="en-US" sz="2400" dirty="0"/>
          </a:p>
          <a:p>
            <a:pPr marL="1885950" lvl="5" indent="-171450">
              <a:buFont typeface="Arial" panose="020B0604020202020204" pitchFamily="34" charset="0"/>
              <a:buChar char="•"/>
            </a:pPr>
            <a:endParaRPr lang="en-US" sz="800" dirty="0"/>
          </a:p>
          <a:p>
            <a:pPr marL="1885950" lvl="5" indent="-171450">
              <a:buFont typeface="Arial" panose="020B0604020202020204" pitchFamily="34" charset="0"/>
              <a:buChar char="•"/>
            </a:pPr>
            <a:r>
              <a:rPr lang="en-US" sz="2400" b="1" dirty="0"/>
              <a:t>Production</a:t>
            </a:r>
            <a:r>
              <a:rPr lang="en-US" sz="2400" dirty="0"/>
              <a:t>: </a:t>
            </a:r>
            <a:r>
              <a:rPr lang="en-US" sz="2400" dirty="0">
                <a:hlinkClick r:id="rId6"/>
              </a:rPr>
              <a:t>https://</a:t>
            </a:r>
            <a:r>
              <a:rPr lang="en-US" sz="2400" b="1" dirty="0">
                <a:hlinkClick r:id="rId6"/>
              </a:rPr>
              <a:t>crc247</a:t>
            </a:r>
            <a:r>
              <a:rPr lang="en-US" sz="2400" dirty="0">
                <a:hlinkClick r:id="rId6"/>
              </a:rPr>
              <a:t>.mdi.ruhr-uni-bochum.de/</a:t>
            </a:r>
            <a:endParaRPr lang="en-US" sz="2400" dirty="0"/>
          </a:p>
        </p:txBody>
      </p:sp>
    </p:spTree>
    <p:extLst>
      <p:ext uri="{BB962C8B-B14F-4D97-AF65-F5344CB8AC3E}">
        <p14:creationId xmlns:p14="http://schemas.microsoft.com/office/powerpoint/2010/main" val="3400477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Project Tree: control and display</a:t>
            </a:r>
            <a:endParaRPr lang="de-DE" sz="1600" dirty="0"/>
          </a:p>
        </p:txBody>
      </p:sp>
      <p:sp>
        <p:nvSpPr>
          <p:cNvPr id="3" name="Text Placeholder 2">
            <a:extLst>
              <a:ext uri="{FF2B5EF4-FFF2-40B4-BE49-F238E27FC236}">
                <a16:creationId xmlns:a16="http://schemas.microsoft.com/office/drawing/2014/main" id="{E6956C4B-1546-7F14-EB69-01B88422E931}"/>
              </a:ext>
            </a:extLst>
          </p:cNvPr>
          <p:cNvSpPr>
            <a:spLocks noGrp="1"/>
          </p:cNvSpPr>
          <p:nvPr>
            <p:ph type="body" sz="quarter" idx="13"/>
          </p:nvPr>
        </p:nvSpPr>
        <p:spPr/>
        <p:txBody>
          <a:bodyPr/>
          <a:lstStyle/>
          <a:p>
            <a:pPr indent="0">
              <a:buNone/>
            </a:pPr>
            <a:r>
              <a:rPr lang="en-US" dirty="0">
                <a:solidFill>
                  <a:prstClr val="black"/>
                </a:solidFill>
                <a:latin typeface="Arial" panose="020B0604020202020204"/>
                <a:hlinkClick r:id="rId3"/>
              </a:rPr>
              <a:t>https://demo.mdi.ruhr-uni-bochum.de/</a:t>
            </a:r>
            <a:endParaRPr lang="en-US" dirty="0">
              <a:solidFill>
                <a:prstClr val="black"/>
              </a:solidFill>
              <a:latin typeface="Arial" panose="020B0604020202020204"/>
            </a:endParaRPr>
          </a:p>
          <a:p>
            <a:pPr indent="0">
              <a:buNone/>
            </a:pPr>
            <a:endParaRPr lang="en-US" dirty="0"/>
          </a:p>
        </p:txBody>
      </p:sp>
      <p:pic>
        <p:nvPicPr>
          <p:cNvPr id="7" name="Picture 6">
            <a:extLst>
              <a:ext uri="{FF2B5EF4-FFF2-40B4-BE49-F238E27FC236}">
                <a16:creationId xmlns:a16="http://schemas.microsoft.com/office/drawing/2014/main" id="{8ACE9D6E-FDB3-CA88-516C-F6D31458E11F}"/>
              </a:ext>
            </a:extLst>
          </p:cNvPr>
          <p:cNvPicPr>
            <a:picLocks noChangeAspect="1"/>
          </p:cNvPicPr>
          <p:nvPr/>
        </p:nvPicPr>
        <p:blipFill>
          <a:blip r:embed="rId4"/>
          <a:stretch>
            <a:fillRect/>
          </a:stretch>
        </p:blipFill>
        <p:spPr>
          <a:xfrm>
            <a:off x="126568" y="783828"/>
            <a:ext cx="11901309" cy="1980942"/>
          </a:xfrm>
          <a:prstGeom prst="rect">
            <a:avLst/>
          </a:prstGeom>
          <a:ln>
            <a:solidFill>
              <a:srgbClr val="0070C0"/>
            </a:solidFill>
          </a:ln>
        </p:spPr>
      </p:pic>
      <p:pic>
        <p:nvPicPr>
          <p:cNvPr id="11" name="Picture 10">
            <a:extLst>
              <a:ext uri="{FF2B5EF4-FFF2-40B4-BE49-F238E27FC236}">
                <a16:creationId xmlns:a16="http://schemas.microsoft.com/office/drawing/2014/main" id="{3384151E-0DAF-CF83-297A-A6E59D4DD337}"/>
              </a:ext>
            </a:extLst>
          </p:cNvPr>
          <p:cNvPicPr>
            <a:picLocks noChangeAspect="1"/>
          </p:cNvPicPr>
          <p:nvPr/>
        </p:nvPicPr>
        <p:blipFill>
          <a:blip r:embed="rId5"/>
          <a:stretch>
            <a:fillRect/>
          </a:stretch>
        </p:blipFill>
        <p:spPr>
          <a:xfrm>
            <a:off x="133291" y="4817022"/>
            <a:ext cx="5804251" cy="1894807"/>
          </a:xfrm>
          <a:prstGeom prst="rect">
            <a:avLst/>
          </a:prstGeom>
          <a:ln>
            <a:solidFill>
              <a:srgbClr val="0070C0"/>
            </a:solidFill>
          </a:ln>
        </p:spPr>
      </p:pic>
      <p:pic>
        <p:nvPicPr>
          <p:cNvPr id="24" name="Picture 23">
            <a:extLst>
              <a:ext uri="{FF2B5EF4-FFF2-40B4-BE49-F238E27FC236}">
                <a16:creationId xmlns:a16="http://schemas.microsoft.com/office/drawing/2014/main" id="{0834AFFA-41C1-53D5-B820-1BB4BF8239C4}"/>
              </a:ext>
            </a:extLst>
          </p:cNvPr>
          <p:cNvPicPr>
            <a:picLocks noChangeAspect="1"/>
          </p:cNvPicPr>
          <p:nvPr/>
        </p:nvPicPr>
        <p:blipFill>
          <a:blip r:embed="rId6"/>
          <a:stretch>
            <a:fillRect/>
          </a:stretch>
        </p:blipFill>
        <p:spPr>
          <a:xfrm>
            <a:off x="4970363" y="3123163"/>
            <a:ext cx="4313645" cy="3734837"/>
          </a:xfrm>
          <a:prstGeom prst="rect">
            <a:avLst/>
          </a:prstGeom>
          <a:ln>
            <a:solidFill>
              <a:srgbClr val="0070C0"/>
            </a:solidFill>
          </a:ln>
        </p:spPr>
      </p:pic>
      <p:pic>
        <p:nvPicPr>
          <p:cNvPr id="33" name="Picture 32">
            <a:extLst>
              <a:ext uri="{FF2B5EF4-FFF2-40B4-BE49-F238E27FC236}">
                <a16:creationId xmlns:a16="http://schemas.microsoft.com/office/drawing/2014/main" id="{9E237251-91EB-F7A5-FD35-24A75146CE97}"/>
              </a:ext>
            </a:extLst>
          </p:cNvPr>
          <p:cNvPicPr>
            <a:picLocks noChangeAspect="1"/>
          </p:cNvPicPr>
          <p:nvPr/>
        </p:nvPicPr>
        <p:blipFill>
          <a:blip r:embed="rId7"/>
          <a:stretch>
            <a:fillRect/>
          </a:stretch>
        </p:blipFill>
        <p:spPr>
          <a:xfrm>
            <a:off x="130628" y="2821087"/>
            <a:ext cx="2925915" cy="1921735"/>
          </a:xfrm>
          <a:prstGeom prst="rect">
            <a:avLst/>
          </a:prstGeom>
          <a:ln>
            <a:solidFill>
              <a:srgbClr val="0070C0"/>
            </a:solidFill>
          </a:ln>
        </p:spPr>
      </p:pic>
      <p:pic>
        <p:nvPicPr>
          <p:cNvPr id="40" name="Picture 39">
            <a:extLst>
              <a:ext uri="{FF2B5EF4-FFF2-40B4-BE49-F238E27FC236}">
                <a16:creationId xmlns:a16="http://schemas.microsoft.com/office/drawing/2014/main" id="{402147CB-2240-0E35-8275-B2B24EC441E9}"/>
              </a:ext>
            </a:extLst>
          </p:cNvPr>
          <p:cNvPicPr>
            <a:picLocks noChangeAspect="1"/>
          </p:cNvPicPr>
          <p:nvPr/>
        </p:nvPicPr>
        <p:blipFill>
          <a:blip r:embed="rId8"/>
          <a:stretch>
            <a:fillRect/>
          </a:stretch>
        </p:blipFill>
        <p:spPr>
          <a:xfrm>
            <a:off x="9503701" y="4070745"/>
            <a:ext cx="2688299" cy="2787255"/>
          </a:xfrm>
          <a:prstGeom prst="rect">
            <a:avLst/>
          </a:prstGeom>
          <a:ln>
            <a:solidFill>
              <a:srgbClr val="0070C0"/>
            </a:solidFill>
          </a:ln>
        </p:spPr>
      </p:pic>
      <p:cxnSp>
        <p:nvCxnSpPr>
          <p:cNvPr id="34" name="Straight Arrow Connector 33">
            <a:extLst>
              <a:ext uri="{FF2B5EF4-FFF2-40B4-BE49-F238E27FC236}">
                <a16:creationId xmlns:a16="http://schemas.microsoft.com/office/drawing/2014/main" id="{345935B0-656D-8C30-579B-C10604EC6A7B}"/>
              </a:ext>
            </a:extLst>
          </p:cNvPr>
          <p:cNvCxnSpPr>
            <a:cxnSpLocks/>
          </p:cNvCxnSpPr>
          <p:nvPr/>
        </p:nvCxnSpPr>
        <p:spPr>
          <a:xfrm flipH="1">
            <a:off x="1095270" y="1738737"/>
            <a:ext cx="6228773" cy="195905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947647A-87B9-AEC5-A361-7AD6D1076C67}"/>
              </a:ext>
            </a:extLst>
          </p:cNvPr>
          <p:cNvCxnSpPr>
            <a:cxnSpLocks/>
          </p:cNvCxnSpPr>
          <p:nvPr/>
        </p:nvCxnSpPr>
        <p:spPr>
          <a:xfrm flipV="1">
            <a:off x="8752114" y="4230356"/>
            <a:ext cx="783772" cy="1145512"/>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BF41715-F2A9-A082-CED0-D925081F7D59}"/>
              </a:ext>
            </a:extLst>
          </p:cNvPr>
          <p:cNvCxnSpPr>
            <a:cxnSpLocks/>
          </p:cNvCxnSpPr>
          <p:nvPr/>
        </p:nvCxnSpPr>
        <p:spPr>
          <a:xfrm flipV="1">
            <a:off x="6114140" y="1738365"/>
            <a:ext cx="3572471" cy="420720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9894643" y="2706081"/>
            <a:ext cx="2297357" cy="140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Control </a:t>
            </a:r>
            <a:r>
              <a:rPr lang="en-US" altLang="ru-RU" sz="2133" dirty="0">
                <a:solidFill>
                  <a:prstClr val="black"/>
                </a:solidFill>
                <a:latin typeface="+mn-lt"/>
              </a:rPr>
              <a:t>(admin):</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Parent Id</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Access</a:t>
            </a:r>
            <a:endParaRPr lang="ru-RU" altLang="ru-RU" sz="1600" dirty="0">
              <a:solidFill>
                <a:prstClr val="black"/>
              </a:solidFill>
              <a:latin typeface="+mn-lt"/>
            </a:endParaRPr>
          </a:p>
        </p:txBody>
      </p:sp>
      <p:sp>
        <p:nvSpPr>
          <p:cNvPr id="49" name="Text Box 52">
            <a:extLst>
              <a:ext uri="{FF2B5EF4-FFF2-40B4-BE49-F238E27FC236}">
                <a16:creationId xmlns:a16="http://schemas.microsoft.com/office/drawing/2014/main" id="{19DD3A58-7E71-8F51-27B2-53BFD59123F7}"/>
              </a:ext>
            </a:extLst>
          </p:cNvPr>
          <p:cNvSpPr txBox="1">
            <a:spLocks noChangeArrowheads="1"/>
          </p:cNvSpPr>
          <p:nvPr/>
        </p:nvSpPr>
        <p:spPr bwMode="auto">
          <a:xfrm>
            <a:off x="3029779" y="2789381"/>
            <a:ext cx="2212120" cy="10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Display </a:t>
            </a:r>
            <a:r>
              <a:rPr lang="en-US" altLang="ru-RU" sz="2133" dirty="0">
                <a:solidFill>
                  <a:prstClr val="black"/>
                </a:solidFill>
                <a:latin typeface="+mn-lt"/>
              </a:rPr>
              <a:t>for users in Web Application</a:t>
            </a:r>
            <a:endParaRPr lang="ru-RU" altLang="ru-RU" sz="2133" dirty="0">
              <a:solidFill>
                <a:prstClr val="black"/>
              </a:solidFill>
              <a:latin typeface="+mn-lt"/>
            </a:endParaRPr>
          </a:p>
        </p:txBody>
      </p:sp>
      <p:cxnSp>
        <p:nvCxnSpPr>
          <p:cNvPr id="50" name="Straight Arrow Connector 49">
            <a:extLst>
              <a:ext uri="{FF2B5EF4-FFF2-40B4-BE49-F238E27FC236}">
                <a16:creationId xmlns:a16="http://schemas.microsoft.com/office/drawing/2014/main" id="{46D593B7-10C8-3344-5681-C1B9C7C77CCC}"/>
              </a:ext>
            </a:extLst>
          </p:cNvPr>
          <p:cNvCxnSpPr>
            <a:cxnSpLocks/>
          </p:cNvCxnSpPr>
          <p:nvPr/>
        </p:nvCxnSpPr>
        <p:spPr>
          <a:xfrm flipH="1" flipV="1">
            <a:off x="1517301" y="1034980"/>
            <a:ext cx="1527350" cy="1879042"/>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1C78772-BDAA-1999-08B0-86910C51BE1C}"/>
              </a:ext>
            </a:extLst>
          </p:cNvPr>
          <p:cNvCxnSpPr>
            <a:cxnSpLocks/>
          </p:cNvCxnSpPr>
          <p:nvPr/>
        </p:nvCxnSpPr>
        <p:spPr>
          <a:xfrm flipH="1">
            <a:off x="1105319" y="3719780"/>
            <a:ext cx="1904363" cy="219174"/>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B101942-7752-9CA9-D700-CA8BA1B214E3}"/>
              </a:ext>
            </a:extLst>
          </p:cNvPr>
          <p:cNvCxnSpPr>
            <a:cxnSpLocks/>
          </p:cNvCxnSpPr>
          <p:nvPr/>
        </p:nvCxnSpPr>
        <p:spPr>
          <a:xfrm flipV="1">
            <a:off x="1617785" y="3466682"/>
            <a:ext cx="3567164" cy="28738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691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RDMS FREE Playground</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211016" y="4215843"/>
            <a:ext cx="8199453" cy="1754326"/>
          </a:xfrm>
          <a:prstGeom prst="rect">
            <a:avLst/>
          </a:prstGeom>
          <a:noFill/>
        </p:spPr>
        <p:txBody>
          <a:bodyPr wrap="square">
            <a:spAutoFit/>
          </a:bodyPr>
          <a:lstStyle/>
          <a:p>
            <a:pPr indent="0">
              <a:buNone/>
            </a:pPr>
            <a:r>
              <a:rPr lang="en-US" b="0" i="0" dirty="0">
                <a:solidFill>
                  <a:srgbClr val="1D1C1D"/>
                </a:solidFill>
                <a:effectLst/>
                <a:latin typeface="Slack-Lato"/>
              </a:rPr>
              <a:t>Playground to test RDMS (multiple tenants with shared users list):</a:t>
            </a:r>
          </a:p>
          <a:p>
            <a:pPr indent="0">
              <a:buNone/>
            </a:pPr>
            <a:r>
              <a:rPr lang="en-US" b="0" i="0" dirty="0">
                <a:solidFill>
                  <a:srgbClr val="1D1C1D"/>
                </a:solidFill>
                <a:effectLst/>
                <a:latin typeface="Slack-Lato"/>
                <a:hlinkClick r:id="rId3"/>
              </a:rPr>
              <a:t>https://inf.mdi.ruhr-uni-bochum.de/</a:t>
            </a:r>
            <a:endParaRPr lang="en-US" b="0" i="0" dirty="0">
              <a:solidFill>
                <a:srgbClr val="1D1C1D"/>
              </a:solidFill>
              <a:effectLst/>
              <a:latin typeface="Slack-Lato"/>
            </a:endParaRPr>
          </a:p>
          <a:p>
            <a:pPr indent="0">
              <a:buNone/>
            </a:pPr>
            <a:endParaRPr lang="en-US" b="0" i="0" dirty="0">
              <a:solidFill>
                <a:srgbClr val="1D1C1D"/>
              </a:solidFill>
              <a:effectLst/>
              <a:latin typeface="Slack-Lato"/>
            </a:endParaRPr>
          </a:p>
          <a:p>
            <a:pPr indent="0">
              <a:buNone/>
            </a:pPr>
            <a:r>
              <a:rPr lang="en-US" b="0" i="0" dirty="0">
                <a:solidFill>
                  <a:srgbClr val="1D1C1D"/>
                </a:solidFill>
                <a:effectLst/>
                <a:latin typeface="Slack-Lato"/>
              </a:rPr>
              <a:t>Login and Password (</a:t>
            </a:r>
            <a:r>
              <a:rPr lang="en-US" b="1" i="0" dirty="0">
                <a:solidFill>
                  <a:srgbClr val="1D1C1D"/>
                </a:solidFill>
                <a:effectLst/>
                <a:latin typeface="Slack-Lato"/>
              </a:rPr>
              <a:t>User</a:t>
            </a:r>
            <a:r>
              <a:rPr lang="en-US" b="0" i="0" dirty="0">
                <a:solidFill>
                  <a:srgbClr val="1D1C1D"/>
                </a:solidFill>
                <a:effectLst/>
                <a:latin typeface="Slack-Lato"/>
              </a:rPr>
              <a:t> role):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1" i="0" dirty="0" err="1">
                <a:solidFill>
                  <a:srgbClr val="1D1C1D"/>
                </a:solidFill>
                <a:effectLst/>
                <a:latin typeface="Slack-Lato"/>
              </a:rPr>
              <a:t>PowerUser</a:t>
            </a:r>
            <a:r>
              <a:rPr lang="en-US" b="0" i="0" dirty="0">
                <a:solidFill>
                  <a:srgbClr val="1D1C1D"/>
                </a:solidFill>
                <a:effectLst/>
                <a:latin typeface="Slack-Lato"/>
              </a:rPr>
              <a:t> role):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t>
            </a:r>
            <a:r>
              <a:rPr lang="en-US" b="1" i="0" dirty="0">
                <a:solidFill>
                  <a:srgbClr val="1D1C1D"/>
                </a:solidFill>
                <a:effectLst/>
                <a:latin typeface="Slack-Lato"/>
              </a:rPr>
              <a:t>Administrator</a:t>
            </a:r>
            <a:r>
              <a:rPr lang="en-US" b="0" i="0" dirty="0">
                <a:solidFill>
                  <a:srgbClr val="1D1C1D"/>
                </a:solidFill>
                <a:effectLst/>
                <a:latin typeface="Slack-Lato"/>
              </a:rPr>
              <a:t> role): </a:t>
            </a:r>
            <a:r>
              <a:rPr lang="en-US" b="0" i="0" u="none" strike="noStrike" dirty="0">
                <a:effectLst/>
                <a:latin typeface="Slack-Lato"/>
              </a:rPr>
              <a:t>Admin1@user.org</a:t>
            </a:r>
            <a:endParaRPr lang="en-US" dirty="0"/>
          </a:p>
        </p:txBody>
      </p:sp>
      <p:sp>
        <p:nvSpPr>
          <p:cNvPr id="14" name="Text Placeholder 13">
            <a:extLst>
              <a:ext uri="{FF2B5EF4-FFF2-40B4-BE49-F238E27FC236}">
                <a16:creationId xmlns:a16="http://schemas.microsoft.com/office/drawing/2014/main" id="{43239808-8E44-7FCC-8325-8FD18E05CD4B}"/>
              </a:ext>
            </a:extLst>
          </p:cNvPr>
          <p:cNvSpPr>
            <a:spLocks noGrp="1"/>
          </p:cNvSpPr>
          <p:nvPr>
            <p:ph type="body" sz="quarter" idx="13"/>
          </p:nvPr>
        </p:nvSpPr>
        <p:spPr/>
        <p:txBody>
          <a:bodyPr/>
          <a:lstStyle/>
          <a:p>
            <a:pPr indent="0">
              <a:buNone/>
            </a:pPr>
            <a:r>
              <a:rPr lang="en-US" b="0" i="0" dirty="0">
                <a:solidFill>
                  <a:srgbClr val="1D1C1D"/>
                </a:solidFill>
                <a:effectLst/>
                <a:latin typeface="Slack-Lato"/>
                <a:hlinkClick r:id="rId3"/>
              </a:rPr>
              <a:t>https://inf.mdi.ruhr-uni-bochum.de/</a:t>
            </a:r>
            <a:endParaRPr lang="en-US" b="0" i="0" dirty="0">
              <a:solidFill>
                <a:srgbClr val="1D1C1D"/>
              </a:solidFill>
              <a:effectLst/>
              <a:latin typeface="Slack-Lato"/>
            </a:endParaRPr>
          </a:p>
          <a:p>
            <a:endParaRPr lang="en-US" dirty="0"/>
          </a:p>
        </p:txBody>
      </p:sp>
      <p:sp>
        <p:nvSpPr>
          <p:cNvPr id="15" name="TextBox 14">
            <a:extLst>
              <a:ext uri="{FF2B5EF4-FFF2-40B4-BE49-F238E27FC236}">
                <a16:creationId xmlns:a16="http://schemas.microsoft.com/office/drawing/2014/main" id="{0CBA26D6-93FA-A3A7-D671-5AEC3B37FEB8}"/>
              </a:ext>
            </a:extLst>
          </p:cNvPr>
          <p:cNvSpPr txBox="1"/>
          <p:nvPr/>
        </p:nvSpPr>
        <p:spPr>
          <a:xfrm>
            <a:off x="261256" y="3477958"/>
            <a:ext cx="11726428" cy="646331"/>
          </a:xfrm>
          <a:prstGeom prst="rect">
            <a:avLst/>
          </a:prstGeom>
          <a:noFill/>
        </p:spPr>
        <p:txBody>
          <a:bodyPr wrap="square">
            <a:spAutoFit/>
          </a:bodyPr>
          <a:lstStyle/>
          <a:p>
            <a:r>
              <a:rPr lang="en-US" b="0" i="0" dirty="0">
                <a:solidFill>
                  <a:srgbClr val="1D1C1D"/>
                </a:solidFill>
                <a:effectLst/>
                <a:latin typeface="Slack-Lato"/>
                <a:hlinkClick r:id="rId3"/>
              </a:rPr>
              <a:t>https://inf.mdi.ruhr-uni-bochum.de/</a:t>
            </a:r>
            <a:endParaRPr lang="en-US" b="0" i="0" dirty="0">
              <a:solidFill>
                <a:srgbClr val="1D1C1D"/>
              </a:solidFill>
              <a:effectLst/>
              <a:latin typeface="Slack-Lato"/>
            </a:endParaRPr>
          </a:p>
          <a:p>
            <a:pPr indent="0">
              <a:buNone/>
            </a:pPr>
            <a:endParaRPr lang="en-US" b="0" i="0" dirty="0">
              <a:solidFill>
                <a:srgbClr val="1D1C1D"/>
              </a:solidFill>
              <a:effectLst/>
              <a:latin typeface="Slack-Lato"/>
            </a:endParaRPr>
          </a:p>
        </p:txBody>
      </p:sp>
      <p:pic>
        <p:nvPicPr>
          <p:cNvPr id="17" name="Picture 16">
            <a:extLst>
              <a:ext uri="{FF2B5EF4-FFF2-40B4-BE49-F238E27FC236}">
                <a16:creationId xmlns:a16="http://schemas.microsoft.com/office/drawing/2014/main" id="{AAC15814-C0A9-BB9B-AF3D-51E487BDBDC8}"/>
              </a:ext>
            </a:extLst>
          </p:cNvPr>
          <p:cNvPicPr>
            <a:picLocks noChangeAspect="1"/>
          </p:cNvPicPr>
          <p:nvPr/>
        </p:nvPicPr>
        <p:blipFill>
          <a:blip r:embed="rId4"/>
          <a:stretch>
            <a:fillRect/>
          </a:stretch>
        </p:blipFill>
        <p:spPr>
          <a:xfrm>
            <a:off x="338951" y="846709"/>
            <a:ext cx="2591162" cy="2572109"/>
          </a:xfrm>
          <a:prstGeom prst="rect">
            <a:avLst/>
          </a:prstGeom>
        </p:spPr>
      </p:pic>
      <p:sp>
        <p:nvSpPr>
          <p:cNvPr id="3" name="TextBox 2">
            <a:extLst>
              <a:ext uri="{FF2B5EF4-FFF2-40B4-BE49-F238E27FC236}">
                <a16:creationId xmlns:a16="http://schemas.microsoft.com/office/drawing/2014/main" id="{F4E35046-02CD-4251-46C0-FB1BFF79150F}"/>
              </a:ext>
            </a:extLst>
          </p:cNvPr>
          <p:cNvSpPr txBox="1"/>
          <p:nvPr/>
        </p:nvSpPr>
        <p:spPr>
          <a:xfrm>
            <a:off x="7236489" y="2579637"/>
            <a:ext cx="4881823" cy="1077218"/>
          </a:xfrm>
          <a:prstGeom prst="rect">
            <a:avLst/>
          </a:prstGeom>
          <a:noFill/>
        </p:spPr>
        <p:txBody>
          <a:bodyPr wrap="square">
            <a:spAutoFit/>
          </a:bodyPr>
          <a:lstStyle/>
          <a:p>
            <a:pPr indent="0">
              <a:buNone/>
            </a:pPr>
            <a:r>
              <a:rPr lang="en-US" sz="3200" b="0" i="0" dirty="0">
                <a:solidFill>
                  <a:srgbClr val="1D1C1D"/>
                </a:solidFill>
                <a:effectLst/>
                <a:latin typeface="Slack-Lato"/>
              </a:rPr>
              <a:t>Let’s create a project</a:t>
            </a:r>
          </a:p>
          <a:p>
            <a:pPr indent="0">
              <a:buNone/>
            </a:pPr>
            <a:r>
              <a:rPr lang="en-US" sz="3200" b="0" i="0" dirty="0">
                <a:solidFill>
                  <a:srgbClr val="1D1C1D"/>
                </a:solidFill>
                <a:effectLst/>
                <a:latin typeface="Slack-Lato"/>
              </a:rPr>
              <a:t>(with your name!)</a:t>
            </a:r>
            <a:endParaRPr lang="en-US" sz="3200" dirty="0"/>
          </a:p>
        </p:txBody>
      </p:sp>
    </p:spTree>
    <p:extLst>
      <p:ext uri="{BB962C8B-B14F-4D97-AF65-F5344CB8AC3E}">
        <p14:creationId xmlns:p14="http://schemas.microsoft.com/office/powerpoint/2010/main" val="1567518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basics</a:t>
            </a:r>
            <a:r>
              <a:rPr lang="de-DE" dirty="0"/>
              <a:t>: </a:t>
            </a:r>
            <a:r>
              <a:rPr lang="en-US" sz="3733" dirty="0"/>
              <a:t>Create an object (upload document)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pPr indent="0">
              <a:buNone/>
            </a:pPr>
            <a:r>
              <a:rPr lang="en-US" dirty="0">
                <a:hlinkClick r:id="rId3"/>
              </a:rPr>
              <a:t>https://crc247.mdi.ruhr-uni-bochum.de/rubric/service-and-general-projects_infn</a:t>
            </a:r>
            <a:endParaRPr lang="en-US" dirty="0"/>
          </a:p>
          <a:p>
            <a:pPr indent="0">
              <a:buNone/>
            </a:pPr>
            <a:endParaRPr lang="en-US" dirty="0"/>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upload current presentation (select: </a:t>
            </a:r>
            <a:r>
              <a:rPr lang="en-US" altLang="ru-RU" sz="2133" b="1" dirty="0">
                <a:solidFill>
                  <a:prstClr val="black"/>
                </a:solidFill>
                <a:latin typeface="+mn-lt"/>
              </a:rPr>
              <a:t>Raw Document</a:t>
            </a:r>
            <a:r>
              <a:rPr lang="en-US" altLang="ru-RU" sz="2133" dirty="0">
                <a:solidFill>
                  <a:prstClr val="black"/>
                </a:solidFill>
                <a:latin typeface="+mn-lt"/>
              </a:rPr>
              <a:t> as a type)</a:t>
            </a:r>
          </a:p>
        </p:txBody>
      </p:sp>
      <p:pic>
        <p:nvPicPr>
          <p:cNvPr id="18" name="Picture 17">
            <a:extLst>
              <a:ext uri="{FF2B5EF4-FFF2-40B4-BE49-F238E27FC236}">
                <a16:creationId xmlns:a16="http://schemas.microsoft.com/office/drawing/2014/main" id="{43224783-ACD8-D800-A57C-E875B2A22283}"/>
              </a:ext>
            </a:extLst>
          </p:cNvPr>
          <p:cNvPicPr>
            <a:picLocks noChangeAspect="1"/>
          </p:cNvPicPr>
          <p:nvPr/>
        </p:nvPicPr>
        <p:blipFill>
          <a:blip r:embed="rId4"/>
          <a:stretch>
            <a:fillRect/>
          </a:stretch>
        </p:blipFill>
        <p:spPr>
          <a:xfrm>
            <a:off x="151372" y="1402710"/>
            <a:ext cx="5894026" cy="3139145"/>
          </a:xfrm>
          <a:prstGeom prst="rect">
            <a:avLst/>
          </a:prstGeom>
          <a:ln>
            <a:solidFill>
              <a:schemeClr val="tx1"/>
            </a:solidFill>
          </a:ln>
        </p:spPr>
      </p:pic>
      <p:pic>
        <p:nvPicPr>
          <p:cNvPr id="21" name="Picture 20">
            <a:extLst>
              <a:ext uri="{FF2B5EF4-FFF2-40B4-BE49-F238E27FC236}">
                <a16:creationId xmlns:a16="http://schemas.microsoft.com/office/drawing/2014/main" id="{D76DC493-6D48-10BF-949D-05AE96B6190E}"/>
              </a:ext>
            </a:extLst>
          </p:cNvPr>
          <p:cNvPicPr>
            <a:picLocks noChangeAspect="1"/>
          </p:cNvPicPr>
          <p:nvPr/>
        </p:nvPicPr>
        <p:blipFill>
          <a:blip r:embed="rId5"/>
          <a:stretch>
            <a:fillRect/>
          </a:stretch>
        </p:blipFill>
        <p:spPr>
          <a:xfrm>
            <a:off x="6111767" y="3547067"/>
            <a:ext cx="5983508" cy="2652765"/>
          </a:xfrm>
          <a:prstGeom prst="rect">
            <a:avLst/>
          </a:prstGeom>
          <a:ln>
            <a:solidFill>
              <a:schemeClr val="tx1"/>
            </a:solidFill>
          </a:ln>
        </p:spPr>
      </p:pic>
      <p:sp>
        <p:nvSpPr>
          <p:cNvPr id="22" name="Text Box 52">
            <a:extLst>
              <a:ext uri="{FF2B5EF4-FFF2-40B4-BE49-F238E27FC236}">
                <a16:creationId xmlns:a16="http://schemas.microsoft.com/office/drawing/2014/main" id="{28675E38-0D5C-EA2E-17A2-45177711B370}"/>
              </a:ext>
            </a:extLst>
          </p:cNvPr>
          <p:cNvSpPr txBox="1">
            <a:spLocks noChangeArrowheads="1"/>
          </p:cNvSpPr>
          <p:nvPr/>
        </p:nvSpPr>
        <p:spPr bwMode="auto">
          <a:xfrm>
            <a:off x="6229514" y="1493804"/>
            <a:ext cx="4710657"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Step 1: </a:t>
            </a:r>
            <a:r>
              <a:rPr lang="en-US" altLang="ru-RU" sz="2133" dirty="0">
                <a:solidFill>
                  <a:prstClr val="black"/>
                </a:solidFill>
                <a:latin typeface="+mn-lt"/>
              </a:rPr>
              <a:t>go to project (use project tree)</a:t>
            </a:r>
          </a:p>
          <a:p>
            <a:pPr defTabSz="914377">
              <a:spcBef>
                <a:spcPts val="0"/>
              </a:spcBef>
            </a:pPr>
            <a:r>
              <a:rPr lang="en-US" altLang="ru-RU" sz="2133" b="1" dirty="0">
                <a:solidFill>
                  <a:prstClr val="black"/>
                </a:solidFill>
                <a:latin typeface="+mn-lt"/>
              </a:rPr>
              <a:t>Step 2: </a:t>
            </a:r>
            <a:r>
              <a:rPr lang="en-US" altLang="ru-RU" sz="2133" dirty="0">
                <a:solidFill>
                  <a:prstClr val="black"/>
                </a:solidFill>
                <a:latin typeface="+mn-lt"/>
              </a:rPr>
              <a:t>press small green button</a:t>
            </a:r>
          </a:p>
        </p:txBody>
      </p:sp>
      <p:sp>
        <p:nvSpPr>
          <p:cNvPr id="23" name="Text Box 52">
            <a:extLst>
              <a:ext uri="{FF2B5EF4-FFF2-40B4-BE49-F238E27FC236}">
                <a16:creationId xmlns:a16="http://schemas.microsoft.com/office/drawing/2014/main" id="{71C0B330-56D1-9C83-75D9-0EE5AAF0563B}"/>
              </a:ext>
            </a:extLst>
          </p:cNvPr>
          <p:cNvSpPr txBox="1">
            <a:spLocks noChangeArrowheads="1"/>
          </p:cNvSpPr>
          <p:nvPr/>
        </p:nvSpPr>
        <p:spPr bwMode="auto">
          <a:xfrm>
            <a:off x="1528560" y="5484675"/>
            <a:ext cx="4710657"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Step 3: </a:t>
            </a:r>
            <a:r>
              <a:rPr lang="en-US" altLang="ru-RU" sz="2133" dirty="0">
                <a:solidFill>
                  <a:prstClr val="black"/>
                </a:solidFill>
                <a:latin typeface="+mn-lt"/>
              </a:rPr>
              <a:t>fill information &amp; specify the file</a:t>
            </a:r>
          </a:p>
          <a:p>
            <a:pPr defTabSz="914377">
              <a:spcBef>
                <a:spcPts val="0"/>
              </a:spcBef>
            </a:pPr>
            <a:r>
              <a:rPr lang="en-US" altLang="ru-RU" sz="2133" b="1" dirty="0">
                <a:solidFill>
                  <a:prstClr val="black"/>
                </a:solidFill>
                <a:latin typeface="+mn-lt"/>
              </a:rPr>
              <a:t>Step 4: </a:t>
            </a:r>
            <a:r>
              <a:rPr lang="en-US" altLang="ru-RU" sz="2133" dirty="0">
                <a:solidFill>
                  <a:prstClr val="black"/>
                </a:solidFill>
                <a:latin typeface="+mn-lt"/>
              </a:rPr>
              <a:t>press blue </a:t>
            </a:r>
            <a:r>
              <a:rPr lang="en-US" altLang="ru-RU" sz="2133" b="1" dirty="0">
                <a:solidFill>
                  <a:prstClr val="black"/>
                </a:solidFill>
                <a:latin typeface="+mn-lt"/>
              </a:rPr>
              <a:t>Save</a:t>
            </a:r>
            <a:r>
              <a:rPr lang="en-US" altLang="ru-RU" sz="2133" dirty="0">
                <a:solidFill>
                  <a:prstClr val="black"/>
                </a:solidFill>
                <a:latin typeface="+mn-lt"/>
              </a:rPr>
              <a:t> button</a:t>
            </a:r>
          </a:p>
        </p:txBody>
      </p:sp>
    </p:spTree>
    <p:extLst>
      <p:ext uri="{BB962C8B-B14F-4D97-AF65-F5344CB8AC3E}">
        <p14:creationId xmlns:p14="http://schemas.microsoft.com/office/powerpoint/2010/main" val="4190329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Extensibility</a:t>
            </a:r>
            <a:r>
              <a:rPr lang="de-DE" dirty="0"/>
              <a:t>: </a:t>
            </a:r>
            <a:r>
              <a:rPr lang="en-US" sz="3733" dirty="0"/>
              <a:t>User-defined Object Types</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introduce new object types</a:t>
            </a:r>
          </a:p>
        </p:txBody>
      </p:sp>
      <p:sp>
        <p:nvSpPr>
          <p:cNvPr id="3" name="Text Box 10">
            <a:extLst>
              <a:ext uri="{FF2B5EF4-FFF2-40B4-BE49-F238E27FC236}">
                <a16:creationId xmlns:a16="http://schemas.microsoft.com/office/drawing/2014/main" id="{CC83C83C-D0BE-C248-18D5-A8CC7F6B7926}"/>
              </a:ext>
            </a:extLst>
          </p:cNvPr>
          <p:cNvSpPr txBox="1">
            <a:spLocks noChangeArrowheads="1"/>
          </p:cNvSpPr>
          <p:nvPr/>
        </p:nvSpPr>
        <p:spPr bwMode="auto">
          <a:xfrm>
            <a:off x="95683" y="1899234"/>
            <a:ext cx="3312019"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dirty="0">
                <a:solidFill>
                  <a:prstClr val="black"/>
                </a:solidFill>
                <a:latin typeface="Arial" panose="020B0604020202020204" pitchFamily="34" charset="0"/>
              </a:rPr>
              <a:t>Based on </a:t>
            </a:r>
            <a:r>
              <a:rPr lang="en-US" altLang="ru-RU" sz="2133" u="sng" dirty="0">
                <a:solidFill>
                  <a:prstClr val="black"/>
                </a:solidFill>
                <a:latin typeface="Arial" panose="020B0604020202020204" pitchFamily="34" charset="0"/>
              </a:rPr>
              <a:t>existing</a:t>
            </a:r>
            <a:r>
              <a:rPr lang="en-US" altLang="ru-RU" sz="2133" dirty="0">
                <a:solidFill>
                  <a:prstClr val="black"/>
                </a:solidFill>
                <a:latin typeface="Arial" panose="020B0604020202020204" pitchFamily="34" charset="0"/>
              </a:rPr>
              <a:t> tables</a:t>
            </a:r>
            <a:endParaRPr lang="ru-RU" altLang="ru-RU" sz="2133"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hierarchical and non-hierarchical</a:t>
            </a:r>
            <a:r>
              <a:rPr lang="ru-RU" altLang="ru-RU" sz="1200" dirty="0">
                <a:solidFill>
                  <a:prstClr val="black"/>
                </a:solidFill>
                <a:latin typeface="Arial" panose="020B0604020202020204" pitchFamily="34" charset="0"/>
              </a:rPr>
              <a:t>)</a:t>
            </a:r>
          </a:p>
        </p:txBody>
      </p:sp>
      <p:sp>
        <p:nvSpPr>
          <p:cNvPr id="7" name="Line 11">
            <a:extLst>
              <a:ext uri="{FF2B5EF4-FFF2-40B4-BE49-F238E27FC236}">
                <a16:creationId xmlns:a16="http://schemas.microsoft.com/office/drawing/2014/main" id="{F4663E0D-FD49-CAA1-0DB4-4D65988154C5}"/>
              </a:ext>
            </a:extLst>
          </p:cNvPr>
          <p:cNvSpPr>
            <a:spLocks noChangeShapeType="1"/>
          </p:cNvSpPr>
          <p:nvPr/>
        </p:nvSpPr>
        <p:spPr bwMode="auto">
          <a:xfrm flipH="1">
            <a:off x="3407700" y="1485130"/>
            <a:ext cx="1152129" cy="415148"/>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Line 36">
            <a:extLst>
              <a:ext uri="{FF2B5EF4-FFF2-40B4-BE49-F238E27FC236}">
                <a16:creationId xmlns:a16="http://schemas.microsoft.com/office/drawing/2014/main" id="{0652D764-7F38-E914-3562-6F71DBDAE4E2}"/>
              </a:ext>
            </a:extLst>
          </p:cNvPr>
          <p:cNvSpPr>
            <a:spLocks noChangeShapeType="1"/>
          </p:cNvSpPr>
          <p:nvPr/>
        </p:nvSpPr>
        <p:spPr bwMode="auto">
          <a:xfrm>
            <a:off x="7487804" y="1484085"/>
            <a:ext cx="1152129" cy="415148"/>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Titel 4">
            <a:extLst>
              <a:ext uri="{FF2B5EF4-FFF2-40B4-BE49-F238E27FC236}">
                <a16:creationId xmlns:a16="http://schemas.microsoft.com/office/drawing/2014/main" id="{588AC44C-EEC0-DADF-CB50-2330AEF9F990}"/>
              </a:ext>
            </a:extLst>
          </p:cNvPr>
          <p:cNvSpPr txBox="1">
            <a:spLocks/>
          </p:cNvSpPr>
          <p:nvPr/>
        </p:nvSpPr>
        <p:spPr>
          <a:xfrm>
            <a:off x="4559829" y="896389"/>
            <a:ext cx="3264363"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pPr defTabSz="1219170"/>
            <a:r>
              <a:rPr lang="en-US" dirty="0"/>
              <a:t>New Data Type</a:t>
            </a:r>
            <a:endParaRPr lang="en-GB" dirty="0"/>
          </a:p>
        </p:txBody>
      </p:sp>
      <p:sp>
        <p:nvSpPr>
          <p:cNvPr id="11" name="Text Box 10">
            <a:extLst>
              <a:ext uri="{FF2B5EF4-FFF2-40B4-BE49-F238E27FC236}">
                <a16:creationId xmlns:a16="http://schemas.microsoft.com/office/drawing/2014/main" id="{32AFC411-DB43-A2F3-4A33-168B284BDF15}"/>
              </a:ext>
            </a:extLst>
          </p:cNvPr>
          <p:cNvSpPr txBox="1">
            <a:spLocks noChangeArrowheads="1"/>
          </p:cNvSpPr>
          <p:nvPr/>
        </p:nvSpPr>
        <p:spPr bwMode="auto">
          <a:xfrm>
            <a:off x="8639935" y="1894839"/>
            <a:ext cx="3456383"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dirty="0">
                <a:solidFill>
                  <a:prstClr val="black"/>
                </a:solidFill>
                <a:latin typeface="Arial" panose="020B0604020202020204" pitchFamily="34" charset="0"/>
              </a:rPr>
              <a:t>New Data Structures</a:t>
            </a:r>
            <a:endParaRPr lang="ru-RU" altLang="ru-RU" sz="2133"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new table &amp; code to fit particular requirements</a:t>
            </a:r>
            <a:r>
              <a:rPr lang="ru-RU" altLang="ru-RU" sz="1200" dirty="0">
                <a:solidFill>
                  <a:prstClr val="black"/>
                </a:solidFill>
                <a:latin typeface="Arial" panose="020B0604020202020204" pitchFamily="34" charset="0"/>
              </a:rPr>
              <a:t>)</a:t>
            </a:r>
          </a:p>
        </p:txBody>
      </p:sp>
      <p:sp>
        <p:nvSpPr>
          <p:cNvPr id="16" name="Text Box 52">
            <a:extLst>
              <a:ext uri="{FF2B5EF4-FFF2-40B4-BE49-F238E27FC236}">
                <a16:creationId xmlns:a16="http://schemas.microsoft.com/office/drawing/2014/main" id="{3D774F5D-8E43-70F0-91B7-78D1548F2A4F}"/>
              </a:ext>
            </a:extLst>
          </p:cNvPr>
          <p:cNvSpPr txBox="1">
            <a:spLocks noChangeArrowheads="1"/>
          </p:cNvSpPr>
          <p:nvPr/>
        </p:nvSpPr>
        <p:spPr bwMode="auto">
          <a:xfrm>
            <a:off x="31022" y="2978369"/>
            <a:ext cx="3472689" cy="1980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000" b="1" dirty="0">
                <a:solidFill>
                  <a:prstClr val="black"/>
                </a:solidFill>
                <a:latin typeface="+mn-lt"/>
              </a:rPr>
              <a:t>Added by admin (UI)</a:t>
            </a:r>
            <a:br>
              <a:rPr lang="en-US" altLang="ru-RU" sz="2000" b="1" dirty="0">
                <a:solidFill>
                  <a:prstClr val="black"/>
                </a:solidFill>
                <a:latin typeface="+mn-lt"/>
              </a:rPr>
            </a:br>
            <a:r>
              <a:rPr lang="en-US" altLang="ru-RU" sz="1867" dirty="0">
                <a:solidFill>
                  <a:srgbClr val="0070C0"/>
                </a:solidFill>
                <a:latin typeface="+mn-lt"/>
              </a:rPr>
              <a:t>Approximate time: 3 minutes  </a:t>
            </a:r>
          </a:p>
          <a:p>
            <a:pPr defTabSz="914377">
              <a:spcBef>
                <a:spcPct val="50000"/>
              </a:spcBef>
            </a:pPr>
            <a:r>
              <a:rPr lang="en-US" altLang="ru-RU" sz="1867" dirty="0">
                <a:solidFill>
                  <a:prstClr val="black"/>
                </a:solidFill>
                <a:latin typeface="+mn-lt"/>
              </a:rPr>
              <a:t>Just add a new object type specification (assign validator; data extractor; data visualizer, </a:t>
            </a:r>
            <a:r>
              <a:rPr lang="en-US" altLang="ru-RU" sz="1867" dirty="0" err="1">
                <a:solidFill>
                  <a:prstClr val="black"/>
                </a:solidFill>
                <a:latin typeface="+mn-lt"/>
              </a:rPr>
              <a:t>etc</a:t>
            </a:r>
            <a:r>
              <a:rPr lang="en-US" altLang="ru-RU" sz="1867" dirty="0">
                <a:solidFill>
                  <a:prstClr val="black"/>
                </a:solidFill>
                <a:latin typeface="+mn-lt"/>
              </a:rPr>
              <a:t>…)</a:t>
            </a:r>
            <a:endParaRPr lang="ru-RU" altLang="ru-RU" sz="1867" dirty="0">
              <a:solidFill>
                <a:prstClr val="black"/>
              </a:solidFill>
              <a:latin typeface="+mn-lt"/>
            </a:endParaRPr>
          </a:p>
        </p:txBody>
      </p:sp>
      <p:sp>
        <p:nvSpPr>
          <p:cNvPr id="32" name="Text Box 52">
            <a:extLst>
              <a:ext uri="{FF2B5EF4-FFF2-40B4-BE49-F238E27FC236}">
                <a16:creationId xmlns:a16="http://schemas.microsoft.com/office/drawing/2014/main" id="{11AD76AF-95C5-CD65-FF09-13A449AB446C}"/>
              </a:ext>
            </a:extLst>
          </p:cNvPr>
          <p:cNvSpPr txBox="1">
            <a:spLocks noChangeArrowheads="1"/>
          </p:cNvSpPr>
          <p:nvPr/>
        </p:nvSpPr>
        <p:spPr bwMode="auto">
          <a:xfrm>
            <a:off x="8597437" y="3009305"/>
            <a:ext cx="3564553" cy="234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000" b="1" dirty="0">
                <a:solidFill>
                  <a:prstClr val="black"/>
                </a:solidFill>
                <a:latin typeface="+mn-lt"/>
              </a:rPr>
              <a:t>To be done manually</a:t>
            </a:r>
            <a:br>
              <a:rPr lang="en-US" altLang="ru-RU" sz="2000" b="1" dirty="0">
                <a:solidFill>
                  <a:prstClr val="black"/>
                </a:solidFill>
                <a:latin typeface="+mn-lt"/>
              </a:rPr>
            </a:br>
            <a:r>
              <a:rPr lang="en-US" altLang="ru-RU" sz="1867" dirty="0">
                <a:solidFill>
                  <a:srgbClr val="0070C0"/>
                </a:solidFill>
                <a:latin typeface="+mn-lt"/>
              </a:rPr>
              <a:t>Approximate time: 1 week</a:t>
            </a:r>
          </a:p>
          <a:p>
            <a:pPr defTabSz="914377">
              <a:spcBef>
                <a:spcPct val="50000"/>
              </a:spcBef>
            </a:pPr>
            <a:r>
              <a:rPr lang="en-US" altLang="ru-RU" sz="1867" b="1" dirty="0">
                <a:solidFill>
                  <a:prstClr val="black"/>
                </a:solidFill>
                <a:latin typeface="+mn-lt"/>
              </a:rPr>
              <a:t>Tasks</a:t>
            </a:r>
            <a:r>
              <a:rPr lang="en-US" altLang="ru-RU" sz="1867" dirty="0">
                <a:solidFill>
                  <a:prstClr val="black"/>
                </a:solidFill>
                <a:latin typeface="+mn-lt"/>
              </a:rPr>
              <a:t>: </a:t>
            </a:r>
            <a:r>
              <a:rPr lang="en-US" altLang="ru-RU" sz="1600" dirty="0">
                <a:solidFill>
                  <a:prstClr val="black"/>
                </a:solidFill>
                <a:latin typeface="+mn-lt"/>
              </a:rPr>
              <a:t>develop and add </a:t>
            </a:r>
            <a:r>
              <a:rPr lang="en-US" altLang="ru-RU" sz="1600" u="sng" dirty="0">
                <a:solidFill>
                  <a:prstClr val="black"/>
                </a:solidFill>
                <a:latin typeface="+mn-lt"/>
              </a:rPr>
              <a:t>new table</a:t>
            </a:r>
            <a:r>
              <a:rPr lang="en-US" altLang="ru-RU" sz="1600" dirty="0">
                <a:solidFill>
                  <a:prstClr val="black"/>
                </a:solidFill>
                <a:latin typeface="+mn-lt"/>
              </a:rPr>
              <a:t>; define read / write logic with respect to mandatory (or optional) fields and types; reflect to </a:t>
            </a:r>
            <a:r>
              <a:rPr lang="en-US" altLang="ru-RU" sz="1600" u="sng" dirty="0">
                <a:solidFill>
                  <a:prstClr val="black"/>
                </a:solidFill>
                <a:latin typeface="+mn-lt"/>
              </a:rPr>
              <a:t>OOP model</a:t>
            </a:r>
            <a:r>
              <a:rPr lang="en-US" altLang="ru-RU" sz="1600" dirty="0">
                <a:solidFill>
                  <a:prstClr val="black"/>
                </a:solidFill>
                <a:latin typeface="+mn-lt"/>
              </a:rPr>
              <a:t> and provide consistency check (</a:t>
            </a:r>
            <a:r>
              <a:rPr lang="en-US" altLang="ru-RU" sz="1600" u="sng" dirty="0">
                <a:solidFill>
                  <a:prstClr val="black"/>
                </a:solidFill>
                <a:latin typeface="+mn-lt"/>
              </a:rPr>
              <a:t>validators</a:t>
            </a:r>
            <a:r>
              <a:rPr lang="en-US" altLang="ru-RU" sz="1600" dirty="0">
                <a:solidFill>
                  <a:prstClr val="black"/>
                </a:solidFill>
                <a:latin typeface="+mn-lt"/>
              </a:rPr>
              <a:t>); develop </a:t>
            </a:r>
            <a:r>
              <a:rPr lang="en-US" altLang="ru-RU" sz="1600" u="sng" dirty="0">
                <a:solidFill>
                  <a:prstClr val="black"/>
                </a:solidFill>
                <a:latin typeface="+mn-lt"/>
              </a:rPr>
              <a:t>import</a:t>
            </a:r>
            <a:r>
              <a:rPr lang="en-US" altLang="ru-RU" sz="1600" dirty="0">
                <a:solidFill>
                  <a:prstClr val="black"/>
                </a:solidFill>
                <a:latin typeface="+mn-lt"/>
              </a:rPr>
              <a:t> / </a:t>
            </a:r>
            <a:r>
              <a:rPr lang="en-US" altLang="ru-RU" sz="1600" u="sng" dirty="0">
                <a:solidFill>
                  <a:prstClr val="black"/>
                </a:solidFill>
                <a:latin typeface="+mn-lt"/>
              </a:rPr>
              <a:t>export</a:t>
            </a:r>
            <a:r>
              <a:rPr lang="en-US" altLang="ru-RU" sz="1600" dirty="0">
                <a:solidFill>
                  <a:prstClr val="black"/>
                </a:solidFill>
                <a:latin typeface="+mn-lt"/>
              </a:rPr>
              <a:t> and </a:t>
            </a:r>
            <a:r>
              <a:rPr lang="en-US" altLang="ru-RU" sz="1600" u="sng" dirty="0">
                <a:solidFill>
                  <a:prstClr val="black"/>
                </a:solidFill>
                <a:latin typeface="+mn-lt"/>
              </a:rPr>
              <a:t>search</a:t>
            </a:r>
            <a:r>
              <a:rPr lang="en-US" altLang="ru-RU" sz="1600" dirty="0">
                <a:solidFill>
                  <a:prstClr val="black"/>
                </a:solidFill>
                <a:latin typeface="+mn-lt"/>
              </a:rPr>
              <a:t> facilities, etc.</a:t>
            </a:r>
          </a:p>
        </p:txBody>
      </p:sp>
      <p:sp>
        <p:nvSpPr>
          <p:cNvPr id="33" name="Line 36">
            <a:extLst>
              <a:ext uri="{FF2B5EF4-FFF2-40B4-BE49-F238E27FC236}">
                <a16:creationId xmlns:a16="http://schemas.microsoft.com/office/drawing/2014/main" id="{0E7D72A9-DA3E-76E4-F241-377893B3EC4B}"/>
              </a:ext>
            </a:extLst>
          </p:cNvPr>
          <p:cNvSpPr>
            <a:spLocks noChangeShapeType="1"/>
          </p:cNvSpPr>
          <p:nvPr/>
        </p:nvSpPr>
        <p:spPr bwMode="auto">
          <a:xfrm>
            <a:off x="10352915" y="2530912"/>
            <a:ext cx="0" cy="478393"/>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41" name="Text Box 52">
            <a:extLst>
              <a:ext uri="{FF2B5EF4-FFF2-40B4-BE49-F238E27FC236}">
                <a16:creationId xmlns:a16="http://schemas.microsoft.com/office/drawing/2014/main" id="{1EB2A467-239E-82A5-0A36-57132646BB7A}"/>
              </a:ext>
            </a:extLst>
          </p:cNvPr>
          <p:cNvSpPr txBox="1">
            <a:spLocks noChangeArrowheads="1"/>
          </p:cNvSpPr>
          <p:nvPr/>
        </p:nvSpPr>
        <p:spPr bwMode="auto">
          <a:xfrm>
            <a:off x="140677" y="5688077"/>
            <a:ext cx="101284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000" b="1" dirty="0">
                <a:solidFill>
                  <a:prstClr val="black"/>
                </a:solidFill>
                <a:latin typeface="+mn-lt"/>
              </a:rPr>
              <a:t>UI Customization: </a:t>
            </a:r>
            <a:r>
              <a:rPr lang="en-US" altLang="ru-RU" sz="2000" dirty="0">
                <a:solidFill>
                  <a:prstClr val="black"/>
                </a:solidFill>
                <a:latin typeface="+mn-lt"/>
              </a:rPr>
              <a:t>HTML / JS / CSS injection </a:t>
            </a:r>
            <a:endParaRPr lang="ru-RU" altLang="ru-RU" sz="1600" dirty="0">
              <a:solidFill>
                <a:prstClr val="white">
                  <a:lumMod val="50000"/>
                </a:prstClr>
              </a:solidFill>
              <a:latin typeface="+mn-lt"/>
            </a:endParaRPr>
          </a:p>
        </p:txBody>
      </p:sp>
      <p:sp>
        <p:nvSpPr>
          <p:cNvPr id="42" name="Line 36">
            <a:extLst>
              <a:ext uri="{FF2B5EF4-FFF2-40B4-BE49-F238E27FC236}">
                <a16:creationId xmlns:a16="http://schemas.microsoft.com/office/drawing/2014/main" id="{2E8E2EB8-2EE8-3878-2665-49259370C43B}"/>
              </a:ext>
            </a:extLst>
          </p:cNvPr>
          <p:cNvSpPr>
            <a:spLocks noChangeShapeType="1"/>
          </p:cNvSpPr>
          <p:nvPr/>
        </p:nvSpPr>
        <p:spPr bwMode="auto">
          <a:xfrm>
            <a:off x="1679509" y="2535306"/>
            <a:ext cx="0" cy="478393"/>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pic>
        <p:nvPicPr>
          <p:cNvPr id="8" name="Picture 7">
            <a:extLst>
              <a:ext uri="{FF2B5EF4-FFF2-40B4-BE49-F238E27FC236}">
                <a16:creationId xmlns:a16="http://schemas.microsoft.com/office/drawing/2014/main" id="{A2B1B34B-B7F8-92F1-FD3C-737F7E6B6AEA}"/>
              </a:ext>
            </a:extLst>
          </p:cNvPr>
          <p:cNvPicPr>
            <a:picLocks noChangeAspect="1"/>
          </p:cNvPicPr>
          <p:nvPr/>
        </p:nvPicPr>
        <p:blipFill>
          <a:blip r:embed="rId3"/>
          <a:stretch>
            <a:fillRect/>
          </a:stretch>
        </p:blipFill>
        <p:spPr>
          <a:xfrm>
            <a:off x="3534463" y="2120200"/>
            <a:ext cx="5014152" cy="3506876"/>
          </a:xfrm>
          <a:prstGeom prst="rect">
            <a:avLst/>
          </a:prstGeom>
          <a:ln>
            <a:solidFill>
              <a:schemeClr val="tx2">
                <a:lumMod val="90000"/>
                <a:lumOff val="10000"/>
              </a:schemeClr>
            </a:solidFill>
          </a:ln>
        </p:spPr>
      </p:pic>
    </p:spTree>
    <p:extLst>
      <p:ext uri="{BB962C8B-B14F-4D97-AF65-F5344CB8AC3E}">
        <p14:creationId xmlns:p14="http://schemas.microsoft.com/office/powerpoint/2010/main" val="4141369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COMPACT</a:t>
            </a:r>
            <a:r>
              <a:rPr lang="en-US" sz="3733" dirty="0"/>
              <a:t>: You should NEVER do like this</a:t>
            </a: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hlinkClick r:id="rId3"/>
              </a:rPr>
              <a:t>https://en.wikipedia.org/wiki/Data_type</a:t>
            </a:r>
            <a:endParaRPr lang="en-US" altLang="ru-RU" sz="1000" dirty="0">
              <a:solidFill>
                <a:prstClr val="black"/>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dirty="0">
                <a:solidFill>
                  <a:prstClr val="black"/>
                </a:solidFill>
                <a:latin typeface="+mn-lt"/>
              </a:rPr>
              <a:t>All values are strings… no checks… which leads to weird values (3,3% cases)</a:t>
            </a:r>
            <a:endParaRPr lang="ru-RU" altLang="ru-RU" sz="2800" dirty="0">
              <a:solidFill>
                <a:prstClr val="black"/>
              </a:solidFill>
              <a:latin typeface="+mn-lt"/>
            </a:endParaRPr>
          </a:p>
          <a:p>
            <a:pPr defTabSz="914377">
              <a:spcBef>
                <a:spcPts val="0"/>
              </a:spcBef>
            </a:pPr>
            <a:r>
              <a:rPr lang="en-US" altLang="ru-RU" sz="2800" b="1" dirty="0">
                <a:solidFill>
                  <a:prstClr val="black"/>
                </a:solidFill>
                <a:latin typeface="+mn-lt"/>
              </a:rPr>
              <a:t>The greatest hits:</a:t>
            </a:r>
          </a:p>
        </p:txBody>
      </p:sp>
      <p:pic>
        <p:nvPicPr>
          <p:cNvPr id="1028" name="Picture 4">
            <a:extLst>
              <a:ext uri="{FF2B5EF4-FFF2-40B4-BE49-F238E27FC236}">
                <a16:creationId xmlns:a16="http://schemas.microsoft.com/office/drawing/2014/main" id="{8153F8FE-C5DC-C034-A641-9E8D116801C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9058" y="0"/>
            <a:ext cx="1182942" cy="10249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ABD8630D-B6EE-6578-0595-37E4C858D7A5}"/>
              </a:ext>
            </a:extLst>
          </p:cNvPr>
          <p:cNvGraphicFramePr>
            <a:graphicFrameLocks noGrp="1"/>
          </p:cNvGraphicFramePr>
          <p:nvPr>
            <p:extLst>
              <p:ext uri="{D42A27DB-BD31-4B8C-83A1-F6EECF244321}">
                <p14:modId xmlns:p14="http://schemas.microsoft.com/office/powerpoint/2010/main" val="4266601147"/>
              </p:ext>
            </p:extLst>
          </p:nvPr>
        </p:nvGraphicFramePr>
        <p:xfrm>
          <a:off x="8310124" y="1316334"/>
          <a:ext cx="3577075" cy="4953861"/>
        </p:xfrm>
        <a:graphic>
          <a:graphicData uri="http://schemas.openxmlformats.org/drawingml/2006/table">
            <a:tbl>
              <a:tblPr>
                <a:tableStyleId>{5C22544A-7EE6-4342-B048-85BDC9FD1C3A}</a:tableStyleId>
              </a:tblPr>
              <a:tblGrid>
                <a:gridCol w="1792196">
                  <a:extLst>
                    <a:ext uri="{9D8B030D-6E8A-4147-A177-3AD203B41FA5}">
                      <a16:colId xmlns:a16="http://schemas.microsoft.com/office/drawing/2014/main" val="2187343164"/>
                    </a:ext>
                  </a:extLst>
                </a:gridCol>
                <a:gridCol w="1197370">
                  <a:extLst>
                    <a:ext uri="{9D8B030D-6E8A-4147-A177-3AD203B41FA5}">
                      <a16:colId xmlns:a16="http://schemas.microsoft.com/office/drawing/2014/main" val="2519458726"/>
                    </a:ext>
                  </a:extLst>
                </a:gridCol>
                <a:gridCol w="587509">
                  <a:extLst>
                    <a:ext uri="{9D8B030D-6E8A-4147-A177-3AD203B41FA5}">
                      <a16:colId xmlns:a16="http://schemas.microsoft.com/office/drawing/2014/main" val="2086298229"/>
                    </a:ext>
                  </a:extLst>
                </a:gridCol>
              </a:tblGrid>
              <a:tr h="150117">
                <a:tc>
                  <a:txBody>
                    <a:bodyPr/>
                    <a:lstStyle/>
                    <a:p>
                      <a:pPr algn="l" fontAlgn="b"/>
                      <a:r>
                        <a:rPr lang="en-US" sz="800" b="1" u="none" strike="noStrike">
                          <a:effectLst/>
                        </a:rPr>
                        <a:t>Name</a:t>
                      </a:r>
                      <a:endParaRPr lang="en-US" sz="800" b="1"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b="1" u="none" strike="noStrike">
                          <a:effectLst/>
                        </a:rPr>
                        <a:t>Value</a:t>
                      </a:r>
                      <a:endParaRPr lang="en-US" sz="800" b="1"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b="1" u="none" strike="noStrike" dirty="0">
                          <a:effectLst/>
                        </a:rPr>
                        <a:t>Unit</a:t>
                      </a:r>
                      <a:endParaRPr lang="en-US" sz="800" b="1" i="0" u="none" strike="noStrike" dirty="0">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57927396"/>
                  </a:ext>
                </a:extLst>
              </a:tr>
              <a:tr h="150117">
                <a:tc>
                  <a:txBody>
                    <a:bodyPr/>
                    <a:lstStyle/>
                    <a:p>
                      <a:pPr algn="l" fontAlgn="b"/>
                      <a:r>
                        <a:rPr lang="en-US" sz="800" u="none" strike="noStrike">
                          <a:effectLst/>
                        </a:rPr>
                        <a:t>load cathode 1</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r" fontAlgn="b"/>
                      <a:r>
                        <a:rPr lang="en-US" sz="800" u="none" strike="noStrike">
                          <a:effectLst/>
                        </a:rPr>
                        <a:t>79%</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141717414"/>
                  </a:ext>
                </a:extLst>
              </a:tr>
              <a:tr h="150117">
                <a:tc>
                  <a:txBody>
                    <a:bodyPr/>
                    <a:lstStyle/>
                    <a:p>
                      <a:pPr algn="l" fontAlgn="b"/>
                      <a:r>
                        <a:rPr lang="en-US" sz="800" u="none" strike="noStrike">
                          <a:effectLst/>
                        </a:rPr>
                        <a:t>pulse length cathode 1</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40,10,40,10,40,19860</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µs</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752259185"/>
                  </a:ext>
                </a:extLst>
              </a:tr>
              <a:tr h="150117">
                <a:tc>
                  <a:txBody>
                    <a:bodyPr/>
                    <a:lstStyle/>
                    <a:p>
                      <a:pPr algn="l" fontAlgn="b"/>
                      <a:r>
                        <a:rPr lang="en-US" sz="800" u="none" strike="noStrike">
                          <a:effectLst/>
                        </a:rPr>
                        <a:t>current cathode 4</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r" fontAlgn="b"/>
                      <a:r>
                        <a:rPr lang="en-US" sz="800" u="none" strike="noStrike">
                          <a:effectLst/>
                        </a:rPr>
                        <a:t>0:36</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4152024501"/>
                  </a:ext>
                </a:extLst>
              </a:tr>
              <a:tr h="150117">
                <a:tc>
                  <a:txBody>
                    <a:bodyPr/>
                    <a:lstStyle/>
                    <a:p>
                      <a:pPr algn="l" fontAlgn="b"/>
                      <a:r>
                        <a:rPr lang="en-US" sz="800" u="none" strike="noStrike">
                          <a:effectLst/>
                        </a:rPr>
                        <a:t>current cathode 4</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0.42 (0.41)</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06438118"/>
                  </a:ext>
                </a:extLst>
              </a:tr>
              <a:tr h="150117">
                <a:tc>
                  <a:txBody>
                    <a:bodyPr/>
                    <a:lstStyle/>
                    <a:p>
                      <a:pPr algn="l" fontAlgn="b"/>
                      <a:r>
                        <a:rPr lang="en-US" sz="800" u="none" strike="noStrike">
                          <a:effectLst/>
                        </a:rPr>
                        <a:t>current cathode 4</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87 mA</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999537697"/>
                  </a:ext>
                </a:extLst>
              </a:tr>
              <a:tr h="150117">
                <a:tc>
                  <a:txBody>
                    <a:bodyPr/>
                    <a:lstStyle/>
                    <a:p>
                      <a:pPr algn="l" fontAlgn="b"/>
                      <a:r>
                        <a:rPr lang="en-US" sz="800" u="none" strike="noStrike">
                          <a:effectLst/>
                        </a:rPr>
                        <a:t>peak current cathode 3</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50; 45</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248495782"/>
                  </a:ext>
                </a:extLst>
              </a:tr>
              <a:tr h="150117">
                <a:tc>
                  <a:txBody>
                    <a:bodyPr/>
                    <a:lstStyle/>
                    <a:p>
                      <a:pPr algn="l" fontAlgn="b"/>
                      <a:r>
                        <a:rPr lang="en-US" sz="800" u="none" strike="noStrike">
                          <a:effectLst/>
                        </a:rPr>
                        <a:t>frequency cathode 4</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10k</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Hz</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671734429"/>
                  </a:ext>
                </a:extLst>
              </a:tr>
              <a:tr h="150117">
                <a:tc>
                  <a:txBody>
                    <a:bodyPr/>
                    <a:lstStyle/>
                    <a:p>
                      <a:pPr algn="l" fontAlgn="b"/>
                      <a:r>
                        <a:rPr lang="en-US" sz="800" u="none" strike="noStrike">
                          <a:effectLst/>
                        </a:rPr>
                        <a:t>frequency cathode 3</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10 kHz</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Hz</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816002067"/>
                  </a:ext>
                </a:extLst>
              </a:tr>
              <a:tr h="150117">
                <a:tc>
                  <a:txBody>
                    <a:bodyPr/>
                    <a:lstStyle/>
                    <a:p>
                      <a:pPr algn="l" fontAlgn="b"/>
                      <a:r>
                        <a:rPr lang="en-US" sz="800" u="none" strike="noStrike">
                          <a:effectLst/>
                        </a:rPr>
                        <a:t>frequency cathode 3</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10K</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Hz</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679317975"/>
                  </a:ext>
                </a:extLst>
              </a:tr>
              <a:tr h="150117">
                <a:tc>
                  <a:txBody>
                    <a:bodyPr/>
                    <a:lstStyle/>
                    <a:p>
                      <a:pPr algn="l" fontAlgn="b"/>
                      <a:r>
                        <a:rPr lang="en-US" sz="800" u="none" strike="noStrike">
                          <a:effectLst/>
                        </a:rPr>
                        <a:t>A1 shutter position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930673108"/>
                  </a:ext>
                </a:extLst>
              </a:tr>
              <a:tr h="150117">
                <a:tc>
                  <a:txBody>
                    <a:bodyPr/>
                    <a:lstStyle/>
                    <a:p>
                      <a:pPr algn="l" fontAlgn="b"/>
                      <a:r>
                        <a:rPr lang="en-US" sz="800" u="none" strike="noStrike">
                          <a:effectLst/>
                        </a:rPr>
                        <a:t>table height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35(!)</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514358722"/>
                  </a:ext>
                </a:extLst>
              </a:tr>
              <a:tr h="150117">
                <a:tc>
                  <a:txBody>
                    <a:bodyPr/>
                    <a:lstStyle/>
                    <a:p>
                      <a:pPr algn="l" fontAlgn="b"/>
                      <a:r>
                        <a:rPr lang="en-US" sz="800" u="none" strike="noStrike">
                          <a:effectLst/>
                        </a:rPr>
                        <a:t>table height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0 (min)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739174381"/>
                  </a:ext>
                </a:extLst>
              </a:tr>
              <a:tr h="150117">
                <a:tc>
                  <a:txBody>
                    <a:bodyPr/>
                    <a:lstStyle/>
                    <a:p>
                      <a:pPr algn="l" fontAlgn="b"/>
                      <a:r>
                        <a:rPr lang="en-US" sz="800" u="none" strike="noStrike">
                          <a:effectLst/>
                        </a:rPr>
                        <a:t>table height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5mm (Aufbau 20 mm)</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1403044789"/>
                  </a:ext>
                </a:extLst>
              </a:tr>
              <a:tr h="150117">
                <a:tc>
                  <a:txBody>
                    <a:bodyPr/>
                    <a:lstStyle/>
                    <a:p>
                      <a:pPr algn="l" fontAlgn="b"/>
                      <a:r>
                        <a:rPr lang="en-US" sz="800" u="none" strike="noStrike">
                          <a:effectLst/>
                        </a:rPr>
                        <a:t>table height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lowered</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593850598"/>
                  </a:ext>
                </a:extLst>
              </a:tr>
              <a:tr h="150117">
                <a:tc>
                  <a:txBody>
                    <a:bodyPr/>
                    <a:lstStyle/>
                    <a:p>
                      <a:pPr algn="l" fontAlgn="b"/>
                      <a:r>
                        <a:rPr lang="en-US" sz="800" u="none" strike="noStrike">
                          <a:effectLst/>
                        </a:rPr>
                        <a:t>table height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lowest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641738180"/>
                  </a:ext>
                </a:extLst>
              </a:tr>
              <a:tr h="150117">
                <a:tc>
                  <a:txBody>
                    <a:bodyPr/>
                    <a:lstStyle/>
                    <a:p>
                      <a:pPr algn="l" fontAlgn="b"/>
                      <a:r>
                        <a:rPr lang="en-US" sz="800" u="none" strike="noStrike">
                          <a:effectLst/>
                        </a:rPr>
                        <a:t>table height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min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1160801469"/>
                  </a:ext>
                </a:extLst>
              </a:tr>
              <a:tr h="150117">
                <a:tc>
                  <a:txBody>
                    <a:bodyPr/>
                    <a:lstStyle/>
                    <a:p>
                      <a:pPr algn="l" fontAlgn="b"/>
                      <a:r>
                        <a:rPr lang="en-US" sz="800" u="none" strike="noStrike">
                          <a:effectLst/>
                        </a:rPr>
                        <a:t>pre clean pressure cathode 2</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2E-10 mbar</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mTorr</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514748909"/>
                  </a:ext>
                </a:extLst>
              </a:tr>
              <a:tr h="150117">
                <a:tc>
                  <a:txBody>
                    <a:bodyPr/>
                    <a:lstStyle/>
                    <a:p>
                      <a:pPr algn="l" fontAlgn="b"/>
                      <a:r>
                        <a:rPr lang="en-US" sz="800" u="none" strike="noStrike">
                          <a:effectLst/>
                        </a:rPr>
                        <a:t>pre clean pressure cathode 2</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1.0E10-2 mbar</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mTorr</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1379043267"/>
                  </a:ext>
                </a:extLst>
              </a:tr>
              <a:tr h="150117">
                <a:tc>
                  <a:txBody>
                    <a:bodyPr/>
                    <a:lstStyle/>
                    <a:p>
                      <a:pPr algn="l" fontAlgn="b"/>
                      <a:r>
                        <a:rPr lang="en-US" sz="800" u="none" strike="noStrike">
                          <a:effectLst/>
                        </a:rPr>
                        <a:t>process pressure</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N2</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mTorr</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872905098"/>
                  </a:ext>
                </a:extLst>
              </a:tr>
              <a:tr h="150117">
                <a:tc>
                  <a:txBody>
                    <a:bodyPr/>
                    <a:lstStyle/>
                    <a:p>
                      <a:pPr algn="l" fontAlgn="b"/>
                      <a:r>
                        <a:rPr lang="en-US" sz="800" u="none" strike="noStrike">
                          <a:effectLst/>
                        </a:rPr>
                        <a:t>deposition rate 3</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0.248/5</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nm/s</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1664839257"/>
                  </a:ext>
                </a:extLst>
              </a:tr>
              <a:tr h="150117">
                <a:tc>
                  <a:txBody>
                    <a:bodyPr/>
                    <a:lstStyle/>
                    <a:p>
                      <a:pPr algn="l" fontAlgn="b"/>
                      <a:r>
                        <a:rPr lang="en-US" sz="800" u="none" strike="noStrike">
                          <a:effectLst/>
                        </a:rPr>
                        <a:t>deposition rate 3</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0.242 x 20%</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nm/s</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1042032479"/>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yes</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4254940001"/>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609423945"/>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093608249"/>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oscillation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858351116"/>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Off</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445007048"/>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max</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935968020"/>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auto</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2691635033"/>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fast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797972709"/>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r" fontAlgn="b"/>
                      <a:r>
                        <a:rPr lang="en-US" sz="800" u="none" strike="noStrike">
                          <a:effectLst/>
                        </a:rPr>
                        <a:t>70%</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4131087540"/>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41 (max auf Skala)</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RPM</a:t>
                      </a:r>
                      <a:endParaRPr lang="en-US" sz="800" b="0" i="0" u="none" strike="noStrike">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3019439083"/>
                  </a:ext>
                </a:extLst>
              </a:tr>
              <a:tr h="150117">
                <a:tc>
                  <a:txBody>
                    <a:bodyPr/>
                    <a:lstStyle/>
                    <a:p>
                      <a:pPr algn="l" fontAlgn="b"/>
                      <a:r>
                        <a:rPr lang="en-US" sz="800" u="none" strike="noStrike">
                          <a:effectLst/>
                        </a:rPr>
                        <a:t>substrate rotation</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a:effectLst/>
                        </a:rPr>
                        <a:t>?</a:t>
                      </a:r>
                      <a:endParaRPr lang="en-US" sz="800" b="0" i="0" u="none" strike="noStrike">
                        <a:solidFill>
                          <a:srgbClr val="000000"/>
                        </a:solidFill>
                        <a:effectLst/>
                        <a:latin typeface="Calibri" panose="020F0502020204030204" pitchFamily="34" charset="0"/>
                      </a:endParaRPr>
                    </a:p>
                  </a:txBody>
                  <a:tcPr marL="6593" marR="6593" marT="6593" marB="0" anchor="b"/>
                </a:tc>
                <a:tc>
                  <a:txBody>
                    <a:bodyPr/>
                    <a:lstStyle/>
                    <a:p>
                      <a:pPr algn="l" fontAlgn="b"/>
                      <a:r>
                        <a:rPr lang="en-US" sz="800" u="none" strike="noStrike" dirty="0">
                          <a:effectLst/>
                        </a:rPr>
                        <a:t>RPM</a:t>
                      </a:r>
                      <a:endParaRPr lang="en-US" sz="800" b="0" i="0" u="none" strike="noStrike" dirty="0">
                        <a:solidFill>
                          <a:srgbClr val="000000"/>
                        </a:solidFill>
                        <a:effectLst/>
                        <a:latin typeface="Calibri" panose="020F0502020204030204" pitchFamily="34" charset="0"/>
                      </a:endParaRPr>
                    </a:p>
                  </a:txBody>
                  <a:tcPr marL="6593" marR="6593" marT="6593" marB="0" anchor="b"/>
                </a:tc>
                <a:extLst>
                  <a:ext uri="{0D108BD9-81ED-4DB2-BD59-A6C34878D82A}">
                    <a16:rowId xmlns:a16="http://schemas.microsoft.com/office/drawing/2014/main" val="1881322129"/>
                  </a:ext>
                </a:extLst>
              </a:tr>
            </a:tbl>
          </a:graphicData>
        </a:graphic>
      </p:graphicFrame>
      <p:graphicFrame>
        <p:nvGraphicFramePr>
          <p:cNvPr id="9" name="Table 8">
            <a:extLst>
              <a:ext uri="{FF2B5EF4-FFF2-40B4-BE49-F238E27FC236}">
                <a16:creationId xmlns:a16="http://schemas.microsoft.com/office/drawing/2014/main" id="{3166443A-A6A5-CA11-4C8D-F4AEED2BE2D8}"/>
              </a:ext>
            </a:extLst>
          </p:cNvPr>
          <p:cNvGraphicFramePr>
            <a:graphicFrameLocks noGrp="1"/>
          </p:cNvGraphicFramePr>
          <p:nvPr>
            <p:extLst>
              <p:ext uri="{D42A27DB-BD31-4B8C-83A1-F6EECF244321}">
                <p14:modId xmlns:p14="http://schemas.microsoft.com/office/powerpoint/2010/main" val="702330398"/>
              </p:ext>
            </p:extLst>
          </p:nvPr>
        </p:nvGraphicFramePr>
        <p:xfrm>
          <a:off x="4290507" y="1316335"/>
          <a:ext cx="3687885" cy="4801608"/>
        </p:xfrm>
        <a:graphic>
          <a:graphicData uri="http://schemas.openxmlformats.org/drawingml/2006/table">
            <a:tbl>
              <a:tblPr>
                <a:tableStyleId>{5C22544A-7EE6-4342-B048-85BDC9FD1C3A}</a:tableStyleId>
              </a:tblPr>
              <a:tblGrid>
                <a:gridCol w="1656235">
                  <a:extLst>
                    <a:ext uri="{9D8B030D-6E8A-4147-A177-3AD203B41FA5}">
                      <a16:colId xmlns:a16="http://schemas.microsoft.com/office/drawing/2014/main" val="1909204439"/>
                    </a:ext>
                  </a:extLst>
                </a:gridCol>
                <a:gridCol w="1425940">
                  <a:extLst>
                    <a:ext uri="{9D8B030D-6E8A-4147-A177-3AD203B41FA5}">
                      <a16:colId xmlns:a16="http://schemas.microsoft.com/office/drawing/2014/main" val="2260132413"/>
                    </a:ext>
                  </a:extLst>
                </a:gridCol>
                <a:gridCol w="605710">
                  <a:extLst>
                    <a:ext uri="{9D8B030D-6E8A-4147-A177-3AD203B41FA5}">
                      <a16:colId xmlns:a16="http://schemas.microsoft.com/office/drawing/2014/main" val="3056874149"/>
                    </a:ext>
                  </a:extLst>
                </a:gridCol>
              </a:tblGrid>
              <a:tr h="200067">
                <a:tc>
                  <a:txBody>
                    <a:bodyPr/>
                    <a:lstStyle/>
                    <a:p>
                      <a:pPr algn="l" fontAlgn="b"/>
                      <a:r>
                        <a:rPr lang="en-US" sz="1000" b="1" u="none" strike="noStrike">
                          <a:effectLst/>
                        </a:rPr>
                        <a:t>Name</a:t>
                      </a:r>
                      <a:endParaRPr lang="en-US" sz="1000" b="1"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b="1" u="none" strike="noStrike" dirty="0">
                          <a:effectLst/>
                        </a:rPr>
                        <a:t>Value</a:t>
                      </a:r>
                      <a:endParaRPr lang="en-US" sz="1000" b="1" i="0" u="none" strike="noStrike" dirty="0">
                        <a:solidFill>
                          <a:srgbClr val="000000"/>
                        </a:solidFill>
                        <a:effectLst/>
                        <a:latin typeface="Calibri" panose="020F0502020204030204" pitchFamily="34" charset="0"/>
                      </a:endParaRPr>
                    </a:p>
                  </a:txBody>
                  <a:tcPr marL="9065" marR="9065" marT="9065" marB="0" anchor="b"/>
                </a:tc>
                <a:tc>
                  <a:txBody>
                    <a:bodyPr/>
                    <a:lstStyle/>
                    <a:p>
                      <a:pPr algn="l" fontAlgn="b"/>
                      <a:r>
                        <a:rPr lang="en-US" sz="1000" b="1" u="none" strike="noStrike" dirty="0">
                          <a:effectLst/>
                        </a:rPr>
                        <a:t>Unit</a:t>
                      </a:r>
                      <a:endParaRPr lang="en-US" sz="1000" b="1" i="0" u="none" strike="noStrike" dirty="0">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145452906"/>
                  </a:ext>
                </a:extLst>
              </a:tr>
              <a:tr h="200067">
                <a:tc>
                  <a:txBody>
                    <a:bodyPr/>
                    <a:lstStyle/>
                    <a:p>
                      <a:pPr algn="l" fontAlgn="b"/>
                      <a:r>
                        <a:rPr lang="en-US" sz="1000" u="none" strike="noStrike">
                          <a:effectLst/>
                        </a:rPr>
                        <a:t>pre clean time 4</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11s</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892821355"/>
                  </a:ext>
                </a:extLst>
              </a:tr>
              <a:tr h="200067">
                <a:tc>
                  <a:txBody>
                    <a:bodyPr/>
                    <a:lstStyle/>
                    <a:p>
                      <a:pPr algn="l" fontAlgn="b"/>
                      <a:r>
                        <a:rPr lang="en-US" sz="1000" u="none" strike="noStrike">
                          <a:effectLst/>
                        </a:rPr>
                        <a:t>pre clean time 4</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150 (total)</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1474767408"/>
                  </a:ext>
                </a:extLst>
              </a:tr>
              <a:tr h="200067">
                <a:tc>
                  <a:txBody>
                    <a:bodyPr/>
                    <a:lstStyle/>
                    <a:p>
                      <a:pPr algn="l" fontAlgn="b"/>
                      <a:r>
                        <a:rPr lang="en-US" sz="1000" u="none" strike="noStrike">
                          <a:effectLst/>
                        </a:rPr>
                        <a:t>pre clean time 4</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40+40+40+200</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007104344"/>
                  </a:ext>
                </a:extLst>
              </a:tr>
              <a:tr h="200067">
                <a:tc>
                  <a:txBody>
                    <a:bodyPr/>
                    <a:lstStyle/>
                    <a:p>
                      <a:pPr algn="l" fontAlgn="b"/>
                      <a:r>
                        <a:rPr lang="en-US" sz="1000" u="none" strike="noStrike">
                          <a:effectLst/>
                        </a:rPr>
                        <a:t>pre clean time 4</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4min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378149487"/>
                  </a:ext>
                </a:extLst>
              </a:tr>
              <a:tr h="200067">
                <a:tc>
                  <a:txBody>
                    <a:bodyPr/>
                    <a:lstStyle/>
                    <a:p>
                      <a:pPr algn="l" fontAlgn="b"/>
                      <a:r>
                        <a:rPr lang="en-US" sz="1000" u="none" strike="noStrike">
                          <a:effectLst/>
                        </a:rPr>
                        <a:t>pre clean time 4</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50s each step and 30</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669768999"/>
                  </a:ext>
                </a:extLst>
              </a:tr>
              <a:tr h="200067">
                <a:tc>
                  <a:txBody>
                    <a:bodyPr/>
                    <a:lstStyle/>
                    <a:p>
                      <a:pPr algn="l" fontAlgn="b"/>
                      <a:r>
                        <a:rPr lang="en-US" sz="1000" u="none" strike="noStrike">
                          <a:effectLst/>
                        </a:rPr>
                        <a:t>pre clean time 4</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dirty="0">
                          <a:effectLst/>
                        </a:rPr>
                        <a:t>ramped, 150 total</a:t>
                      </a:r>
                      <a:endParaRPr lang="en-US" sz="1000" b="0" i="0" u="none" strike="noStrike" dirty="0">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439467022"/>
                  </a:ext>
                </a:extLst>
              </a:tr>
              <a:tr h="200067">
                <a:tc>
                  <a:txBody>
                    <a:bodyPr/>
                    <a:lstStyle/>
                    <a:p>
                      <a:pPr algn="l" fontAlgn="b"/>
                      <a:r>
                        <a:rPr lang="en-US" sz="1000" u="none" strike="noStrike">
                          <a:effectLst/>
                        </a:rPr>
                        <a:t>pre clean time 1</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ca 300</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649269927"/>
                  </a:ext>
                </a:extLst>
              </a:tr>
              <a:tr h="200067">
                <a:tc>
                  <a:txBody>
                    <a:bodyPr/>
                    <a:lstStyle/>
                    <a:p>
                      <a:pPr algn="l" fontAlgn="b"/>
                      <a:r>
                        <a:rPr lang="en-US" sz="1000" u="none" strike="noStrike" dirty="0">
                          <a:effectLst/>
                        </a:rPr>
                        <a:t>process duration</a:t>
                      </a:r>
                      <a:endParaRPr lang="en-US" sz="1000" b="0" i="0" u="none" strike="noStrike" dirty="0">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Ti(600s)/Pt(260s)</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098121347"/>
                  </a:ext>
                </a:extLst>
              </a:tr>
              <a:tr h="200067">
                <a:tc>
                  <a:txBody>
                    <a:bodyPr/>
                    <a:lstStyle/>
                    <a:p>
                      <a:pPr algn="l" fontAlgn="b"/>
                      <a:r>
                        <a:rPr lang="en-US" sz="1000" u="none" strike="noStrike" dirty="0">
                          <a:effectLst/>
                        </a:rPr>
                        <a:t>process duration</a:t>
                      </a:r>
                      <a:endParaRPr lang="en-US" sz="1000" b="0" i="0" u="none" strike="noStrike" dirty="0">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cca 7000</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867686540"/>
                  </a:ext>
                </a:extLst>
              </a:tr>
              <a:tr h="200067">
                <a:tc>
                  <a:txBody>
                    <a:bodyPr/>
                    <a:lstStyle/>
                    <a:p>
                      <a:pPr algn="l" fontAlgn="b"/>
                      <a:r>
                        <a:rPr lang="en-US" sz="1000" u="none" strike="noStrike" dirty="0">
                          <a:effectLst/>
                        </a:rPr>
                        <a:t>process duration</a:t>
                      </a:r>
                      <a:endParaRPr lang="en-US" sz="1000" b="0" i="0" u="none" strike="noStrike" dirty="0">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Ni: 270, Pt: 180</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1723383117"/>
                  </a:ext>
                </a:extLst>
              </a:tr>
              <a:tr h="200067">
                <a:tc>
                  <a:txBody>
                    <a:bodyPr/>
                    <a:lstStyle/>
                    <a:p>
                      <a:pPr algn="l" fontAlgn="b"/>
                      <a:r>
                        <a:rPr lang="en-US" sz="1000" u="none" strike="noStrike" dirty="0">
                          <a:effectLst/>
                        </a:rPr>
                        <a:t>process duration</a:t>
                      </a:r>
                      <a:endParaRPr lang="en-US" sz="1000" b="0" i="0" u="none" strike="noStrike" dirty="0">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Ti(600s)/Pt(260s)</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861489191"/>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8:30min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586366549"/>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900-x GV closed</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915478584"/>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4h</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960365234"/>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45min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950570661"/>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r" fontAlgn="b"/>
                      <a:r>
                        <a:rPr lang="en-US" sz="1000" u="none" strike="noStrike">
                          <a:effectLst/>
                        </a:rPr>
                        <a:t>3:11:01</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979268959"/>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300s total (see comm</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857008051"/>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25 loops</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1418052967"/>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17400(4h50min)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983713415"/>
                  </a:ext>
                </a:extLst>
              </a:tr>
              <a:tr h="200067">
                <a:tc>
                  <a:txBody>
                    <a:bodyPr/>
                    <a:lstStyle/>
                    <a:p>
                      <a:pPr algn="l" fontAlgn="b"/>
                      <a:r>
                        <a:rPr lang="en-US" sz="1000" u="none" strike="noStrike">
                          <a:effectLst/>
                        </a:rPr>
                        <a:t>process duration</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125 and 1800</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3890236922"/>
                  </a:ext>
                </a:extLst>
              </a:tr>
              <a:tr h="200067">
                <a:tc>
                  <a:txBody>
                    <a:bodyPr/>
                    <a:lstStyle/>
                    <a:p>
                      <a:pPr algn="l" fontAlgn="b"/>
                      <a:r>
                        <a:rPr lang="en-US" sz="1000" u="none" strike="noStrike">
                          <a:effectLst/>
                        </a:rPr>
                        <a:t>flow RG 1</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7.5-7.1</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sccm</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506646101"/>
                  </a:ext>
                </a:extLst>
              </a:tr>
              <a:tr h="200067">
                <a:tc>
                  <a:txBody>
                    <a:bodyPr/>
                    <a:lstStyle/>
                    <a:p>
                      <a:pPr algn="l" fontAlgn="b"/>
                      <a:r>
                        <a:rPr lang="en-US" sz="1000" u="none" strike="noStrike">
                          <a:effectLst/>
                        </a:rPr>
                        <a:t>end vacuum</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Interlock!</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Torr</a:t>
                      </a:r>
                      <a:endParaRPr lang="en-US" sz="1000" b="0" i="0" u="none" strike="noStrike">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2780372849"/>
                  </a:ext>
                </a:extLst>
              </a:tr>
              <a:tr h="200067">
                <a:tc>
                  <a:txBody>
                    <a:bodyPr/>
                    <a:lstStyle/>
                    <a:p>
                      <a:pPr algn="l" fontAlgn="b"/>
                      <a:r>
                        <a:rPr lang="en-US" sz="1000" u="none" strike="noStrike" dirty="0">
                          <a:effectLst/>
                        </a:rPr>
                        <a:t>end vacuum</a:t>
                      </a:r>
                      <a:endParaRPr lang="en-US" sz="1000" b="0" i="0" u="none" strike="noStrike" dirty="0">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a:effectLst/>
                        </a:rPr>
                        <a:t>$§%</a:t>
                      </a:r>
                      <a:endParaRPr lang="en-US" sz="1000" b="0" i="0" u="none" strike="noStrike">
                        <a:solidFill>
                          <a:srgbClr val="000000"/>
                        </a:solidFill>
                        <a:effectLst/>
                        <a:latin typeface="Calibri" panose="020F0502020204030204" pitchFamily="34" charset="0"/>
                      </a:endParaRPr>
                    </a:p>
                  </a:txBody>
                  <a:tcPr marL="9065" marR="9065" marT="9065" marB="0" anchor="b"/>
                </a:tc>
                <a:tc>
                  <a:txBody>
                    <a:bodyPr/>
                    <a:lstStyle/>
                    <a:p>
                      <a:pPr algn="l" fontAlgn="b"/>
                      <a:r>
                        <a:rPr lang="en-US" sz="1000" u="none" strike="noStrike" dirty="0">
                          <a:effectLst/>
                        </a:rPr>
                        <a:t>Torr</a:t>
                      </a:r>
                      <a:endParaRPr lang="en-US" sz="1000" b="0" i="0" u="none" strike="noStrike" dirty="0">
                        <a:solidFill>
                          <a:srgbClr val="000000"/>
                        </a:solidFill>
                        <a:effectLst/>
                        <a:latin typeface="Calibri" panose="020F0502020204030204" pitchFamily="34" charset="0"/>
                      </a:endParaRPr>
                    </a:p>
                  </a:txBody>
                  <a:tcPr marL="9065" marR="9065" marT="9065" marB="0" anchor="b"/>
                </a:tc>
                <a:extLst>
                  <a:ext uri="{0D108BD9-81ED-4DB2-BD59-A6C34878D82A}">
                    <a16:rowId xmlns:a16="http://schemas.microsoft.com/office/drawing/2014/main" val="1857721309"/>
                  </a:ext>
                </a:extLst>
              </a:tr>
            </a:tbl>
          </a:graphicData>
        </a:graphic>
      </p:graphicFrame>
      <p:graphicFrame>
        <p:nvGraphicFramePr>
          <p:cNvPr id="10" name="Table 9">
            <a:extLst>
              <a:ext uri="{FF2B5EF4-FFF2-40B4-BE49-F238E27FC236}">
                <a16:creationId xmlns:a16="http://schemas.microsoft.com/office/drawing/2014/main" id="{9C9B3DAE-31DB-C3B7-334E-32BE7DBAAE22}"/>
              </a:ext>
            </a:extLst>
          </p:cNvPr>
          <p:cNvGraphicFramePr>
            <a:graphicFrameLocks noGrp="1"/>
          </p:cNvGraphicFramePr>
          <p:nvPr>
            <p:extLst>
              <p:ext uri="{D42A27DB-BD31-4B8C-83A1-F6EECF244321}">
                <p14:modId xmlns:p14="http://schemas.microsoft.com/office/powerpoint/2010/main" val="1118243148"/>
              </p:ext>
            </p:extLst>
          </p:nvPr>
        </p:nvGraphicFramePr>
        <p:xfrm>
          <a:off x="282750" y="1915948"/>
          <a:ext cx="3708400" cy="4191000"/>
        </p:xfrm>
        <a:graphic>
          <a:graphicData uri="http://schemas.openxmlformats.org/drawingml/2006/table">
            <a:tbl>
              <a:tblPr>
                <a:tableStyleId>{5C22544A-7EE6-4342-B048-85BDC9FD1C3A}</a:tableStyleId>
              </a:tblPr>
              <a:tblGrid>
                <a:gridCol w="1665449">
                  <a:extLst>
                    <a:ext uri="{9D8B030D-6E8A-4147-A177-3AD203B41FA5}">
                      <a16:colId xmlns:a16="http://schemas.microsoft.com/office/drawing/2014/main" val="1530956473"/>
                    </a:ext>
                  </a:extLst>
                </a:gridCol>
                <a:gridCol w="1433872">
                  <a:extLst>
                    <a:ext uri="{9D8B030D-6E8A-4147-A177-3AD203B41FA5}">
                      <a16:colId xmlns:a16="http://schemas.microsoft.com/office/drawing/2014/main" val="3114902199"/>
                    </a:ext>
                  </a:extLst>
                </a:gridCol>
                <a:gridCol w="609079">
                  <a:extLst>
                    <a:ext uri="{9D8B030D-6E8A-4147-A177-3AD203B41FA5}">
                      <a16:colId xmlns:a16="http://schemas.microsoft.com/office/drawing/2014/main" val="2624177109"/>
                    </a:ext>
                  </a:extLst>
                </a:gridCol>
              </a:tblGrid>
              <a:tr h="190500">
                <a:tc>
                  <a:txBody>
                    <a:bodyPr/>
                    <a:lstStyle/>
                    <a:p>
                      <a:pPr algn="l" fontAlgn="b"/>
                      <a:r>
                        <a:rPr lang="en-US" sz="1100" b="1" u="none" strike="noStrike">
                          <a:effectLst/>
                        </a:rPr>
                        <a:t>Name</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a:effectLst/>
                        </a:rPr>
                        <a:t>Value</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b="1" u="none" strike="noStrike" dirty="0">
                          <a:effectLst/>
                        </a:rPr>
                        <a:t>Unit</a:t>
                      </a:r>
                      <a:endParaRPr lang="en-US"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7387645"/>
                  </a:ext>
                </a:extLst>
              </a:tr>
              <a:tr h="190500">
                <a:tc>
                  <a:txBody>
                    <a:bodyPr/>
                    <a:lstStyle/>
                    <a:p>
                      <a:pPr algn="l" fontAlgn="b"/>
                      <a:r>
                        <a:rPr lang="en-US" sz="1100" u="none" strike="noStrike">
                          <a:effectLst/>
                        </a:rPr>
                        <a:t>voltage cathode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5i9oui</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V</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60343810"/>
                  </a:ext>
                </a:extLst>
              </a:tr>
              <a:tr h="190500">
                <a:tc>
                  <a:txBody>
                    <a:bodyPr/>
                    <a:lstStyle/>
                    <a:p>
                      <a:pPr algn="l" fontAlgn="b"/>
                      <a:r>
                        <a:rPr lang="en-US" sz="1100" u="none" strike="noStrike">
                          <a:effectLst/>
                        </a:rPr>
                        <a:t>voltage cathode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98--&gt;114</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V</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85380320"/>
                  </a:ext>
                </a:extLst>
              </a:tr>
              <a:tr h="190500">
                <a:tc>
                  <a:txBody>
                    <a:bodyPr/>
                    <a:lstStyle/>
                    <a:p>
                      <a:pPr algn="l" fontAlgn="b"/>
                      <a:r>
                        <a:rPr lang="en-US" sz="1100" u="none" strike="noStrike">
                          <a:effectLst/>
                        </a:rPr>
                        <a:t>voltage cathode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V</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06019906"/>
                  </a:ext>
                </a:extLst>
              </a:tr>
              <a:tr h="190500">
                <a:tc>
                  <a:txBody>
                    <a:bodyPr/>
                    <a:lstStyle/>
                    <a:p>
                      <a:pPr algn="l" fontAlgn="b"/>
                      <a:r>
                        <a:rPr lang="en-US" sz="1100" u="none" strike="noStrike">
                          <a:effectLst/>
                        </a:rPr>
                        <a:t>voltage cathode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700-720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V</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12848600"/>
                  </a:ext>
                </a:extLst>
              </a:tr>
              <a:tr h="190500">
                <a:tc>
                  <a:txBody>
                    <a:bodyPr/>
                    <a:lstStyle/>
                    <a:p>
                      <a:pPr algn="l" fontAlgn="b"/>
                      <a:r>
                        <a:rPr lang="en-US" sz="1100" u="none" strike="noStrike">
                          <a:effectLst/>
                        </a:rPr>
                        <a:t>voltage cathode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643; 660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V</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75785486"/>
                  </a:ext>
                </a:extLst>
              </a:tr>
              <a:tr h="190500">
                <a:tc>
                  <a:txBody>
                    <a:bodyPr/>
                    <a:lstStyle/>
                    <a:p>
                      <a:pPr algn="l" fontAlgn="b"/>
                      <a:r>
                        <a:rPr lang="en-US" sz="1100" u="none" strike="noStrike">
                          <a:effectLst/>
                        </a:rPr>
                        <a:t>voltage cathode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"0V"</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V</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59312359"/>
                  </a:ext>
                </a:extLst>
              </a:tr>
              <a:tr h="190500">
                <a:tc>
                  <a:txBody>
                    <a:bodyPr/>
                    <a:lstStyle/>
                    <a:p>
                      <a:pPr algn="l" fontAlgn="b"/>
                      <a:r>
                        <a:rPr lang="en-US" sz="1100" u="none" strike="noStrike">
                          <a:effectLst/>
                        </a:rPr>
                        <a:t>voltage cathode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200...271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V</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57119936"/>
                  </a:ext>
                </a:extLst>
              </a:tr>
              <a:tr h="190500">
                <a:tc>
                  <a:txBody>
                    <a:bodyPr/>
                    <a:lstStyle/>
                    <a:p>
                      <a:pPr algn="l" fontAlgn="b"/>
                      <a:r>
                        <a:rPr lang="en-US" sz="1100" u="none" strike="noStrike">
                          <a:effectLst/>
                        </a:rPr>
                        <a:t>pre clean power 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200 (ramped 50/100/1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31307095"/>
                  </a:ext>
                </a:extLst>
              </a:tr>
              <a:tr h="190500">
                <a:tc>
                  <a:txBody>
                    <a:bodyPr/>
                    <a:lstStyle/>
                    <a:p>
                      <a:pPr algn="l" fontAlgn="b"/>
                      <a:r>
                        <a:rPr lang="en-US" sz="1100" u="none" strike="noStrike">
                          <a:effectLst/>
                        </a:rPr>
                        <a:t>pre clean power 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50/100/150/200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44917234"/>
                  </a:ext>
                </a:extLst>
              </a:tr>
              <a:tr h="190500">
                <a:tc>
                  <a:txBody>
                    <a:bodyPr/>
                    <a:lstStyle/>
                    <a:p>
                      <a:pPr algn="l" fontAlgn="b"/>
                      <a:r>
                        <a:rPr lang="en-US" sz="1100" u="none" strike="noStrike">
                          <a:effectLst/>
                        </a:rPr>
                        <a:t>pre clean power 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ramped up to 200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13093229"/>
                  </a:ext>
                </a:extLst>
              </a:tr>
              <a:tr h="190500">
                <a:tc>
                  <a:txBody>
                    <a:bodyPr/>
                    <a:lstStyle/>
                    <a:p>
                      <a:pPr algn="l" fontAlgn="b"/>
                      <a:r>
                        <a:rPr lang="en-US" sz="1100" u="none" strike="noStrike">
                          <a:effectLst/>
                        </a:rPr>
                        <a:t>pre clean power 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ramped until 200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6945027"/>
                  </a:ext>
                </a:extLst>
              </a:tr>
              <a:tr h="190500">
                <a:tc>
                  <a:txBody>
                    <a:bodyPr/>
                    <a:lstStyle/>
                    <a:p>
                      <a:pPr algn="l" fontAlgn="b"/>
                      <a:r>
                        <a:rPr lang="en-US" sz="1100" u="none" strike="noStrike">
                          <a:effectLst/>
                        </a:rPr>
                        <a:t>power cathode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109 (115 set)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21666435"/>
                  </a:ext>
                </a:extLst>
              </a:tr>
              <a:tr h="190500">
                <a:tc>
                  <a:txBody>
                    <a:bodyPr/>
                    <a:lstStyle/>
                    <a:p>
                      <a:pPr algn="l" fontAlgn="b"/>
                      <a:r>
                        <a:rPr lang="en-US" sz="1100" u="none" strike="noStrike">
                          <a:effectLst/>
                        </a:rPr>
                        <a:t>power cathode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30W</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18908044"/>
                  </a:ext>
                </a:extLst>
              </a:tr>
              <a:tr h="190500">
                <a:tc>
                  <a:txBody>
                    <a:bodyPr/>
                    <a:lstStyle/>
                    <a:p>
                      <a:pPr algn="l" fontAlgn="b"/>
                      <a:r>
                        <a:rPr lang="en-US" sz="1100" u="none" strike="noStrike">
                          <a:effectLst/>
                        </a:rPr>
                        <a:t>power forward cathode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set180 (178)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0438231"/>
                  </a:ext>
                </a:extLst>
              </a:tr>
              <a:tr h="190500">
                <a:tc>
                  <a:txBody>
                    <a:bodyPr/>
                    <a:lstStyle/>
                    <a:p>
                      <a:pPr algn="l" fontAlgn="b"/>
                      <a:r>
                        <a:rPr lang="en-US" sz="1100" u="none" strike="noStrike">
                          <a:effectLst/>
                        </a:rPr>
                        <a:t>pre clean power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ramp</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6374895"/>
                  </a:ext>
                </a:extLst>
              </a:tr>
              <a:tr h="190500">
                <a:tc>
                  <a:txBody>
                    <a:bodyPr/>
                    <a:lstStyle/>
                    <a:p>
                      <a:pPr algn="l" fontAlgn="b"/>
                      <a:r>
                        <a:rPr lang="en-US" sz="1100" u="none" strike="noStrike">
                          <a:effectLst/>
                        </a:rPr>
                        <a:t>pre clean power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244V, 0.249 A</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04670629"/>
                  </a:ext>
                </a:extLst>
              </a:tr>
              <a:tr h="190500">
                <a:tc>
                  <a:txBody>
                    <a:bodyPr/>
                    <a:lstStyle/>
                    <a:p>
                      <a:pPr algn="l" fontAlgn="b"/>
                      <a:r>
                        <a:rPr lang="en-US" sz="1100" u="none" strike="noStrike">
                          <a:effectLst/>
                        </a:rPr>
                        <a:t>ignition power cathode 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xy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4211945"/>
                  </a:ext>
                </a:extLst>
              </a:tr>
              <a:tr h="190500">
                <a:tc>
                  <a:txBody>
                    <a:bodyPr/>
                    <a:lstStyle/>
                    <a:p>
                      <a:pPr algn="l" fontAlgn="b"/>
                      <a:r>
                        <a:rPr lang="en-US" sz="1100" u="none" strike="noStrike">
                          <a:effectLst/>
                        </a:rPr>
                        <a:t>ignition power cathode 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5o</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41819763"/>
                  </a:ext>
                </a:extLst>
              </a:tr>
              <a:tr h="190500">
                <a:tc>
                  <a:txBody>
                    <a:bodyPr/>
                    <a:lstStyle/>
                    <a:p>
                      <a:pPr algn="l" fontAlgn="b"/>
                      <a:r>
                        <a:rPr lang="en-US" sz="1100" u="none" strike="noStrike">
                          <a:effectLst/>
                        </a:rPr>
                        <a:t>power cathode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124 (130 set)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25157331"/>
                  </a:ext>
                </a:extLst>
              </a:tr>
              <a:tr h="190500">
                <a:tc>
                  <a:txBody>
                    <a:bodyPr/>
                    <a:lstStyle/>
                    <a:p>
                      <a:pPr algn="l" fontAlgn="b"/>
                      <a:r>
                        <a:rPr lang="en-US" sz="1100" u="none" strike="noStrike">
                          <a:effectLst/>
                        </a:rPr>
                        <a:t>power cathode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20/30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W</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020976"/>
                  </a:ext>
                </a:extLst>
              </a:tr>
              <a:tr h="190500">
                <a:tc>
                  <a:txBody>
                    <a:bodyPr/>
                    <a:lstStyle/>
                    <a:p>
                      <a:pPr algn="l" fontAlgn="b"/>
                      <a:r>
                        <a:rPr lang="en-US" sz="1100" u="none" strike="noStrike">
                          <a:effectLst/>
                        </a:rPr>
                        <a:t>power cathode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48 (local)</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W</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64840548"/>
                  </a:ext>
                </a:extLst>
              </a:tr>
            </a:tbl>
          </a:graphicData>
        </a:graphic>
      </p:graphicFrame>
    </p:spTree>
    <p:extLst>
      <p:ext uri="{BB962C8B-B14F-4D97-AF65-F5344CB8AC3E}">
        <p14:creationId xmlns:p14="http://schemas.microsoft.com/office/powerpoint/2010/main" val="198592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sz="3733" dirty="0"/>
              <a:t>: Extended Properties (the basics)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hlinkClick r:id="rId3"/>
              </a:rPr>
              <a:t>https://en.wikipedia.org/wiki/Data_type</a:t>
            </a:r>
            <a:endParaRPr lang="en-US" altLang="ru-RU" sz="1000" dirty="0">
              <a:solidFill>
                <a:prstClr val="black"/>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All values are to be stored using appropriate data types!</a:t>
            </a:r>
            <a:endParaRPr lang="en-US" altLang="ru-RU" sz="2800" dirty="0">
              <a:solidFill>
                <a:prstClr val="black"/>
              </a:solidFill>
              <a:latin typeface="+mn-lt"/>
            </a:endParaRPr>
          </a:p>
          <a:p>
            <a:pPr defTabSz="914377">
              <a:spcBef>
                <a:spcPts val="1200"/>
              </a:spcBef>
            </a:pPr>
            <a:r>
              <a:rPr lang="en-US" altLang="ru-RU" sz="1800" b="1" dirty="0">
                <a:solidFill>
                  <a:prstClr val="black"/>
                </a:solidFill>
                <a:latin typeface="+mn-lt"/>
              </a:rPr>
              <a:t>DEFINITION: </a:t>
            </a:r>
            <a:r>
              <a:rPr lang="en-US" altLang="ru-RU" sz="1800" dirty="0">
                <a:solidFill>
                  <a:prstClr val="black"/>
                </a:solidFill>
                <a:latin typeface="+mn-lt"/>
              </a:rPr>
              <a:t>Data type is a collection or grouping of data values, usually specified by a </a:t>
            </a:r>
            <a:r>
              <a:rPr lang="en-US" altLang="ru-RU" sz="1800" b="1" dirty="0">
                <a:solidFill>
                  <a:prstClr val="black"/>
                </a:solidFill>
                <a:latin typeface="+mn-lt"/>
              </a:rPr>
              <a:t>set of possible values</a:t>
            </a:r>
            <a:r>
              <a:rPr lang="en-US" altLang="ru-RU" sz="1800" dirty="0">
                <a:solidFill>
                  <a:prstClr val="black"/>
                </a:solidFill>
                <a:latin typeface="+mn-lt"/>
              </a:rPr>
              <a:t>, a </a:t>
            </a:r>
            <a:r>
              <a:rPr lang="en-US" altLang="ru-RU" sz="1800" b="1" dirty="0">
                <a:solidFill>
                  <a:prstClr val="black"/>
                </a:solidFill>
                <a:latin typeface="+mn-lt"/>
              </a:rPr>
              <a:t>set of allowed operations</a:t>
            </a:r>
            <a:r>
              <a:rPr lang="en-US" altLang="ru-RU" sz="1800" dirty="0">
                <a:solidFill>
                  <a:prstClr val="black"/>
                </a:solidFill>
                <a:latin typeface="+mn-lt"/>
              </a:rPr>
              <a:t> on these values</a:t>
            </a:r>
            <a:r>
              <a:rPr lang="en-US" altLang="ru-RU" sz="1800" dirty="0">
                <a:solidFill>
                  <a:schemeClr val="bg1">
                    <a:lumMod val="50000"/>
                  </a:schemeClr>
                </a:solidFill>
                <a:latin typeface="+mn-lt"/>
              </a:rPr>
              <a:t>, and/or a representation of these values as machine types.</a:t>
            </a:r>
            <a:endParaRPr lang="ru-RU" altLang="ru-RU" sz="1800" i="1" dirty="0">
              <a:solidFill>
                <a:schemeClr val="bg1">
                  <a:lumMod val="50000"/>
                </a:schemeClr>
              </a:solidFill>
              <a:latin typeface="+mn-lt"/>
            </a:endParaRPr>
          </a:p>
        </p:txBody>
      </p: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136952" y="2067851"/>
            <a:ext cx="1205504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u="sng" dirty="0">
                <a:solidFill>
                  <a:prstClr val="black"/>
                </a:solidFill>
                <a:latin typeface="+mn-lt"/>
              </a:rPr>
              <a:t>Supported data types</a:t>
            </a:r>
            <a:r>
              <a:rPr lang="en-US" altLang="ru-RU" sz="1800" dirty="0">
                <a:solidFill>
                  <a:prstClr val="black"/>
                </a:solidFill>
                <a:latin typeface="+mn-lt"/>
              </a:rPr>
              <a:t> (and their visualization in the search form):</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Int</a:t>
            </a:r>
            <a:r>
              <a:rPr lang="en-US" altLang="ru-RU" sz="1800" dirty="0">
                <a:solidFill>
                  <a:prstClr val="black"/>
                </a:solidFill>
                <a:latin typeface="+mn-lt"/>
              </a:rPr>
              <a:t> – integer values (64-bit signed integer) in range [-9 223 372 036 854 775 808; 9 223 372 036 854 775 807].</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Float</a:t>
            </a:r>
            <a:r>
              <a:rPr lang="en-US" altLang="ru-RU" sz="1800" dirty="0">
                <a:solidFill>
                  <a:prstClr val="black"/>
                </a:solidFill>
                <a:latin typeface="+mn-lt"/>
              </a:rPr>
              <a:t> – double-precision floating-point (8 bytes, IEEE-754), ±5.0×10</a:t>
            </a:r>
            <a:r>
              <a:rPr lang="en-US" altLang="ru-RU" sz="1800" baseline="30000" dirty="0">
                <a:solidFill>
                  <a:prstClr val="black"/>
                </a:solidFill>
                <a:latin typeface="+mn-lt"/>
              </a:rPr>
              <a:t>−324</a:t>
            </a:r>
            <a:r>
              <a:rPr lang="en-US" altLang="ru-RU" sz="1800" dirty="0">
                <a:solidFill>
                  <a:prstClr val="black"/>
                </a:solidFill>
                <a:latin typeface="+mn-lt"/>
              </a:rPr>
              <a:t> to ±1.7 × 10</a:t>
            </a:r>
            <a:r>
              <a:rPr lang="en-US" altLang="ru-RU" sz="1800" baseline="30000" dirty="0">
                <a:solidFill>
                  <a:prstClr val="black"/>
                </a:solidFill>
                <a:latin typeface="+mn-lt"/>
              </a:rPr>
              <a:t>308 </a:t>
            </a:r>
            <a:r>
              <a:rPr lang="en-US" altLang="ru-RU" sz="1800" dirty="0">
                <a:solidFill>
                  <a:prstClr val="black"/>
                </a:solidFill>
                <a:latin typeface="+mn-lt"/>
              </a:rPr>
              <a:t>(~15 significant digits).</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String </a:t>
            </a:r>
            <a:r>
              <a:rPr lang="en-US" altLang="ru-RU" sz="1800" dirty="0">
                <a:solidFill>
                  <a:prstClr val="black"/>
                </a:solidFill>
                <a:latin typeface="+mn-lt"/>
              </a:rPr>
              <a:t>– any characters sequence no longer than 4096 symbols.</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BigString</a:t>
            </a:r>
            <a:r>
              <a:rPr lang="en-US" altLang="ru-RU" sz="1800" dirty="0">
                <a:solidFill>
                  <a:prstClr val="black"/>
                </a:solidFill>
                <a:latin typeface="+mn-lt"/>
              </a:rPr>
              <a:t> – any characters sequence no longer than 2 147 483 647 symbols (2 Gb).</a:t>
            </a:r>
          </a:p>
        </p:txBody>
      </p:sp>
      <p:pic>
        <p:nvPicPr>
          <p:cNvPr id="5" name="Picture 4">
            <a:extLst>
              <a:ext uri="{FF2B5EF4-FFF2-40B4-BE49-F238E27FC236}">
                <a16:creationId xmlns:a16="http://schemas.microsoft.com/office/drawing/2014/main" id="{831E7AB6-4DA6-FB6C-02D2-EA508C7D853D}"/>
              </a:ext>
            </a:extLst>
          </p:cNvPr>
          <p:cNvPicPr>
            <a:picLocks noChangeAspect="1"/>
          </p:cNvPicPr>
          <p:nvPr/>
        </p:nvPicPr>
        <p:blipFill>
          <a:blip r:embed="rId4"/>
          <a:stretch>
            <a:fillRect/>
          </a:stretch>
        </p:blipFill>
        <p:spPr>
          <a:xfrm>
            <a:off x="1237050" y="2677854"/>
            <a:ext cx="9697803" cy="457264"/>
          </a:xfrm>
          <a:prstGeom prst="rect">
            <a:avLst/>
          </a:prstGeom>
        </p:spPr>
      </p:pic>
      <p:pic>
        <p:nvPicPr>
          <p:cNvPr id="7" name="Picture 6">
            <a:extLst>
              <a:ext uri="{FF2B5EF4-FFF2-40B4-BE49-F238E27FC236}">
                <a16:creationId xmlns:a16="http://schemas.microsoft.com/office/drawing/2014/main" id="{325B5A96-3374-3E36-27E6-9D887E8C0D33}"/>
              </a:ext>
            </a:extLst>
          </p:cNvPr>
          <p:cNvPicPr>
            <a:picLocks noChangeAspect="1"/>
          </p:cNvPicPr>
          <p:nvPr/>
        </p:nvPicPr>
        <p:blipFill>
          <a:blip r:embed="rId5"/>
          <a:stretch>
            <a:fillRect/>
          </a:stretch>
        </p:blipFill>
        <p:spPr>
          <a:xfrm>
            <a:off x="1232287" y="3508147"/>
            <a:ext cx="9707330" cy="504895"/>
          </a:xfrm>
          <a:prstGeom prst="rect">
            <a:avLst/>
          </a:prstGeom>
        </p:spPr>
      </p:pic>
      <p:pic>
        <p:nvPicPr>
          <p:cNvPr id="30" name="Picture 29">
            <a:extLst>
              <a:ext uri="{FF2B5EF4-FFF2-40B4-BE49-F238E27FC236}">
                <a16:creationId xmlns:a16="http://schemas.microsoft.com/office/drawing/2014/main" id="{6FC980C9-F13F-C058-4638-1DBF42AC7A1B}"/>
              </a:ext>
            </a:extLst>
          </p:cNvPr>
          <p:cNvPicPr>
            <a:picLocks noChangeAspect="1"/>
          </p:cNvPicPr>
          <p:nvPr/>
        </p:nvPicPr>
        <p:blipFill>
          <a:blip r:embed="rId6"/>
          <a:stretch>
            <a:fillRect/>
          </a:stretch>
        </p:blipFill>
        <p:spPr>
          <a:xfrm>
            <a:off x="1202142" y="4743704"/>
            <a:ext cx="9707330" cy="1590897"/>
          </a:xfrm>
          <a:prstGeom prst="rect">
            <a:avLst/>
          </a:prstGeom>
        </p:spPr>
      </p:pic>
      <p:cxnSp>
        <p:nvCxnSpPr>
          <p:cNvPr id="31" name="Straight Arrow Connector 30">
            <a:extLst>
              <a:ext uri="{FF2B5EF4-FFF2-40B4-BE49-F238E27FC236}">
                <a16:creationId xmlns:a16="http://schemas.microsoft.com/office/drawing/2014/main" id="{5EA31A55-EEEB-0810-68FC-C31331CEF22D}"/>
              </a:ext>
            </a:extLst>
          </p:cNvPr>
          <p:cNvCxnSpPr>
            <a:cxnSpLocks/>
          </p:cNvCxnSpPr>
          <p:nvPr/>
        </p:nvCxnSpPr>
        <p:spPr>
          <a:xfrm>
            <a:off x="3184418" y="3156098"/>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567A609-32BD-C1CA-C2A5-470D40F4A773}"/>
              </a:ext>
            </a:extLst>
          </p:cNvPr>
          <p:cNvCxnSpPr>
            <a:cxnSpLocks/>
          </p:cNvCxnSpPr>
          <p:nvPr/>
        </p:nvCxnSpPr>
        <p:spPr>
          <a:xfrm>
            <a:off x="3186093" y="4021929"/>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C4FC439-A97E-8A15-24E4-000628C59B43}"/>
              </a:ext>
            </a:extLst>
          </p:cNvPr>
          <p:cNvCxnSpPr>
            <a:cxnSpLocks/>
          </p:cNvCxnSpPr>
          <p:nvPr/>
        </p:nvCxnSpPr>
        <p:spPr>
          <a:xfrm>
            <a:off x="3197816" y="5550948"/>
            <a:ext cx="4338448"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23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Object‘s</a:t>
            </a:r>
            <a:r>
              <a:rPr lang="de-DE" dirty="0"/>
              <a:t> F</a:t>
            </a:r>
            <a:r>
              <a:rPr lang="en-US" sz="3733" dirty="0" err="1"/>
              <a:t>lexibility</a:t>
            </a:r>
            <a:r>
              <a:rPr lang="en-US" sz="3733" dirty="0"/>
              <a:t>: Extended Properties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310743" y="6362393"/>
            <a:ext cx="6671581" cy="485999"/>
          </a:xfrm>
        </p:spPr>
        <p:txBody>
          <a:bodyPr/>
          <a:lstStyle/>
          <a:p>
            <a:pPr indent="0" defTabSz="914377">
              <a:buNone/>
            </a:pPr>
            <a:r>
              <a:rPr lang="en-US" altLang="ru-RU" sz="1000" dirty="0">
                <a:solidFill>
                  <a:prstClr val="black"/>
                </a:solidFill>
                <a:latin typeface="Arial" panose="020B0604020202020204" pitchFamily="34" charset="0"/>
                <a:hlinkClick r:id="rId3"/>
              </a:rPr>
              <a:t>https://crc247.mdi.ruhr-uni-bochum.de/object/synthesis-for-sample-8220-co-deposition-221111-k3-3-1922</a:t>
            </a:r>
            <a:endParaRPr lang="en-US" altLang="ru-RU" sz="1000" dirty="0">
              <a:solidFill>
                <a:prstClr val="black"/>
              </a:solidFill>
              <a:latin typeface="Arial" panose="020B0604020202020204" pitchFamily="34" charset="0"/>
            </a:endParaRPr>
          </a:p>
          <a:p>
            <a:pPr indent="0" defTabSz="914377">
              <a:buNone/>
            </a:pP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add additional properties values to object and afterward make search on them.</a:t>
            </a:r>
          </a:p>
          <a:p>
            <a:pPr defTabSz="914377">
              <a:spcBef>
                <a:spcPts val="1200"/>
              </a:spcBef>
            </a:pPr>
            <a:r>
              <a:rPr lang="en-US" altLang="ru-RU" sz="1800" b="1" dirty="0">
                <a:solidFill>
                  <a:prstClr val="black"/>
                </a:solidFill>
                <a:latin typeface="+mn-lt"/>
              </a:rPr>
              <a:t>Task: </a:t>
            </a:r>
            <a:r>
              <a:rPr lang="en-US" altLang="ru-RU" sz="1800" b="1">
                <a:solidFill>
                  <a:prstClr val="black"/>
                </a:solidFill>
                <a:latin typeface="+mn-lt"/>
              </a:rPr>
              <a:t>associate typed properties </a:t>
            </a:r>
            <a:r>
              <a:rPr lang="en-US" altLang="ru-RU" sz="1800" b="1" dirty="0">
                <a:solidFill>
                  <a:prstClr val="black"/>
                </a:solidFill>
                <a:latin typeface="+mn-lt"/>
              </a:rPr>
              <a:t>with object		    </a:t>
            </a:r>
            <a:r>
              <a:rPr lang="en-US" altLang="ru-RU" sz="2000" b="1" dirty="0">
                <a:solidFill>
                  <a:prstClr val="black"/>
                </a:solidFill>
                <a:latin typeface="+mn-lt"/>
              </a:rPr>
              <a:t>Synthesis parameters</a:t>
            </a:r>
            <a:endParaRPr lang="ru-RU" altLang="ru-RU" sz="2000" i="1" dirty="0">
              <a:solidFill>
                <a:srgbClr val="0070C0"/>
              </a:solidFill>
              <a:latin typeface="+mn-lt"/>
            </a:endParaRPr>
          </a:p>
        </p:txBody>
      </p:sp>
      <p:pic>
        <p:nvPicPr>
          <p:cNvPr id="6" name="Picture 5">
            <a:extLst>
              <a:ext uri="{FF2B5EF4-FFF2-40B4-BE49-F238E27FC236}">
                <a16:creationId xmlns:a16="http://schemas.microsoft.com/office/drawing/2014/main" id="{8C7BF3D0-8210-2C60-B156-48A0624168DD}"/>
              </a:ext>
            </a:extLst>
          </p:cNvPr>
          <p:cNvPicPr>
            <a:picLocks noChangeAspect="1"/>
          </p:cNvPicPr>
          <p:nvPr/>
        </p:nvPicPr>
        <p:blipFill>
          <a:blip r:embed="rId4"/>
          <a:stretch>
            <a:fillRect/>
          </a:stretch>
        </p:blipFill>
        <p:spPr>
          <a:xfrm>
            <a:off x="3102591" y="1597689"/>
            <a:ext cx="6274029" cy="4737796"/>
          </a:xfrm>
          <a:prstGeom prst="rect">
            <a:avLst/>
          </a:prstGeom>
        </p:spPr>
      </p:pic>
      <p:sp>
        <p:nvSpPr>
          <p:cNvPr id="10" name="TextBox 9">
            <a:extLst>
              <a:ext uri="{FF2B5EF4-FFF2-40B4-BE49-F238E27FC236}">
                <a16:creationId xmlns:a16="http://schemas.microsoft.com/office/drawing/2014/main" id="{A954B464-8E1A-729E-77FC-02F4DC752E78}"/>
              </a:ext>
            </a:extLst>
          </p:cNvPr>
          <p:cNvSpPr txBox="1"/>
          <p:nvPr/>
        </p:nvSpPr>
        <p:spPr>
          <a:xfrm>
            <a:off x="90435" y="3437763"/>
            <a:ext cx="2753248" cy="646331"/>
          </a:xfrm>
          <a:prstGeom prst="rect">
            <a:avLst/>
          </a:prstGeom>
          <a:noFill/>
        </p:spPr>
        <p:txBody>
          <a:bodyPr wrap="square">
            <a:spAutoFit/>
          </a:bodyPr>
          <a:lstStyle/>
          <a:p>
            <a:r>
              <a:rPr lang="en-US" altLang="ru-RU" sz="1800" b="1" dirty="0">
                <a:solidFill>
                  <a:prstClr val="black"/>
                </a:solidFill>
                <a:latin typeface="+mn-lt"/>
              </a:rPr>
              <a:t>Separators</a:t>
            </a:r>
          </a:p>
          <a:p>
            <a:r>
              <a:rPr lang="en-US" dirty="0">
                <a:solidFill>
                  <a:prstClr val="black"/>
                </a:solidFill>
              </a:rPr>
              <a:t>(logical blocks)</a:t>
            </a:r>
            <a:endParaRPr lang="en-US" dirty="0"/>
          </a:p>
        </p:txBody>
      </p:sp>
      <p:cxnSp>
        <p:nvCxnSpPr>
          <p:cNvPr id="11" name="Straight Arrow Connector 10">
            <a:extLst>
              <a:ext uri="{FF2B5EF4-FFF2-40B4-BE49-F238E27FC236}">
                <a16:creationId xmlns:a16="http://schemas.microsoft.com/office/drawing/2014/main" id="{053F0223-00F4-9526-4A34-585AEDCBEA47}"/>
              </a:ext>
            </a:extLst>
          </p:cNvPr>
          <p:cNvCxnSpPr>
            <a:cxnSpLocks/>
          </p:cNvCxnSpPr>
          <p:nvPr/>
        </p:nvCxnSpPr>
        <p:spPr>
          <a:xfrm>
            <a:off x="3023694" y="5305530"/>
            <a:ext cx="0" cy="98473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97F8C9A-A1A1-13F1-6F94-B59C898170D8}"/>
              </a:ext>
            </a:extLst>
          </p:cNvPr>
          <p:cNvCxnSpPr>
            <a:cxnSpLocks/>
          </p:cNvCxnSpPr>
          <p:nvPr/>
        </p:nvCxnSpPr>
        <p:spPr>
          <a:xfrm flipV="1">
            <a:off x="1416818" y="1969477"/>
            <a:ext cx="1718268" cy="161778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DA22022-A4A7-9541-636D-B7A5DA28E314}"/>
              </a:ext>
            </a:extLst>
          </p:cNvPr>
          <p:cNvSpPr txBox="1"/>
          <p:nvPr/>
        </p:nvSpPr>
        <p:spPr>
          <a:xfrm rot="16200000">
            <a:off x="2226548" y="5624120"/>
            <a:ext cx="1086895" cy="369332"/>
          </a:xfrm>
          <a:prstGeom prst="rect">
            <a:avLst/>
          </a:prstGeom>
          <a:noFill/>
        </p:spPr>
        <p:txBody>
          <a:bodyPr wrap="square">
            <a:spAutoFit/>
          </a:bodyPr>
          <a:lstStyle/>
          <a:p>
            <a:r>
              <a:rPr lang="en-US" altLang="ru-RU" sz="1800" b="1" dirty="0" err="1">
                <a:solidFill>
                  <a:prstClr val="black"/>
                </a:solidFill>
                <a:latin typeface="+mn-lt"/>
              </a:rPr>
              <a:t>SortCode</a:t>
            </a:r>
            <a:endParaRPr lang="en-US" dirty="0"/>
          </a:p>
        </p:txBody>
      </p:sp>
      <p:cxnSp>
        <p:nvCxnSpPr>
          <p:cNvPr id="22" name="Straight Arrow Connector 21">
            <a:extLst>
              <a:ext uri="{FF2B5EF4-FFF2-40B4-BE49-F238E27FC236}">
                <a16:creationId xmlns:a16="http://schemas.microsoft.com/office/drawing/2014/main" id="{A9E00067-8C1F-0656-229E-20CEC177DFC9}"/>
              </a:ext>
            </a:extLst>
          </p:cNvPr>
          <p:cNvCxnSpPr>
            <a:cxnSpLocks/>
          </p:cNvCxnSpPr>
          <p:nvPr/>
        </p:nvCxnSpPr>
        <p:spPr>
          <a:xfrm>
            <a:off x="1426866" y="3677697"/>
            <a:ext cx="1688123" cy="146705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04A49D4-1AD9-2F3A-9BF5-B5925A56308A}"/>
              </a:ext>
            </a:extLst>
          </p:cNvPr>
          <p:cNvSpPr txBox="1"/>
          <p:nvPr/>
        </p:nvSpPr>
        <p:spPr>
          <a:xfrm rot="16200000">
            <a:off x="2067028" y="3233026"/>
            <a:ext cx="1625324" cy="369332"/>
          </a:xfrm>
          <a:prstGeom prst="rect">
            <a:avLst/>
          </a:prstGeom>
          <a:noFill/>
        </p:spPr>
        <p:txBody>
          <a:bodyPr wrap="square">
            <a:spAutoFit/>
          </a:bodyPr>
          <a:lstStyle/>
          <a:p>
            <a:r>
              <a:rPr lang="en-US" altLang="ru-RU" sz="1800" b="1" dirty="0">
                <a:solidFill>
                  <a:prstClr val="black"/>
                </a:solidFill>
                <a:latin typeface="+mn-lt"/>
              </a:rPr>
              <a:t>Values Types</a:t>
            </a:r>
          </a:p>
        </p:txBody>
      </p:sp>
      <p:sp>
        <p:nvSpPr>
          <p:cNvPr id="26" name="TextBox 25">
            <a:extLst>
              <a:ext uri="{FF2B5EF4-FFF2-40B4-BE49-F238E27FC236}">
                <a16:creationId xmlns:a16="http://schemas.microsoft.com/office/drawing/2014/main" id="{3C5DE5A0-9079-F170-1892-2A88CF9291DC}"/>
              </a:ext>
            </a:extLst>
          </p:cNvPr>
          <p:cNvSpPr txBox="1"/>
          <p:nvPr/>
        </p:nvSpPr>
        <p:spPr>
          <a:xfrm>
            <a:off x="9810540" y="758203"/>
            <a:ext cx="1805354" cy="646331"/>
          </a:xfrm>
          <a:prstGeom prst="rect">
            <a:avLst/>
          </a:prstGeom>
          <a:noFill/>
        </p:spPr>
        <p:txBody>
          <a:bodyPr wrap="square">
            <a:spAutoFit/>
          </a:bodyPr>
          <a:lstStyle/>
          <a:p>
            <a:pPr algn="ctr"/>
            <a:r>
              <a:rPr lang="en-US" altLang="ru-RU" sz="1800" b="1" dirty="0">
                <a:solidFill>
                  <a:prstClr val="black"/>
                </a:solidFill>
                <a:latin typeface="+mn-lt"/>
              </a:rPr>
              <a:t>Measurement Units</a:t>
            </a:r>
          </a:p>
        </p:txBody>
      </p:sp>
      <p:cxnSp>
        <p:nvCxnSpPr>
          <p:cNvPr id="27" name="Straight Arrow Connector 26">
            <a:extLst>
              <a:ext uri="{FF2B5EF4-FFF2-40B4-BE49-F238E27FC236}">
                <a16:creationId xmlns:a16="http://schemas.microsoft.com/office/drawing/2014/main" id="{F9C92026-EFF6-0D29-DDEC-1000DC5049D4}"/>
              </a:ext>
            </a:extLst>
          </p:cNvPr>
          <p:cNvCxnSpPr>
            <a:cxnSpLocks/>
          </p:cNvCxnSpPr>
          <p:nvPr/>
        </p:nvCxnSpPr>
        <p:spPr>
          <a:xfrm flipH="1">
            <a:off x="9375112" y="1145512"/>
            <a:ext cx="964642" cy="62299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454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2200786C-8958-A0F8-6F02-E02D6FD3D986}"/>
              </a:ext>
            </a:extLst>
          </p:cNvPr>
          <p:cNvPicPr>
            <a:picLocks noChangeAspect="1"/>
          </p:cNvPicPr>
          <p:nvPr/>
        </p:nvPicPr>
        <p:blipFill>
          <a:blip r:embed="rId3"/>
          <a:stretch>
            <a:fillRect/>
          </a:stretch>
        </p:blipFill>
        <p:spPr>
          <a:xfrm>
            <a:off x="934495" y="4153355"/>
            <a:ext cx="4642340" cy="2106908"/>
          </a:xfrm>
          <a:prstGeom prst="rect">
            <a:avLst/>
          </a:prstGeom>
          <a:ln>
            <a:solidFill>
              <a:schemeClr val="accent1"/>
            </a:solidFill>
          </a:ln>
        </p:spPr>
      </p:pic>
      <p:pic>
        <p:nvPicPr>
          <p:cNvPr id="16" name="Picture 15">
            <a:extLst>
              <a:ext uri="{FF2B5EF4-FFF2-40B4-BE49-F238E27FC236}">
                <a16:creationId xmlns:a16="http://schemas.microsoft.com/office/drawing/2014/main" id="{0C2AB201-8D56-DAF2-5701-6AE2C561B1C8}"/>
              </a:ext>
            </a:extLst>
          </p:cNvPr>
          <p:cNvPicPr>
            <a:picLocks noChangeAspect="1"/>
          </p:cNvPicPr>
          <p:nvPr/>
        </p:nvPicPr>
        <p:blipFill>
          <a:blip r:embed="rId4"/>
          <a:stretch>
            <a:fillRect/>
          </a:stretch>
        </p:blipFill>
        <p:spPr>
          <a:xfrm>
            <a:off x="160774" y="2164822"/>
            <a:ext cx="6851532" cy="1613358"/>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600" dirty="0"/>
              <a:t>Extended Properties</a:t>
            </a:r>
            <a:r>
              <a:rPr lang="en-US" sz="3733" dirty="0"/>
              <a:t>: Defining Template</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310743" y="6362393"/>
            <a:ext cx="6671581" cy="485999"/>
          </a:xfrm>
        </p:spPr>
        <p:txBody>
          <a:bodyPr/>
          <a:lstStyle/>
          <a:p>
            <a:pPr indent="0" defTabSz="914377">
              <a:buNone/>
            </a:pPr>
            <a:r>
              <a:rPr lang="en-US" dirty="0">
                <a:hlinkClick r:id="rId5"/>
              </a:rPr>
              <a:t>https://crc247.mdi.ruhr-uni-bochum.de/adminobject/edititem/1956/?returl=%2Fobject%2F_template-1956</a:t>
            </a:r>
          </a:p>
          <a:p>
            <a:pPr indent="0" defTabSz="914377">
              <a:buNone/>
            </a:pPr>
            <a:r>
              <a:rPr lang="en-US" dirty="0">
                <a:hlinkClick r:id="rId5"/>
              </a:rPr>
              <a:t>https://crc247.mdi.ruhr-uni-bochum.de/object/_template-1956</a:t>
            </a:r>
            <a:endParaRPr lang="en-US" dirty="0"/>
          </a:p>
          <a:p>
            <a:pPr indent="0" defTabSz="914377">
              <a:buNone/>
            </a:pP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to facilitated data edit we need to template extended properties for specified.</a:t>
            </a:r>
          </a:p>
          <a:p>
            <a:pPr defTabSz="914377">
              <a:spcBef>
                <a:spcPts val="1200"/>
              </a:spcBef>
            </a:pPr>
            <a:r>
              <a:rPr lang="en-US" altLang="ru-RU" sz="1800" b="1" dirty="0">
                <a:solidFill>
                  <a:prstClr val="black"/>
                </a:solidFill>
                <a:latin typeface="+mn-lt"/>
              </a:rPr>
              <a:t>Task: create template for synthesis parameters =&gt; </a:t>
            </a:r>
            <a:r>
              <a:rPr lang="en-US" altLang="ru-RU" sz="1800" dirty="0">
                <a:solidFill>
                  <a:prstClr val="black"/>
                </a:solidFill>
                <a:latin typeface="+mn-lt"/>
              </a:rPr>
              <a:t>create object </a:t>
            </a:r>
            <a:r>
              <a:rPr lang="en-US" altLang="ru-RU" sz="1800">
                <a:solidFill>
                  <a:prstClr val="black"/>
                </a:solidFill>
                <a:latin typeface="+mn-lt"/>
              </a:rPr>
              <a:t>with </a:t>
            </a:r>
            <a:r>
              <a:rPr lang="en-US" altLang="ru-RU" sz="1800" b="1">
                <a:solidFill>
                  <a:prstClr val="black"/>
                </a:solidFill>
                <a:latin typeface="+mn-lt"/>
              </a:rPr>
              <a:t>“_</a:t>
            </a:r>
            <a:r>
              <a:rPr lang="en-US" altLang="ru-RU" sz="1800" b="1" dirty="0">
                <a:solidFill>
                  <a:prstClr val="black"/>
                </a:solidFill>
                <a:latin typeface="+mn-lt"/>
              </a:rPr>
              <a:t>Template” </a:t>
            </a:r>
            <a:r>
              <a:rPr lang="en-US" altLang="ru-RU" sz="1800" dirty="0">
                <a:solidFill>
                  <a:prstClr val="black"/>
                </a:solidFill>
                <a:latin typeface="+mn-lt"/>
              </a:rPr>
              <a:t>name.</a:t>
            </a:r>
          </a:p>
          <a:p>
            <a:pPr defTabSz="914377">
              <a:spcBef>
                <a:spcPts val="1200"/>
              </a:spcBef>
            </a:pPr>
            <a:r>
              <a:rPr lang="en-US" altLang="ru-RU" sz="1800" b="1" dirty="0">
                <a:solidFill>
                  <a:prstClr val="black"/>
                </a:solidFill>
                <a:latin typeface="+mn-lt"/>
              </a:rPr>
              <a:t>1) Create separators</a:t>
            </a:r>
            <a:r>
              <a:rPr lang="en-US" altLang="ru-RU" sz="1800" dirty="0">
                <a:solidFill>
                  <a:prstClr val="black"/>
                </a:solidFill>
                <a:latin typeface="+mn-lt"/>
              </a:rPr>
              <a:t>, blue captions to create named sections (</a:t>
            </a:r>
            <a:r>
              <a:rPr lang="en-US" altLang="ru-RU" sz="1800" b="1" dirty="0">
                <a:solidFill>
                  <a:prstClr val="black"/>
                </a:solidFill>
                <a:latin typeface="+mn-lt"/>
              </a:rPr>
              <a:t>Comment == SEPARATOR</a:t>
            </a:r>
            <a:r>
              <a:rPr lang="en-US" altLang="ru-RU" sz="1800" dirty="0">
                <a:solidFill>
                  <a:prstClr val="black"/>
                </a:solidFill>
                <a:latin typeface="+mn-lt"/>
              </a:rPr>
              <a:t>)</a:t>
            </a:r>
          </a:p>
          <a:p>
            <a:pPr marL="457200" indent="-457200" defTabSz="914377">
              <a:spcBef>
                <a:spcPts val="1200"/>
              </a:spcBef>
              <a:buAutoNum type="arabicParenR"/>
            </a:pPr>
            <a:endParaRPr lang="en-US" altLang="ru-RU" sz="1800" dirty="0">
              <a:solidFill>
                <a:prstClr val="black"/>
              </a:solidFill>
              <a:latin typeface="+mn-lt"/>
            </a:endParaRPr>
          </a:p>
          <a:p>
            <a:pPr marL="457200" indent="-457200" defTabSz="914377">
              <a:spcBef>
                <a:spcPts val="1200"/>
              </a:spcBef>
              <a:buAutoNum type="arabicParenR"/>
            </a:pPr>
            <a:endParaRPr lang="en-US" altLang="ru-RU" sz="1800" dirty="0">
              <a:solidFill>
                <a:prstClr val="black"/>
              </a:solidFill>
              <a:latin typeface="+mn-lt"/>
            </a:endParaRPr>
          </a:p>
          <a:p>
            <a:pPr marL="457200" indent="-457200" defTabSz="914377">
              <a:spcBef>
                <a:spcPts val="1200"/>
              </a:spcBef>
              <a:buAutoNum type="arabicParenR"/>
            </a:pPr>
            <a:endParaRPr lang="en-US" altLang="ru-RU" sz="1800" dirty="0">
              <a:solidFill>
                <a:prstClr val="black"/>
              </a:solidFill>
              <a:latin typeface="+mn-lt"/>
            </a:endParaRPr>
          </a:p>
          <a:p>
            <a:pPr marL="457200" indent="-457200" defTabSz="914377">
              <a:spcBef>
                <a:spcPts val="1200"/>
              </a:spcBef>
              <a:buAutoNum type="arabicParenR"/>
            </a:pPr>
            <a:endParaRPr lang="en-US" altLang="ru-RU" sz="1800" dirty="0">
              <a:solidFill>
                <a:prstClr val="black"/>
              </a:solidFill>
              <a:latin typeface="+mn-lt"/>
            </a:endParaRPr>
          </a:p>
          <a:p>
            <a:pPr defTabSz="914377">
              <a:spcBef>
                <a:spcPts val="1200"/>
              </a:spcBef>
            </a:pPr>
            <a:r>
              <a:rPr lang="en-US" altLang="ru-RU" sz="1800" b="1" dirty="0">
                <a:solidFill>
                  <a:prstClr val="black"/>
                </a:solidFill>
                <a:latin typeface="+mn-lt"/>
              </a:rPr>
              <a:t>2) Create placeholders </a:t>
            </a:r>
            <a:r>
              <a:rPr lang="en-US" altLang="ru-RU" sz="1800" dirty="0">
                <a:solidFill>
                  <a:prstClr val="black"/>
                </a:solidFill>
                <a:latin typeface="+mn-lt"/>
              </a:rPr>
              <a:t>(float, int, string)</a:t>
            </a:r>
            <a:endParaRPr lang="ru-RU" altLang="ru-RU" sz="2000" dirty="0">
              <a:solidFill>
                <a:srgbClr val="0070C0"/>
              </a:solidFill>
              <a:latin typeface="+mn-lt"/>
            </a:endParaRPr>
          </a:p>
        </p:txBody>
      </p:sp>
      <p:pic>
        <p:nvPicPr>
          <p:cNvPr id="5" name="Picture 4">
            <a:extLst>
              <a:ext uri="{FF2B5EF4-FFF2-40B4-BE49-F238E27FC236}">
                <a16:creationId xmlns:a16="http://schemas.microsoft.com/office/drawing/2014/main" id="{9F138156-8469-0B5B-38F2-E84FC60CAF3B}"/>
              </a:ext>
            </a:extLst>
          </p:cNvPr>
          <p:cNvPicPr>
            <a:picLocks noChangeAspect="1"/>
          </p:cNvPicPr>
          <p:nvPr/>
        </p:nvPicPr>
        <p:blipFill>
          <a:blip r:embed="rId6"/>
          <a:stretch>
            <a:fillRect/>
          </a:stretch>
        </p:blipFill>
        <p:spPr>
          <a:xfrm>
            <a:off x="7216515" y="1995335"/>
            <a:ext cx="4975485" cy="4335126"/>
          </a:xfrm>
          <a:prstGeom prst="rect">
            <a:avLst/>
          </a:prstGeom>
          <a:ln>
            <a:solidFill>
              <a:schemeClr val="accent1"/>
            </a:solidFill>
          </a:ln>
        </p:spPr>
      </p:pic>
      <p:cxnSp>
        <p:nvCxnSpPr>
          <p:cNvPr id="12" name="Straight Arrow Connector 11">
            <a:extLst>
              <a:ext uri="{FF2B5EF4-FFF2-40B4-BE49-F238E27FC236}">
                <a16:creationId xmlns:a16="http://schemas.microsoft.com/office/drawing/2014/main" id="{D5FC997F-010A-C030-87BC-818A4B492FE9}"/>
              </a:ext>
            </a:extLst>
          </p:cNvPr>
          <p:cNvCxnSpPr>
            <a:cxnSpLocks/>
          </p:cNvCxnSpPr>
          <p:nvPr/>
        </p:nvCxnSpPr>
        <p:spPr>
          <a:xfrm flipV="1">
            <a:off x="904352" y="2303813"/>
            <a:ext cx="6327721" cy="61020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D02B2CA-C0A7-6CF3-153D-C7897436AD89}"/>
              </a:ext>
            </a:extLst>
          </p:cNvPr>
          <p:cNvCxnSpPr>
            <a:cxnSpLocks/>
          </p:cNvCxnSpPr>
          <p:nvPr/>
        </p:nvCxnSpPr>
        <p:spPr>
          <a:xfrm>
            <a:off x="904352" y="3486778"/>
            <a:ext cx="6327721" cy="1156474"/>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1697138-8799-E1A5-593C-E1AB4C5934DD}"/>
              </a:ext>
            </a:extLst>
          </p:cNvPr>
          <p:cNvCxnSpPr>
            <a:cxnSpLocks/>
          </p:cNvCxnSpPr>
          <p:nvPr/>
        </p:nvCxnSpPr>
        <p:spPr>
          <a:xfrm flipV="1">
            <a:off x="1358203" y="3788229"/>
            <a:ext cx="5906755" cy="1338104"/>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788A53A-EEC9-5077-5BFB-822E37FB1A03}"/>
              </a:ext>
            </a:extLst>
          </p:cNvPr>
          <p:cNvSpPr txBox="1"/>
          <p:nvPr/>
        </p:nvSpPr>
        <p:spPr>
          <a:xfrm>
            <a:off x="9810540" y="758203"/>
            <a:ext cx="1805354" cy="646331"/>
          </a:xfrm>
          <a:prstGeom prst="rect">
            <a:avLst/>
          </a:prstGeom>
          <a:noFill/>
        </p:spPr>
        <p:txBody>
          <a:bodyPr wrap="square">
            <a:spAutoFit/>
          </a:bodyPr>
          <a:lstStyle/>
          <a:p>
            <a:pPr algn="ctr"/>
            <a:r>
              <a:rPr lang="en-US" altLang="ru-RU" sz="1800" b="1" dirty="0">
                <a:solidFill>
                  <a:prstClr val="black"/>
                </a:solidFill>
                <a:latin typeface="+mn-lt"/>
              </a:rPr>
              <a:t>Measurement Units</a:t>
            </a:r>
          </a:p>
        </p:txBody>
      </p:sp>
      <p:cxnSp>
        <p:nvCxnSpPr>
          <p:cNvPr id="33" name="Straight Arrow Connector 32">
            <a:extLst>
              <a:ext uri="{FF2B5EF4-FFF2-40B4-BE49-F238E27FC236}">
                <a16:creationId xmlns:a16="http://schemas.microsoft.com/office/drawing/2014/main" id="{DD33D3B8-EF22-B717-C9E2-5D417FB4A7A8}"/>
              </a:ext>
            </a:extLst>
          </p:cNvPr>
          <p:cNvCxnSpPr>
            <a:cxnSpLocks/>
          </p:cNvCxnSpPr>
          <p:nvPr/>
        </p:nvCxnSpPr>
        <p:spPr>
          <a:xfrm>
            <a:off x="11193864" y="1195753"/>
            <a:ext cx="610209" cy="1630574"/>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801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600" dirty="0"/>
              <a:t>Extended Properties</a:t>
            </a:r>
            <a:r>
              <a:rPr lang="en-US" sz="3733" dirty="0"/>
              <a:t>: Using Template</a:t>
            </a:r>
            <a:r>
              <a:rPr lang="ru-RU" sz="3733" dirty="0"/>
              <a:t> </a:t>
            </a:r>
            <a:r>
              <a:rPr lang="en-US" sz="3733" dirty="0"/>
              <a:t>to fill in data</a:t>
            </a: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310743" y="6362393"/>
            <a:ext cx="6671581" cy="485999"/>
          </a:xfrm>
        </p:spPr>
        <p:txBody>
          <a:bodyPr/>
          <a:lstStyle/>
          <a:p>
            <a:pPr indent="0" defTabSz="914377">
              <a:buNone/>
            </a:pPr>
            <a:r>
              <a:rPr lang="en-US" dirty="0">
                <a:hlinkClick r:id="rId3"/>
              </a:rPr>
              <a:t>https://crc247.mdi.ruhr-uni-bochum.de/object/synthesis-for-sample-8220-co-deposition-221111-k3-3-1922</a:t>
            </a:r>
            <a:endParaRPr lang="en-US" dirty="0"/>
          </a:p>
          <a:p>
            <a:pPr indent="0" defTabSz="914377">
              <a:buNone/>
            </a:pPr>
            <a:r>
              <a:rPr lang="en-US" dirty="0">
                <a:hlinkClick r:id="rId4"/>
              </a:rPr>
              <a:t>https://crc247.mdi.ruhr-uni-bochum.de/properties/edititem/1922</a:t>
            </a:r>
            <a:endParaRPr lang="en-US" dirty="0"/>
          </a:p>
          <a:p>
            <a:pPr indent="0" defTabSz="914377">
              <a:buNone/>
            </a:pP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take advantage of created template during data input.</a:t>
            </a:r>
          </a:p>
          <a:p>
            <a:pPr defTabSz="914377">
              <a:spcBef>
                <a:spcPts val="1200"/>
              </a:spcBef>
            </a:pPr>
            <a:r>
              <a:rPr lang="en-US" altLang="ru-RU" sz="1800" b="1" dirty="0">
                <a:solidFill>
                  <a:prstClr val="black"/>
                </a:solidFill>
                <a:latin typeface="+mn-lt"/>
              </a:rPr>
              <a:t>Task: </a:t>
            </a:r>
            <a:r>
              <a:rPr lang="en-US" altLang="ru-RU" sz="1800" dirty="0">
                <a:solidFill>
                  <a:prstClr val="black"/>
                </a:solidFill>
                <a:latin typeface="+mn-lt"/>
              </a:rPr>
              <a:t>edit synthesis properties.</a:t>
            </a:r>
          </a:p>
        </p:txBody>
      </p:sp>
      <p:pic>
        <p:nvPicPr>
          <p:cNvPr id="6" name="Picture 5">
            <a:extLst>
              <a:ext uri="{FF2B5EF4-FFF2-40B4-BE49-F238E27FC236}">
                <a16:creationId xmlns:a16="http://schemas.microsoft.com/office/drawing/2014/main" id="{6A7A199D-88FD-94D7-3D2B-506EB8584642}"/>
              </a:ext>
            </a:extLst>
          </p:cNvPr>
          <p:cNvPicPr>
            <a:picLocks noChangeAspect="1"/>
          </p:cNvPicPr>
          <p:nvPr/>
        </p:nvPicPr>
        <p:blipFill>
          <a:blip r:embed="rId5"/>
          <a:stretch>
            <a:fillRect/>
          </a:stretch>
        </p:blipFill>
        <p:spPr>
          <a:xfrm>
            <a:off x="6481188" y="904351"/>
            <a:ext cx="5596932" cy="754516"/>
          </a:xfrm>
          <a:prstGeom prst="rect">
            <a:avLst/>
          </a:prstGeom>
          <a:ln>
            <a:solidFill>
              <a:schemeClr val="accent1"/>
            </a:solidFill>
          </a:ln>
        </p:spPr>
      </p:pic>
      <p:pic>
        <p:nvPicPr>
          <p:cNvPr id="9" name="Picture 8">
            <a:extLst>
              <a:ext uri="{FF2B5EF4-FFF2-40B4-BE49-F238E27FC236}">
                <a16:creationId xmlns:a16="http://schemas.microsoft.com/office/drawing/2014/main" id="{6A4D4ADD-0658-6312-89A9-70815C6E8B5B}"/>
              </a:ext>
            </a:extLst>
          </p:cNvPr>
          <p:cNvPicPr>
            <a:picLocks noChangeAspect="1"/>
          </p:cNvPicPr>
          <p:nvPr/>
        </p:nvPicPr>
        <p:blipFill>
          <a:blip r:embed="rId6"/>
          <a:stretch>
            <a:fillRect/>
          </a:stretch>
        </p:blipFill>
        <p:spPr>
          <a:xfrm>
            <a:off x="3202018" y="1637881"/>
            <a:ext cx="6577883" cy="4647363"/>
          </a:xfrm>
          <a:prstGeom prst="rect">
            <a:avLst/>
          </a:prstGeom>
          <a:ln>
            <a:solidFill>
              <a:schemeClr val="tx2">
                <a:lumMod val="90000"/>
                <a:lumOff val="10000"/>
              </a:schemeClr>
            </a:solidFill>
          </a:ln>
        </p:spPr>
      </p:pic>
      <p:sp>
        <p:nvSpPr>
          <p:cNvPr id="10" name="TextBox 9">
            <a:extLst>
              <a:ext uri="{FF2B5EF4-FFF2-40B4-BE49-F238E27FC236}">
                <a16:creationId xmlns:a16="http://schemas.microsoft.com/office/drawing/2014/main" id="{7251A50B-B62B-7DCC-C118-25DB737DA7E4}"/>
              </a:ext>
            </a:extLst>
          </p:cNvPr>
          <p:cNvSpPr txBox="1"/>
          <p:nvPr/>
        </p:nvSpPr>
        <p:spPr>
          <a:xfrm>
            <a:off x="90435" y="3437763"/>
            <a:ext cx="2753248" cy="646331"/>
          </a:xfrm>
          <a:prstGeom prst="rect">
            <a:avLst/>
          </a:prstGeom>
          <a:noFill/>
        </p:spPr>
        <p:txBody>
          <a:bodyPr wrap="square">
            <a:spAutoFit/>
          </a:bodyPr>
          <a:lstStyle/>
          <a:p>
            <a:r>
              <a:rPr lang="en-US" altLang="ru-RU" sz="1800" b="1" dirty="0">
                <a:solidFill>
                  <a:prstClr val="black"/>
                </a:solidFill>
                <a:latin typeface="+mn-lt"/>
              </a:rPr>
              <a:t>Separators</a:t>
            </a:r>
          </a:p>
          <a:p>
            <a:r>
              <a:rPr lang="en-US" dirty="0">
                <a:solidFill>
                  <a:prstClr val="black"/>
                </a:solidFill>
              </a:rPr>
              <a:t>(logical blocks)</a:t>
            </a:r>
            <a:endParaRPr lang="en-US" dirty="0"/>
          </a:p>
        </p:txBody>
      </p:sp>
      <p:cxnSp>
        <p:nvCxnSpPr>
          <p:cNvPr id="11" name="Straight Arrow Connector 10">
            <a:extLst>
              <a:ext uri="{FF2B5EF4-FFF2-40B4-BE49-F238E27FC236}">
                <a16:creationId xmlns:a16="http://schemas.microsoft.com/office/drawing/2014/main" id="{598A2B70-3862-19B0-C394-5D3B9E04ACFB}"/>
              </a:ext>
            </a:extLst>
          </p:cNvPr>
          <p:cNvCxnSpPr>
            <a:cxnSpLocks/>
          </p:cNvCxnSpPr>
          <p:nvPr/>
        </p:nvCxnSpPr>
        <p:spPr>
          <a:xfrm>
            <a:off x="2772486" y="3094893"/>
            <a:ext cx="0" cy="98473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12DCB14-891D-C454-9A36-0A84738C17C7}"/>
              </a:ext>
            </a:extLst>
          </p:cNvPr>
          <p:cNvCxnSpPr>
            <a:cxnSpLocks/>
          </p:cNvCxnSpPr>
          <p:nvPr/>
        </p:nvCxnSpPr>
        <p:spPr>
          <a:xfrm flipV="1">
            <a:off x="1416818" y="2049864"/>
            <a:ext cx="1758461" cy="153739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5DFBBF2-F074-F1DB-6DF0-4BF8007B260B}"/>
              </a:ext>
            </a:extLst>
          </p:cNvPr>
          <p:cNvSpPr txBox="1"/>
          <p:nvPr/>
        </p:nvSpPr>
        <p:spPr>
          <a:xfrm rot="16200000">
            <a:off x="1975340" y="3413483"/>
            <a:ext cx="1086895" cy="369332"/>
          </a:xfrm>
          <a:prstGeom prst="rect">
            <a:avLst/>
          </a:prstGeom>
          <a:noFill/>
        </p:spPr>
        <p:txBody>
          <a:bodyPr wrap="square">
            <a:spAutoFit/>
          </a:bodyPr>
          <a:lstStyle/>
          <a:p>
            <a:r>
              <a:rPr lang="en-US" altLang="ru-RU" sz="1800" b="1" dirty="0" err="1">
                <a:solidFill>
                  <a:prstClr val="black"/>
                </a:solidFill>
                <a:latin typeface="+mn-lt"/>
              </a:rPr>
              <a:t>SortCode</a:t>
            </a:r>
            <a:endParaRPr lang="en-US" dirty="0"/>
          </a:p>
        </p:txBody>
      </p:sp>
      <p:cxnSp>
        <p:nvCxnSpPr>
          <p:cNvPr id="15" name="Straight Arrow Connector 14">
            <a:extLst>
              <a:ext uri="{FF2B5EF4-FFF2-40B4-BE49-F238E27FC236}">
                <a16:creationId xmlns:a16="http://schemas.microsoft.com/office/drawing/2014/main" id="{F8C8424F-BED8-06F3-D022-D62E74B851A7}"/>
              </a:ext>
            </a:extLst>
          </p:cNvPr>
          <p:cNvCxnSpPr>
            <a:cxnSpLocks/>
          </p:cNvCxnSpPr>
          <p:nvPr/>
        </p:nvCxnSpPr>
        <p:spPr>
          <a:xfrm>
            <a:off x="1426866" y="3677697"/>
            <a:ext cx="1788607" cy="128618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6EF5128-9BEC-6C7A-90EC-080B6CBFA818}"/>
              </a:ext>
            </a:extLst>
          </p:cNvPr>
          <p:cNvSpPr txBox="1"/>
          <p:nvPr/>
        </p:nvSpPr>
        <p:spPr>
          <a:xfrm rot="16200000">
            <a:off x="2197656" y="3233026"/>
            <a:ext cx="1625324" cy="369332"/>
          </a:xfrm>
          <a:prstGeom prst="rect">
            <a:avLst/>
          </a:prstGeom>
          <a:noFill/>
        </p:spPr>
        <p:txBody>
          <a:bodyPr wrap="square">
            <a:spAutoFit/>
          </a:bodyPr>
          <a:lstStyle/>
          <a:p>
            <a:r>
              <a:rPr lang="en-US" altLang="ru-RU" sz="1800" b="1" dirty="0">
                <a:solidFill>
                  <a:prstClr val="black"/>
                </a:solidFill>
                <a:latin typeface="+mn-lt"/>
              </a:rPr>
              <a:t>Values Types</a:t>
            </a:r>
          </a:p>
        </p:txBody>
      </p:sp>
      <p:sp>
        <p:nvSpPr>
          <p:cNvPr id="24" name="TextBox 23">
            <a:extLst>
              <a:ext uri="{FF2B5EF4-FFF2-40B4-BE49-F238E27FC236}">
                <a16:creationId xmlns:a16="http://schemas.microsoft.com/office/drawing/2014/main" id="{524078FA-CFA2-5B0A-2610-BFD13742E758}"/>
              </a:ext>
            </a:extLst>
          </p:cNvPr>
          <p:cNvSpPr txBox="1"/>
          <p:nvPr/>
        </p:nvSpPr>
        <p:spPr>
          <a:xfrm>
            <a:off x="10482106" y="2685812"/>
            <a:ext cx="1535723" cy="646331"/>
          </a:xfrm>
          <a:prstGeom prst="rect">
            <a:avLst/>
          </a:prstGeom>
          <a:noFill/>
        </p:spPr>
        <p:txBody>
          <a:bodyPr wrap="square">
            <a:spAutoFit/>
          </a:bodyPr>
          <a:lstStyle/>
          <a:p>
            <a:r>
              <a:rPr lang="en-US" altLang="ru-RU" sz="1800" b="1" dirty="0">
                <a:solidFill>
                  <a:prstClr val="black"/>
                </a:solidFill>
                <a:latin typeface="+mn-lt"/>
              </a:rPr>
              <a:t>Empty values</a:t>
            </a:r>
          </a:p>
          <a:p>
            <a:r>
              <a:rPr lang="en-US" dirty="0">
                <a:solidFill>
                  <a:prstClr val="black"/>
                </a:solidFill>
              </a:rPr>
              <a:t>(white)</a:t>
            </a:r>
            <a:endParaRPr lang="en-US" dirty="0"/>
          </a:p>
        </p:txBody>
      </p:sp>
      <p:cxnSp>
        <p:nvCxnSpPr>
          <p:cNvPr id="25" name="Straight Arrow Connector 24">
            <a:extLst>
              <a:ext uri="{FF2B5EF4-FFF2-40B4-BE49-F238E27FC236}">
                <a16:creationId xmlns:a16="http://schemas.microsoft.com/office/drawing/2014/main" id="{7BD58DD8-EA68-1122-4BB2-4FFC96B05C6B}"/>
              </a:ext>
            </a:extLst>
          </p:cNvPr>
          <p:cNvCxnSpPr>
            <a:cxnSpLocks/>
          </p:cNvCxnSpPr>
          <p:nvPr/>
        </p:nvCxnSpPr>
        <p:spPr>
          <a:xfrm flipH="1">
            <a:off x="7676941" y="3016181"/>
            <a:ext cx="2835310" cy="0"/>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2C70C29-2B20-CCA8-FAE7-EF55012FB500}"/>
              </a:ext>
            </a:extLst>
          </p:cNvPr>
          <p:cNvSpPr txBox="1"/>
          <p:nvPr/>
        </p:nvSpPr>
        <p:spPr>
          <a:xfrm>
            <a:off x="10544070" y="4114353"/>
            <a:ext cx="1535723" cy="646331"/>
          </a:xfrm>
          <a:prstGeom prst="rect">
            <a:avLst/>
          </a:prstGeom>
          <a:noFill/>
        </p:spPr>
        <p:txBody>
          <a:bodyPr wrap="square">
            <a:spAutoFit/>
          </a:bodyPr>
          <a:lstStyle/>
          <a:p>
            <a:r>
              <a:rPr lang="en-US" altLang="ru-RU" sz="1800" b="1" dirty="0">
                <a:solidFill>
                  <a:prstClr val="black"/>
                </a:solidFill>
                <a:latin typeface="+mn-lt"/>
              </a:rPr>
              <a:t>Filled values</a:t>
            </a:r>
          </a:p>
          <a:p>
            <a:r>
              <a:rPr lang="en-US" dirty="0">
                <a:solidFill>
                  <a:prstClr val="black"/>
                </a:solidFill>
              </a:rPr>
              <a:t>(green)</a:t>
            </a:r>
            <a:endParaRPr lang="en-US" dirty="0"/>
          </a:p>
        </p:txBody>
      </p:sp>
      <p:cxnSp>
        <p:nvCxnSpPr>
          <p:cNvPr id="28" name="Straight Arrow Connector 27">
            <a:extLst>
              <a:ext uri="{FF2B5EF4-FFF2-40B4-BE49-F238E27FC236}">
                <a16:creationId xmlns:a16="http://schemas.microsoft.com/office/drawing/2014/main" id="{8EA55790-6E97-5EAE-C3BB-600606937D99}"/>
              </a:ext>
            </a:extLst>
          </p:cNvPr>
          <p:cNvCxnSpPr>
            <a:cxnSpLocks/>
          </p:cNvCxnSpPr>
          <p:nvPr/>
        </p:nvCxnSpPr>
        <p:spPr>
          <a:xfrm flipH="1">
            <a:off x="7717134" y="4454770"/>
            <a:ext cx="2796792" cy="850760"/>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00B09F8-4A95-3CFD-536F-2DC5898A7D00}"/>
              </a:ext>
            </a:extLst>
          </p:cNvPr>
          <p:cNvSpPr txBox="1"/>
          <p:nvPr/>
        </p:nvSpPr>
        <p:spPr>
          <a:xfrm>
            <a:off x="10420138" y="5080670"/>
            <a:ext cx="1741714" cy="923330"/>
          </a:xfrm>
          <a:prstGeom prst="rect">
            <a:avLst/>
          </a:prstGeom>
          <a:noFill/>
        </p:spPr>
        <p:txBody>
          <a:bodyPr wrap="square">
            <a:spAutoFit/>
          </a:bodyPr>
          <a:lstStyle/>
          <a:p>
            <a:r>
              <a:rPr lang="en-US" altLang="ru-RU" b="1" dirty="0">
                <a:solidFill>
                  <a:prstClr val="black"/>
                </a:solidFill>
              </a:rPr>
              <a:t>Out of template </a:t>
            </a:r>
            <a:r>
              <a:rPr lang="en-US" altLang="ru-RU" sz="1800" b="1" dirty="0">
                <a:solidFill>
                  <a:prstClr val="black"/>
                </a:solidFill>
                <a:latin typeface="+mn-lt"/>
              </a:rPr>
              <a:t>values</a:t>
            </a:r>
          </a:p>
          <a:p>
            <a:r>
              <a:rPr lang="en-US" dirty="0">
                <a:solidFill>
                  <a:prstClr val="black"/>
                </a:solidFill>
              </a:rPr>
              <a:t>(yellow)</a:t>
            </a:r>
            <a:endParaRPr lang="en-US" dirty="0"/>
          </a:p>
        </p:txBody>
      </p:sp>
      <p:cxnSp>
        <p:nvCxnSpPr>
          <p:cNvPr id="35" name="Straight Arrow Connector 34">
            <a:extLst>
              <a:ext uri="{FF2B5EF4-FFF2-40B4-BE49-F238E27FC236}">
                <a16:creationId xmlns:a16="http://schemas.microsoft.com/office/drawing/2014/main" id="{FF1B40ED-02E0-34E4-C6D5-DFA7A0008A66}"/>
              </a:ext>
            </a:extLst>
          </p:cNvPr>
          <p:cNvCxnSpPr>
            <a:cxnSpLocks/>
          </p:cNvCxnSpPr>
          <p:nvPr/>
        </p:nvCxnSpPr>
        <p:spPr>
          <a:xfrm flipH="1">
            <a:off x="9696659" y="5551716"/>
            <a:ext cx="678265" cy="0"/>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264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Object‘s</a:t>
            </a:r>
            <a:r>
              <a:rPr lang="de-DE" dirty="0"/>
              <a:t> F</a:t>
            </a:r>
            <a:r>
              <a:rPr lang="en-US" sz="3733" dirty="0" err="1"/>
              <a:t>lexibility</a:t>
            </a:r>
            <a:r>
              <a:rPr lang="en-US" sz="3733" dirty="0"/>
              <a:t>: Extended Properties (table data)</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rPr>
              <a:t>User view: </a:t>
            </a:r>
            <a:r>
              <a:rPr lang="en-US" altLang="ru-RU" sz="1000" dirty="0">
                <a:solidFill>
                  <a:prstClr val="black"/>
                </a:solidFill>
                <a:latin typeface="Arial" panose="020B0604020202020204" pitchFamily="34" charset="0"/>
                <a:hlinkClick r:id="rId3"/>
              </a:rPr>
              <a:t>https://demo.mdi.ruhr-uni-bochum.de/object/ag2s-4870</a:t>
            </a:r>
            <a:endParaRPr lang="en-US" altLang="ru-RU" sz="1000" dirty="0">
              <a:solidFill>
                <a:prstClr val="black"/>
              </a:solidFill>
              <a:latin typeface="Arial" panose="020B0604020202020204" pitchFamily="34" charset="0"/>
            </a:endParaRPr>
          </a:p>
          <a:p>
            <a:pPr indent="0" defTabSz="914377">
              <a:buNone/>
            </a:pPr>
            <a:r>
              <a:rPr lang="en-US" altLang="ru-RU" sz="1000" dirty="0">
                <a:solidFill>
                  <a:prstClr val="black"/>
                </a:solidFill>
                <a:latin typeface="Arial" panose="020B0604020202020204" pitchFamily="34" charset="0"/>
              </a:rPr>
              <a:t>Admin view: </a:t>
            </a:r>
            <a:r>
              <a:rPr lang="en-US" altLang="ru-RU" sz="1000" dirty="0">
                <a:solidFill>
                  <a:prstClr val="black"/>
                </a:solidFill>
                <a:latin typeface="Arial" panose="020B0604020202020204" pitchFamily="34" charset="0"/>
                <a:hlinkClick r:id="rId4"/>
              </a:rPr>
              <a:t>https://demo.mdi.ruhr-uni-bochum.de/adminobject/edititem/4870</a:t>
            </a: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add additional properties values (or even a table) to object and afterward make search on them.</a:t>
            </a:r>
          </a:p>
          <a:p>
            <a:pPr defTabSz="914377">
              <a:spcBef>
                <a:spcPts val="0"/>
              </a:spcBef>
            </a:pPr>
            <a:r>
              <a:rPr lang="en-US" altLang="ru-RU" sz="1800" b="1" dirty="0">
                <a:solidFill>
                  <a:prstClr val="white">
                    <a:lumMod val="50000"/>
                  </a:prstClr>
                </a:solidFill>
                <a:latin typeface="+mn-lt"/>
              </a:rPr>
              <a:t>OR</a:t>
            </a:r>
          </a:p>
          <a:p>
            <a:pPr defTabSz="914377">
              <a:spcBef>
                <a:spcPts val="0"/>
              </a:spcBef>
            </a:pPr>
            <a:r>
              <a:rPr lang="en-US" altLang="ru-RU" sz="1800" b="1" i="1" dirty="0">
                <a:solidFill>
                  <a:srgbClr val="0070C0"/>
                </a:solidFill>
                <a:latin typeface="+mn-lt"/>
              </a:rPr>
              <a:t>When the existing fields set is not enough…</a:t>
            </a:r>
          </a:p>
          <a:p>
            <a:pPr defTabSz="914377">
              <a:spcBef>
                <a:spcPts val="1200"/>
              </a:spcBef>
            </a:pPr>
            <a:r>
              <a:rPr lang="en-US" altLang="ru-RU" sz="1800" b="1" dirty="0">
                <a:solidFill>
                  <a:prstClr val="black"/>
                </a:solidFill>
                <a:latin typeface="+mn-lt"/>
              </a:rPr>
              <a:t>Task: associate table with object</a:t>
            </a:r>
            <a:endParaRPr lang="ru-RU" altLang="ru-RU" sz="1800" i="1" dirty="0">
              <a:solidFill>
                <a:srgbClr val="0070C0"/>
              </a:solidFill>
              <a:latin typeface="+mn-lt"/>
            </a:endParaRPr>
          </a:p>
        </p:txBody>
      </p:sp>
      <p:pic>
        <p:nvPicPr>
          <p:cNvPr id="9" name="Picture 8">
            <a:extLst>
              <a:ext uri="{FF2B5EF4-FFF2-40B4-BE49-F238E27FC236}">
                <a16:creationId xmlns:a16="http://schemas.microsoft.com/office/drawing/2014/main" id="{77D69669-67FF-4210-B4A7-FF1111287D0B}"/>
              </a:ext>
            </a:extLst>
          </p:cNvPr>
          <p:cNvPicPr>
            <a:picLocks noChangeAspect="1"/>
          </p:cNvPicPr>
          <p:nvPr/>
        </p:nvPicPr>
        <p:blipFill>
          <a:blip r:embed="rId5"/>
          <a:stretch>
            <a:fillRect/>
          </a:stretch>
        </p:blipFill>
        <p:spPr>
          <a:xfrm>
            <a:off x="93256" y="2082922"/>
            <a:ext cx="5240851" cy="2060049"/>
          </a:xfrm>
          <a:prstGeom prst="rect">
            <a:avLst/>
          </a:prstGeom>
          <a:ln>
            <a:solidFill>
              <a:srgbClr val="0070C0"/>
            </a:solidFill>
          </a:ln>
        </p:spPr>
      </p:pic>
      <p:pic>
        <p:nvPicPr>
          <p:cNvPr id="11" name="Picture 10">
            <a:extLst>
              <a:ext uri="{FF2B5EF4-FFF2-40B4-BE49-F238E27FC236}">
                <a16:creationId xmlns:a16="http://schemas.microsoft.com/office/drawing/2014/main" id="{CF85AF0E-1328-7380-BA0D-9445801EDE66}"/>
              </a:ext>
            </a:extLst>
          </p:cNvPr>
          <p:cNvPicPr>
            <a:picLocks noChangeAspect="1"/>
          </p:cNvPicPr>
          <p:nvPr/>
        </p:nvPicPr>
        <p:blipFill>
          <a:blip r:embed="rId6"/>
          <a:stretch>
            <a:fillRect/>
          </a:stretch>
        </p:blipFill>
        <p:spPr>
          <a:xfrm>
            <a:off x="5454384" y="1200504"/>
            <a:ext cx="6625648" cy="2942467"/>
          </a:xfrm>
          <a:prstGeom prst="rect">
            <a:avLst/>
          </a:prstGeom>
          <a:ln>
            <a:solidFill>
              <a:srgbClr val="0070C0"/>
            </a:solidFill>
          </a:ln>
        </p:spPr>
      </p:pic>
      <p:sp>
        <p:nvSpPr>
          <p:cNvPr id="12" name="Arrow: Curved Down 11">
            <a:extLst>
              <a:ext uri="{FF2B5EF4-FFF2-40B4-BE49-F238E27FC236}">
                <a16:creationId xmlns:a16="http://schemas.microsoft.com/office/drawing/2014/main" id="{F353C0BD-3099-590D-58F0-3B1D203EF447}"/>
              </a:ext>
            </a:extLst>
          </p:cNvPr>
          <p:cNvSpPr/>
          <p:nvPr/>
        </p:nvSpPr>
        <p:spPr>
          <a:xfrm>
            <a:off x="4751851" y="1041234"/>
            <a:ext cx="3456384" cy="1048265"/>
          </a:xfrm>
          <a:prstGeom prst="curvedDownArrow">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Rectangle: Rounded Corners 13">
            <a:extLst>
              <a:ext uri="{FF2B5EF4-FFF2-40B4-BE49-F238E27FC236}">
                <a16:creationId xmlns:a16="http://schemas.microsoft.com/office/drawing/2014/main" id="{400C6037-F7E3-EC3E-B182-5B219AB2811E}"/>
              </a:ext>
            </a:extLst>
          </p:cNvPr>
          <p:cNvSpPr/>
          <p:nvPr/>
        </p:nvSpPr>
        <p:spPr>
          <a:xfrm>
            <a:off x="111968" y="3421109"/>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Row=2</a:t>
            </a:r>
          </a:p>
        </p:txBody>
      </p:sp>
      <p:sp>
        <p:nvSpPr>
          <p:cNvPr id="15" name="Rectangle: Rounded Corners 14">
            <a:extLst>
              <a:ext uri="{FF2B5EF4-FFF2-40B4-BE49-F238E27FC236}">
                <a16:creationId xmlns:a16="http://schemas.microsoft.com/office/drawing/2014/main" id="{4578545E-166A-FD60-0E40-71E20CF3A222}"/>
              </a:ext>
            </a:extLst>
          </p:cNvPr>
          <p:cNvSpPr/>
          <p:nvPr/>
        </p:nvSpPr>
        <p:spPr>
          <a:xfrm>
            <a:off x="105776" y="3909054"/>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Row=3</a:t>
            </a:r>
          </a:p>
        </p:txBody>
      </p:sp>
      <p:sp>
        <p:nvSpPr>
          <p:cNvPr id="16" name="Rectangle: Rounded Corners 15">
            <a:extLst>
              <a:ext uri="{FF2B5EF4-FFF2-40B4-BE49-F238E27FC236}">
                <a16:creationId xmlns:a16="http://schemas.microsoft.com/office/drawing/2014/main" id="{046FE6F9-BBC1-0519-C27F-9E1E1A61A9FF}"/>
              </a:ext>
            </a:extLst>
          </p:cNvPr>
          <p:cNvSpPr/>
          <p:nvPr/>
        </p:nvSpPr>
        <p:spPr>
          <a:xfrm>
            <a:off x="110352" y="2944105"/>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Row=1</a:t>
            </a:r>
          </a:p>
        </p:txBody>
      </p:sp>
      <p:sp>
        <p:nvSpPr>
          <p:cNvPr id="19" name="Rectangle 18">
            <a:extLst>
              <a:ext uri="{FF2B5EF4-FFF2-40B4-BE49-F238E27FC236}">
                <a16:creationId xmlns:a16="http://schemas.microsoft.com/office/drawing/2014/main" id="{9BA16646-06AD-20CA-70C3-622D74CAE95F}"/>
              </a:ext>
            </a:extLst>
          </p:cNvPr>
          <p:cNvSpPr/>
          <p:nvPr/>
        </p:nvSpPr>
        <p:spPr>
          <a:xfrm>
            <a:off x="2249224" y="4182480"/>
            <a:ext cx="940216" cy="232081"/>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Float </a:t>
            </a:r>
            <a:r>
              <a:rPr lang="en-US" sz="1333" dirty="0">
                <a:solidFill>
                  <a:prstClr val="white">
                    <a:lumMod val="50000"/>
                  </a:prstClr>
                </a:solidFill>
                <a:latin typeface="Arial" panose="020B0604020202020204"/>
              </a:rPr>
              <a:t>x2</a:t>
            </a:r>
          </a:p>
        </p:txBody>
      </p:sp>
      <p:sp>
        <p:nvSpPr>
          <p:cNvPr id="20" name="Rectangle 19">
            <a:extLst>
              <a:ext uri="{FF2B5EF4-FFF2-40B4-BE49-F238E27FC236}">
                <a16:creationId xmlns:a16="http://schemas.microsoft.com/office/drawing/2014/main" id="{5A39BE65-792C-3071-0FC6-19F928248790}"/>
              </a:ext>
            </a:extLst>
          </p:cNvPr>
          <p:cNvSpPr/>
          <p:nvPr/>
        </p:nvSpPr>
        <p:spPr>
          <a:xfrm>
            <a:off x="3219939" y="4179136"/>
            <a:ext cx="1243879" cy="235424"/>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Int </a:t>
            </a:r>
            <a:r>
              <a:rPr lang="en-US" sz="1333" dirty="0">
                <a:solidFill>
                  <a:prstClr val="white">
                    <a:lumMod val="50000"/>
                  </a:prstClr>
                </a:solidFill>
                <a:latin typeface="Arial" panose="020B0604020202020204"/>
              </a:rPr>
              <a:t>x2</a:t>
            </a:r>
          </a:p>
        </p:txBody>
      </p:sp>
      <p:sp>
        <p:nvSpPr>
          <p:cNvPr id="21" name="Rectangle 20">
            <a:extLst>
              <a:ext uri="{FF2B5EF4-FFF2-40B4-BE49-F238E27FC236}">
                <a16:creationId xmlns:a16="http://schemas.microsoft.com/office/drawing/2014/main" id="{6130C332-FA94-9390-4528-09D5048F4F53}"/>
              </a:ext>
            </a:extLst>
          </p:cNvPr>
          <p:cNvSpPr/>
          <p:nvPr/>
        </p:nvSpPr>
        <p:spPr>
          <a:xfrm>
            <a:off x="105777" y="4176978"/>
            <a:ext cx="2117163" cy="237583"/>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 </a:t>
            </a:r>
            <a:r>
              <a:rPr lang="en-US" sz="1333" dirty="0">
                <a:solidFill>
                  <a:prstClr val="white">
                    <a:lumMod val="50000"/>
                  </a:prstClr>
                </a:solidFill>
                <a:latin typeface="Arial" panose="020B0604020202020204"/>
              </a:rPr>
              <a:t>x3</a:t>
            </a:r>
          </a:p>
        </p:txBody>
      </p:sp>
      <p:sp>
        <p:nvSpPr>
          <p:cNvPr id="22" name="Rectangle 21">
            <a:extLst>
              <a:ext uri="{FF2B5EF4-FFF2-40B4-BE49-F238E27FC236}">
                <a16:creationId xmlns:a16="http://schemas.microsoft.com/office/drawing/2014/main" id="{AEBD4FBB-CFD4-A13E-458A-EFF3F1226987}"/>
              </a:ext>
            </a:extLst>
          </p:cNvPr>
          <p:cNvSpPr/>
          <p:nvPr/>
        </p:nvSpPr>
        <p:spPr>
          <a:xfrm>
            <a:off x="4494316" y="4179130"/>
            <a:ext cx="842785" cy="232081"/>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a:t>
            </a:r>
          </a:p>
        </p:txBody>
      </p:sp>
      <p:cxnSp>
        <p:nvCxnSpPr>
          <p:cNvPr id="23" name="Straight Arrow Connector 22">
            <a:extLst>
              <a:ext uri="{FF2B5EF4-FFF2-40B4-BE49-F238E27FC236}">
                <a16:creationId xmlns:a16="http://schemas.microsoft.com/office/drawing/2014/main" id="{4DD8D3FF-5F30-90A0-DB99-9B46E23EECE5}"/>
              </a:ext>
            </a:extLst>
          </p:cNvPr>
          <p:cNvCxnSpPr>
            <a:cxnSpLocks/>
          </p:cNvCxnSpPr>
          <p:nvPr/>
        </p:nvCxnSpPr>
        <p:spPr>
          <a:xfrm>
            <a:off x="4983798" y="2215573"/>
            <a:ext cx="4088533" cy="140544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47F7ED5-23C2-233F-C8E2-75FE058A337C}"/>
              </a:ext>
            </a:extLst>
          </p:cNvPr>
          <p:cNvCxnSpPr>
            <a:cxnSpLocks/>
          </p:cNvCxnSpPr>
          <p:nvPr/>
        </p:nvCxnSpPr>
        <p:spPr>
          <a:xfrm>
            <a:off x="3791744" y="2233651"/>
            <a:ext cx="1920213" cy="135061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3E10994-CA70-252E-8F6E-BA9FE7EEC072}"/>
              </a:ext>
            </a:extLst>
          </p:cNvPr>
          <p:cNvCxnSpPr>
            <a:cxnSpLocks/>
          </p:cNvCxnSpPr>
          <p:nvPr/>
        </p:nvCxnSpPr>
        <p:spPr>
          <a:xfrm>
            <a:off x="2943307" y="2243704"/>
            <a:ext cx="4496843" cy="1528603"/>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BC22359-7368-190D-9638-B2F43389FF60}"/>
              </a:ext>
            </a:extLst>
          </p:cNvPr>
          <p:cNvCxnSpPr>
            <a:cxnSpLocks/>
          </p:cNvCxnSpPr>
          <p:nvPr/>
        </p:nvCxnSpPr>
        <p:spPr>
          <a:xfrm>
            <a:off x="3027555" y="3349540"/>
            <a:ext cx="4313011" cy="66064"/>
          </a:xfrm>
          <a:prstGeom prst="straightConnector1">
            <a:avLst/>
          </a:prstGeom>
          <a:ln w="63500">
            <a:solidFill>
              <a:srgbClr val="92D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93256" y="4549793"/>
            <a:ext cx="1205504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Solution: Decompose the table so, that each cell value is stored in Property* table according to cell value type</a:t>
            </a:r>
            <a:r>
              <a:rPr lang="en-US" altLang="ru-RU" sz="1800" dirty="0">
                <a:solidFill>
                  <a:prstClr val="black"/>
                </a:solidFill>
                <a:latin typeface="+mn-lt"/>
              </a:rPr>
              <a:t>.</a:t>
            </a:r>
          </a:p>
          <a:p>
            <a:pPr defTabSz="914377">
              <a:spcBef>
                <a:spcPts val="0"/>
              </a:spcBef>
            </a:pPr>
            <a:r>
              <a:rPr lang="en-US" altLang="ru-RU" sz="1800" u="sng" dirty="0">
                <a:solidFill>
                  <a:prstClr val="black"/>
                </a:solidFill>
                <a:latin typeface="+mn-lt"/>
              </a:rPr>
              <a:t>Important attributes</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PropertyName</a:t>
            </a:r>
            <a:r>
              <a:rPr lang="en-US" altLang="ru-RU" sz="1800" dirty="0">
                <a:solidFill>
                  <a:prstClr val="black"/>
                </a:solidFill>
                <a:latin typeface="+mn-lt"/>
              </a:rPr>
              <a:t> – contains column name</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Value</a:t>
            </a:r>
            <a:r>
              <a:rPr lang="en-US" altLang="ru-RU" sz="1800" dirty="0">
                <a:solidFill>
                  <a:prstClr val="black"/>
                </a:solidFill>
                <a:latin typeface="+mn-lt"/>
              </a:rPr>
              <a:t> – contains cell value</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Row</a:t>
            </a:r>
            <a:r>
              <a:rPr lang="en-US" altLang="ru-RU" sz="1800" dirty="0">
                <a:solidFill>
                  <a:prstClr val="black"/>
                </a:solidFill>
                <a:latin typeface="+mn-lt"/>
              </a:rPr>
              <a:t> – contains row number (1, 2, 3, …). If no row number specified – value is threated as object’s property</a:t>
            </a:r>
          </a:p>
        </p:txBody>
      </p:sp>
    </p:spTree>
    <p:extLst>
      <p:ext uri="{BB962C8B-B14F-4D97-AF65-F5344CB8AC3E}">
        <p14:creationId xmlns:p14="http://schemas.microsoft.com/office/powerpoint/2010/main" val="2853267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Control</a:t>
            </a:r>
            <a:br>
              <a:rPr lang="en-US" sz="3733" dirty="0"/>
            </a:br>
            <a:endParaRPr lang="de-DE" sz="1600" dirty="0"/>
          </a:p>
        </p:txBody>
      </p:sp>
      <p:sp>
        <p:nvSpPr>
          <p:cNvPr id="3" name="Text Placeholder 2">
            <a:extLst>
              <a:ext uri="{FF2B5EF4-FFF2-40B4-BE49-F238E27FC236}">
                <a16:creationId xmlns:a16="http://schemas.microsoft.com/office/drawing/2014/main" id="{C7CCA66A-6571-A9BF-F3D9-80F344BBA82D}"/>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rPr>
              <a:t>User view: </a:t>
            </a:r>
            <a:r>
              <a:rPr lang="en-US" altLang="ru-RU" sz="1000" dirty="0">
                <a:solidFill>
                  <a:prstClr val="black"/>
                </a:solidFill>
                <a:latin typeface="Arial" panose="020B0604020202020204" pitchFamily="34" charset="0"/>
                <a:hlinkClick r:id="rId3"/>
              </a:rPr>
              <a:t>https://demo.mdi.ruhr-uni-bochum.de/object/ag2s-4870</a:t>
            </a:r>
            <a:endParaRPr lang="en-US" altLang="ru-RU" sz="1000" dirty="0">
              <a:solidFill>
                <a:prstClr val="black"/>
              </a:solidFill>
              <a:latin typeface="Arial" panose="020B0604020202020204" pitchFamily="34" charset="0"/>
            </a:endParaRPr>
          </a:p>
          <a:p>
            <a:pPr indent="0" defTabSz="914377">
              <a:buNone/>
            </a:pPr>
            <a:r>
              <a:rPr lang="en-US" altLang="ru-RU" sz="1000" dirty="0">
                <a:solidFill>
                  <a:prstClr val="black"/>
                </a:solidFill>
                <a:latin typeface="Arial" panose="020B0604020202020204" pitchFamily="34" charset="0"/>
              </a:rPr>
              <a:t>Admin view: </a:t>
            </a:r>
            <a:r>
              <a:rPr lang="en-US" altLang="ru-RU" sz="1000" dirty="0">
                <a:solidFill>
                  <a:prstClr val="black"/>
                </a:solidFill>
                <a:latin typeface="Arial" panose="020B0604020202020204" pitchFamily="34" charset="0"/>
                <a:hlinkClick r:id="rId4"/>
              </a:rPr>
              <a:t>https://demo.mdi.ruhr-uni-bochum.de/adminobject/edititem/4870</a:t>
            </a:r>
            <a:endParaRPr lang="en-US" dirty="0"/>
          </a:p>
        </p:txBody>
      </p:sp>
      <p:pic>
        <p:nvPicPr>
          <p:cNvPr id="4" name="Picture 3">
            <a:extLst>
              <a:ext uri="{FF2B5EF4-FFF2-40B4-BE49-F238E27FC236}">
                <a16:creationId xmlns:a16="http://schemas.microsoft.com/office/drawing/2014/main" id="{1B57A896-C798-2CB1-EFF1-7D5922D4492E}"/>
              </a:ext>
            </a:extLst>
          </p:cNvPr>
          <p:cNvPicPr>
            <a:picLocks noChangeAspect="1"/>
          </p:cNvPicPr>
          <p:nvPr/>
        </p:nvPicPr>
        <p:blipFill>
          <a:blip r:embed="rId5"/>
          <a:stretch>
            <a:fillRect/>
          </a:stretch>
        </p:blipFill>
        <p:spPr>
          <a:xfrm>
            <a:off x="167453" y="1444091"/>
            <a:ext cx="7653768" cy="2783716"/>
          </a:xfrm>
          <a:prstGeom prst="rect">
            <a:avLst/>
          </a:prstGeom>
          <a:ln>
            <a:solidFill>
              <a:srgbClr val="0070C0"/>
            </a:solidFill>
          </a:ln>
        </p:spPr>
      </p:pic>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68475" y="828538"/>
            <a:ext cx="78517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Extended Properties Control </a:t>
            </a:r>
            <a:r>
              <a:rPr lang="en-US" altLang="ru-RU" sz="1600" dirty="0">
                <a:solidFill>
                  <a:prstClr val="black"/>
                </a:solidFill>
                <a:latin typeface="+mn-lt"/>
              </a:rPr>
              <a:t>for object is available according to the object access managements in administration panel for objects</a:t>
            </a:r>
            <a:r>
              <a:rPr lang="en-US" altLang="ru-RU" sz="1600" i="1" dirty="0">
                <a:solidFill>
                  <a:srgbClr val="0070C0"/>
                </a:solidFill>
                <a:latin typeface="+mn-lt"/>
              </a:rPr>
              <a:t>.</a:t>
            </a:r>
            <a:endParaRPr lang="en-US" altLang="ru-RU" sz="1600" dirty="0">
              <a:solidFill>
                <a:prstClr val="black"/>
              </a:solidFill>
              <a:latin typeface="+mn-lt"/>
            </a:endParaRPr>
          </a:p>
        </p:txBody>
      </p:sp>
      <p:pic>
        <p:nvPicPr>
          <p:cNvPr id="10" name="Picture 9">
            <a:extLst>
              <a:ext uri="{FF2B5EF4-FFF2-40B4-BE49-F238E27FC236}">
                <a16:creationId xmlns:a16="http://schemas.microsoft.com/office/drawing/2014/main" id="{191F29A9-910A-EB07-5DC1-095D7D6D6B4C}"/>
              </a:ext>
            </a:extLst>
          </p:cNvPr>
          <p:cNvPicPr>
            <a:picLocks noChangeAspect="1"/>
          </p:cNvPicPr>
          <p:nvPr/>
        </p:nvPicPr>
        <p:blipFill>
          <a:blip r:embed="rId6"/>
          <a:stretch>
            <a:fillRect/>
          </a:stretch>
        </p:blipFill>
        <p:spPr>
          <a:xfrm>
            <a:off x="8042591" y="157337"/>
            <a:ext cx="3974323" cy="5884275"/>
          </a:xfrm>
          <a:prstGeom prst="rect">
            <a:avLst/>
          </a:prstGeom>
          <a:ln>
            <a:solidFill>
              <a:srgbClr val="0070C0"/>
            </a:solidFill>
          </a:ln>
        </p:spPr>
      </p:pic>
      <p:cxnSp>
        <p:nvCxnSpPr>
          <p:cNvPr id="13" name="Straight Arrow Connector 12">
            <a:extLst>
              <a:ext uri="{FF2B5EF4-FFF2-40B4-BE49-F238E27FC236}">
                <a16:creationId xmlns:a16="http://schemas.microsoft.com/office/drawing/2014/main" id="{0E0998FF-510D-2DC1-8E6D-71145CC44B35}"/>
              </a:ext>
            </a:extLst>
          </p:cNvPr>
          <p:cNvCxnSpPr>
            <a:cxnSpLocks/>
          </p:cNvCxnSpPr>
          <p:nvPr/>
        </p:nvCxnSpPr>
        <p:spPr>
          <a:xfrm flipV="1">
            <a:off x="7152118" y="497442"/>
            <a:ext cx="1056117" cy="221853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D123FEDC-0E94-864D-2608-6FC33A36F0D9}"/>
              </a:ext>
            </a:extLst>
          </p:cNvPr>
          <p:cNvPicPr>
            <a:picLocks noChangeAspect="1"/>
          </p:cNvPicPr>
          <p:nvPr/>
        </p:nvPicPr>
        <p:blipFill>
          <a:blip r:embed="rId7"/>
          <a:stretch>
            <a:fillRect/>
          </a:stretch>
        </p:blipFill>
        <p:spPr>
          <a:xfrm>
            <a:off x="68473" y="3136837"/>
            <a:ext cx="7851728" cy="1243839"/>
          </a:xfrm>
          <a:prstGeom prst="rect">
            <a:avLst/>
          </a:prstGeom>
          <a:ln>
            <a:solidFill>
              <a:srgbClr val="0070C0"/>
            </a:solidFill>
          </a:ln>
        </p:spPr>
      </p:pic>
      <p:pic>
        <p:nvPicPr>
          <p:cNvPr id="30" name="Picture 29">
            <a:extLst>
              <a:ext uri="{FF2B5EF4-FFF2-40B4-BE49-F238E27FC236}">
                <a16:creationId xmlns:a16="http://schemas.microsoft.com/office/drawing/2014/main" id="{028801F9-61CD-8C2A-E801-605ADDDFE5C2}"/>
              </a:ext>
            </a:extLst>
          </p:cNvPr>
          <p:cNvPicPr>
            <a:picLocks noChangeAspect="1"/>
          </p:cNvPicPr>
          <p:nvPr/>
        </p:nvPicPr>
        <p:blipFill>
          <a:blip r:embed="rId8"/>
          <a:stretch>
            <a:fillRect/>
          </a:stretch>
        </p:blipFill>
        <p:spPr>
          <a:xfrm>
            <a:off x="239349" y="4355305"/>
            <a:ext cx="7248128" cy="1718116"/>
          </a:xfrm>
          <a:prstGeom prst="rect">
            <a:avLst/>
          </a:prstGeom>
          <a:ln>
            <a:solidFill>
              <a:srgbClr val="0070C0"/>
            </a:solidFill>
          </a:ln>
        </p:spPr>
      </p:pic>
    </p:spTree>
    <p:extLst>
      <p:ext uri="{BB962C8B-B14F-4D97-AF65-F5344CB8AC3E}">
        <p14:creationId xmlns:p14="http://schemas.microsoft.com/office/powerpoint/2010/main" val="2607939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Export and Import</a:t>
            </a:r>
            <a:br>
              <a:rPr lang="en-US" sz="3733" dirty="0"/>
            </a:br>
            <a:endParaRPr lang="de-DE" sz="1600" dirty="0"/>
          </a:p>
        </p:txBody>
      </p:sp>
      <p:sp>
        <p:nvSpPr>
          <p:cNvPr id="3" name="Text Placeholder 2">
            <a:extLst>
              <a:ext uri="{FF2B5EF4-FFF2-40B4-BE49-F238E27FC236}">
                <a16:creationId xmlns:a16="http://schemas.microsoft.com/office/drawing/2014/main" id="{4B431B46-2E98-2E1E-C8BF-E6EEDE5226AE}"/>
              </a:ext>
            </a:extLst>
          </p:cNvPr>
          <p:cNvSpPr>
            <a:spLocks noGrp="1"/>
          </p:cNvSpPr>
          <p:nvPr>
            <p:ph type="body" sz="quarter" idx="13"/>
          </p:nvPr>
        </p:nvSpPr>
        <p:spPr/>
        <p:txBody>
          <a:bodyPr/>
          <a:lstStyle/>
          <a:p>
            <a:pPr indent="0">
              <a:buNone/>
            </a:pPr>
            <a:r>
              <a:rPr lang="en-US" altLang="ru-RU" sz="1000" dirty="0">
                <a:solidFill>
                  <a:prstClr val="black"/>
                </a:solidFill>
                <a:latin typeface="Arial" panose="020B0604020202020204" pitchFamily="34" charset="0"/>
                <a:hlinkClick r:id="rId3"/>
              </a:rPr>
              <a:t>https://demo.mdi.ruhr-uni-bochum.de/object/ag2s-4870</a:t>
            </a:r>
            <a:endParaRPr lang="en-US" altLang="ru-RU" sz="1000" dirty="0">
              <a:solidFill>
                <a:prstClr val="black"/>
              </a:solidFill>
              <a:latin typeface="Arial" panose="020B0604020202020204" pitchFamily="34" charset="0"/>
            </a:endParaRPr>
          </a:p>
          <a:p>
            <a:pPr indent="0">
              <a:buNone/>
            </a:pPr>
            <a:endParaRPr lang="en-US" dirty="0"/>
          </a:p>
        </p:txBody>
      </p:sp>
      <p:sp>
        <p:nvSpPr>
          <p:cNvPr id="38" name="TextBox 37">
            <a:extLst>
              <a:ext uri="{FF2B5EF4-FFF2-40B4-BE49-F238E27FC236}">
                <a16:creationId xmlns:a16="http://schemas.microsoft.com/office/drawing/2014/main" id="{E2355FA9-6262-DACD-C01E-4076CC8B9987}"/>
              </a:ext>
            </a:extLst>
          </p:cNvPr>
          <p:cNvSpPr txBox="1"/>
          <p:nvPr/>
        </p:nvSpPr>
        <p:spPr>
          <a:xfrm>
            <a:off x="0" y="4275980"/>
            <a:ext cx="8873067" cy="297454"/>
          </a:xfrm>
          <a:prstGeom prst="rect">
            <a:avLst/>
          </a:prstGeom>
          <a:noFill/>
        </p:spPr>
        <p:txBody>
          <a:bodyPr wrap="square">
            <a:spAutoFit/>
          </a:bodyPr>
          <a:lstStyle/>
          <a:p>
            <a:pPr defTabSz="914377"/>
            <a:r>
              <a:rPr lang="en-US" altLang="ru-RU" sz="1333" dirty="0">
                <a:solidFill>
                  <a:prstClr val="black"/>
                </a:solidFill>
                <a:latin typeface="Arial" panose="020B0604020202020204" pitchFamily="34" charset="0"/>
                <a:hlinkClick r:id="rId3"/>
              </a:rPr>
              <a:t>https://demo.mdi.ruhr-uni-bochum.de/object/ag2s-4870</a:t>
            </a:r>
            <a:endParaRPr lang="en-US" altLang="ru-RU" sz="1333"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50770" y="879061"/>
            <a:ext cx="594922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make properties modification easy</a:t>
            </a:r>
          </a:p>
        </p:txBody>
      </p:sp>
      <p:pic>
        <p:nvPicPr>
          <p:cNvPr id="9" name="Picture 8">
            <a:extLst>
              <a:ext uri="{FF2B5EF4-FFF2-40B4-BE49-F238E27FC236}">
                <a16:creationId xmlns:a16="http://schemas.microsoft.com/office/drawing/2014/main" id="{5305DD1D-61D4-E502-9175-B4D8DB5FD416}"/>
              </a:ext>
            </a:extLst>
          </p:cNvPr>
          <p:cNvPicPr>
            <a:picLocks noChangeAspect="1"/>
          </p:cNvPicPr>
          <p:nvPr/>
        </p:nvPicPr>
        <p:blipFill>
          <a:blip r:embed="rId4"/>
          <a:stretch>
            <a:fillRect/>
          </a:stretch>
        </p:blipFill>
        <p:spPr>
          <a:xfrm>
            <a:off x="5135215" y="3717033"/>
            <a:ext cx="6937292" cy="2312431"/>
          </a:xfrm>
          <a:prstGeom prst="rect">
            <a:avLst/>
          </a:prstGeom>
          <a:ln>
            <a:solidFill>
              <a:srgbClr val="0070C0"/>
            </a:solidFill>
          </a:ln>
        </p:spPr>
      </p:pic>
      <p:pic>
        <p:nvPicPr>
          <p:cNvPr id="7" name="Picture 6">
            <a:extLst>
              <a:ext uri="{FF2B5EF4-FFF2-40B4-BE49-F238E27FC236}">
                <a16:creationId xmlns:a16="http://schemas.microsoft.com/office/drawing/2014/main" id="{0DC2554E-BCA6-8033-93FB-9F078BDB149C}"/>
              </a:ext>
            </a:extLst>
          </p:cNvPr>
          <p:cNvPicPr>
            <a:picLocks noChangeAspect="1"/>
          </p:cNvPicPr>
          <p:nvPr/>
        </p:nvPicPr>
        <p:blipFill>
          <a:blip r:embed="rId5"/>
          <a:stretch>
            <a:fillRect/>
          </a:stretch>
        </p:blipFill>
        <p:spPr>
          <a:xfrm>
            <a:off x="143339" y="1444091"/>
            <a:ext cx="6048672" cy="2861936"/>
          </a:xfrm>
          <a:prstGeom prst="rect">
            <a:avLst/>
          </a:prstGeom>
          <a:ln>
            <a:solidFill>
              <a:srgbClr val="0070C0"/>
            </a:solidFill>
          </a:ln>
        </p:spPr>
      </p:pic>
      <p:sp>
        <p:nvSpPr>
          <p:cNvPr id="11" name="Arrow: Curved Down 10">
            <a:extLst>
              <a:ext uri="{FF2B5EF4-FFF2-40B4-BE49-F238E27FC236}">
                <a16:creationId xmlns:a16="http://schemas.microsoft.com/office/drawing/2014/main" id="{C2B92A3A-5160-A1A0-ACB1-53AFBEEBAE35}"/>
              </a:ext>
            </a:extLst>
          </p:cNvPr>
          <p:cNvSpPr/>
          <p:nvPr/>
        </p:nvSpPr>
        <p:spPr>
          <a:xfrm rot="12927582" flipH="1">
            <a:off x="1533430" y="3535886"/>
            <a:ext cx="6971677" cy="1176985"/>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TextBox 13">
            <a:extLst>
              <a:ext uri="{FF2B5EF4-FFF2-40B4-BE49-F238E27FC236}">
                <a16:creationId xmlns:a16="http://schemas.microsoft.com/office/drawing/2014/main" id="{481EDB63-7412-4F04-BC69-879D57A53B89}"/>
              </a:ext>
            </a:extLst>
          </p:cNvPr>
          <p:cNvSpPr txBox="1"/>
          <p:nvPr/>
        </p:nvSpPr>
        <p:spPr>
          <a:xfrm>
            <a:off x="3804533" y="4539401"/>
            <a:ext cx="1514356" cy="584775"/>
          </a:xfrm>
          <a:prstGeom prst="rect">
            <a:avLst/>
          </a:prstGeom>
          <a:noFill/>
        </p:spPr>
        <p:txBody>
          <a:bodyPr wrap="square">
            <a:spAutoFit/>
          </a:bodyPr>
          <a:lstStyle/>
          <a:p>
            <a:pPr defTabSz="914377"/>
            <a:r>
              <a:rPr lang="en-US" sz="3200" b="1" dirty="0">
                <a:solidFill>
                  <a:srgbClr val="0070C0"/>
                </a:solidFill>
              </a:rPr>
              <a:t>Export</a:t>
            </a:r>
          </a:p>
        </p:txBody>
      </p:sp>
      <p:sp>
        <p:nvSpPr>
          <p:cNvPr id="16" name="Arrow: Curved Down 15">
            <a:extLst>
              <a:ext uri="{FF2B5EF4-FFF2-40B4-BE49-F238E27FC236}">
                <a16:creationId xmlns:a16="http://schemas.microsoft.com/office/drawing/2014/main" id="{7ADD71A0-6E81-D1B0-EAFB-0DD95A14FF4A}"/>
              </a:ext>
            </a:extLst>
          </p:cNvPr>
          <p:cNvSpPr/>
          <p:nvPr/>
        </p:nvSpPr>
        <p:spPr>
          <a:xfrm rot="12927582" flipV="1">
            <a:off x="4317437" y="2530731"/>
            <a:ext cx="7035812" cy="1212827"/>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7" name="TextBox 16">
            <a:extLst>
              <a:ext uri="{FF2B5EF4-FFF2-40B4-BE49-F238E27FC236}">
                <a16:creationId xmlns:a16="http://schemas.microsoft.com/office/drawing/2014/main" id="{275EF1FB-DBD4-37B6-572C-727121C6B386}"/>
              </a:ext>
            </a:extLst>
          </p:cNvPr>
          <p:cNvSpPr txBox="1"/>
          <p:nvPr/>
        </p:nvSpPr>
        <p:spPr>
          <a:xfrm>
            <a:off x="7632170" y="2626439"/>
            <a:ext cx="3034625" cy="892552"/>
          </a:xfrm>
          <a:prstGeom prst="rect">
            <a:avLst/>
          </a:prstGeom>
          <a:noFill/>
        </p:spPr>
        <p:txBody>
          <a:bodyPr wrap="square">
            <a:spAutoFit/>
          </a:bodyPr>
          <a:lstStyle/>
          <a:p>
            <a:pPr defTabSz="914377"/>
            <a:r>
              <a:rPr lang="en-US" sz="3200" b="1" dirty="0">
                <a:solidFill>
                  <a:srgbClr val="0070C0"/>
                </a:solidFill>
              </a:rPr>
              <a:t>Import</a:t>
            </a:r>
            <a:br>
              <a:rPr lang="en-US" sz="2000" dirty="0">
                <a:solidFill>
                  <a:srgbClr val="0070C0"/>
                </a:solidFill>
              </a:rPr>
            </a:br>
            <a:r>
              <a:rPr lang="en-US" sz="2000" dirty="0">
                <a:solidFill>
                  <a:prstClr val="white">
                    <a:lumMod val="65000"/>
                  </a:prstClr>
                </a:solidFill>
              </a:rPr>
              <a:t>(requires permissions)</a:t>
            </a:r>
          </a:p>
        </p:txBody>
      </p:sp>
      <p:sp>
        <p:nvSpPr>
          <p:cNvPr id="18" name="Text Box 52">
            <a:extLst>
              <a:ext uri="{FF2B5EF4-FFF2-40B4-BE49-F238E27FC236}">
                <a16:creationId xmlns:a16="http://schemas.microsoft.com/office/drawing/2014/main" id="{725C1494-9081-4699-53AF-39194A908ED2}"/>
              </a:ext>
            </a:extLst>
          </p:cNvPr>
          <p:cNvSpPr txBox="1">
            <a:spLocks noChangeArrowheads="1"/>
          </p:cNvSpPr>
          <p:nvPr/>
        </p:nvSpPr>
        <p:spPr bwMode="auto">
          <a:xfrm>
            <a:off x="7763943" y="892142"/>
            <a:ext cx="4377288"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Steps: </a:t>
            </a:r>
          </a:p>
          <a:p>
            <a:pPr marL="457189" indent="-457189" defTabSz="914377">
              <a:spcBef>
                <a:spcPts val="0"/>
              </a:spcBef>
              <a:buFontTx/>
              <a:buAutoNum type="arabicParenR"/>
            </a:pPr>
            <a:r>
              <a:rPr lang="en-US" altLang="ru-RU" sz="2133" b="1" dirty="0">
                <a:solidFill>
                  <a:prstClr val="black"/>
                </a:solidFill>
                <a:latin typeface="+mn-lt"/>
              </a:rPr>
              <a:t>Download</a:t>
            </a:r>
            <a:r>
              <a:rPr lang="en-US" altLang="ru-RU" sz="2133" dirty="0">
                <a:solidFill>
                  <a:prstClr val="black"/>
                </a:solidFill>
                <a:latin typeface="+mn-lt"/>
              </a:rPr>
              <a:t> data</a:t>
            </a:r>
          </a:p>
          <a:p>
            <a:pPr marL="457189" indent="-457189" defTabSz="914377">
              <a:spcBef>
                <a:spcPts val="0"/>
              </a:spcBef>
              <a:buFontTx/>
              <a:buAutoNum type="arabicParenR"/>
            </a:pPr>
            <a:r>
              <a:rPr lang="en-US" altLang="ru-RU" sz="2133" dirty="0">
                <a:solidFill>
                  <a:prstClr val="black"/>
                </a:solidFill>
                <a:latin typeface="+mn-lt"/>
              </a:rPr>
              <a:t>Open in Excel and </a:t>
            </a:r>
            <a:r>
              <a:rPr lang="en-US" altLang="ru-RU" sz="2133" b="1" dirty="0">
                <a:solidFill>
                  <a:prstClr val="black"/>
                </a:solidFill>
                <a:latin typeface="+mn-lt"/>
              </a:rPr>
              <a:t>edit</a:t>
            </a:r>
          </a:p>
          <a:p>
            <a:pPr marL="457189" indent="-457189" defTabSz="914377">
              <a:spcBef>
                <a:spcPts val="0"/>
              </a:spcBef>
              <a:buFontTx/>
              <a:buAutoNum type="arabicParenR"/>
            </a:pPr>
            <a:r>
              <a:rPr lang="en-US" altLang="ru-RU" sz="2133" b="1" dirty="0">
                <a:solidFill>
                  <a:prstClr val="black"/>
                </a:solidFill>
                <a:latin typeface="+mn-lt"/>
              </a:rPr>
              <a:t>Upload</a:t>
            </a:r>
            <a:r>
              <a:rPr lang="en-US" altLang="ru-RU" sz="2133" dirty="0">
                <a:solidFill>
                  <a:prstClr val="black"/>
                </a:solidFill>
                <a:latin typeface="+mn-lt"/>
              </a:rPr>
              <a:t> changed data back to the RDMS</a:t>
            </a:r>
          </a:p>
        </p:txBody>
      </p:sp>
    </p:spTree>
    <p:extLst>
      <p:ext uri="{BB962C8B-B14F-4D97-AF65-F5344CB8AC3E}">
        <p14:creationId xmlns:p14="http://schemas.microsoft.com/office/powerpoint/2010/main" val="2995718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Table Templates for data types</a:t>
            </a:r>
            <a:br>
              <a:rPr lang="en-US" sz="3733" dirty="0"/>
            </a:br>
            <a:endParaRPr lang="de-DE" sz="1600" dirty="0"/>
          </a:p>
        </p:txBody>
      </p:sp>
      <p:sp>
        <p:nvSpPr>
          <p:cNvPr id="3" name="Text Placeholder 2">
            <a:extLst>
              <a:ext uri="{FF2B5EF4-FFF2-40B4-BE49-F238E27FC236}">
                <a16:creationId xmlns:a16="http://schemas.microsoft.com/office/drawing/2014/main" id="{4B431B46-2E98-2E1E-C8BF-E6EEDE5226AE}"/>
              </a:ext>
            </a:extLst>
          </p:cNvPr>
          <p:cNvSpPr>
            <a:spLocks noGrp="1"/>
          </p:cNvSpPr>
          <p:nvPr>
            <p:ph type="body" sz="quarter" idx="13"/>
          </p:nvPr>
        </p:nvSpPr>
        <p:spPr/>
        <p:txBody>
          <a:bodyPr/>
          <a:lstStyle/>
          <a:p>
            <a:pPr indent="0">
              <a:buNone/>
            </a:pPr>
            <a:r>
              <a:rPr lang="en-US" altLang="ru-RU" sz="1000" dirty="0">
                <a:solidFill>
                  <a:prstClr val="black"/>
                </a:solidFill>
                <a:latin typeface="Arial" panose="020B0604020202020204" pitchFamily="34" charset="0"/>
                <a:hlinkClick r:id="rId3"/>
              </a:rPr>
              <a:t>https://demo.mdi.ruhr-uni-bochum.de/object/all-sputter-rates-for-test-6651</a:t>
            </a:r>
            <a:endParaRPr lang="en-US" altLang="ru-RU" sz="1000" dirty="0">
              <a:solidFill>
                <a:prstClr val="black"/>
              </a:solidFill>
              <a:latin typeface="Arial" panose="020B0604020202020204" pitchFamily="34" charset="0"/>
            </a:endParaRPr>
          </a:p>
          <a:p>
            <a:pPr indent="0">
              <a:buNone/>
            </a:pPr>
            <a:r>
              <a:rPr lang="en-US" altLang="ru-RU" sz="1000" dirty="0">
                <a:solidFill>
                  <a:prstClr val="black"/>
                </a:solidFill>
                <a:latin typeface="Arial" panose="020B0604020202020204" pitchFamily="34" charset="0"/>
                <a:hlinkClick r:id="rId4"/>
              </a:rPr>
              <a:t>https://demo.mdi.ruhr-uni-bochum.de/object/_templatesputterrate</a:t>
            </a:r>
            <a:endParaRPr lang="en-US" altLang="ru-RU" dirty="0">
              <a:solidFill>
                <a:prstClr val="black"/>
              </a:solidFill>
              <a:latin typeface="Arial" panose="020B0604020202020204" pitchFamily="34" charset="0"/>
            </a:endParaRPr>
          </a:p>
          <a:p>
            <a:pPr indent="0">
              <a:buNone/>
            </a:pPr>
            <a:endParaRPr lang="en-US" altLang="ru-RU" sz="1000" dirty="0">
              <a:solidFill>
                <a:prstClr val="black"/>
              </a:solidFill>
              <a:latin typeface="Arial" panose="020B0604020202020204" pitchFamily="34" charset="0"/>
            </a:endParaRPr>
          </a:p>
          <a:p>
            <a:pPr indent="0">
              <a:buNone/>
            </a:pPr>
            <a:endParaRPr lang="en-US" dirty="0"/>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50769" y="879061"/>
            <a:ext cx="11977107" cy="5344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define </a:t>
            </a:r>
            <a:r>
              <a:rPr lang="en-US" altLang="ru-RU" sz="2133" b="1" dirty="0">
                <a:solidFill>
                  <a:prstClr val="black"/>
                </a:solidFill>
                <a:latin typeface="+mn-lt"/>
              </a:rPr>
              <a:t>Table Template </a:t>
            </a:r>
            <a:r>
              <a:rPr lang="en-US" altLang="ru-RU" sz="2133" dirty="0">
                <a:solidFill>
                  <a:prstClr val="black"/>
                </a:solidFill>
                <a:latin typeface="+mn-lt"/>
              </a:rPr>
              <a:t>for properties</a:t>
            </a:r>
          </a:p>
          <a:p>
            <a:pPr defTabSz="914377">
              <a:spcBef>
                <a:spcPts val="0"/>
              </a:spcBef>
            </a:pPr>
            <a:r>
              <a:rPr lang="en-US" altLang="ru-RU" sz="2133" dirty="0">
                <a:solidFill>
                  <a:prstClr val="black"/>
                </a:solidFill>
                <a:latin typeface="+mn-lt"/>
              </a:rPr>
              <a:t>				</a:t>
            </a:r>
            <a:r>
              <a:rPr lang="en-US" altLang="ru-RU" sz="2133" u="sng" dirty="0">
                <a:solidFill>
                  <a:prstClr val="black"/>
                </a:solidFill>
                <a:latin typeface="+mn-lt"/>
              </a:rPr>
              <a:t>with respect to particular type</a:t>
            </a:r>
          </a:p>
          <a:p>
            <a:pPr defTabSz="914377">
              <a:spcBef>
                <a:spcPts val="0"/>
              </a:spcBef>
            </a:pPr>
            <a:r>
              <a:rPr lang="en-US" altLang="ru-RU" sz="2133" b="1" dirty="0">
                <a:solidFill>
                  <a:prstClr val="black"/>
                </a:solidFill>
                <a:latin typeface="+mn-lt"/>
              </a:rPr>
              <a:t>Steps: </a:t>
            </a:r>
          </a:p>
          <a:p>
            <a:pPr marL="457189" indent="-457189" defTabSz="914377">
              <a:spcBef>
                <a:spcPts val="0"/>
              </a:spcBef>
              <a:buFontTx/>
              <a:buAutoNum type="arabicParenR"/>
            </a:pPr>
            <a:r>
              <a:rPr lang="en-US" altLang="ru-RU" sz="2133" dirty="0">
                <a:solidFill>
                  <a:prstClr val="black"/>
                </a:solidFill>
                <a:latin typeface="+mn-lt"/>
              </a:rPr>
              <a:t>After creating a data type (e.g. based on existing table) </a:t>
            </a:r>
            <a:r>
              <a:rPr lang="en-US" altLang="ru-RU" sz="2133" b="1" dirty="0">
                <a:solidFill>
                  <a:prstClr val="black"/>
                </a:solidFill>
                <a:latin typeface="+mn-lt"/>
              </a:rPr>
              <a:t>create a “_Template” object </a:t>
            </a:r>
            <a:r>
              <a:rPr lang="en-US" altLang="ru-RU" sz="2133" dirty="0">
                <a:solidFill>
                  <a:prstClr val="black"/>
                </a:solidFill>
                <a:latin typeface="+mn-lt"/>
              </a:rPr>
              <a:t>of given type: </a:t>
            </a:r>
            <a:r>
              <a:rPr lang="en-US" altLang="ru-RU" sz="2133" dirty="0">
                <a:solidFill>
                  <a:prstClr val="black"/>
                </a:solidFill>
                <a:latin typeface="+mn-lt"/>
                <a:hlinkClick r:id="rId5"/>
              </a:rPr>
              <a:t>https://demo.mdi.ruhr-uni-bochum.de/adminobject/list/11</a:t>
            </a:r>
            <a:endParaRPr lang="en-US" altLang="ru-RU" sz="2133" dirty="0">
              <a:solidFill>
                <a:prstClr val="black"/>
              </a:solidFill>
              <a:latin typeface="+mn-lt"/>
            </a:endParaRPr>
          </a:p>
          <a:p>
            <a:pPr marL="457189" indent="-457189" defTabSz="914377">
              <a:spcBef>
                <a:spcPts val="0"/>
              </a:spcBef>
              <a:buFontTx/>
              <a:buAutoNum type="arabicParenR"/>
            </a:pPr>
            <a:endParaRPr lang="en-US" altLang="ru-RU" sz="2133" dirty="0">
              <a:solidFill>
                <a:prstClr val="black"/>
              </a:solidFill>
              <a:latin typeface="+mn-lt"/>
            </a:endParaRPr>
          </a:p>
          <a:p>
            <a:pPr marL="457189" indent="-457189" defTabSz="914377">
              <a:spcBef>
                <a:spcPts val="0"/>
              </a:spcBef>
              <a:buFontTx/>
              <a:buAutoNum type="arabicParenR"/>
            </a:pPr>
            <a:r>
              <a:rPr lang="en-US" altLang="ru-RU" sz="2133" b="1" dirty="0">
                <a:solidFill>
                  <a:prstClr val="black"/>
                </a:solidFill>
                <a:latin typeface="+mn-lt"/>
              </a:rPr>
              <a:t>Add Columns </a:t>
            </a:r>
            <a:r>
              <a:rPr lang="en-US" altLang="ru-RU" sz="2133" dirty="0">
                <a:solidFill>
                  <a:prstClr val="black"/>
                </a:solidFill>
                <a:latin typeface="+mn-lt"/>
              </a:rPr>
              <a:t>of desired table to corresponding Properties (</a:t>
            </a:r>
            <a:r>
              <a:rPr lang="en-US" altLang="ru-RU" sz="2133" dirty="0" err="1">
                <a:solidFill>
                  <a:prstClr val="black"/>
                </a:solidFill>
                <a:latin typeface="+mn-lt"/>
              </a:rPr>
              <a:t>w.r.t.</a:t>
            </a:r>
            <a:r>
              <a:rPr lang="en-US" altLang="ru-RU" sz="2133" dirty="0">
                <a:solidFill>
                  <a:prstClr val="black"/>
                </a:solidFill>
                <a:latin typeface="+mn-lt"/>
              </a:rPr>
              <a:t> data type: Float / Int / String / </a:t>
            </a:r>
            <a:r>
              <a:rPr lang="en-US" altLang="ru-RU" sz="2133" dirty="0" err="1">
                <a:solidFill>
                  <a:prstClr val="black"/>
                </a:solidFill>
                <a:latin typeface="+mn-lt"/>
              </a:rPr>
              <a:t>BigString</a:t>
            </a:r>
            <a:r>
              <a:rPr lang="en-US" altLang="ru-RU" sz="2133" dirty="0">
                <a:solidFill>
                  <a:prstClr val="black"/>
                </a:solidFill>
                <a:latin typeface="+mn-lt"/>
              </a:rPr>
              <a:t>) </a:t>
            </a:r>
            <a:r>
              <a:rPr lang="en-US" altLang="ru-RU" sz="2133" b="1" dirty="0">
                <a:solidFill>
                  <a:prstClr val="black"/>
                </a:solidFill>
                <a:latin typeface="+mn-lt"/>
              </a:rPr>
              <a:t>with Row=-1 </a:t>
            </a:r>
            <a:r>
              <a:rPr lang="en-US" altLang="ru-RU" sz="2133" dirty="0">
                <a:solidFill>
                  <a:prstClr val="black"/>
                </a:solidFill>
                <a:latin typeface="+mn-lt"/>
              </a:rPr>
              <a:t>– predefined template:</a:t>
            </a:r>
            <a:br>
              <a:rPr lang="en-US" altLang="ru-RU" sz="2133" dirty="0">
                <a:solidFill>
                  <a:prstClr val="black"/>
                </a:solidFill>
                <a:latin typeface="+mn-lt"/>
              </a:rPr>
            </a:br>
            <a:r>
              <a:rPr lang="en-US" altLang="ru-RU" sz="2133" dirty="0">
                <a:solidFill>
                  <a:prstClr val="black"/>
                </a:solidFill>
                <a:latin typeface="+mn-lt"/>
                <a:hlinkClick r:id="rId6"/>
              </a:rPr>
              <a:t>https://demo.mdi.ruhr-uni-bochum.de/adminobject/edititem/6650</a:t>
            </a:r>
            <a:endParaRPr lang="en-US" altLang="ru-RU" sz="2133" dirty="0">
              <a:solidFill>
                <a:prstClr val="black"/>
              </a:solidFill>
              <a:latin typeface="+mn-lt"/>
            </a:endParaRPr>
          </a:p>
          <a:p>
            <a:pPr marL="457189" indent="-457189" defTabSz="914377">
              <a:spcBef>
                <a:spcPts val="0"/>
              </a:spcBef>
              <a:buFontTx/>
              <a:buAutoNum type="arabicParenR"/>
            </a:pPr>
            <a:endParaRPr lang="en-US" altLang="ru-RU" sz="2133" dirty="0">
              <a:solidFill>
                <a:prstClr val="black"/>
              </a:solidFill>
              <a:latin typeface="+mn-lt"/>
            </a:endParaRPr>
          </a:p>
          <a:p>
            <a:pPr marL="457189" indent="-457189" defTabSz="914377">
              <a:spcBef>
                <a:spcPts val="0"/>
              </a:spcBef>
              <a:buFontTx/>
              <a:buAutoNum type="arabicParenR"/>
            </a:pPr>
            <a:r>
              <a:rPr lang="en-US" altLang="ru-RU" sz="2133" dirty="0">
                <a:solidFill>
                  <a:prstClr val="black"/>
                </a:solidFill>
                <a:latin typeface="+mn-lt"/>
              </a:rPr>
              <a:t>Create a new object and in UI </a:t>
            </a:r>
            <a:r>
              <a:rPr lang="en-US" altLang="ru-RU" sz="2133" b="1" dirty="0">
                <a:solidFill>
                  <a:prstClr val="black"/>
                </a:solidFill>
                <a:latin typeface="+mn-lt"/>
              </a:rPr>
              <a:t>press “Download properties in Excel” button</a:t>
            </a:r>
            <a:r>
              <a:rPr lang="en-US" altLang="ru-RU" sz="2133" dirty="0">
                <a:solidFill>
                  <a:prstClr val="black"/>
                </a:solidFill>
                <a:latin typeface="+mn-lt"/>
              </a:rPr>
              <a:t>: </a:t>
            </a:r>
            <a:r>
              <a:rPr lang="en-US" altLang="ru-RU" sz="2133" dirty="0">
                <a:solidFill>
                  <a:prstClr val="black"/>
                </a:solidFill>
                <a:latin typeface="+mn-lt"/>
                <a:hlinkClick r:id="rId3"/>
              </a:rPr>
              <a:t>https://demo.mdi.ruhr-uni-bochum.de/object/all-sputter-rates-for-test-6651</a:t>
            </a:r>
            <a:r>
              <a:rPr lang="en-US" altLang="ru-RU" sz="2133" dirty="0">
                <a:solidFill>
                  <a:prstClr val="black"/>
                </a:solidFill>
                <a:latin typeface="+mn-lt"/>
              </a:rPr>
              <a:t> to get template in Excel</a:t>
            </a:r>
          </a:p>
          <a:p>
            <a:pPr marL="457189" indent="-457189" defTabSz="914377">
              <a:spcBef>
                <a:spcPts val="0"/>
              </a:spcBef>
              <a:buFontTx/>
              <a:buAutoNum type="arabicParenR"/>
            </a:pPr>
            <a:endParaRPr lang="en-US" altLang="ru-RU" sz="2133" dirty="0">
              <a:solidFill>
                <a:prstClr val="black"/>
              </a:solidFill>
              <a:latin typeface="+mn-lt"/>
            </a:endParaRPr>
          </a:p>
          <a:p>
            <a:pPr marL="457189" indent="-457189" defTabSz="914377">
              <a:spcBef>
                <a:spcPts val="0"/>
              </a:spcBef>
              <a:buFontTx/>
              <a:buAutoNum type="arabicParenR"/>
            </a:pPr>
            <a:endParaRPr lang="en-US" altLang="ru-RU" sz="2133" dirty="0">
              <a:solidFill>
                <a:prstClr val="black"/>
              </a:solidFill>
              <a:latin typeface="+mn-lt"/>
            </a:endParaRPr>
          </a:p>
          <a:p>
            <a:pPr marL="457189" indent="-457189" defTabSz="914377">
              <a:spcBef>
                <a:spcPts val="0"/>
              </a:spcBef>
              <a:buFontTx/>
              <a:buAutoNum type="arabicParenR"/>
            </a:pPr>
            <a:r>
              <a:rPr lang="en-US" altLang="ru-RU" sz="2133" b="1" dirty="0">
                <a:solidFill>
                  <a:prstClr val="black"/>
                </a:solidFill>
                <a:latin typeface="+mn-lt"/>
              </a:rPr>
              <a:t>Modify</a:t>
            </a:r>
            <a:r>
              <a:rPr lang="en-US" altLang="ru-RU" sz="2133" dirty="0">
                <a:solidFill>
                  <a:prstClr val="black"/>
                </a:solidFill>
                <a:latin typeface="+mn-lt"/>
              </a:rPr>
              <a:t> template in Excel file </a:t>
            </a:r>
            <a:r>
              <a:rPr lang="en-US" altLang="ru-RU" sz="2133" b="1" dirty="0">
                <a:solidFill>
                  <a:prstClr val="black"/>
                </a:solidFill>
                <a:latin typeface="+mn-lt"/>
              </a:rPr>
              <a:t>and upload </a:t>
            </a:r>
            <a:r>
              <a:rPr lang="en-US" altLang="ru-RU" sz="2133" dirty="0">
                <a:solidFill>
                  <a:prstClr val="black"/>
                </a:solidFill>
                <a:latin typeface="+mn-lt"/>
              </a:rPr>
              <a:t>the data: </a:t>
            </a:r>
            <a:r>
              <a:rPr lang="en-US" altLang="ru-RU" sz="2133" dirty="0">
                <a:solidFill>
                  <a:prstClr val="black"/>
                </a:solidFill>
                <a:latin typeface="+mn-lt"/>
                <a:hlinkClick r:id="rId3"/>
              </a:rPr>
              <a:t>https://demo.mdi.ruhr-uni-bochum.de/object/all-sputter-rates-for-test-6651</a:t>
            </a:r>
            <a:r>
              <a:rPr lang="en-US" altLang="ru-RU" sz="2133" dirty="0">
                <a:solidFill>
                  <a:prstClr val="black"/>
                </a:solidFill>
                <a:latin typeface="+mn-lt"/>
              </a:rPr>
              <a:t> (test passed: 16 columns and 468 rows)</a:t>
            </a:r>
          </a:p>
        </p:txBody>
      </p:sp>
      <p:pic>
        <p:nvPicPr>
          <p:cNvPr id="5" name="Picture 4">
            <a:extLst>
              <a:ext uri="{FF2B5EF4-FFF2-40B4-BE49-F238E27FC236}">
                <a16:creationId xmlns:a16="http://schemas.microsoft.com/office/drawing/2014/main" id="{9E1E76EF-9D64-EDC3-879B-05D01C4AB1EF}"/>
              </a:ext>
            </a:extLst>
          </p:cNvPr>
          <p:cNvPicPr>
            <a:picLocks noChangeAspect="1"/>
          </p:cNvPicPr>
          <p:nvPr/>
        </p:nvPicPr>
        <p:blipFill>
          <a:blip r:embed="rId7"/>
          <a:stretch>
            <a:fillRect/>
          </a:stretch>
        </p:blipFill>
        <p:spPr>
          <a:xfrm>
            <a:off x="7898343" y="790109"/>
            <a:ext cx="3485424" cy="1067431"/>
          </a:xfrm>
          <a:prstGeom prst="rect">
            <a:avLst/>
          </a:prstGeom>
          <a:solidFill>
            <a:schemeClr val="bg1"/>
          </a:solidFill>
          <a:ln>
            <a:solidFill>
              <a:schemeClr val="accent1"/>
            </a:solidFill>
          </a:ln>
        </p:spPr>
      </p:pic>
      <p:pic>
        <p:nvPicPr>
          <p:cNvPr id="10" name="Picture 9">
            <a:extLst>
              <a:ext uri="{FF2B5EF4-FFF2-40B4-BE49-F238E27FC236}">
                <a16:creationId xmlns:a16="http://schemas.microsoft.com/office/drawing/2014/main" id="{FA27E609-496B-B0B4-6394-D0194524B53B}"/>
              </a:ext>
            </a:extLst>
          </p:cNvPr>
          <p:cNvPicPr>
            <a:picLocks noChangeAspect="1"/>
          </p:cNvPicPr>
          <p:nvPr/>
        </p:nvPicPr>
        <p:blipFill>
          <a:blip r:embed="rId8"/>
          <a:stretch>
            <a:fillRect/>
          </a:stretch>
        </p:blipFill>
        <p:spPr>
          <a:xfrm>
            <a:off x="8421061" y="3274029"/>
            <a:ext cx="3425946" cy="888472"/>
          </a:xfrm>
          <a:prstGeom prst="rect">
            <a:avLst/>
          </a:prstGeom>
          <a:solidFill>
            <a:schemeClr val="bg1"/>
          </a:solidFill>
          <a:ln>
            <a:solidFill>
              <a:schemeClr val="accent1"/>
            </a:solidFill>
          </a:ln>
        </p:spPr>
      </p:pic>
      <p:pic>
        <p:nvPicPr>
          <p:cNvPr id="13" name="Picture 12">
            <a:extLst>
              <a:ext uri="{FF2B5EF4-FFF2-40B4-BE49-F238E27FC236}">
                <a16:creationId xmlns:a16="http://schemas.microsoft.com/office/drawing/2014/main" id="{341CC754-6E1E-3E39-1DDF-F987BE1781B1}"/>
              </a:ext>
            </a:extLst>
          </p:cNvPr>
          <p:cNvPicPr>
            <a:picLocks noChangeAspect="1"/>
          </p:cNvPicPr>
          <p:nvPr/>
        </p:nvPicPr>
        <p:blipFill>
          <a:blip r:embed="rId9"/>
          <a:stretch>
            <a:fillRect/>
          </a:stretch>
        </p:blipFill>
        <p:spPr>
          <a:xfrm>
            <a:off x="303570" y="4934009"/>
            <a:ext cx="11182925" cy="406421"/>
          </a:xfrm>
          <a:prstGeom prst="rect">
            <a:avLst/>
          </a:prstGeom>
          <a:ln>
            <a:solidFill>
              <a:schemeClr val="accent1"/>
            </a:solidFill>
          </a:ln>
        </p:spPr>
      </p:pic>
    </p:spTree>
    <p:extLst>
      <p:ext uri="{BB962C8B-B14F-4D97-AF65-F5344CB8AC3E}">
        <p14:creationId xmlns:p14="http://schemas.microsoft.com/office/powerpoint/2010/main" val="754616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Demo_1 Goal: Create type for Compositions</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4360985" y="6362393"/>
            <a:ext cx="6029011" cy="485999"/>
          </a:xfrm>
        </p:spPr>
        <p:txBody>
          <a:bodyPr>
            <a:normAutofit/>
          </a:bodyPr>
          <a:lstStyle/>
          <a:p>
            <a:pPr defTabSz="914377"/>
            <a:endParaRPr lang="en-US" altLang="ru-RU"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156384" y="787855"/>
            <a:ext cx="11248495" cy="87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Task: </a:t>
            </a:r>
            <a:r>
              <a:rPr lang="en-US" altLang="ru-RU" sz="2133" dirty="0">
                <a:solidFill>
                  <a:prstClr val="black"/>
                </a:solidFill>
                <a:latin typeface="Arial" panose="020B0604020202020204" pitchFamily="34" charset="0"/>
              </a:rPr>
              <a:t>Create type for Compositions with a template (for </a:t>
            </a:r>
            <a:r>
              <a:rPr lang="en-US" altLang="ru-RU" sz="2133" u="sng" dirty="0">
                <a:solidFill>
                  <a:prstClr val="black"/>
                </a:solidFill>
                <a:latin typeface="Arial" panose="020B0604020202020204" pitchFamily="34" charset="0"/>
              </a:rPr>
              <a:t>properties</a:t>
            </a:r>
            <a:r>
              <a:rPr lang="en-US" altLang="ru-RU" sz="2133" dirty="0">
                <a:solidFill>
                  <a:prstClr val="black"/>
                </a:solidFill>
                <a:latin typeface="Arial" panose="020B0604020202020204" pitchFamily="34" charset="0"/>
              </a:rPr>
              <a:t> and </a:t>
            </a:r>
            <a:r>
              <a:rPr lang="en-US" altLang="ru-RU" sz="2133" u="sng" dirty="0">
                <a:solidFill>
                  <a:prstClr val="black"/>
                </a:solidFill>
                <a:latin typeface="Arial" panose="020B0604020202020204" pitchFamily="34" charset="0"/>
              </a:rPr>
              <a:t>tables</a:t>
            </a:r>
            <a:r>
              <a:rPr lang="en-US" altLang="ru-RU" sz="2133" dirty="0">
                <a:solidFill>
                  <a:prstClr val="black"/>
                </a:solidFill>
                <a:latin typeface="Arial" panose="020B0604020202020204" pitchFamily="34" charset="0"/>
              </a:rPr>
              <a:t>)</a:t>
            </a:r>
          </a:p>
          <a:p>
            <a:pPr defTabSz="914377">
              <a:spcBef>
                <a:spcPts val="0"/>
              </a:spcBef>
            </a:pPr>
            <a:endParaRPr lang="en-US" altLang="ru-RU" sz="800" dirty="0">
              <a:solidFill>
                <a:prstClr val="black"/>
              </a:solidFill>
              <a:latin typeface="Arial" panose="020B0604020202020204" pitchFamily="34" charset="0"/>
            </a:endParaRPr>
          </a:p>
          <a:p>
            <a:pPr defTabSz="914377">
              <a:spcBef>
                <a:spcPts val="0"/>
              </a:spcBef>
            </a:pPr>
            <a:r>
              <a:rPr lang="en-US" altLang="ru-RU" sz="2133" dirty="0">
                <a:solidFill>
                  <a:prstClr val="black"/>
                </a:solidFill>
                <a:latin typeface="Arial" panose="020B0604020202020204" pitchFamily="34" charset="0"/>
              </a:rPr>
              <a:t>Target interface:</a:t>
            </a:r>
            <a:r>
              <a:rPr lang="ru-RU" altLang="ru-RU" sz="2133" dirty="0">
                <a:solidFill>
                  <a:prstClr val="black"/>
                </a:solidFill>
                <a:latin typeface="Arial" panose="020B0604020202020204" pitchFamily="34" charset="0"/>
              </a:rPr>
              <a:t>						</a:t>
            </a:r>
            <a:r>
              <a:rPr lang="en-US" altLang="ru-RU" sz="2133" b="1" dirty="0">
                <a:solidFill>
                  <a:prstClr val="black"/>
                </a:solidFill>
                <a:latin typeface="Arial" panose="020B0604020202020204" pitchFamily="34" charset="0"/>
              </a:rPr>
              <a:t>Template specification</a:t>
            </a:r>
            <a:r>
              <a:rPr lang="en-US" altLang="ru-RU" sz="2133" dirty="0">
                <a:solidFill>
                  <a:prstClr val="black"/>
                </a:solidFill>
                <a:latin typeface="Arial" panose="020B0604020202020204" pitchFamily="34" charset="0"/>
              </a:rPr>
              <a:t>:</a:t>
            </a:r>
          </a:p>
        </p:txBody>
      </p:sp>
      <p:pic>
        <p:nvPicPr>
          <p:cNvPr id="7" name="Picture 6">
            <a:extLst>
              <a:ext uri="{FF2B5EF4-FFF2-40B4-BE49-F238E27FC236}">
                <a16:creationId xmlns:a16="http://schemas.microsoft.com/office/drawing/2014/main" id="{42EFD81C-1538-B82B-FFEB-E558CFB4B057}"/>
              </a:ext>
            </a:extLst>
          </p:cNvPr>
          <p:cNvPicPr>
            <a:picLocks noChangeAspect="1"/>
          </p:cNvPicPr>
          <p:nvPr/>
        </p:nvPicPr>
        <p:blipFill>
          <a:blip r:embed="rId3"/>
          <a:stretch>
            <a:fillRect/>
          </a:stretch>
        </p:blipFill>
        <p:spPr>
          <a:xfrm>
            <a:off x="7094452" y="1698172"/>
            <a:ext cx="4968450" cy="4379081"/>
          </a:xfrm>
          <a:prstGeom prst="rect">
            <a:avLst/>
          </a:prstGeom>
          <a:ln>
            <a:solidFill>
              <a:schemeClr val="accent1"/>
            </a:solidFill>
          </a:ln>
        </p:spPr>
      </p:pic>
      <p:pic>
        <p:nvPicPr>
          <p:cNvPr id="14" name="Picture 13">
            <a:extLst>
              <a:ext uri="{FF2B5EF4-FFF2-40B4-BE49-F238E27FC236}">
                <a16:creationId xmlns:a16="http://schemas.microsoft.com/office/drawing/2014/main" id="{852BFDD0-1EC6-B4EC-F50D-5DF6E181E6D4}"/>
              </a:ext>
            </a:extLst>
          </p:cNvPr>
          <p:cNvPicPr>
            <a:picLocks noChangeAspect="1"/>
          </p:cNvPicPr>
          <p:nvPr/>
        </p:nvPicPr>
        <p:blipFill>
          <a:blip r:embed="rId4"/>
          <a:stretch>
            <a:fillRect/>
          </a:stretch>
        </p:blipFill>
        <p:spPr>
          <a:xfrm>
            <a:off x="189606" y="1688123"/>
            <a:ext cx="6698664" cy="3669826"/>
          </a:xfrm>
          <a:prstGeom prst="rect">
            <a:avLst/>
          </a:prstGeom>
          <a:ln>
            <a:solidFill>
              <a:schemeClr val="accent1"/>
            </a:solidFill>
          </a:ln>
        </p:spPr>
      </p:pic>
    </p:spTree>
    <p:extLst>
      <p:ext uri="{BB962C8B-B14F-4D97-AF65-F5344CB8AC3E}">
        <p14:creationId xmlns:p14="http://schemas.microsoft.com/office/powerpoint/2010/main" val="2993878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253219-F9F0-BFA6-FC92-8DFD5B601E3C}"/>
              </a:ext>
            </a:extLst>
          </p:cNvPr>
          <p:cNvPicPr>
            <a:picLocks noChangeAspect="1"/>
          </p:cNvPicPr>
          <p:nvPr/>
        </p:nvPicPr>
        <p:blipFill>
          <a:blip r:embed="rId3"/>
          <a:stretch>
            <a:fillRect/>
          </a:stretch>
        </p:blipFill>
        <p:spPr>
          <a:xfrm>
            <a:off x="127485" y="1286189"/>
            <a:ext cx="5921465" cy="5024525"/>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Demo_1: Edit form for properties</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4360985" y="6362393"/>
            <a:ext cx="6029011" cy="485999"/>
          </a:xfrm>
        </p:spPr>
        <p:txBody>
          <a:bodyPr>
            <a:normAutofit/>
          </a:bodyPr>
          <a:lstStyle/>
          <a:p>
            <a:pPr defTabSz="914377"/>
            <a:endParaRPr lang="en-US" altLang="ru-RU"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156384" y="787855"/>
            <a:ext cx="1124849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Task: </a:t>
            </a:r>
            <a:r>
              <a:rPr lang="en-US" altLang="ru-RU" sz="2133" dirty="0">
                <a:solidFill>
                  <a:prstClr val="black"/>
                </a:solidFill>
                <a:latin typeface="Arial" panose="020B0604020202020204" pitchFamily="34" charset="0"/>
              </a:rPr>
              <a:t>Create a new type (Administrator role): List Edit =&gt; Control Types </a:t>
            </a:r>
          </a:p>
        </p:txBody>
      </p:sp>
      <p:cxnSp>
        <p:nvCxnSpPr>
          <p:cNvPr id="5" name="Straight Arrow Connector 4">
            <a:extLst>
              <a:ext uri="{FF2B5EF4-FFF2-40B4-BE49-F238E27FC236}">
                <a16:creationId xmlns:a16="http://schemas.microsoft.com/office/drawing/2014/main" id="{25FA0B3E-88EE-38D6-27BD-E94B2A2E3564}"/>
              </a:ext>
            </a:extLst>
          </p:cNvPr>
          <p:cNvCxnSpPr>
            <a:cxnSpLocks/>
          </p:cNvCxnSpPr>
          <p:nvPr/>
        </p:nvCxnSpPr>
        <p:spPr>
          <a:xfrm flipH="1">
            <a:off x="5918478" y="2523888"/>
            <a:ext cx="1962924" cy="0"/>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 Box 52">
            <a:extLst>
              <a:ext uri="{FF2B5EF4-FFF2-40B4-BE49-F238E27FC236}">
                <a16:creationId xmlns:a16="http://schemas.microsoft.com/office/drawing/2014/main" id="{33063114-FBAA-B221-1141-3C23A620D1E3}"/>
              </a:ext>
            </a:extLst>
          </p:cNvPr>
          <p:cNvSpPr txBox="1">
            <a:spLocks noChangeArrowheads="1"/>
          </p:cNvSpPr>
          <p:nvPr/>
        </p:nvSpPr>
        <p:spPr bwMode="auto">
          <a:xfrm>
            <a:off x="7916571" y="2306906"/>
            <a:ext cx="4191693"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chemeClr val="tx1"/>
                </a:solidFill>
                <a:latin typeface="Arial" panose="020B0604020202020204" pitchFamily="34" charset="0"/>
              </a:rPr>
              <a:t>Base </a:t>
            </a:r>
            <a:r>
              <a:rPr lang="en-US" altLang="ru-RU" sz="2133" dirty="0">
                <a:solidFill>
                  <a:schemeClr val="tx1"/>
                </a:solidFill>
                <a:latin typeface="Arial" panose="020B0604020202020204" pitchFamily="34" charset="0"/>
              </a:rPr>
              <a:t>(inherited functionality)</a:t>
            </a:r>
          </a:p>
        </p:txBody>
      </p:sp>
      <p:cxnSp>
        <p:nvCxnSpPr>
          <p:cNvPr id="9" name="Straight Arrow Connector 8">
            <a:extLst>
              <a:ext uri="{FF2B5EF4-FFF2-40B4-BE49-F238E27FC236}">
                <a16:creationId xmlns:a16="http://schemas.microsoft.com/office/drawing/2014/main" id="{F37EFC6A-A987-8153-AA20-1CC3EDE87285}"/>
              </a:ext>
            </a:extLst>
          </p:cNvPr>
          <p:cNvCxnSpPr>
            <a:cxnSpLocks/>
          </p:cNvCxnSpPr>
          <p:nvPr/>
        </p:nvCxnSpPr>
        <p:spPr>
          <a:xfrm flipH="1">
            <a:off x="5920154" y="3419864"/>
            <a:ext cx="1962924" cy="0"/>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 Box 52">
            <a:extLst>
              <a:ext uri="{FF2B5EF4-FFF2-40B4-BE49-F238E27FC236}">
                <a16:creationId xmlns:a16="http://schemas.microsoft.com/office/drawing/2014/main" id="{1703990B-5F08-AE92-1EDB-587FE5925B7A}"/>
              </a:ext>
            </a:extLst>
          </p:cNvPr>
          <p:cNvSpPr txBox="1">
            <a:spLocks noChangeArrowheads="1"/>
          </p:cNvSpPr>
          <p:nvPr/>
        </p:nvSpPr>
        <p:spPr bwMode="auto">
          <a:xfrm>
            <a:off x="7918247" y="3202882"/>
            <a:ext cx="4191693"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chemeClr val="tx1"/>
                </a:solidFill>
                <a:latin typeface="Arial" panose="020B0604020202020204" pitchFamily="34" charset="0"/>
              </a:rPr>
              <a:t>Basic validator </a:t>
            </a:r>
            <a:r>
              <a:rPr lang="en-US" altLang="ru-RU" sz="2133" dirty="0">
                <a:solidFill>
                  <a:schemeClr val="tx1"/>
                </a:solidFill>
                <a:latin typeface="Arial" panose="020B0604020202020204" pitchFamily="34" charset="0"/>
              </a:rPr>
              <a:t>(ok)</a:t>
            </a:r>
          </a:p>
        </p:txBody>
      </p:sp>
    </p:spTree>
    <p:extLst>
      <p:ext uri="{BB962C8B-B14F-4D97-AF65-F5344CB8AC3E}">
        <p14:creationId xmlns:p14="http://schemas.microsoft.com/office/powerpoint/2010/main" val="1723952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Demo_1: Hands on the labs!</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4360985" y="6362393"/>
            <a:ext cx="6029011" cy="485999"/>
          </a:xfrm>
        </p:spPr>
        <p:txBody>
          <a:bodyPr>
            <a:normAutofit/>
          </a:bodyPr>
          <a:lstStyle/>
          <a:p>
            <a:pPr defTabSz="914377"/>
            <a:endParaRPr lang="en-US" altLang="ru-RU"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156385" y="787855"/>
            <a:ext cx="5430500"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Task: </a:t>
            </a:r>
            <a:r>
              <a:rPr lang="en-US" altLang="ru-RU" sz="2133" dirty="0">
                <a:solidFill>
                  <a:prstClr val="black"/>
                </a:solidFill>
                <a:latin typeface="Arial" panose="020B0604020202020204" pitchFamily="34" charset="0"/>
              </a:rPr>
              <a:t>Define properties set in </a:t>
            </a:r>
            <a:r>
              <a:rPr lang="en-US" altLang="ru-RU" sz="2133" b="1" dirty="0">
                <a:solidFill>
                  <a:prstClr val="black"/>
                </a:solidFill>
                <a:latin typeface="Arial" panose="020B0604020202020204" pitchFamily="34" charset="0"/>
              </a:rPr>
              <a:t>_Template</a:t>
            </a:r>
          </a:p>
        </p:txBody>
      </p:sp>
      <p:pic>
        <p:nvPicPr>
          <p:cNvPr id="10" name="Picture 9">
            <a:extLst>
              <a:ext uri="{FF2B5EF4-FFF2-40B4-BE49-F238E27FC236}">
                <a16:creationId xmlns:a16="http://schemas.microsoft.com/office/drawing/2014/main" id="{2C586352-15F0-F261-6A4E-AC67D507C567}"/>
              </a:ext>
            </a:extLst>
          </p:cNvPr>
          <p:cNvPicPr>
            <a:picLocks noChangeAspect="1"/>
          </p:cNvPicPr>
          <p:nvPr/>
        </p:nvPicPr>
        <p:blipFill>
          <a:blip r:embed="rId3"/>
          <a:stretch>
            <a:fillRect/>
          </a:stretch>
        </p:blipFill>
        <p:spPr>
          <a:xfrm>
            <a:off x="5651267" y="0"/>
            <a:ext cx="6540733" cy="6320413"/>
          </a:xfrm>
          <a:prstGeom prst="rect">
            <a:avLst/>
          </a:prstGeom>
          <a:ln>
            <a:solidFill>
              <a:schemeClr val="accent1"/>
            </a:solidFill>
          </a:ln>
        </p:spPr>
      </p:pic>
      <p:sp>
        <p:nvSpPr>
          <p:cNvPr id="11" name="Text Box 52">
            <a:extLst>
              <a:ext uri="{FF2B5EF4-FFF2-40B4-BE49-F238E27FC236}">
                <a16:creationId xmlns:a16="http://schemas.microsoft.com/office/drawing/2014/main" id="{53137742-6DF6-5853-81C7-E4E156D0D948}"/>
              </a:ext>
            </a:extLst>
          </p:cNvPr>
          <p:cNvSpPr txBox="1">
            <a:spLocks noChangeArrowheads="1"/>
          </p:cNvSpPr>
          <p:nvPr/>
        </p:nvSpPr>
        <p:spPr bwMode="auto">
          <a:xfrm>
            <a:off x="150726" y="1270252"/>
            <a:ext cx="450654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rgbClr val="FFC000"/>
                </a:solidFill>
                <a:latin typeface="Arial" panose="020B0604020202020204" pitchFamily="34" charset="0"/>
              </a:rPr>
              <a:t>Table Properties</a:t>
            </a:r>
            <a:endParaRPr lang="en-US" altLang="ru-RU" sz="2133" dirty="0">
              <a:solidFill>
                <a:srgbClr val="FFC000"/>
              </a:solidFill>
              <a:latin typeface="Arial" panose="020B0604020202020204" pitchFamily="34" charset="0"/>
            </a:endParaRPr>
          </a:p>
        </p:txBody>
      </p:sp>
      <p:cxnSp>
        <p:nvCxnSpPr>
          <p:cNvPr id="14" name="Straight Arrow Connector 13">
            <a:extLst>
              <a:ext uri="{FF2B5EF4-FFF2-40B4-BE49-F238E27FC236}">
                <a16:creationId xmlns:a16="http://schemas.microsoft.com/office/drawing/2014/main" id="{CD3027C5-7290-C60C-36BB-2B47C0CF6963}"/>
              </a:ext>
            </a:extLst>
          </p:cNvPr>
          <p:cNvCxnSpPr>
            <a:cxnSpLocks/>
          </p:cNvCxnSpPr>
          <p:nvPr/>
        </p:nvCxnSpPr>
        <p:spPr>
          <a:xfrm>
            <a:off x="2461846" y="1500631"/>
            <a:ext cx="3225521" cy="0"/>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1D4E767-3902-8680-1549-80A3B4C9CEF1}"/>
              </a:ext>
            </a:extLst>
          </p:cNvPr>
          <p:cNvCxnSpPr>
            <a:cxnSpLocks/>
          </p:cNvCxnSpPr>
          <p:nvPr/>
        </p:nvCxnSpPr>
        <p:spPr>
          <a:xfrm>
            <a:off x="2481943" y="1517301"/>
            <a:ext cx="3225521" cy="4099728"/>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01E461A-3D0B-7DC2-850F-0F04633AE347}"/>
              </a:ext>
            </a:extLst>
          </p:cNvPr>
          <p:cNvCxnSpPr>
            <a:cxnSpLocks/>
          </p:cNvCxnSpPr>
          <p:nvPr/>
        </p:nvCxnSpPr>
        <p:spPr>
          <a:xfrm>
            <a:off x="2471895" y="1497204"/>
            <a:ext cx="3235569" cy="4481565"/>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 Box 52">
            <a:extLst>
              <a:ext uri="{FF2B5EF4-FFF2-40B4-BE49-F238E27FC236}">
                <a16:creationId xmlns:a16="http://schemas.microsoft.com/office/drawing/2014/main" id="{E341B544-DCA0-2764-9904-C0E668DFC634}"/>
              </a:ext>
            </a:extLst>
          </p:cNvPr>
          <p:cNvSpPr txBox="1">
            <a:spLocks noChangeArrowheads="1"/>
          </p:cNvSpPr>
          <p:nvPr/>
        </p:nvSpPr>
        <p:spPr bwMode="auto">
          <a:xfrm>
            <a:off x="7433067" y="86145"/>
            <a:ext cx="165064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rgbClr val="0432FF"/>
                </a:solidFill>
                <a:latin typeface="Arial" panose="020B0604020202020204" pitchFamily="34" charset="0"/>
              </a:rPr>
              <a:t>Sort Code</a:t>
            </a:r>
            <a:endParaRPr lang="en-US" altLang="ru-RU" sz="2133" dirty="0">
              <a:solidFill>
                <a:srgbClr val="0432FF"/>
              </a:solidFill>
              <a:latin typeface="Arial" panose="020B0604020202020204" pitchFamily="34" charset="0"/>
            </a:endParaRPr>
          </a:p>
        </p:txBody>
      </p:sp>
      <p:cxnSp>
        <p:nvCxnSpPr>
          <p:cNvPr id="35" name="Straight Arrow Connector 34">
            <a:extLst>
              <a:ext uri="{FF2B5EF4-FFF2-40B4-BE49-F238E27FC236}">
                <a16:creationId xmlns:a16="http://schemas.microsoft.com/office/drawing/2014/main" id="{F1F27170-A5D7-52C2-ED15-42F4D8C6688D}"/>
              </a:ext>
            </a:extLst>
          </p:cNvPr>
          <p:cNvCxnSpPr>
            <a:cxnSpLocks/>
            <a:stCxn id="34" idx="1"/>
          </p:cNvCxnSpPr>
          <p:nvPr/>
        </p:nvCxnSpPr>
        <p:spPr>
          <a:xfrm flipH="1">
            <a:off x="6461089" y="296427"/>
            <a:ext cx="971978" cy="458951"/>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B1DAB3F9-893D-699A-57B8-8A12CB58715D}"/>
              </a:ext>
            </a:extLst>
          </p:cNvPr>
          <p:cNvPicPr>
            <a:picLocks noChangeAspect="1"/>
          </p:cNvPicPr>
          <p:nvPr/>
        </p:nvPicPr>
        <p:blipFill>
          <a:blip r:embed="rId4"/>
          <a:stretch>
            <a:fillRect/>
          </a:stretch>
        </p:blipFill>
        <p:spPr>
          <a:xfrm>
            <a:off x="210547" y="5380801"/>
            <a:ext cx="4843774" cy="873806"/>
          </a:xfrm>
          <a:prstGeom prst="rect">
            <a:avLst/>
          </a:prstGeom>
          <a:ln>
            <a:solidFill>
              <a:schemeClr val="accent1"/>
            </a:solidFill>
          </a:ln>
        </p:spPr>
      </p:pic>
      <p:sp>
        <p:nvSpPr>
          <p:cNvPr id="39" name="Text Box 52">
            <a:extLst>
              <a:ext uri="{FF2B5EF4-FFF2-40B4-BE49-F238E27FC236}">
                <a16:creationId xmlns:a16="http://schemas.microsoft.com/office/drawing/2014/main" id="{8A796445-4B48-B9E0-5E72-489DD1FF18E1}"/>
              </a:ext>
            </a:extLst>
          </p:cNvPr>
          <p:cNvSpPr txBox="1">
            <a:spLocks noChangeArrowheads="1"/>
          </p:cNvSpPr>
          <p:nvPr/>
        </p:nvSpPr>
        <p:spPr bwMode="auto">
          <a:xfrm>
            <a:off x="137962" y="4919402"/>
            <a:ext cx="542882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Table example </a:t>
            </a:r>
            <a:r>
              <a:rPr lang="en-US" altLang="ru-RU" sz="2133" dirty="0">
                <a:solidFill>
                  <a:prstClr val="black"/>
                </a:solidFill>
                <a:latin typeface="Arial" panose="020B0604020202020204" pitchFamily="34" charset="0"/>
              </a:rPr>
              <a:t>(according to template)</a:t>
            </a:r>
          </a:p>
        </p:txBody>
      </p:sp>
      <p:sp>
        <p:nvSpPr>
          <p:cNvPr id="40" name="Text Box 52">
            <a:extLst>
              <a:ext uri="{FF2B5EF4-FFF2-40B4-BE49-F238E27FC236}">
                <a16:creationId xmlns:a16="http://schemas.microsoft.com/office/drawing/2014/main" id="{4BF33312-FAFF-B7E1-57BC-413024C4A44E}"/>
              </a:ext>
            </a:extLst>
          </p:cNvPr>
          <p:cNvSpPr txBox="1">
            <a:spLocks noChangeArrowheads="1"/>
          </p:cNvSpPr>
          <p:nvPr/>
        </p:nvSpPr>
        <p:spPr bwMode="auto">
          <a:xfrm>
            <a:off x="4760206" y="2733152"/>
            <a:ext cx="1670740" cy="10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Other </a:t>
            </a:r>
          </a:p>
          <a:p>
            <a:pPr defTabSz="914377">
              <a:spcBef>
                <a:spcPts val="0"/>
              </a:spcBef>
            </a:pPr>
            <a:r>
              <a:rPr lang="en-US" altLang="ru-RU" sz="2133" b="1" dirty="0">
                <a:solidFill>
                  <a:prstClr val="black"/>
                </a:solidFill>
                <a:latin typeface="Arial" panose="020B0604020202020204" pitchFamily="34" charset="0"/>
              </a:rPr>
              <a:t>(non-table)</a:t>
            </a:r>
          </a:p>
          <a:p>
            <a:pPr defTabSz="914377">
              <a:spcBef>
                <a:spcPts val="0"/>
              </a:spcBef>
            </a:pPr>
            <a:r>
              <a:rPr lang="en-US" altLang="ru-RU" sz="2133" b="1" dirty="0">
                <a:solidFill>
                  <a:prstClr val="black"/>
                </a:solidFill>
                <a:latin typeface="Arial" panose="020B0604020202020204" pitchFamily="34" charset="0"/>
              </a:rPr>
              <a:t>properties</a:t>
            </a:r>
          </a:p>
        </p:txBody>
      </p:sp>
      <p:cxnSp>
        <p:nvCxnSpPr>
          <p:cNvPr id="41" name="Straight Arrow Connector 40">
            <a:extLst>
              <a:ext uri="{FF2B5EF4-FFF2-40B4-BE49-F238E27FC236}">
                <a16:creationId xmlns:a16="http://schemas.microsoft.com/office/drawing/2014/main" id="{A9446BA8-DB33-F017-120F-ED267131EDE9}"/>
              </a:ext>
            </a:extLst>
          </p:cNvPr>
          <p:cNvCxnSpPr>
            <a:cxnSpLocks/>
          </p:cNvCxnSpPr>
          <p:nvPr/>
        </p:nvCxnSpPr>
        <p:spPr>
          <a:xfrm>
            <a:off x="2481943" y="1507253"/>
            <a:ext cx="0" cy="3486778"/>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5" name="Text Box 52">
            <a:extLst>
              <a:ext uri="{FF2B5EF4-FFF2-40B4-BE49-F238E27FC236}">
                <a16:creationId xmlns:a16="http://schemas.microsoft.com/office/drawing/2014/main" id="{74608B7D-FC80-DAAB-CAC3-6B1FB4787F7A}"/>
              </a:ext>
            </a:extLst>
          </p:cNvPr>
          <p:cNvSpPr txBox="1">
            <a:spLocks noChangeArrowheads="1"/>
          </p:cNvSpPr>
          <p:nvPr/>
        </p:nvSpPr>
        <p:spPr bwMode="auto">
          <a:xfrm>
            <a:off x="7886917" y="2971695"/>
            <a:ext cx="164896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Separators</a:t>
            </a:r>
          </a:p>
        </p:txBody>
      </p:sp>
      <p:cxnSp>
        <p:nvCxnSpPr>
          <p:cNvPr id="46" name="Straight Arrow Connector 45">
            <a:extLst>
              <a:ext uri="{FF2B5EF4-FFF2-40B4-BE49-F238E27FC236}">
                <a16:creationId xmlns:a16="http://schemas.microsoft.com/office/drawing/2014/main" id="{D6492F1C-DB33-43D9-2F11-AEF1FB20F3F4}"/>
              </a:ext>
            </a:extLst>
          </p:cNvPr>
          <p:cNvCxnSpPr>
            <a:cxnSpLocks/>
            <a:stCxn id="45" idx="3"/>
          </p:cNvCxnSpPr>
          <p:nvPr/>
        </p:nvCxnSpPr>
        <p:spPr>
          <a:xfrm flipV="1">
            <a:off x="9535885" y="2672862"/>
            <a:ext cx="291403" cy="509115"/>
          </a:xfrm>
          <a:prstGeom prst="straightConnector1">
            <a:avLst/>
          </a:prstGeom>
          <a:ln w="63500">
            <a:solidFill>
              <a:schemeClr val="tx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C813F5A-FB32-81FB-9FAE-03B6AA299726}"/>
              </a:ext>
            </a:extLst>
          </p:cNvPr>
          <p:cNvCxnSpPr>
            <a:cxnSpLocks/>
            <a:stCxn id="45" idx="3"/>
          </p:cNvCxnSpPr>
          <p:nvPr/>
        </p:nvCxnSpPr>
        <p:spPr>
          <a:xfrm>
            <a:off x="9535885" y="3181977"/>
            <a:ext cx="261258" cy="274656"/>
          </a:xfrm>
          <a:prstGeom prst="straightConnector1">
            <a:avLst/>
          </a:prstGeom>
          <a:ln w="63500">
            <a:solidFill>
              <a:schemeClr val="tx1">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65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Demo_1: Edit form for properties</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4360985" y="6362393"/>
            <a:ext cx="6029011" cy="485999"/>
          </a:xfrm>
        </p:spPr>
        <p:txBody>
          <a:bodyPr>
            <a:normAutofit/>
          </a:bodyPr>
          <a:lstStyle/>
          <a:p>
            <a:pPr defTabSz="914377"/>
            <a:endParaRPr lang="en-US" altLang="ru-RU"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156384" y="787855"/>
            <a:ext cx="1124849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Task: </a:t>
            </a:r>
            <a:r>
              <a:rPr lang="en-US" altLang="ru-RU" sz="2133" dirty="0">
                <a:solidFill>
                  <a:prstClr val="black"/>
                </a:solidFill>
                <a:latin typeface="Arial" panose="020B0604020202020204" pitchFamily="34" charset="0"/>
              </a:rPr>
              <a:t>Edit properties in new objects according to the template</a:t>
            </a:r>
          </a:p>
        </p:txBody>
      </p:sp>
      <p:pic>
        <p:nvPicPr>
          <p:cNvPr id="12" name="Picture 11">
            <a:extLst>
              <a:ext uri="{FF2B5EF4-FFF2-40B4-BE49-F238E27FC236}">
                <a16:creationId xmlns:a16="http://schemas.microsoft.com/office/drawing/2014/main" id="{F79A3DC3-DD7B-906A-BAED-76683905BC10}"/>
              </a:ext>
            </a:extLst>
          </p:cNvPr>
          <p:cNvPicPr>
            <a:picLocks noChangeAspect="1"/>
          </p:cNvPicPr>
          <p:nvPr/>
        </p:nvPicPr>
        <p:blipFill>
          <a:blip r:embed="rId3"/>
          <a:stretch>
            <a:fillRect/>
          </a:stretch>
        </p:blipFill>
        <p:spPr>
          <a:xfrm>
            <a:off x="254661" y="1346479"/>
            <a:ext cx="7930184" cy="4290646"/>
          </a:xfrm>
          <a:prstGeom prst="rect">
            <a:avLst/>
          </a:prstGeom>
          <a:solidFill>
            <a:schemeClr val="bg1"/>
          </a:solidFill>
          <a:ln>
            <a:solidFill>
              <a:schemeClr val="accent1"/>
            </a:solidFill>
          </a:ln>
        </p:spPr>
      </p:pic>
      <p:sp>
        <p:nvSpPr>
          <p:cNvPr id="4" name="Text Box 52">
            <a:extLst>
              <a:ext uri="{FF2B5EF4-FFF2-40B4-BE49-F238E27FC236}">
                <a16:creationId xmlns:a16="http://schemas.microsoft.com/office/drawing/2014/main" id="{EC1B9EA1-4C58-0462-5DA0-84652D463272}"/>
              </a:ext>
            </a:extLst>
          </p:cNvPr>
          <p:cNvSpPr txBox="1">
            <a:spLocks noChangeArrowheads="1"/>
          </p:cNvSpPr>
          <p:nvPr/>
        </p:nvSpPr>
        <p:spPr bwMode="auto">
          <a:xfrm>
            <a:off x="10092040" y="1590124"/>
            <a:ext cx="191845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chemeClr val="accent1"/>
                </a:solidFill>
                <a:latin typeface="Arial" panose="020B0604020202020204" pitchFamily="34" charset="0"/>
              </a:rPr>
              <a:t>Separators</a:t>
            </a:r>
            <a:endParaRPr lang="en-US" altLang="ru-RU" sz="2133" dirty="0">
              <a:solidFill>
                <a:schemeClr val="accent1"/>
              </a:solidFill>
              <a:latin typeface="Arial" panose="020B0604020202020204" pitchFamily="34" charset="0"/>
            </a:endParaRPr>
          </a:p>
        </p:txBody>
      </p:sp>
      <p:cxnSp>
        <p:nvCxnSpPr>
          <p:cNvPr id="5" name="Straight Arrow Connector 4">
            <a:extLst>
              <a:ext uri="{FF2B5EF4-FFF2-40B4-BE49-F238E27FC236}">
                <a16:creationId xmlns:a16="http://schemas.microsoft.com/office/drawing/2014/main" id="{25FA0B3E-88EE-38D6-27BD-E94B2A2E3564}"/>
              </a:ext>
            </a:extLst>
          </p:cNvPr>
          <p:cNvCxnSpPr>
            <a:cxnSpLocks/>
            <a:stCxn id="4" idx="1"/>
          </p:cNvCxnSpPr>
          <p:nvPr/>
        </p:nvCxnSpPr>
        <p:spPr>
          <a:xfrm flipH="1">
            <a:off x="8129116" y="1800406"/>
            <a:ext cx="1962924" cy="0"/>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1255C0E-80FB-A66E-1898-6B6CE6D2E8BE}"/>
              </a:ext>
            </a:extLst>
          </p:cNvPr>
          <p:cNvCxnSpPr>
            <a:cxnSpLocks/>
          </p:cNvCxnSpPr>
          <p:nvPr/>
        </p:nvCxnSpPr>
        <p:spPr>
          <a:xfrm flipH="1">
            <a:off x="8119068" y="1802080"/>
            <a:ext cx="1984695" cy="2267502"/>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 Box 52">
            <a:extLst>
              <a:ext uri="{FF2B5EF4-FFF2-40B4-BE49-F238E27FC236}">
                <a16:creationId xmlns:a16="http://schemas.microsoft.com/office/drawing/2014/main" id="{D85091C7-1130-93F2-2652-57E5408567F9}"/>
              </a:ext>
            </a:extLst>
          </p:cNvPr>
          <p:cNvSpPr txBox="1">
            <a:spLocks noChangeArrowheads="1"/>
          </p:cNvSpPr>
          <p:nvPr/>
        </p:nvSpPr>
        <p:spPr bwMode="auto">
          <a:xfrm>
            <a:off x="8435737" y="2033926"/>
            <a:ext cx="3632333"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rgbClr val="FFC000"/>
                </a:solidFill>
                <a:latin typeface="Arial" panose="020B0604020202020204" pitchFamily="34" charset="0"/>
              </a:rPr>
              <a:t>Property </a:t>
            </a:r>
            <a:r>
              <a:rPr lang="en-US" altLang="ru-RU" sz="2133" dirty="0">
                <a:solidFill>
                  <a:srgbClr val="FFC000"/>
                </a:solidFill>
                <a:latin typeface="Arial" panose="020B0604020202020204" pitchFamily="34" charset="0"/>
              </a:rPr>
              <a:t>(out of template)</a:t>
            </a:r>
          </a:p>
        </p:txBody>
      </p:sp>
      <p:sp>
        <p:nvSpPr>
          <p:cNvPr id="16" name="Text Box 52">
            <a:extLst>
              <a:ext uri="{FF2B5EF4-FFF2-40B4-BE49-F238E27FC236}">
                <a16:creationId xmlns:a16="http://schemas.microsoft.com/office/drawing/2014/main" id="{33063114-FBAA-B221-1141-3C23A620D1E3}"/>
              </a:ext>
            </a:extLst>
          </p:cNvPr>
          <p:cNvSpPr txBox="1">
            <a:spLocks noChangeArrowheads="1"/>
          </p:cNvSpPr>
          <p:nvPr/>
        </p:nvSpPr>
        <p:spPr bwMode="auto">
          <a:xfrm>
            <a:off x="8007007" y="2538017"/>
            <a:ext cx="3632333"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chemeClr val="tx1"/>
                </a:solidFill>
                <a:latin typeface="Arial" panose="020B0604020202020204" pitchFamily="34" charset="0"/>
              </a:rPr>
              <a:t>Missing value</a:t>
            </a:r>
            <a:endParaRPr lang="en-US" altLang="ru-RU" sz="2133" dirty="0">
              <a:solidFill>
                <a:schemeClr val="tx1"/>
              </a:solidFill>
              <a:latin typeface="Arial" panose="020B0604020202020204" pitchFamily="34" charset="0"/>
            </a:endParaRPr>
          </a:p>
        </p:txBody>
      </p:sp>
      <p:cxnSp>
        <p:nvCxnSpPr>
          <p:cNvPr id="17" name="Straight Arrow Connector 16">
            <a:extLst>
              <a:ext uri="{FF2B5EF4-FFF2-40B4-BE49-F238E27FC236}">
                <a16:creationId xmlns:a16="http://schemas.microsoft.com/office/drawing/2014/main" id="{80625335-2B41-C9E6-71BE-CAD596B3B447}"/>
              </a:ext>
            </a:extLst>
          </p:cNvPr>
          <p:cNvCxnSpPr>
            <a:cxnSpLocks/>
            <a:stCxn id="15" idx="1"/>
          </p:cNvCxnSpPr>
          <p:nvPr/>
        </p:nvCxnSpPr>
        <p:spPr>
          <a:xfrm flipH="1" flipV="1">
            <a:off x="8140839" y="2234159"/>
            <a:ext cx="294898" cy="10049"/>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1BAF63-857F-8BB6-6D3A-D696E105B006}"/>
              </a:ext>
            </a:extLst>
          </p:cNvPr>
          <p:cNvCxnSpPr>
            <a:cxnSpLocks/>
          </p:cNvCxnSpPr>
          <p:nvPr/>
        </p:nvCxnSpPr>
        <p:spPr>
          <a:xfrm flipH="1" flipV="1">
            <a:off x="7680290" y="2728203"/>
            <a:ext cx="294898" cy="10049"/>
          </a:xfrm>
          <a:prstGeom prst="straightConnector1">
            <a:avLst/>
          </a:prstGeom>
          <a:ln w="63500">
            <a:solidFill>
              <a:schemeClr val="tx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 Box 52">
            <a:extLst>
              <a:ext uri="{FF2B5EF4-FFF2-40B4-BE49-F238E27FC236}">
                <a16:creationId xmlns:a16="http://schemas.microsoft.com/office/drawing/2014/main" id="{6505F50B-C9FC-77CE-D1A5-EC76ABF06579}"/>
              </a:ext>
            </a:extLst>
          </p:cNvPr>
          <p:cNvSpPr txBox="1">
            <a:spLocks noChangeArrowheads="1"/>
          </p:cNvSpPr>
          <p:nvPr/>
        </p:nvSpPr>
        <p:spPr bwMode="auto">
          <a:xfrm>
            <a:off x="9901121" y="3464140"/>
            <a:ext cx="2096611" cy="10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srgbClr val="00B050"/>
                </a:solidFill>
                <a:latin typeface="Arial" panose="020B0604020202020204" pitchFamily="34" charset="0"/>
              </a:rPr>
              <a:t>Filled values </a:t>
            </a:r>
            <a:r>
              <a:rPr lang="en-US" altLang="ru-RU" sz="2133" dirty="0">
                <a:solidFill>
                  <a:srgbClr val="00B050"/>
                </a:solidFill>
                <a:latin typeface="Arial" panose="020B0604020202020204" pitchFamily="34" charset="0"/>
              </a:rPr>
              <a:t>(according to template)</a:t>
            </a:r>
          </a:p>
        </p:txBody>
      </p:sp>
      <p:cxnSp>
        <p:nvCxnSpPr>
          <p:cNvPr id="21" name="Straight Arrow Connector 20">
            <a:extLst>
              <a:ext uri="{FF2B5EF4-FFF2-40B4-BE49-F238E27FC236}">
                <a16:creationId xmlns:a16="http://schemas.microsoft.com/office/drawing/2014/main" id="{809CE283-C9AB-644B-A404-A94FA9EE75E5}"/>
              </a:ext>
            </a:extLst>
          </p:cNvPr>
          <p:cNvCxnSpPr>
            <a:cxnSpLocks/>
          </p:cNvCxnSpPr>
          <p:nvPr/>
        </p:nvCxnSpPr>
        <p:spPr>
          <a:xfrm flipH="1" flipV="1">
            <a:off x="8110694" y="3188754"/>
            <a:ext cx="1807029" cy="298024"/>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3CF3B5D-9DA9-2DC5-3BDD-3D286ABA48F6}"/>
              </a:ext>
            </a:extLst>
          </p:cNvPr>
          <p:cNvCxnSpPr>
            <a:cxnSpLocks/>
          </p:cNvCxnSpPr>
          <p:nvPr/>
        </p:nvCxnSpPr>
        <p:spPr>
          <a:xfrm flipH="1">
            <a:off x="8122417" y="3622508"/>
            <a:ext cx="1775209" cy="0"/>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4E3083A-A4D2-8413-B24A-017BC6CD509E}"/>
              </a:ext>
            </a:extLst>
          </p:cNvPr>
          <p:cNvCxnSpPr>
            <a:cxnSpLocks/>
          </p:cNvCxnSpPr>
          <p:nvPr/>
        </p:nvCxnSpPr>
        <p:spPr>
          <a:xfrm flipH="1">
            <a:off x="8114049" y="4418001"/>
            <a:ext cx="1775209" cy="0"/>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1F7C12C-1846-6DCC-4835-7D4795E97D4B}"/>
              </a:ext>
            </a:extLst>
          </p:cNvPr>
          <p:cNvCxnSpPr>
            <a:cxnSpLocks/>
          </p:cNvCxnSpPr>
          <p:nvPr/>
        </p:nvCxnSpPr>
        <p:spPr>
          <a:xfrm flipH="1">
            <a:off x="8115724" y="4541855"/>
            <a:ext cx="1791951" cy="329997"/>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7" name="Text Box 52">
            <a:extLst>
              <a:ext uri="{FF2B5EF4-FFF2-40B4-BE49-F238E27FC236}">
                <a16:creationId xmlns:a16="http://schemas.microsoft.com/office/drawing/2014/main" id="{AAB3B398-FB58-D94E-8F0B-C43B1AA5E2D8}"/>
              </a:ext>
            </a:extLst>
          </p:cNvPr>
          <p:cNvSpPr txBox="1">
            <a:spLocks noChangeArrowheads="1"/>
          </p:cNvSpPr>
          <p:nvPr/>
        </p:nvSpPr>
        <p:spPr bwMode="auto">
          <a:xfrm>
            <a:off x="168107" y="5853899"/>
            <a:ext cx="1124849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TO DO: </a:t>
            </a:r>
            <a:r>
              <a:rPr lang="en-US" altLang="ru-RU" sz="2133" dirty="0">
                <a:solidFill>
                  <a:prstClr val="black"/>
                </a:solidFill>
                <a:latin typeface="Arial" panose="020B0604020202020204" pitchFamily="34" charset="0"/>
              </a:rPr>
              <a:t>Create a new object of your type and fill in properties values</a:t>
            </a:r>
          </a:p>
        </p:txBody>
      </p:sp>
    </p:spTree>
    <p:extLst>
      <p:ext uri="{BB962C8B-B14F-4D97-AF65-F5344CB8AC3E}">
        <p14:creationId xmlns:p14="http://schemas.microsoft.com/office/powerpoint/2010/main" val="3836028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Search</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4360985" y="6362393"/>
            <a:ext cx="6029011" cy="485999"/>
          </a:xfrm>
        </p:spPr>
        <p:txBody>
          <a:bodyPr>
            <a:normAutofit fontScale="62500" lnSpcReduction="20000"/>
          </a:bodyPr>
          <a:lstStyle/>
          <a:p>
            <a:pPr defTabSz="914377"/>
            <a:r>
              <a:rPr lang="en-US" altLang="ru-RU" sz="1000" dirty="0">
                <a:solidFill>
                  <a:prstClr val="black"/>
                </a:solidFill>
                <a:latin typeface="Arial" panose="020B0604020202020204" pitchFamily="34" charset="0"/>
                <a:hlinkClick r:id="rId3"/>
              </a:rPr>
              <a:t>https://demo.mdi.ruhr-uni-bochum.de/search/</a:t>
            </a:r>
            <a:endParaRPr lang="en-US" altLang="ru-RU" sz="1000" dirty="0">
              <a:solidFill>
                <a:prstClr val="black"/>
              </a:solidFill>
              <a:latin typeface="Arial" panose="020B0604020202020204" pitchFamily="34" charset="0"/>
            </a:endParaRPr>
          </a:p>
          <a:p>
            <a:pPr defTabSz="914377"/>
            <a:r>
              <a:rPr lang="en-US" altLang="ru-RU" dirty="0">
                <a:solidFill>
                  <a:prstClr val="black"/>
                </a:solidFill>
                <a:latin typeface="Arial" panose="020B0604020202020204" pitchFamily="34" charset="0"/>
                <a:hlinkClick r:id="rId4"/>
              </a:rPr>
              <a:t>https://demo.mdi.ruhr-uni-bochum.de/search/?system=As-Ga&amp;typeid=8&amp;Aspctmin=30&amp;Aspctmax=50&amp;Gaabsmin=1&amp;Gaabsmax=3&amp;pr0name=E%3Csub%3Eg%3C%2Fsub%3E&amp;pr0type=Float&amp;pr0min=1.5&amp;pr0max=2&amp;pr1name=Comment&amp;pr1type=String&amp;pr1max=3&amp;pr1str=solution&amp;prcnt=2</a:t>
            </a:r>
            <a:endParaRPr lang="en-US" altLang="ru-RU" dirty="0">
              <a:solidFill>
                <a:prstClr val="black"/>
              </a:solidFill>
              <a:latin typeface="Arial" panose="020B0604020202020204" pitchFamily="34" charset="0"/>
            </a:endParaRPr>
          </a:p>
          <a:p>
            <a:pPr defTabSz="914377"/>
            <a:r>
              <a:rPr lang="en-US" altLang="ru-RU" dirty="0">
                <a:solidFill>
                  <a:prstClr val="black"/>
                </a:solidFill>
                <a:latin typeface="Arial" panose="020B0604020202020204" pitchFamily="34" charset="0"/>
                <a:hlinkClick r:id="rId5"/>
              </a:rPr>
              <a:t>https://demo.mdi.ruhr-uni-bochum.de/search/?system=As-Ga&amp;typeid=8&amp;Aspctmin=30&amp;Aspctmax=50&amp;Gaabsmin=1&amp;Gaabsmax=3&amp;pr0name=E%3Csub%3Eg%3C%2Fsub%3E&amp;pr0type=Float&amp;pr0min=1.5&amp;pr0max=2&amp;prcnt=1</a:t>
            </a:r>
            <a:endParaRPr lang="en-US" altLang="ru-RU"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7783084" y="1330466"/>
            <a:ext cx="594922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Task: </a:t>
            </a:r>
            <a:r>
              <a:rPr lang="en-US" altLang="ru-RU" sz="2133" dirty="0">
                <a:solidFill>
                  <a:prstClr val="black"/>
                </a:solidFill>
                <a:latin typeface="Arial" panose="020B0604020202020204" pitchFamily="34" charset="0"/>
              </a:rPr>
              <a:t>make properties modification easy</a:t>
            </a:r>
          </a:p>
        </p:txBody>
      </p:sp>
      <p:pic>
        <p:nvPicPr>
          <p:cNvPr id="4" name="Picture 3">
            <a:extLst>
              <a:ext uri="{FF2B5EF4-FFF2-40B4-BE49-F238E27FC236}">
                <a16:creationId xmlns:a16="http://schemas.microsoft.com/office/drawing/2014/main" id="{43060ABD-80BE-8653-2A65-9ECD8599F168}"/>
              </a:ext>
            </a:extLst>
          </p:cNvPr>
          <p:cNvPicPr>
            <a:picLocks noChangeAspect="1"/>
          </p:cNvPicPr>
          <p:nvPr/>
        </p:nvPicPr>
        <p:blipFill>
          <a:blip r:embed="rId6"/>
          <a:stretch>
            <a:fillRect/>
          </a:stretch>
        </p:blipFill>
        <p:spPr>
          <a:xfrm>
            <a:off x="3983767" y="61017"/>
            <a:ext cx="8182352" cy="6018689"/>
          </a:xfrm>
          <a:prstGeom prst="rect">
            <a:avLst/>
          </a:prstGeom>
          <a:ln>
            <a:solidFill>
              <a:srgbClr val="0070C0"/>
            </a:solidFill>
          </a:ln>
        </p:spPr>
      </p:pic>
      <p:sp>
        <p:nvSpPr>
          <p:cNvPr id="8" name="Text Box 52">
            <a:extLst>
              <a:ext uri="{FF2B5EF4-FFF2-40B4-BE49-F238E27FC236}">
                <a16:creationId xmlns:a16="http://schemas.microsoft.com/office/drawing/2014/main" id="{7A6DF9F1-DCFB-8B98-C6AC-52FB88A296E9}"/>
              </a:ext>
            </a:extLst>
          </p:cNvPr>
          <p:cNvSpPr txBox="1">
            <a:spLocks noChangeArrowheads="1"/>
          </p:cNvSpPr>
          <p:nvPr/>
        </p:nvSpPr>
        <p:spPr bwMode="auto">
          <a:xfrm>
            <a:off x="132927" y="805027"/>
            <a:ext cx="3850840" cy="515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Search on: </a:t>
            </a:r>
          </a:p>
          <a:p>
            <a:pPr marL="457189" indent="-457189" defTabSz="914377">
              <a:spcBef>
                <a:spcPts val="0"/>
              </a:spcBef>
              <a:buFontTx/>
              <a:buAutoNum type="arabicParenR"/>
            </a:pPr>
            <a:r>
              <a:rPr lang="en-US" altLang="ru-RU" sz="2133" dirty="0">
                <a:solidFill>
                  <a:prstClr val="black"/>
                </a:solidFill>
                <a:latin typeface="+mn-lt"/>
              </a:rPr>
              <a:t>Chemical system</a:t>
            </a:r>
          </a:p>
          <a:p>
            <a:pPr marL="457189" indent="-457189" defTabSz="914377">
              <a:spcBef>
                <a:spcPts val="0"/>
              </a:spcBef>
              <a:buFontTx/>
              <a:buAutoNum type="arabicParenR"/>
            </a:pPr>
            <a:r>
              <a:rPr lang="en-US" altLang="ru-RU" sz="2133" dirty="0">
                <a:solidFill>
                  <a:prstClr val="black"/>
                </a:solidFill>
                <a:latin typeface="+mn-lt"/>
              </a:rPr>
              <a:t>Composition</a:t>
            </a:r>
          </a:p>
          <a:p>
            <a:pPr marL="457189" indent="-457189" defTabSz="914377">
              <a:spcBef>
                <a:spcPts val="0"/>
              </a:spcBef>
              <a:buFontTx/>
              <a:buAutoNum type="arabicParenR"/>
            </a:pPr>
            <a:r>
              <a:rPr lang="en-US" altLang="ru-RU" sz="2133" dirty="0">
                <a:solidFill>
                  <a:prstClr val="black"/>
                </a:solidFill>
                <a:latin typeface="+mn-lt"/>
              </a:rPr>
              <a:t>Object type</a:t>
            </a:r>
          </a:p>
          <a:p>
            <a:pPr marL="457189" indent="-457189" defTabSz="914377">
              <a:spcBef>
                <a:spcPts val="0"/>
              </a:spcBef>
              <a:buFontTx/>
              <a:buAutoNum type="arabicParenR"/>
            </a:pPr>
            <a:r>
              <a:rPr lang="en-US" altLang="ru-RU" sz="2133" dirty="0">
                <a:solidFill>
                  <a:prstClr val="black"/>
                </a:solidFill>
                <a:latin typeface="+mn-lt"/>
              </a:rPr>
              <a:t>Phrase in object’s </a:t>
            </a:r>
            <a:r>
              <a:rPr lang="en-US" altLang="ru-RU" sz="2133" u="sng" dirty="0">
                <a:solidFill>
                  <a:prstClr val="black"/>
                </a:solidFill>
                <a:latin typeface="+mn-lt"/>
              </a:rPr>
              <a:t>Name</a:t>
            </a:r>
            <a:r>
              <a:rPr lang="en-US" altLang="ru-RU" sz="2133" dirty="0">
                <a:solidFill>
                  <a:prstClr val="black"/>
                </a:solidFill>
                <a:latin typeface="+mn-lt"/>
              </a:rPr>
              <a:t> or </a:t>
            </a:r>
            <a:r>
              <a:rPr lang="en-US" altLang="ru-RU" sz="2133" u="sng" dirty="0">
                <a:solidFill>
                  <a:prstClr val="black"/>
                </a:solidFill>
                <a:latin typeface="+mn-lt"/>
              </a:rPr>
              <a:t>Description</a:t>
            </a:r>
            <a:endParaRPr lang="en-US" altLang="ru-RU" sz="2133" dirty="0">
              <a:solidFill>
                <a:prstClr val="black"/>
              </a:solidFill>
              <a:latin typeface="+mn-lt"/>
            </a:endParaRPr>
          </a:p>
          <a:p>
            <a:pPr marL="457189" indent="-457189" defTabSz="914377">
              <a:spcBef>
                <a:spcPts val="0"/>
              </a:spcBef>
              <a:buFontTx/>
              <a:buAutoNum type="arabicParenR"/>
            </a:pPr>
            <a:r>
              <a:rPr lang="en-US" altLang="ru-RU" sz="2133" dirty="0">
                <a:solidFill>
                  <a:prstClr val="black"/>
                </a:solidFill>
                <a:latin typeface="+mn-lt"/>
              </a:rPr>
              <a:t>Properties values (all available within tenant)</a:t>
            </a:r>
          </a:p>
          <a:p>
            <a:pPr marL="457189" indent="-457189" defTabSz="914377">
              <a:spcBef>
                <a:spcPts val="0"/>
              </a:spcBef>
              <a:buFontTx/>
              <a:buAutoNum type="arabicParenR"/>
            </a:pPr>
            <a:r>
              <a:rPr lang="en-US" altLang="ru-RU" sz="2133" dirty="0">
                <a:solidFill>
                  <a:prstClr val="black"/>
                </a:solidFill>
                <a:latin typeface="+mn-lt"/>
              </a:rPr>
              <a:t>Person created</a:t>
            </a:r>
          </a:p>
          <a:p>
            <a:pPr marL="457189" indent="-457189" defTabSz="914377">
              <a:spcBef>
                <a:spcPts val="0"/>
              </a:spcBef>
              <a:buFontTx/>
              <a:buAutoNum type="arabicParenR"/>
            </a:pPr>
            <a:r>
              <a:rPr lang="en-US" altLang="ru-RU" sz="2133" dirty="0">
                <a:solidFill>
                  <a:prstClr val="black"/>
                </a:solidFill>
                <a:latin typeface="+mn-lt"/>
              </a:rPr>
              <a:t>Creation date</a:t>
            </a:r>
          </a:p>
          <a:p>
            <a:pPr marL="457189" indent="-457189" defTabSz="914377">
              <a:spcBef>
                <a:spcPts val="0"/>
              </a:spcBef>
              <a:buFontTx/>
              <a:buAutoNum type="arabicParenR"/>
            </a:pPr>
            <a:endParaRPr lang="en-US" altLang="ru-RU" sz="2133" dirty="0">
              <a:solidFill>
                <a:prstClr val="black"/>
              </a:solidFill>
              <a:latin typeface="+mn-lt"/>
            </a:endParaRPr>
          </a:p>
          <a:p>
            <a:pPr defTabSz="914377">
              <a:spcBef>
                <a:spcPts val="0"/>
              </a:spcBef>
            </a:pPr>
            <a:r>
              <a:rPr lang="en-US" altLang="ru-RU" sz="2133" b="1" dirty="0">
                <a:solidFill>
                  <a:prstClr val="black"/>
                </a:solidFill>
                <a:latin typeface="+mn-lt"/>
              </a:rPr>
              <a:t>Important feature:</a:t>
            </a:r>
          </a:p>
          <a:p>
            <a:pPr defTabSz="914377">
              <a:spcBef>
                <a:spcPts val="0"/>
              </a:spcBef>
            </a:pPr>
            <a:r>
              <a:rPr lang="en-US" altLang="ru-RU" sz="2133" dirty="0">
                <a:solidFill>
                  <a:srgbClr val="0070C0"/>
                </a:solidFill>
                <a:latin typeface="+mn-lt"/>
              </a:rPr>
              <a:t>persistent URL on search </a:t>
            </a:r>
            <a:r>
              <a:rPr lang="en-US" altLang="ru-RU" sz="1600" dirty="0">
                <a:solidFill>
                  <a:prstClr val="black"/>
                </a:solidFill>
                <a:latin typeface="+mn-lt"/>
              </a:rPr>
              <a:t>(share search results easily by URL</a:t>
            </a:r>
            <a:r>
              <a:rPr lang="en-US" altLang="ru-RU" sz="1600" dirty="0">
                <a:solidFill>
                  <a:srgbClr val="E6332A"/>
                </a:solidFill>
                <a:latin typeface="+mn-lt"/>
              </a:rPr>
              <a:t>*</a:t>
            </a:r>
            <a:r>
              <a:rPr lang="en-US" altLang="ru-RU" sz="1600" dirty="0">
                <a:solidFill>
                  <a:prstClr val="black"/>
                </a:solidFill>
                <a:latin typeface="+mn-lt"/>
              </a:rPr>
              <a:t>)</a:t>
            </a:r>
            <a:r>
              <a:rPr lang="en-US" altLang="ru-RU" sz="2133" dirty="0">
                <a:solidFill>
                  <a:prstClr val="black"/>
                </a:solidFill>
                <a:latin typeface="+mn-lt"/>
              </a:rPr>
              <a:t>.</a:t>
            </a:r>
          </a:p>
          <a:p>
            <a:pPr defTabSz="914377">
              <a:spcBef>
                <a:spcPts val="0"/>
              </a:spcBef>
            </a:pPr>
            <a:endParaRPr lang="en-US" altLang="ru-RU" sz="1467" dirty="0">
              <a:solidFill>
                <a:srgbClr val="E6332A"/>
              </a:solidFill>
              <a:latin typeface="+mn-lt"/>
            </a:endParaRPr>
          </a:p>
          <a:p>
            <a:pPr defTabSz="914377">
              <a:spcBef>
                <a:spcPts val="0"/>
              </a:spcBef>
            </a:pPr>
            <a:r>
              <a:rPr lang="en-US" altLang="ru-RU" sz="1600" dirty="0">
                <a:solidFill>
                  <a:srgbClr val="E6332A"/>
                </a:solidFill>
                <a:latin typeface="+mn-lt"/>
              </a:rPr>
              <a:t>*</a:t>
            </a:r>
            <a:r>
              <a:rPr lang="en-US" altLang="ru-RU" sz="1600" dirty="0">
                <a:solidFill>
                  <a:prstClr val="black"/>
                </a:solidFill>
                <a:latin typeface="+mn-lt"/>
              </a:rPr>
              <a:t> - respecting current security context</a:t>
            </a:r>
          </a:p>
        </p:txBody>
      </p:sp>
      <p:sp>
        <p:nvSpPr>
          <p:cNvPr id="5" name="Text Box 52">
            <a:extLst>
              <a:ext uri="{FF2B5EF4-FFF2-40B4-BE49-F238E27FC236}">
                <a16:creationId xmlns:a16="http://schemas.microsoft.com/office/drawing/2014/main" id="{E9128D3A-A711-7746-13FF-57C806A4EF3D}"/>
              </a:ext>
            </a:extLst>
          </p:cNvPr>
          <p:cNvSpPr txBox="1">
            <a:spLocks noChangeArrowheads="1"/>
          </p:cNvSpPr>
          <p:nvPr/>
        </p:nvSpPr>
        <p:spPr bwMode="auto">
          <a:xfrm>
            <a:off x="0" y="5977189"/>
            <a:ext cx="1124849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TO DO: </a:t>
            </a:r>
            <a:r>
              <a:rPr lang="en-US" altLang="ru-RU" sz="2133" dirty="0">
                <a:solidFill>
                  <a:prstClr val="black"/>
                </a:solidFill>
                <a:latin typeface="Arial" panose="020B0604020202020204" pitchFamily="34" charset="0"/>
              </a:rPr>
              <a:t>search for your created object</a:t>
            </a:r>
          </a:p>
        </p:txBody>
      </p:sp>
    </p:spTree>
    <p:extLst>
      <p:ext uri="{BB962C8B-B14F-4D97-AF65-F5344CB8AC3E}">
        <p14:creationId xmlns:p14="http://schemas.microsoft.com/office/powerpoint/2010/main" val="2491589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A8C550F-6348-79F8-F937-FF519673DADE}"/>
              </a:ext>
            </a:extLst>
          </p:cNvPr>
          <p:cNvPicPr>
            <a:picLocks noChangeAspect="1"/>
          </p:cNvPicPr>
          <p:nvPr/>
        </p:nvPicPr>
        <p:blipFill>
          <a:blip r:embed="rId3"/>
          <a:stretch>
            <a:fillRect/>
          </a:stretch>
        </p:blipFill>
        <p:spPr>
          <a:xfrm>
            <a:off x="5918860" y="3653281"/>
            <a:ext cx="5787470" cy="2405772"/>
          </a:xfrm>
          <a:prstGeom prst="rect">
            <a:avLst/>
          </a:prstGeom>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Tasks: Batch </a:t>
            </a:r>
            <a:r>
              <a:rPr lang="en-US" dirty="0"/>
              <a:t>D</a:t>
            </a:r>
            <a:r>
              <a:rPr lang="de-DE" dirty="0"/>
              <a:t>ata Validation &amp;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validate documents &amp; import data</a:t>
            </a:r>
          </a:p>
        </p:txBody>
      </p:sp>
      <p:pic>
        <p:nvPicPr>
          <p:cNvPr id="8" name="Picture 7">
            <a:extLst>
              <a:ext uri="{FF2B5EF4-FFF2-40B4-BE49-F238E27FC236}">
                <a16:creationId xmlns:a16="http://schemas.microsoft.com/office/drawing/2014/main" id="{02B2CB4C-0BE3-AECD-AACB-F8662EBDA298}"/>
              </a:ext>
            </a:extLst>
          </p:cNvPr>
          <p:cNvPicPr>
            <a:picLocks noChangeAspect="1"/>
          </p:cNvPicPr>
          <p:nvPr/>
        </p:nvPicPr>
        <p:blipFill>
          <a:blip r:embed="rId4"/>
          <a:stretch>
            <a:fillRect/>
          </a:stretch>
        </p:blipFill>
        <p:spPr>
          <a:xfrm>
            <a:off x="211016" y="1294038"/>
            <a:ext cx="6762541" cy="2390694"/>
          </a:xfrm>
          <a:prstGeom prst="rect">
            <a:avLst/>
          </a:prstGeom>
          <a:ln>
            <a:solidFill>
              <a:schemeClr val="accent1"/>
            </a:solidFill>
          </a:ln>
        </p:spPr>
      </p:pic>
      <p:sp>
        <p:nvSpPr>
          <p:cNvPr id="17" name="Arrow: Curved Down 16">
            <a:extLst>
              <a:ext uri="{FF2B5EF4-FFF2-40B4-BE49-F238E27FC236}">
                <a16:creationId xmlns:a16="http://schemas.microsoft.com/office/drawing/2014/main" id="{53116691-D739-EBD4-58CF-E42E13900E0F}"/>
              </a:ext>
            </a:extLst>
          </p:cNvPr>
          <p:cNvSpPr/>
          <p:nvPr/>
        </p:nvSpPr>
        <p:spPr>
          <a:xfrm rot="13242025">
            <a:off x="2862934" y="4015147"/>
            <a:ext cx="3377619" cy="1320789"/>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8" name="Text Box 52">
            <a:extLst>
              <a:ext uri="{FF2B5EF4-FFF2-40B4-BE49-F238E27FC236}">
                <a16:creationId xmlns:a16="http://schemas.microsoft.com/office/drawing/2014/main" id="{4D308DFD-CE93-8073-22EA-E33CE12E8740}"/>
              </a:ext>
            </a:extLst>
          </p:cNvPr>
          <p:cNvSpPr txBox="1">
            <a:spLocks noChangeArrowheads="1"/>
          </p:cNvSpPr>
          <p:nvPr/>
        </p:nvSpPr>
        <p:spPr bwMode="auto">
          <a:xfrm>
            <a:off x="7254911" y="1654577"/>
            <a:ext cx="4937089"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Implemented Features: </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Automatic type detection;</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Uniqueness check;</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validation </a:t>
            </a:r>
            <a:r>
              <a:rPr lang="en-US" altLang="ru-RU" sz="2133" dirty="0">
                <a:solidFill>
                  <a:prstClr val="black"/>
                </a:solidFill>
                <a:latin typeface="+mn-lt"/>
              </a:rPr>
              <a:t>(build-in + external);</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import</a:t>
            </a:r>
            <a:r>
              <a:rPr lang="en-US" altLang="ru-RU" sz="2133" dirty="0">
                <a:solidFill>
                  <a:prstClr val="black"/>
                </a:solidFill>
                <a:latin typeface="+mn-lt"/>
              </a:rPr>
              <a:t>.</a:t>
            </a:r>
          </a:p>
        </p:txBody>
      </p:sp>
      <p:sp>
        <p:nvSpPr>
          <p:cNvPr id="3" name="Text Box 52">
            <a:extLst>
              <a:ext uri="{FF2B5EF4-FFF2-40B4-BE49-F238E27FC236}">
                <a16:creationId xmlns:a16="http://schemas.microsoft.com/office/drawing/2014/main" id="{0424B5A3-3384-587A-2BBC-8A2F296CAA65}"/>
              </a:ext>
            </a:extLst>
          </p:cNvPr>
          <p:cNvSpPr txBox="1">
            <a:spLocks noChangeArrowheads="1"/>
          </p:cNvSpPr>
          <p:nvPr/>
        </p:nvSpPr>
        <p:spPr bwMode="auto">
          <a:xfrm>
            <a:off x="90435" y="5906850"/>
            <a:ext cx="1124849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TO DO: </a:t>
            </a:r>
            <a:r>
              <a:rPr lang="en-US" altLang="ru-RU" sz="2133" dirty="0" err="1">
                <a:solidFill>
                  <a:prstClr val="black"/>
                </a:solidFill>
                <a:latin typeface="Arial" panose="020B0604020202020204" pitchFamily="34" charset="0"/>
              </a:rPr>
              <a:t>Drag&amp;Drop</a:t>
            </a:r>
            <a:r>
              <a:rPr lang="en-US" altLang="ru-RU" sz="2133" dirty="0">
                <a:solidFill>
                  <a:prstClr val="black"/>
                </a:solidFill>
                <a:latin typeface="Arial" panose="020B0604020202020204" pitchFamily="34" charset="0"/>
              </a:rPr>
              <a:t> files to create objects in batch!</a:t>
            </a:r>
          </a:p>
        </p:txBody>
      </p:sp>
    </p:spTree>
    <p:extLst>
      <p:ext uri="{BB962C8B-B14F-4D97-AF65-F5344CB8AC3E}">
        <p14:creationId xmlns:p14="http://schemas.microsoft.com/office/powerpoint/2010/main" val="2574459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a:t>
            </a:r>
            <a:r>
              <a:rPr lang="en-US" dirty="0"/>
              <a:t>Staged Files (before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pic>
        <p:nvPicPr>
          <p:cNvPr id="9" name="Picture 8">
            <a:extLst>
              <a:ext uri="{FF2B5EF4-FFF2-40B4-BE49-F238E27FC236}">
                <a16:creationId xmlns:a16="http://schemas.microsoft.com/office/drawing/2014/main" id="{A29ED780-6FD7-5676-2422-CBB152D96DE5}"/>
              </a:ext>
            </a:extLst>
          </p:cNvPr>
          <p:cNvPicPr>
            <a:picLocks noChangeAspect="1"/>
          </p:cNvPicPr>
          <p:nvPr/>
        </p:nvPicPr>
        <p:blipFill>
          <a:blip r:embed="rId3"/>
          <a:stretch>
            <a:fillRect/>
          </a:stretch>
        </p:blipFill>
        <p:spPr>
          <a:xfrm>
            <a:off x="57453" y="793819"/>
            <a:ext cx="7679227" cy="5426110"/>
          </a:xfrm>
          <a:prstGeom prst="rect">
            <a:avLst/>
          </a:prstGeom>
          <a:ln>
            <a:solidFill>
              <a:schemeClr val="accent1"/>
            </a:solidFill>
          </a:ln>
        </p:spPr>
      </p:pic>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7827201" y="4940388"/>
            <a:ext cx="3899225" cy="140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Workflow: </a:t>
            </a:r>
          </a:p>
          <a:p>
            <a:pPr defTabSz="914377">
              <a:spcBef>
                <a:spcPts val="0"/>
              </a:spcBef>
            </a:pPr>
            <a:r>
              <a:rPr lang="en-US" altLang="ru-RU" sz="2133" dirty="0">
                <a:solidFill>
                  <a:prstClr val="black"/>
                </a:solidFill>
                <a:latin typeface="+mn-lt"/>
              </a:rPr>
              <a:t>- </a:t>
            </a:r>
            <a:r>
              <a:rPr lang="en-US" altLang="ru-RU" sz="2133" dirty="0">
                <a:solidFill>
                  <a:srgbClr val="00B050"/>
                </a:solidFill>
                <a:latin typeface="+mn-lt"/>
              </a:rPr>
              <a:t>validate</a:t>
            </a:r>
            <a:r>
              <a:rPr lang="en-US" altLang="ru-RU" sz="2133" dirty="0">
                <a:solidFill>
                  <a:prstClr val="black"/>
                </a:solidFill>
                <a:latin typeface="+mn-lt"/>
              </a:rPr>
              <a:t> every file;</a:t>
            </a:r>
          </a:p>
          <a:p>
            <a:pPr defTabSz="914377">
              <a:spcBef>
                <a:spcPts val="0"/>
              </a:spcBef>
            </a:pPr>
            <a:r>
              <a:rPr lang="en-US" altLang="ru-RU" sz="2133" dirty="0">
                <a:solidFill>
                  <a:prstClr val="black"/>
                </a:solidFill>
                <a:latin typeface="+mn-lt"/>
              </a:rPr>
              <a:t>- check/adjust all properties;</a:t>
            </a:r>
          </a:p>
          <a:p>
            <a:pPr defTabSz="914377">
              <a:spcBef>
                <a:spcPts val="0"/>
              </a:spcBef>
            </a:pPr>
            <a:r>
              <a:rPr lang="en-US" altLang="ru-RU" sz="2133" dirty="0">
                <a:solidFill>
                  <a:prstClr val="black"/>
                </a:solidFill>
                <a:latin typeface="+mn-lt"/>
              </a:rPr>
              <a:t>- </a:t>
            </a:r>
            <a:r>
              <a:rPr lang="en-US" altLang="ru-RU" sz="2133" b="1">
                <a:solidFill>
                  <a:srgbClr val="0432FF"/>
                </a:solidFill>
                <a:latin typeface="+mn-lt"/>
              </a:rPr>
              <a:t>Import files</a:t>
            </a:r>
            <a:r>
              <a:rPr lang="en-US" altLang="ru-RU" sz="2133" dirty="0">
                <a:solidFill>
                  <a:prstClr val="black"/>
                </a:solidFill>
                <a:latin typeface="+mn-lt"/>
              </a:rPr>
              <a:t>.</a:t>
            </a:r>
          </a:p>
        </p:txBody>
      </p:sp>
      <p:sp>
        <p:nvSpPr>
          <p:cNvPr id="13" name="Text Box 52">
            <a:extLst>
              <a:ext uri="{FF2B5EF4-FFF2-40B4-BE49-F238E27FC236}">
                <a16:creationId xmlns:a16="http://schemas.microsoft.com/office/drawing/2014/main" id="{94C0E04E-0129-BFD1-DFEE-CD013B55BDEB}"/>
              </a:ext>
            </a:extLst>
          </p:cNvPr>
          <p:cNvSpPr txBox="1">
            <a:spLocks noChangeArrowheads="1"/>
          </p:cNvSpPr>
          <p:nvPr/>
        </p:nvSpPr>
        <p:spPr bwMode="auto">
          <a:xfrm>
            <a:off x="7859019" y="701658"/>
            <a:ext cx="3899225"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Check for unique documents (based on SHA256 hash):</a:t>
            </a:r>
          </a:p>
        </p:txBody>
      </p:sp>
      <p:pic>
        <p:nvPicPr>
          <p:cNvPr id="16" name="Picture 15">
            <a:extLst>
              <a:ext uri="{FF2B5EF4-FFF2-40B4-BE49-F238E27FC236}">
                <a16:creationId xmlns:a16="http://schemas.microsoft.com/office/drawing/2014/main" id="{83B1FB82-2D2A-74C5-293F-4AC52B4AE538}"/>
              </a:ext>
            </a:extLst>
          </p:cNvPr>
          <p:cNvPicPr>
            <a:picLocks noChangeAspect="1"/>
          </p:cNvPicPr>
          <p:nvPr/>
        </p:nvPicPr>
        <p:blipFill>
          <a:blip r:embed="rId4"/>
          <a:stretch>
            <a:fillRect/>
          </a:stretch>
        </p:blipFill>
        <p:spPr>
          <a:xfrm>
            <a:off x="7784748" y="1401977"/>
            <a:ext cx="4367060" cy="577993"/>
          </a:xfrm>
          <a:prstGeom prst="rect">
            <a:avLst/>
          </a:prstGeom>
          <a:ln>
            <a:solidFill>
              <a:schemeClr val="accent1"/>
            </a:solidFill>
          </a:ln>
        </p:spPr>
      </p:pic>
      <p:pic>
        <p:nvPicPr>
          <p:cNvPr id="20" name="Picture 19">
            <a:extLst>
              <a:ext uri="{FF2B5EF4-FFF2-40B4-BE49-F238E27FC236}">
                <a16:creationId xmlns:a16="http://schemas.microsoft.com/office/drawing/2014/main" id="{E2A9CA00-6D4D-8926-0045-A3D0D01D3C8B}"/>
              </a:ext>
            </a:extLst>
          </p:cNvPr>
          <p:cNvPicPr>
            <a:picLocks noChangeAspect="1"/>
          </p:cNvPicPr>
          <p:nvPr/>
        </p:nvPicPr>
        <p:blipFill>
          <a:blip r:embed="rId5"/>
          <a:stretch>
            <a:fillRect/>
          </a:stretch>
        </p:blipFill>
        <p:spPr>
          <a:xfrm>
            <a:off x="7938445" y="2484855"/>
            <a:ext cx="2401310" cy="2435268"/>
          </a:xfrm>
          <a:prstGeom prst="rect">
            <a:avLst/>
          </a:prstGeom>
          <a:ln>
            <a:solidFill>
              <a:schemeClr val="accent1"/>
            </a:solidFill>
          </a:ln>
        </p:spPr>
      </p:pic>
      <p:sp>
        <p:nvSpPr>
          <p:cNvPr id="21" name="Text Box 52">
            <a:extLst>
              <a:ext uri="{FF2B5EF4-FFF2-40B4-BE49-F238E27FC236}">
                <a16:creationId xmlns:a16="http://schemas.microsoft.com/office/drawing/2014/main" id="{A5FCE5F8-D35C-B783-2C48-2099F994DABB}"/>
              </a:ext>
            </a:extLst>
          </p:cNvPr>
          <p:cNvSpPr txBox="1">
            <a:spLocks noChangeArrowheads="1"/>
          </p:cNvSpPr>
          <p:nvPr/>
        </p:nvSpPr>
        <p:spPr bwMode="auto">
          <a:xfrm>
            <a:off x="7850646" y="2090004"/>
            <a:ext cx="330302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Check data to import:</a:t>
            </a:r>
          </a:p>
        </p:txBody>
      </p:sp>
      <p:cxnSp>
        <p:nvCxnSpPr>
          <p:cNvPr id="22" name="Straight Arrow Connector 21">
            <a:extLst>
              <a:ext uri="{FF2B5EF4-FFF2-40B4-BE49-F238E27FC236}">
                <a16:creationId xmlns:a16="http://schemas.microsoft.com/office/drawing/2014/main" id="{0615EBDB-A820-B469-3354-45694E1ACCCF}"/>
              </a:ext>
            </a:extLst>
          </p:cNvPr>
          <p:cNvCxnSpPr>
            <a:cxnSpLocks/>
            <a:endCxn id="20" idx="1"/>
          </p:cNvCxnSpPr>
          <p:nvPr/>
        </p:nvCxnSpPr>
        <p:spPr>
          <a:xfrm>
            <a:off x="331411" y="2617507"/>
            <a:ext cx="7607034" cy="108498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6652F5E-246F-CCB0-0E22-B4C12B5E565C}"/>
              </a:ext>
            </a:extLst>
          </p:cNvPr>
          <p:cNvPicPr>
            <a:picLocks noChangeAspect="1"/>
          </p:cNvPicPr>
          <p:nvPr/>
        </p:nvPicPr>
        <p:blipFill>
          <a:blip r:embed="rId6"/>
          <a:stretch>
            <a:fillRect/>
          </a:stretch>
        </p:blipFill>
        <p:spPr>
          <a:xfrm>
            <a:off x="9185354" y="4371032"/>
            <a:ext cx="2905045" cy="914401"/>
          </a:xfrm>
          <a:prstGeom prst="rect">
            <a:avLst/>
          </a:prstGeom>
          <a:ln>
            <a:solidFill>
              <a:srgbClr val="0070C0"/>
            </a:solidFill>
          </a:ln>
        </p:spPr>
      </p:pic>
      <p:sp>
        <p:nvSpPr>
          <p:cNvPr id="6" name="Arrow: Curved Down 5">
            <a:extLst>
              <a:ext uri="{FF2B5EF4-FFF2-40B4-BE49-F238E27FC236}">
                <a16:creationId xmlns:a16="http://schemas.microsoft.com/office/drawing/2014/main" id="{68A0DD48-EB64-9E43-6094-705C45D7F1E1}"/>
              </a:ext>
            </a:extLst>
          </p:cNvPr>
          <p:cNvSpPr/>
          <p:nvPr/>
        </p:nvSpPr>
        <p:spPr>
          <a:xfrm rot="3199562">
            <a:off x="8643586" y="4121888"/>
            <a:ext cx="1487083" cy="711341"/>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7" name="Text Box 52">
            <a:extLst>
              <a:ext uri="{FF2B5EF4-FFF2-40B4-BE49-F238E27FC236}">
                <a16:creationId xmlns:a16="http://schemas.microsoft.com/office/drawing/2014/main" id="{C4ED44D9-8CAD-EE04-B1D2-0910BD78B832}"/>
              </a:ext>
            </a:extLst>
          </p:cNvPr>
          <p:cNvSpPr txBox="1">
            <a:spLocks noChangeArrowheads="1"/>
          </p:cNvSpPr>
          <p:nvPr/>
        </p:nvSpPr>
        <p:spPr bwMode="auto">
          <a:xfrm>
            <a:off x="10428048" y="3629076"/>
            <a:ext cx="1763952"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Properties</a:t>
            </a:r>
            <a:br>
              <a:rPr lang="en-US" altLang="ru-RU" sz="2133" dirty="0">
                <a:solidFill>
                  <a:prstClr val="black"/>
                </a:solidFill>
                <a:latin typeface="+mn-lt"/>
              </a:rPr>
            </a:br>
            <a:r>
              <a:rPr lang="en-US" altLang="ru-RU" sz="2133" dirty="0">
                <a:solidFill>
                  <a:prstClr val="black"/>
                </a:solidFill>
                <a:latin typeface="+mn-lt"/>
              </a:rPr>
              <a:t>(after import):</a:t>
            </a:r>
          </a:p>
        </p:txBody>
      </p:sp>
    </p:spTree>
    <p:extLst>
      <p:ext uri="{BB962C8B-B14F-4D97-AF65-F5344CB8AC3E}">
        <p14:creationId xmlns:p14="http://schemas.microsoft.com/office/powerpoint/2010/main" val="2745267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Created</a:t>
            </a:r>
            <a:r>
              <a:rPr lang="de-DE" dirty="0"/>
              <a:t> Objects</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8600925" y="1051677"/>
            <a:ext cx="3507340" cy="140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After import: </a:t>
            </a:r>
          </a:p>
          <a:p>
            <a:pPr defTabSz="914377">
              <a:spcBef>
                <a:spcPts val="0"/>
              </a:spcBef>
            </a:pPr>
            <a:r>
              <a:rPr lang="en-US" altLang="ru-RU" sz="2133" dirty="0">
                <a:solidFill>
                  <a:prstClr val="black"/>
                </a:solidFill>
                <a:latin typeface="+mn-lt"/>
              </a:rPr>
              <a:t>- check all created objects (names, access level, </a:t>
            </a:r>
            <a:r>
              <a:rPr lang="en-US" altLang="ru-RU" sz="2133" dirty="0" err="1">
                <a:solidFill>
                  <a:prstClr val="black"/>
                </a:solidFill>
                <a:latin typeface="+mn-lt"/>
              </a:rPr>
              <a:t>etc</a:t>
            </a:r>
            <a:r>
              <a:rPr lang="en-US" altLang="ru-RU" sz="2133" dirty="0">
                <a:solidFill>
                  <a:prstClr val="black"/>
                </a:solidFill>
                <a:latin typeface="+mn-lt"/>
              </a:rPr>
              <a:t>…);</a:t>
            </a:r>
          </a:p>
          <a:p>
            <a:pPr defTabSz="914377">
              <a:spcBef>
                <a:spcPts val="0"/>
              </a:spcBef>
            </a:pPr>
            <a:r>
              <a:rPr lang="en-US" altLang="ru-RU" sz="2133" dirty="0">
                <a:solidFill>
                  <a:prstClr val="black"/>
                </a:solidFill>
                <a:latin typeface="+mn-lt"/>
              </a:rPr>
              <a:t>- </a:t>
            </a:r>
            <a:r>
              <a:rPr lang="en-US" altLang="ru-RU" sz="2133" dirty="0">
                <a:solidFill>
                  <a:schemeClr val="tx1"/>
                </a:solidFill>
                <a:latin typeface="+mn-lt"/>
              </a:rPr>
              <a:t>share a link.</a:t>
            </a:r>
          </a:p>
        </p:txBody>
      </p:sp>
      <p:pic>
        <p:nvPicPr>
          <p:cNvPr id="5" name="Picture 4">
            <a:extLst>
              <a:ext uri="{FF2B5EF4-FFF2-40B4-BE49-F238E27FC236}">
                <a16:creationId xmlns:a16="http://schemas.microsoft.com/office/drawing/2014/main" id="{022F4A95-4A87-F5B7-14C4-BED05C03092D}"/>
              </a:ext>
            </a:extLst>
          </p:cNvPr>
          <p:cNvPicPr>
            <a:picLocks noChangeAspect="1"/>
          </p:cNvPicPr>
          <p:nvPr/>
        </p:nvPicPr>
        <p:blipFill>
          <a:blip r:embed="rId3"/>
          <a:stretch>
            <a:fillRect/>
          </a:stretch>
        </p:blipFill>
        <p:spPr>
          <a:xfrm>
            <a:off x="121165" y="763675"/>
            <a:ext cx="8417554" cy="5496448"/>
          </a:xfrm>
          <a:prstGeom prst="rect">
            <a:avLst/>
          </a:prstGeom>
          <a:ln>
            <a:solidFill>
              <a:schemeClr val="tx2">
                <a:lumMod val="90000"/>
                <a:lumOff val="10000"/>
              </a:schemeClr>
            </a:solidFill>
          </a:ln>
        </p:spPr>
      </p:pic>
      <p:pic>
        <p:nvPicPr>
          <p:cNvPr id="1026" name="Picture 2" descr="The Four Requirements of Success | Contracting Business">
            <a:extLst>
              <a:ext uri="{FF2B5EF4-FFF2-40B4-BE49-F238E27FC236}">
                <a16:creationId xmlns:a16="http://schemas.microsoft.com/office/drawing/2014/main" id="{7F67A981-F5F4-08BF-1088-88DC80FC7AF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51277" y="2632667"/>
            <a:ext cx="3135924" cy="1646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181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2">
            <a:extLst>
              <a:ext uri="{FF2B5EF4-FFF2-40B4-BE49-F238E27FC236}">
                <a16:creationId xmlns:a16="http://schemas.microsoft.com/office/drawing/2014/main" id="{548981D7-C06B-8B3D-CB42-EEA9A24B50B1}"/>
              </a:ext>
            </a:extLst>
          </p:cNvPr>
          <p:cNvSpPr txBox="1">
            <a:spLocks noChangeArrowheads="1"/>
          </p:cNvSpPr>
          <p:nvPr/>
        </p:nvSpPr>
        <p:spPr bwMode="auto">
          <a:xfrm>
            <a:off x="207062" y="3843318"/>
            <a:ext cx="6153544" cy="1262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000" b="1" dirty="0">
                <a:solidFill>
                  <a:prstClr val="black"/>
                </a:solidFill>
                <a:latin typeface="+mn-lt"/>
              </a:rPr>
              <a:t>Validation &amp; Data Schema Protocols:</a:t>
            </a:r>
          </a:p>
          <a:p>
            <a:pPr marL="342900" indent="-342900" defTabSz="914377">
              <a:spcBef>
                <a:spcPct val="50000"/>
              </a:spcBef>
              <a:buFont typeface="Arial" panose="020B0604020202020204" pitchFamily="34" charset="0"/>
              <a:buChar char="•"/>
            </a:pPr>
            <a:r>
              <a:rPr lang="en-US" altLang="ru-RU" sz="1867" b="1" dirty="0">
                <a:solidFill>
                  <a:prstClr val="black"/>
                </a:solidFill>
                <a:latin typeface="+mn-lt"/>
              </a:rPr>
              <a:t>type</a:t>
            </a:r>
            <a:r>
              <a:rPr lang="en-US" altLang="ru-RU" sz="1867" dirty="0">
                <a:solidFill>
                  <a:prstClr val="black"/>
                </a:solidFill>
                <a:latin typeface="+mn-lt"/>
              </a:rPr>
              <a:t>: built-in type (object instantiated by class name);</a:t>
            </a:r>
          </a:p>
          <a:p>
            <a:pPr marL="342900" indent="-342900" defTabSz="914377">
              <a:spcBef>
                <a:spcPct val="50000"/>
              </a:spcBef>
              <a:buFont typeface="Arial" panose="020B0604020202020204" pitchFamily="34" charset="0"/>
              <a:buChar char="•"/>
            </a:pPr>
            <a:r>
              <a:rPr lang="en-US" altLang="ru-RU" sz="1867" b="1" dirty="0">
                <a:solidFill>
                  <a:prstClr val="black"/>
                </a:solidFill>
                <a:latin typeface="+mn-lt"/>
              </a:rPr>
              <a:t>https:</a:t>
            </a:r>
            <a:r>
              <a:rPr lang="en-US" altLang="ru-RU" sz="1867" dirty="0">
                <a:solidFill>
                  <a:prstClr val="black"/>
                </a:solidFill>
                <a:latin typeface="+mn-lt"/>
              </a:rPr>
              <a:t> URL to a REST Web Service (</a:t>
            </a:r>
            <a:r>
              <a:rPr lang="en-US" altLang="ru-RU" sz="1867" dirty="0" err="1">
                <a:solidFill>
                  <a:prstClr val="black"/>
                </a:solidFill>
                <a:latin typeface="+mn-lt"/>
              </a:rPr>
              <a:t>OpenAPI</a:t>
            </a:r>
            <a:r>
              <a:rPr lang="en-US" altLang="ru-RU" sz="1867" dirty="0">
                <a:solidFill>
                  <a:prstClr val="black"/>
                </a:solidFill>
                <a:latin typeface="+mn-lt"/>
              </a:rPr>
              <a:t> specification).</a:t>
            </a:r>
            <a:endParaRPr lang="en-US" altLang="ru-RU" sz="1600" dirty="0">
              <a:solidFill>
                <a:prstClr val="black"/>
              </a:solidFill>
              <a:latin typeface="+mn-lt"/>
            </a:endParaRPr>
          </a:p>
        </p:txBody>
      </p:sp>
      <p:pic>
        <p:nvPicPr>
          <p:cNvPr id="16" name="Picture 15">
            <a:extLst>
              <a:ext uri="{FF2B5EF4-FFF2-40B4-BE49-F238E27FC236}">
                <a16:creationId xmlns:a16="http://schemas.microsoft.com/office/drawing/2014/main" id="{71F8FFAB-ABD2-C1A8-7207-14AB1C7BCA40}"/>
              </a:ext>
            </a:extLst>
          </p:cNvPr>
          <p:cNvPicPr>
            <a:picLocks noChangeAspect="1"/>
          </p:cNvPicPr>
          <p:nvPr/>
        </p:nvPicPr>
        <p:blipFill>
          <a:blip r:embed="rId3"/>
          <a:stretch>
            <a:fillRect/>
          </a:stretch>
        </p:blipFill>
        <p:spPr>
          <a:xfrm>
            <a:off x="230378" y="5114611"/>
            <a:ext cx="2387498" cy="1216272"/>
          </a:xfrm>
          <a:prstGeom prst="rect">
            <a:avLst/>
          </a:prstGeom>
          <a:ln>
            <a:solidFill>
              <a:srgbClr val="0070C0"/>
            </a:solidFill>
          </a:ln>
        </p:spPr>
      </p:pic>
      <p:pic>
        <p:nvPicPr>
          <p:cNvPr id="5" name="Picture 4">
            <a:extLst>
              <a:ext uri="{FF2B5EF4-FFF2-40B4-BE49-F238E27FC236}">
                <a16:creationId xmlns:a16="http://schemas.microsoft.com/office/drawing/2014/main" id="{33B4AD99-1078-348D-B48B-0C071FEE297B}"/>
              </a:ext>
            </a:extLst>
          </p:cNvPr>
          <p:cNvPicPr>
            <a:picLocks noChangeAspect="1"/>
          </p:cNvPicPr>
          <p:nvPr/>
        </p:nvPicPr>
        <p:blipFill>
          <a:blip r:embed="rId4"/>
          <a:stretch>
            <a:fillRect/>
          </a:stretch>
        </p:blipFill>
        <p:spPr>
          <a:xfrm>
            <a:off x="9491252" y="755859"/>
            <a:ext cx="2700748" cy="2419420"/>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Extensibility</a:t>
            </a:r>
            <a:r>
              <a:rPr lang="de-DE" dirty="0"/>
              <a:t>: </a:t>
            </a:r>
            <a:r>
              <a:rPr lang="en-US" sz="3733" dirty="0"/>
              <a:t>Type Configuration and Flexibility</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introduce new types and configure them (validation and data import)</a:t>
            </a:r>
          </a:p>
        </p:txBody>
      </p:sp>
      <p:pic>
        <p:nvPicPr>
          <p:cNvPr id="8" name="Picture 7">
            <a:extLst>
              <a:ext uri="{FF2B5EF4-FFF2-40B4-BE49-F238E27FC236}">
                <a16:creationId xmlns:a16="http://schemas.microsoft.com/office/drawing/2014/main" id="{94393094-4CE0-14C8-BEC8-12970242FE0D}"/>
              </a:ext>
            </a:extLst>
          </p:cNvPr>
          <p:cNvPicPr>
            <a:picLocks noChangeAspect="1"/>
          </p:cNvPicPr>
          <p:nvPr/>
        </p:nvPicPr>
        <p:blipFill>
          <a:blip r:embed="rId5"/>
          <a:stretch>
            <a:fillRect/>
          </a:stretch>
        </p:blipFill>
        <p:spPr>
          <a:xfrm>
            <a:off x="163966" y="1287272"/>
            <a:ext cx="6889921" cy="2440667"/>
          </a:xfrm>
          <a:prstGeom prst="rect">
            <a:avLst/>
          </a:prstGeom>
          <a:ln>
            <a:solidFill>
              <a:srgbClr val="0070C0"/>
            </a:solidFill>
          </a:ln>
        </p:spPr>
      </p:pic>
      <p:pic>
        <p:nvPicPr>
          <p:cNvPr id="15" name="Picture 14">
            <a:extLst>
              <a:ext uri="{FF2B5EF4-FFF2-40B4-BE49-F238E27FC236}">
                <a16:creationId xmlns:a16="http://schemas.microsoft.com/office/drawing/2014/main" id="{4823A85C-9E4B-D9CB-67BB-91EA015A0CD2}"/>
              </a:ext>
            </a:extLst>
          </p:cNvPr>
          <p:cNvPicPr>
            <a:picLocks noChangeAspect="1"/>
          </p:cNvPicPr>
          <p:nvPr/>
        </p:nvPicPr>
        <p:blipFill>
          <a:blip r:embed="rId6"/>
          <a:stretch>
            <a:fillRect/>
          </a:stretch>
        </p:blipFill>
        <p:spPr>
          <a:xfrm>
            <a:off x="6543670" y="3217276"/>
            <a:ext cx="5306686" cy="2851930"/>
          </a:xfrm>
          <a:prstGeom prst="rect">
            <a:avLst/>
          </a:prstGeom>
          <a:ln>
            <a:solidFill>
              <a:srgbClr val="0070C0"/>
            </a:solidFill>
          </a:ln>
        </p:spPr>
      </p:pic>
      <p:cxnSp>
        <p:nvCxnSpPr>
          <p:cNvPr id="18" name="Straight Arrow Connector 17">
            <a:extLst>
              <a:ext uri="{FF2B5EF4-FFF2-40B4-BE49-F238E27FC236}">
                <a16:creationId xmlns:a16="http://schemas.microsoft.com/office/drawing/2014/main" id="{4ED0B52B-ADE1-1DF6-A23B-1EBB8C5DDFC0}"/>
              </a:ext>
            </a:extLst>
          </p:cNvPr>
          <p:cNvCxnSpPr>
            <a:cxnSpLocks/>
          </p:cNvCxnSpPr>
          <p:nvPr/>
        </p:nvCxnSpPr>
        <p:spPr>
          <a:xfrm>
            <a:off x="6250075" y="2843684"/>
            <a:ext cx="532562" cy="51246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F08DBD7-7E8B-B387-E51D-BC014EB5ABB7}"/>
              </a:ext>
            </a:extLst>
          </p:cNvPr>
          <p:cNvPicPr>
            <a:picLocks noChangeAspect="1"/>
          </p:cNvPicPr>
          <p:nvPr/>
        </p:nvPicPr>
        <p:blipFill>
          <a:blip r:embed="rId7"/>
          <a:stretch>
            <a:fillRect/>
          </a:stretch>
        </p:blipFill>
        <p:spPr>
          <a:xfrm>
            <a:off x="5134954" y="3053004"/>
            <a:ext cx="1306039" cy="1324508"/>
          </a:xfrm>
          <a:prstGeom prst="rect">
            <a:avLst/>
          </a:prstGeom>
          <a:ln>
            <a:solidFill>
              <a:schemeClr val="accent1"/>
            </a:solidFill>
          </a:ln>
        </p:spPr>
      </p:pic>
      <p:cxnSp>
        <p:nvCxnSpPr>
          <p:cNvPr id="9" name="Straight Arrow Connector 8">
            <a:extLst>
              <a:ext uri="{FF2B5EF4-FFF2-40B4-BE49-F238E27FC236}">
                <a16:creationId xmlns:a16="http://schemas.microsoft.com/office/drawing/2014/main" id="{AC716708-8D15-1729-B60F-BA71836FFC29}"/>
              </a:ext>
            </a:extLst>
          </p:cNvPr>
          <p:cNvCxnSpPr>
            <a:cxnSpLocks/>
          </p:cNvCxnSpPr>
          <p:nvPr/>
        </p:nvCxnSpPr>
        <p:spPr>
          <a:xfrm flipV="1">
            <a:off x="4793064" y="2664487"/>
            <a:ext cx="5315578" cy="238983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9E17749-37CB-7998-A6DA-043E067945CB}"/>
              </a:ext>
            </a:extLst>
          </p:cNvPr>
          <p:cNvCxnSpPr>
            <a:cxnSpLocks/>
          </p:cNvCxnSpPr>
          <p:nvPr/>
        </p:nvCxnSpPr>
        <p:spPr>
          <a:xfrm flipH="1">
            <a:off x="361741" y="4615543"/>
            <a:ext cx="334945" cy="57945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9DF4416-AEC8-5EB0-4EB4-BBF4C53D9A1E}"/>
              </a:ext>
            </a:extLst>
          </p:cNvPr>
          <p:cNvCxnSpPr>
            <a:cxnSpLocks/>
          </p:cNvCxnSpPr>
          <p:nvPr/>
        </p:nvCxnSpPr>
        <p:spPr>
          <a:xfrm>
            <a:off x="1709894" y="4211934"/>
            <a:ext cx="3444910" cy="0"/>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660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CSV </a:t>
            </a:r>
            <a:r>
              <a:rPr lang="de-DE" dirty="0" err="1"/>
              <a:t>Visualization</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pPr indent="0">
              <a:buNone/>
            </a:pPr>
            <a:r>
              <a:rPr lang="en-US" dirty="0">
                <a:hlinkClick r:id="rId3"/>
              </a:rPr>
              <a:t>https://dim.mdi.ruhr-uni-bochum.de/file/csv/6691</a:t>
            </a:r>
            <a:endParaRPr lang="en-US" dirty="0"/>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130164" y="760275"/>
            <a:ext cx="576821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Materials Library Visualization</a:t>
            </a:r>
            <a:endParaRPr lang="en-US" altLang="ru-RU" sz="2133" dirty="0">
              <a:solidFill>
                <a:schemeClr val="tx1"/>
              </a:solidFill>
              <a:latin typeface="+mn-lt"/>
            </a:endParaRPr>
          </a:p>
        </p:txBody>
      </p:sp>
      <p:pic>
        <p:nvPicPr>
          <p:cNvPr id="8" name="Picture 7">
            <a:extLst>
              <a:ext uri="{FF2B5EF4-FFF2-40B4-BE49-F238E27FC236}">
                <a16:creationId xmlns:a16="http://schemas.microsoft.com/office/drawing/2014/main" id="{4C479EC9-3E81-A67B-9BE3-6331ACEFA402}"/>
              </a:ext>
            </a:extLst>
          </p:cNvPr>
          <p:cNvPicPr>
            <a:picLocks noChangeAspect="1"/>
          </p:cNvPicPr>
          <p:nvPr/>
        </p:nvPicPr>
        <p:blipFill>
          <a:blip r:embed="rId4"/>
          <a:stretch>
            <a:fillRect/>
          </a:stretch>
        </p:blipFill>
        <p:spPr>
          <a:xfrm>
            <a:off x="6674537" y="2946288"/>
            <a:ext cx="5356689" cy="3208327"/>
          </a:xfrm>
          <a:prstGeom prst="rect">
            <a:avLst/>
          </a:prstGeom>
          <a:ln>
            <a:solidFill>
              <a:schemeClr val="tx2">
                <a:lumMod val="90000"/>
                <a:lumOff val="10000"/>
              </a:schemeClr>
            </a:solidFill>
          </a:ln>
        </p:spPr>
      </p:pic>
      <p:sp>
        <p:nvSpPr>
          <p:cNvPr id="11" name="TextBox 10">
            <a:extLst>
              <a:ext uri="{FF2B5EF4-FFF2-40B4-BE49-F238E27FC236}">
                <a16:creationId xmlns:a16="http://schemas.microsoft.com/office/drawing/2014/main" id="{B6559CC1-F695-FD64-5083-953B8E73F340}"/>
              </a:ext>
            </a:extLst>
          </p:cNvPr>
          <p:cNvSpPr txBox="1"/>
          <p:nvPr/>
        </p:nvSpPr>
        <p:spPr>
          <a:xfrm>
            <a:off x="6672107" y="2508291"/>
            <a:ext cx="2843683"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Configurable XY-charts</a:t>
            </a:r>
            <a:endParaRPr lang="en-US" altLang="ru-RU" sz="1800" dirty="0">
              <a:solidFill>
                <a:schemeClr val="tx1"/>
              </a:solidFill>
              <a:latin typeface="+mn-lt"/>
            </a:endParaRPr>
          </a:p>
        </p:txBody>
      </p:sp>
      <p:pic>
        <p:nvPicPr>
          <p:cNvPr id="13" name="Picture 12">
            <a:extLst>
              <a:ext uri="{FF2B5EF4-FFF2-40B4-BE49-F238E27FC236}">
                <a16:creationId xmlns:a16="http://schemas.microsoft.com/office/drawing/2014/main" id="{45EAE565-A063-D542-74F3-0FCA37D4DD85}"/>
              </a:ext>
            </a:extLst>
          </p:cNvPr>
          <p:cNvPicPr>
            <a:picLocks noChangeAspect="1"/>
          </p:cNvPicPr>
          <p:nvPr/>
        </p:nvPicPr>
        <p:blipFill>
          <a:blip r:embed="rId5"/>
          <a:stretch>
            <a:fillRect/>
          </a:stretch>
        </p:blipFill>
        <p:spPr>
          <a:xfrm>
            <a:off x="6908909" y="0"/>
            <a:ext cx="5283091" cy="2452668"/>
          </a:xfrm>
          <a:prstGeom prst="rect">
            <a:avLst/>
          </a:prstGeom>
          <a:ln>
            <a:solidFill>
              <a:schemeClr val="tx2">
                <a:lumMod val="90000"/>
                <a:lumOff val="10000"/>
              </a:schemeClr>
            </a:solidFill>
          </a:ln>
        </p:spPr>
      </p:pic>
      <p:pic>
        <p:nvPicPr>
          <p:cNvPr id="5" name="Picture 4">
            <a:extLst>
              <a:ext uri="{FF2B5EF4-FFF2-40B4-BE49-F238E27FC236}">
                <a16:creationId xmlns:a16="http://schemas.microsoft.com/office/drawing/2014/main" id="{71AD0E6C-2580-35A4-F08C-FC8577773A1A}"/>
              </a:ext>
            </a:extLst>
          </p:cNvPr>
          <p:cNvPicPr>
            <a:picLocks noChangeAspect="1"/>
          </p:cNvPicPr>
          <p:nvPr/>
        </p:nvPicPr>
        <p:blipFill>
          <a:blip r:embed="rId6"/>
          <a:stretch>
            <a:fillRect/>
          </a:stretch>
        </p:blipFill>
        <p:spPr>
          <a:xfrm>
            <a:off x="211822" y="1296236"/>
            <a:ext cx="6228255" cy="4994032"/>
          </a:xfrm>
          <a:prstGeom prst="rect">
            <a:avLst/>
          </a:prstGeom>
          <a:ln>
            <a:solidFill>
              <a:srgbClr val="004C93"/>
            </a:solidFill>
          </a:ln>
        </p:spPr>
      </p:pic>
    </p:spTree>
    <p:extLst>
      <p:ext uri="{BB962C8B-B14F-4D97-AF65-F5344CB8AC3E}">
        <p14:creationId xmlns:p14="http://schemas.microsoft.com/office/powerpoint/2010/main" val="2603131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altLang="ru-RU" dirty="0">
                <a:latin typeface="Arial" panose="020B0604020202020204" pitchFamily="34" charset="0"/>
              </a:rPr>
              <a:t>Thanks for your kind attention</a:t>
            </a:r>
            <a:endParaRPr lang="en-GB" dirty="0"/>
          </a:p>
        </p:txBody>
      </p:sp>
      <p:sp>
        <p:nvSpPr>
          <p:cNvPr id="3" name="TextBox 2">
            <a:extLst>
              <a:ext uri="{FF2B5EF4-FFF2-40B4-BE49-F238E27FC236}">
                <a16:creationId xmlns:a16="http://schemas.microsoft.com/office/drawing/2014/main" id="{1B0ACCA0-8621-F316-A835-02AA0C0152B3}"/>
              </a:ext>
            </a:extLst>
          </p:cNvPr>
          <p:cNvSpPr txBox="1"/>
          <p:nvPr/>
        </p:nvSpPr>
        <p:spPr>
          <a:xfrm>
            <a:off x="290489" y="911975"/>
            <a:ext cx="8532877" cy="3231654"/>
          </a:xfrm>
          <a:prstGeom prst="rect">
            <a:avLst/>
          </a:prstGeom>
          <a:noFill/>
        </p:spPr>
        <p:txBody>
          <a:bodyPr wrap="square">
            <a:spAutoFit/>
          </a:bodyPr>
          <a:lstStyle/>
          <a:p>
            <a:pPr algn="ctr"/>
            <a:r>
              <a:rPr lang="de-DE" sz="8800" dirty="0"/>
              <a:t>Demonstration</a:t>
            </a:r>
          </a:p>
          <a:p>
            <a:pPr algn="ctr"/>
            <a:endParaRPr lang="de-DE" sz="2800" dirty="0"/>
          </a:p>
          <a:p>
            <a:pPr algn="ctr"/>
            <a:r>
              <a:rPr lang="de-DE" sz="8800" dirty="0"/>
              <a:t>Q&amp;A</a:t>
            </a:r>
          </a:p>
        </p:txBody>
      </p:sp>
      <p:sp>
        <p:nvSpPr>
          <p:cNvPr id="4" name="Text Placeholder 7">
            <a:extLst>
              <a:ext uri="{FF2B5EF4-FFF2-40B4-BE49-F238E27FC236}">
                <a16:creationId xmlns:a16="http://schemas.microsoft.com/office/drawing/2014/main" id="{F2FCA08F-F595-E922-63C8-30406A6EA066}"/>
              </a:ext>
            </a:extLst>
          </p:cNvPr>
          <p:cNvSpPr>
            <a:spLocks noGrp="1"/>
          </p:cNvSpPr>
          <p:nvPr>
            <p:ph type="body" sz="quarter" idx="13"/>
          </p:nvPr>
        </p:nvSpPr>
        <p:spPr>
          <a:xfrm>
            <a:off x="242913" y="5417848"/>
            <a:ext cx="5313301" cy="485999"/>
          </a:xfrm>
        </p:spPr>
        <p:txBody>
          <a:bodyPr>
            <a:noAutofit/>
          </a:bodyPr>
          <a:lstStyle/>
          <a:p>
            <a:pPr indent="0" defTabSz="914377">
              <a:buNone/>
            </a:pPr>
            <a:r>
              <a:rPr lang="en-US" sz="2400" dirty="0">
                <a:solidFill>
                  <a:srgbClr val="1D1C1D"/>
                </a:solidFill>
                <a:latin typeface="+mn-lt"/>
              </a:rPr>
              <a:t>Victor Dudarev</a:t>
            </a:r>
          </a:p>
          <a:p>
            <a:pPr indent="0" defTabSz="914377">
              <a:buNone/>
            </a:pPr>
            <a:r>
              <a:rPr lang="en-US" sz="2400" dirty="0">
                <a:solidFill>
                  <a:srgbClr val="1D1C1D"/>
                </a:solidFill>
                <a:latin typeface="+mn-lt"/>
                <a:hlinkClick r:id="rId3"/>
              </a:rPr>
              <a:t>Victor.Dudarev@rub.de</a:t>
            </a:r>
            <a:endParaRPr lang="en-US" sz="2400" dirty="0">
              <a:solidFill>
                <a:prstClr val="black"/>
              </a:solidFill>
              <a:latin typeface="+mn-lt"/>
            </a:endParaRPr>
          </a:p>
          <a:p>
            <a:pPr indent="0">
              <a:buNone/>
            </a:pPr>
            <a:endParaRPr lang="en-US" sz="2400" dirty="0">
              <a:latin typeface="+mn-lt"/>
            </a:endParaRPr>
          </a:p>
        </p:txBody>
      </p:sp>
      <p:sp>
        <p:nvSpPr>
          <p:cNvPr id="2" name="Text Placeholder 7">
            <a:extLst>
              <a:ext uri="{FF2B5EF4-FFF2-40B4-BE49-F238E27FC236}">
                <a16:creationId xmlns:a16="http://schemas.microsoft.com/office/drawing/2014/main" id="{BF5B7F41-2497-9FD8-16DB-0134FF742C8B}"/>
              </a:ext>
            </a:extLst>
          </p:cNvPr>
          <p:cNvSpPr txBox="1">
            <a:spLocks/>
          </p:cNvSpPr>
          <p:nvPr/>
        </p:nvSpPr>
        <p:spPr>
          <a:xfrm>
            <a:off x="5669023" y="6362393"/>
            <a:ext cx="5313301"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hlinkClick r:id="rId4"/>
              </a:rPr>
              <a:t>https://vdudarev.ru</a:t>
            </a:r>
            <a:endParaRPr lang="en-US" dirty="0"/>
          </a:p>
          <a:p>
            <a:pPr indent="0">
              <a:buFont typeface="+mj-lt"/>
              <a:buNone/>
            </a:pPr>
            <a:endParaRPr lang="en-US" dirty="0"/>
          </a:p>
        </p:txBody>
      </p:sp>
    </p:spTree>
    <p:extLst>
      <p:ext uri="{BB962C8B-B14F-4D97-AF65-F5344CB8AC3E}">
        <p14:creationId xmlns:p14="http://schemas.microsoft.com/office/powerpoint/2010/main" val="1275985250"/>
      </p:ext>
    </p:extLst>
  </p:cSld>
  <p:clrMapOvr>
    <a:masterClrMapping/>
  </p:clrMapOvr>
</p:sld>
</file>

<file path=ppt/theme/theme1.xml><?xml version="1.0" encoding="utf-8"?>
<a:theme xmlns:a="http://schemas.openxmlformats.org/drawingml/2006/main" name="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owerPoint Master RUB">
  <a:themeElements>
    <a:clrScheme name="RUB">
      <a:dk1>
        <a:sysClr val="windowText" lastClr="000000"/>
      </a:dk1>
      <a:lt1>
        <a:sysClr val="window" lastClr="FFFFFF"/>
      </a:lt1>
      <a:dk2>
        <a:srgbClr val="003560"/>
      </a:dk2>
      <a:lt2>
        <a:srgbClr val="8DAE10"/>
      </a:lt2>
      <a:accent1>
        <a:srgbClr val="FFCC00"/>
      </a:accent1>
      <a:accent2>
        <a:srgbClr val="EE7203"/>
      </a:accent2>
      <a:accent3>
        <a:srgbClr val="E6332A"/>
      </a:accent3>
      <a:accent4>
        <a:srgbClr val="B71E3F"/>
      </a:accent4>
      <a:accent5>
        <a:srgbClr val="9C5516"/>
      </a:accent5>
      <a:accent6>
        <a:srgbClr val="59211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äsentation2" id="{000BAAC5-1BF6-4632-98E4-EAE7F27CB44D}" vid="{2CEA2AD0-887D-4310-A6D5-7BA3E34DA7AC}"/>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3929</TotalTime>
  <Words>2975</Words>
  <Application>Microsoft Office PowerPoint</Application>
  <PresentationFormat>Widescreen</PresentationFormat>
  <Paragraphs>565</Paragraphs>
  <Slides>30</Slides>
  <Notes>29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Calibri Light</vt:lpstr>
      <vt:lpstr>Slack-Lato</vt:lpstr>
      <vt:lpstr>Wingdings</vt:lpstr>
      <vt:lpstr>Office</vt:lpstr>
      <vt:lpstr>PowerPoint Master RUB</vt:lpstr>
      <vt:lpstr> Demonstration of Research Data Management System for CRC247</vt:lpstr>
      <vt:lpstr>Agenda</vt:lpstr>
      <vt:lpstr>RDMS: Registration and Authorization</vt:lpstr>
      <vt:lpstr>RDMS in Production</vt:lpstr>
      <vt:lpstr>RDMS Core Features</vt:lpstr>
      <vt:lpstr>RDMS: Multiple Tenant Support</vt:lpstr>
      <vt:lpstr>RDMS Project Tree: control and display</vt:lpstr>
      <vt:lpstr>RDMS FREE Playground</vt:lpstr>
      <vt:lpstr>RDMS basics: Create an object (upload document)</vt:lpstr>
      <vt:lpstr>RDMS Extensibility: User-defined Object Types</vt:lpstr>
      <vt:lpstr>COMPACT: You should NEVER do like this</vt:lpstr>
      <vt:lpstr>RDMS: Extended Properties (the basics) </vt:lpstr>
      <vt:lpstr>RDMS Object‘s Flexibility: Extended Properties </vt:lpstr>
      <vt:lpstr>RDMS Extended Properties: Defining Template </vt:lpstr>
      <vt:lpstr>RDMS Extended Properties: Using Template to fill in data</vt:lpstr>
      <vt:lpstr>RDMS Object‘s Flexibility: Extended Properties (table data) </vt:lpstr>
      <vt:lpstr>RDMS Extended Properties Control </vt:lpstr>
      <vt:lpstr>RDMS Extended Properties: Export and Import </vt:lpstr>
      <vt:lpstr>RDMS Extended Properties: Table Templates for data types </vt:lpstr>
      <vt:lpstr>Demo_1 Goal: Create type for Compositions</vt:lpstr>
      <vt:lpstr>Demo_1: Edit form for properties</vt:lpstr>
      <vt:lpstr>Demo_1: Hands on the labs!</vt:lpstr>
      <vt:lpstr>Demo_1: Edit form for properties</vt:lpstr>
      <vt:lpstr>RDMS: Search</vt:lpstr>
      <vt:lpstr>RDMS DropZone Tasks: Batch Data Validation &amp; Import</vt:lpstr>
      <vt:lpstr>RDMS DropZone: Staged Files (before import)</vt:lpstr>
      <vt:lpstr>RDMS: Created Objects</vt:lpstr>
      <vt:lpstr>RDMS Extensibility: Type Configuration and Flexibility</vt:lpstr>
      <vt:lpstr>RDMS: CSV Visualization</vt:lpstr>
      <vt:lpstr>Thanks for your kind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Günther, Franziska, Dr.</dc:creator>
  <cp:lastModifiedBy>Виктор Дударев</cp:lastModifiedBy>
  <cp:revision>390</cp:revision>
  <cp:lastPrinted>2021-07-01T07:54:40Z</cp:lastPrinted>
  <dcterms:created xsi:type="dcterms:W3CDTF">2018-11-13T11:45:51Z</dcterms:created>
  <dcterms:modified xsi:type="dcterms:W3CDTF">2024-02-15T22:10:48Z</dcterms:modified>
</cp:coreProperties>
</file>