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Lst>
  <p:notesMasterIdLst>
    <p:notesMasterId r:id="rId24"/>
  </p:notesMasterIdLst>
  <p:sldIdLst>
    <p:sldId id="256" r:id="rId2"/>
    <p:sldId id="367" r:id="rId3"/>
    <p:sldId id="269" r:id="rId4"/>
    <p:sldId id="369" r:id="rId5"/>
    <p:sldId id="365" r:id="rId6"/>
    <p:sldId id="366" r:id="rId7"/>
    <p:sldId id="368" r:id="rId8"/>
    <p:sldId id="371" r:id="rId9"/>
    <p:sldId id="370" r:id="rId10"/>
    <p:sldId id="350" r:id="rId11"/>
    <p:sldId id="310" r:id="rId12"/>
    <p:sldId id="346" r:id="rId13"/>
    <p:sldId id="347" r:id="rId14"/>
    <p:sldId id="270" r:id="rId15"/>
    <p:sldId id="372" r:id="rId16"/>
    <p:sldId id="373" r:id="rId17"/>
    <p:sldId id="374" r:id="rId18"/>
    <p:sldId id="375" r:id="rId19"/>
    <p:sldId id="376" r:id="rId20"/>
    <p:sldId id="344" r:id="rId21"/>
    <p:sldId id="377" r:id="rId22"/>
    <p:sldId id="354" r:id="rId2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FD401A-9AFC-CEB2-2E40-A6115EBD7297}" name="Carsten Placke-Yan" initials="CPY" userId="Carsten Placke-Yan" providerId="None"/>
  <p188:author id="{639AA42E-AEF7-5BC6-A619-3DB851885769}" name="Timo  Fockenberg" initials="TF" userId="S::timo.fockenberg@uni-due.de::ca5b5eaa-ed32-423f-b93f-7fe16104f6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3"/>
    <a:srgbClr val="0432FF"/>
    <a:srgbClr val="2E316C"/>
    <a:srgbClr val="E9EBF5"/>
    <a:srgbClr val="4C0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4" autoAdjust="0"/>
    <p:restoredTop sz="86404" autoAdjust="0"/>
  </p:normalViewPr>
  <p:slideViewPr>
    <p:cSldViewPr snapToGrid="0">
      <p:cViewPr varScale="1">
        <p:scale>
          <a:sx n="54" d="100"/>
          <a:sy n="54" d="100"/>
        </p:scale>
        <p:origin x="36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0" d="100"/>
          <a:sy n="60" d="100"/>
        </p:scale>
        <p:origin x="2525"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10:34:37.101"/>
    </inkml:context>
    <inkml:brush xml:id="br0">
      <inkml:brushProperty name="width" value="0.1" units="cm"/>
      <inkml:brushProperty name="height" value="0.1" units="cm"/>
      <inkml:brushProperty name="color" value="#E71224"/>
    </inkml:brush>
  </inkml:definitions>
  <inkml:trace contextRef="#ctx0" brushRef="#br0">3492 305 24575,'-1063'0'0,"1046"2"0,0 0 0,1 0 0,-23 9 0,-39 6 0,15-8 0,-92 27 0,67-15 0,38-6 0,31-9 0,1 0 0,-36 2 0,27-4 0,-1 1 0,1 2 0,-29 11 0,29-8 0,-1-2 0,1-2 0,-31 4 0,13-4 0,1 3 0,-67 23 0,62-16 0,-33 14 0,62-20 0,-1-2 0,0-1 0,0-1 0,-39 5 0,25-5 0,0 3 0,1 0 0,0 3 0,0 2 0,1 0 0,-32 22 0,19-11 0,1 0 0,-67 53 0,-30 18 0,116-78 0,0 2 0,1 1 0,1 2 0,1 0 0,0 2 0,2 0 0,-20 32 0,-21 23 0,59-77 0,-17 21 0,-34 51 0,48-65 0,1 0 0,0-1 0,1 1 0,0 1 0,0-2 0,1 2 0,0 0 0,1 0 0,-3 20 0,-20 164 0,13-114 0,2 1 0,0 102 0,9-30 0,4 129 0,24-114 0,-24-153 0,0-2 0,1 2 0,1-2 0,0 1 0,0-1 0,1 0 0,1-1 0,0 0 0,14 22 0,9 6 0,50 53 0,-25-31 0,9-4 0,-2-2 0,-28-21 0,68 55 0,-13-14 0,-72-64 0,0-1 0,1 0 0,0-1 0,1-1 0,33 12 0,-27-13 0,0 2 0,41 26 0,235 160 0,-281-181 0,1-3 0,0-1 0,1-1 0,0 0 0,1-3 0,-1 1 0,1-3 0,30 4 0,-28-3 0,0 1 0,0 1 0,-1 2 0,30 17 0,18 9 0,252 111 0,-282-131 0,65 18 0,-66-24 0,-11-3 0,0-2 0,1 0 0,34-1 0,-18-2 0,-1 1 0,1 4 0,-1 1 0,0 3 0,75 32 0,-95-36 0,0 0 0,0-2 0,27 2 0,21 4 0,177 35 0,-180-31 0,-49-10 0,0-1 0,31 2 0,-1-6 0,92 16 0,107 17 0,-100 1 0,-121-29 0,0-1 0,0-2 0,0-1 0,30-5 0,-28 2 0,0 1 0,0 2 0,44 9 0,-40-4 0,60 3 0,-34-4 0,13 10 0,-53-11 0,-1-1 0,29 4 0,90-11 0,56 6 0,-103 12 0,-58-7 0,60 3 0,67-15 0,122 6 0,-190 15 0,-61-10 0,64 4 0,1537-9 0,-756-5 0,-850 1 0,-1-2 0,1-1 0,51-18 0,-49 12 0,1 3 0,54-6 0,-34 5 0,0-2 0,0-2 0,-1-3 0,61-30 0,-38 16 0,52-31 0,2-2 0,-51 26 0,-61 27 0,1 1 0,0 1 0,0 2 0,1 0 0,24-6 0,6 2 0,0-3 0,-1-3 0,0-2 0,47-28 0,8-1 0,-77 34 0,0-2 0,-1 1 0,39-36 0,-40 32 0,0 0 0,1 1 0,42-20 0,-43 25 0,-1-1 0,0-2 0,0-1 0,-2 1 0,26-30 0,30-22 0,107-92 0,-107 106 0,-16 12 0,-42 29 0,-1-2 0,0 0 0,-1-1 0,0-1 0,-1-1 0,-1 0 0,0-1 0,0 0 0,-2-1 0,19-43 0,-23 49 0,0 0 0,1-1 0,0 2 0,0 0 0,12-12 0,21-30 0,50-122 0,-43 74 0,-42 88 0,-1-1 0,-1 0 0,0 0 0,0-1 0,-1 1 0,-1-1 0,1-27 0,6-29 0,-2 7 0,-2 0 0,-2 0 0,-6-96 0,0 23 0,3 133 0,0-47 0,-6-56 0,4 89 0,-1 0 0,-1 0 0,-1-1 0,0 1 0,-1 1 0,-8-18 0,-1-4 0,-1 2 0,-2 1 0,-1 2 0,-1 0 0,-2 1 0,-35-43 0,39 55 0,-29-47 0,37 51 0,-2 1 0,0 1 0,-1-1 0,0 1 0,-17-14 0,-25-16 0,-2 3 0,-88-49 0,-23-10 0,-24-11 0,145 88 0,-79-37 0,62 46 0,51 14 0,0 0 0,-1-2 0,1-1 0,0 0 0,-13-7 0,-44-24 0,-97-36 0,-4-1 0,128 55 0,-89-22 0,40 14 0,58 15 0,-1 1 0,0 3 0,0 1 0,-44 0 0,56 5 0,0-3 0,0 0 0,0-2 0,-33-12 0,32 9 0,-2 1 0,1 1 0,-32-2 0,-80-13 0,80 11 0,9-1 0,-70-28 0,73 23 0,-80-17 0,-6 4 0,86 18 0,-1 2 0,0 2 0,-48 1 0,66 4 0,-1 1 0,-31-10 0,28 6 0,-43-4 0,37 7 0,-44-11 0,46 7 0,-59-4 0,-1719 10 0,837 3 0,950 1 0,0-1 0,-35 12 0,33-8 0,-50 4 0,-17-8 0,42-4 0,0 5 0,-77 14 0,63-6 0,-1-4 0,-137-8 0,75-3 0,100 4 0,1 1 0,-1 2 0,-55 14 0,42-8 0,0-3 0,0-2 0,0-2 0,-58-7 0,0 2 0,40 0-53,39 1-210,0 2 1,0 0 0,-1 1-1,-39 9 1,45-3-6564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2T20:01:34.435"/>
    </inkml:context>
    <inkml:brush xml:id="br0">
      <inkml:brushProperty name="width" value="0.1" units="cm"/>
      <inkml:brushProperty name="height" value="0.1" units="cm"/>
      <inkml:brushProperty name="color" value="#E71224"/>
    </inkml:brush>
  </inkml:definitions>
  <inkml:trace contextRef="#ctx0" brushRef="#br0">3492 116 24575,'-1063'0'0,"1046"1"0,0 0 0,1 0 0,-23 3 0,-39 2 0,15-3 0,-92 11 0,67-6 0,38-2 0,31-4 0,1 0 0,-36 2 0,27-3 0,-1 1 0,1 1 0,-29 4 0,29-4 0,-1 0 0,1 0 0,-31 0 0,13 0 0,1 0 0,-67 9 0,62-6 0,-33 6 0,62-9 0,-1 1 0,0-2 0,0 1 0,-39 1 0,25-2 0,0 1 0,1 1 0,0 1 0,0 0 0,1 0 0,-32 9 0,19-5 0,1 1 0,-67 20 0,-30 6 0,116-29 0,0 1 0,1-1 0,1 2 0,1 0 0,0 1 0,2-1 0,-20 13 0,-21 8 0,59-28 0,-17 7 0,-34 19 0,48-24 0,1 0 0,0-1 0,1 1 0,0 0 0,0 0 0,1 0 0,0 0 0,1 0 0,-3 8 0,-20 62 0,13-43 0,2 0 0,0 39 0,9-11 0,4 49 0,24-44 0,-24-58 0,0-1 0,1 1 0,1 0 0,0-1 0,0 1 0,1-1 0,1 0 0,0 0 0,14 8 0,9 3 0,50 20 0,-25-12 0,9-2 0,-2 0 0,-28-8 0,68 20 0,-13-5 0,-72-23 0,0-2 0,1 1 0,0-1 0,1 0 0,33 4 0,-27-5 0,0 2 0,41 9 0,235 61 0,-281-69 0,1-1 0,0-1 0,1 0 0,0 1 0,1-2 0,-1 0 0,1-1 0,30 2 0,-28-1 0,0 0 0,0 0 0,-1 1 0,30 7 0,18 3 0,252 43 0,-282-51 0,65 7 0,-66-8 0,-11-2 0,0-1 0,1 0 0,34 0 0,-18-1 0,-1 1 0,1 1 0,-1 0 0,0 2 0,75 11 0,-95-12 0,0-2 0,0 1 0,27 0 0,21 2 0,177 12 0,-180-11 0,-49-3 0,0-1 0,31 0 0,-1-1 0,92 5 0,107 7 0,-100 0 0,-121-10 0,0-1 0,0-1 0,0-1 0,30-1 0,-28 1 0,0 0 0,0 1 0,44 3 0,-40-1 0,60 0 0,-34 0 0,13 3 0,-53-4 0,-1-1 0,29 2 0,90-4 0,56 2 0,-103 5 0,-58-3 0,60 1 0,67-5 0,122 2 0,-190 5 0,-61-3 0,64 1 0,1537-4 0,-756-1 0,-850 1 0,-1-2 0,1 0 0,51-6 0,-49 3 0,1 2 0,54-2 0,-34 2 0,0-2 0,0 0 0,-1-1 0,61-11 0,-38 5 0,52-11 0,2-1 0,-51 10 0,-61 10 0,1 1 0,0 0 0,0 0 0,1 1 0,24-2 0,6 0 0,0-1 0,-1-1 0,0-1 0,47-10 0,8-1 0,-77 13 0,0-1 0,-1 1 0,39-14 0,-40 12 0,0 0 0,1 0 0,42-7 0,-43 10 0,-1-1 0,0-1 0,0 0 0,-2 0 0,26-11 0,30-9 0,107-34 0,-107 40 0,-16 4 0,-42 12 0,-1-2 0,0 1 0,-1-1 0,0 0 0,-1 0 0,-1-1 0,0 1 0,0-1 0,-2-1 0,19-15 0,-23 18 0,0 0 0,1 0 0,0 0 0,0 1 0,12-6 0,21-10 0,50-47 0,-43 28 0,-42 33 0,-1 1 0,-1-1 0,0 0 0,0 1 0,-1-1 0,-1 0 0,1-11 0,6-10 0,-2 2 0,-2 0 0,-2 1 0,-6-38 0,0 10 0,3 50 0,0-18 0,-6-21 0,4 34 0,-1-1 0,-1 1 0,-1 0 0,0-1 0,-1 1 0,-8-6 0,-1-2 0,-1 0 0,-2 1 0,-1 1 0,-1-1 0,-2 2 0,-35-18 0,39 22 0,-29-18 0,37 19 0,-2 0 0,0 1 0,-1 0 0,0 0 0,-17-6 0,-25-5 0,-2 0 0,-88-18 0,-23-3 0,-24-6 0,145 35 0,-79-15 0,62 18 0,51 5 0,0 0 0,-1 0 0,1-1 0,0 0 0,-13-2 0,-44-10 0,-97-13 0,-4-1 0,128 21 0,-89-8 0,40 5 0,58 6 0,-1 0 0,0 1 0,0 1 0,-44 0 0,56 1 0,0 0 0,0-1 0,0 0 0,-33-5 0,32 4 0,-2 0 0,1 0 0,-32-1 0,-80-4 0,80 4 0,9-1 0,-70-10 0,73 9 0,-80-7 0,-6 1 0,86 8 0,-1 0 0,0 1 0,-48 0 0,66 2 0,-1 0 0,-31-3 0,28 1 0,-43 0 0,37 1 0,-44-3 0,46 3 0,-59-3 0,-1719 5 0,837 1 0,950 0 0,0 0 0,-35 4 0,33-3 0,-50 2 0,-17-3 0,42-2 0,0 2 0,-77 6 0,63-3 0,-1-2 0,-137-2 0,75-1 0,100 1 0,1 0 0,-1 1 0,-55 5 0,42-2 0,0-2 0,0 0 0,0-1 0,-58-3 0,0 1 0,40 0-53,39 0-210,0 1 1,0 0 0,-1 0-1,-39 4 1,45-1-6564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41ABD12-B764-4614-BC86-391BAE625E29}" type="datetimeFigureOut">
              <a:rPr lang="de-DE" smtClean="0"/>
              <a:t>15.02.2024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4D428B1-2554-491D-B226-BCE32FA91880}" type="slidenum">
              <a:rPr lang="de-DE" smtClean="0"/>
              <a:t>‹#›</a:t>
            </a:fld>
            <a:endParaRPr lang="de-DE"/>
          </a:p>
        </p:txBody>
      </p:sp>
    </p:spTree>
    <p:extLst>
      <p:ext uri="{BB962C8B-B14F-4D97-AF65-F5344CB8AC3E}">
        <p14:creationId xmlns:p14="http://schemas.microsoft.com/office/powerpoint/2010/main" val="254475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a:t>
            </a:fld>
            <a:endParaRPr lang="de-DE"/>
          </a:p>
        </p:txBody>
      </p:sp>
    </p:spTree>
    <p:extLst>
      <p:ext uri="{BB962C8B-B14F-4D97-AF65-F5344CB8AC3E}">
        <p14:creationId xmlns:p14="http://schemas.microsoft.com/office/powerpoint/2010/main" val="2343056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5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12</a:t>
            </a:fld>
            <a:endParaRPr lang="de-DE"/>
          </a:p>
        </p:txBody>
      </p:sp>
    </p:spTree>
    <p:extLst>
      <p:ext uri="{BB962C8B-B14F-4D97-AF65-F5344CB8AC3E}">
        <p14:creationId xmlns:p14="http://schemas.microsoft.com/office/powerpoint/2010/main" val="4107059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13</a:t>
            </a:fld>
            <a:endParaRPr lang="de-DE"/>
          </a:p>
        </p:txBody>
      </p:sp>
    </p:spTree>
    <p:extLst>
      <p:ext uri="{BB962C8B-B14F-4D97-AF65-F5344CB8AC3E}">
        <p14:creationId xmlns:p14="http://schemas.microsoft.com/office/powerpoint/2010/main" val="3039544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14</a:t>
            </a:fld>
            <a:endParaRPr lang="de-DE"/>
          </a:p>
        </p:txBody>
      </p:sp>
    </p:spTree>
    <p:extLst>
      <p:ext uri="{BB962C8B-B14F-4D97-AF65-F5344CB8AC3E}">
        <p14:creationId xmlns:p14="http://schemas.microsoft.com/office/powerpoint/2010/main" val="2343056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15</a:t>
            </a:fld>
            <a:endParaRPr lang="de-DE"/>
          </a:p>
        </p:txBody>
      </p:sp>
    </p:spTree>
    <p:extLst>
      <p:ext uri="{BB962C8B-B14F-4D97-AF65-F5344CB8AC3E}">
        <p14:creationId xmlns:p14="http://schemas.microsoft.com/office/powerpoint/2010/main" val="2807705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16</a:t>
            </a:fld>
            <a:endParaRPr lang="de-DE"/>
          </a:p>
        </p:txBody>
      </p:sp>
    </p:spTree>
    <p:extLst>
      <p:ext uri="{BB962C8B-B14F-4D97-AF65-F5344CB8AC3E}">
        <p14:creationId xmlns:p14="http://schemas.microsoft.com/office/powerpoint/2010/main" val="4187052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17</a:t>
            </a:fld>
            <a:endParaRPr lang="de-DE"/>
          </a:p>
        </p:txBody>
      </p:sp>
    </p:spTree>
    <p:extLst>
      <p:ext uri="{BB962C8B-B14F-4D97-AF65-F5344CB8AC3E}">
        <p14:creationId xmlns:p14="http://schemas.microsoft.com/office/powerpoint/2010/main" val="16497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18</a:t>
            </a:fld>
            <a:endParaRPr lang="de-DE"/>
          </a:p>
        </p:txBody>
      </p:sp>
    </p:spTree>
    <p:extLst>
      <p:ext uri="{BB962C8B-B14F-4D97-AF65-F5344CB8AC3E}">
        <p14:creationId xmlns:p14="http://schemas.microsoft.com/office/powerpoint/2010/main" val="405710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19</a:t>
            </a:fld>
            <a:endParaRPr lang="de-DE"/>
          </a:p>
        </p:txBody>
      </p:sp>
    </p:spTree>
    <p:extLst>
      <p:ext uri="{BB962C8B-B14F-4D97-AF65-F5344CB8AC3E}">
        <p14:creationId xmlns:p14="http://schemas.microsoft.com/office/powerpoint/2010/main" val="2658343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20</a:t>
            </a:fld>
            <a:endParaRPr lang="de-DE"/>
          </a:p>
        </p:txBody>
      </p:sp>
    </p:spTree>
    <p:extLst>
      <p:ext uri="{BB962C8B-B14F-4D97-AF65-F5344CB8AC3E}">
        <p14:creationId xmlns:p14="http://schemas.microsoft.com/office/powerpoint/2010/main" val="424840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a:t>
            </a:fld>
            <a:endParaRPr lang="de-DE"/>
          </a:p>
        </p:txBody>
      </p:sp>
    </p:spTree>
    <p:extLst>
      <p:ext uri="{BB962C8B-B14F-4D97-AF65-F5344CB8AC3E}">
        <p14:creationId xmlns:p14="http://schemas.microsoft.com/office/powerpoint/2010/main" val="1196403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21</a:t>
            </a:fld>
            <a:endParaRPr lang="de-DE"/>
          </a:p>
        </p:txBody>
      </p:sp>
    </p:spTree>
    <p:extLst>
      <p:ext uri="{BB962C8B-B14F-4D97-AF65-F5344CB8AC3E}">
        <p14:creationId xmlns:p14="http://schemas.microsoft.com/office/powerpoint/2010/main" val="1109187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22</a:t>
            </a:fld>
            <a:endParaRPr lang="de-DE"/>
          </a:p>
        </p:txBody>
      </p:sp>
    </p:spTree>
    <p:extLst>
      <p:ext uri="{BB962C8B-B14F-4D97-AF65-F5344CB8AC3E}">
        <p14:creationId xmlns:p14="http://schemas.microsoft.com/office/powerpoint/2010/main" val="1196403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a:t>
            </a:fld>
            <a:endParaRPr lang="de-DE"/>
          </a:p>
        </p:txBody>
      </p:sp>
    </p:spTree>
    <p:extLst>
      <p:ext uri="{BB962C8B-B14F-4D97-AF65-F5344CB8AC3E}">
        <p14:creationId xmlns:p14="http://schemas.microsoft.com/office/powerpoint/2010/main" val="186497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a:t>
            </a:fld>
            <a:endParaRPr lang="de-DE"/>
          </a:p>
        </p:txBody>
      </p:sp>
    </p:spTree>
    <p:extLst>
      <p:ext uri="{BB962C8B-B14F-4D97-AF65-F5344CB8AC3E}">
        <p14:creationId xmlns:p14="http://schemas.microsoft.com/office/powerpoint/2010/main" val="101712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6</a:t>
            </a:fld>
            <a:endParaRPr lang="de-DE"/>
          </a:p>
        </p:txBody>
      </p:sp>
    </p:spTree>
    <p:extLst>
      <p:ext uri="{BB962C8B-B14F-4D97-AF65-F5344CB8AC3E}">
        <p14:creationId xmlns:p14="http://schemas.microsoft.com/office/powerpoint/2010/main" val="48139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7</a:t>
            </a:fld>
            <a:endParaRPr lang="de-DE"/>
          </a:p>
        </p:txBody>
      </p:sp>
    </p:spTree>
    <p:extLst>
      <p:ext uri="{BB962C8B-B14F-4D97-AF65-F5344CB8AC3E}">
        <p14:creationId xmlns:p14="http://schemas.microsoft.com/office/powerpoint/2010/main" val="8553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8</a:t>
            </a:fld>
            <a:endParaRPr lang="de-DE"/>
          </a:p>
        </p:txBody>
      </p:sp>
    </p:spTree>
    <p:extLst>
      <p:ext uri="{BB962C8B-B14F-4D97-AF65-F5344CB8AC3E}">
        <p14:creationId xmlns:p14="http://schemas.microsoft.com/office/powerpoint/2010/main" val="332452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27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2324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9" name="Rechteck 8"/>
          <p:cNvSpPr/>
          <p:nvPr userDrawn="1"/>
        </p:nvSpPr>
        <p:spPr>
          <a:xfrm>
            <a:off x="0" y="3765550"/>
            <a:ext cx="12192000" cy="3092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7" name="Rechteck 6"/>
          <p:cNvSpPr/>
          <p:nvPr userDrawn="1"/>
        </p:nvSpPr>
        <p:spPr>
          <a:xfrm>
            <a:off x="0" y="0"/>
            <a:ext cx="12192000" cy="3765550"/>
          </a:xfrm>
          <a:prstGeom prst="rect">
            <a:avLst/>
          </a:prstGeom>
          <a:solidFill>
            <a:srgbClr val="004C9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11" name="Rechteck 10"/>
          <p:cNvSpPr/>
          <p:nvPr userDrawn="1"/>
        </p:nvSpPr>
        <p:spPr>
          <a:xfrm>
            <a:off x="493776" y="742950"/>
            <a:ext cx="11201400" cy="55422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7B9C7173-7F7D-8A4C-BC17-45E2A0C4E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92494" y="5810796"/>
            <a:ext cx="413999" cy="413999"/>
          </a:xfrm>
          <a:prstGeom prst="rect">
            <a:avLst/>
          </a:prstGeom>
        </p:spPr>
      </p:pic>
      <p:pic>
        <p:nvPicPr>
          <p:cNvPr id="6" name="Grafik 5">
            <a:extLst>
              <a:ext uri="{FF2B5EF4-FFF2-40B4-BE49-F238E27FC236}">
                <a16:creationId xmlns:a16="http://schemas.microsoft.com/office/drawing/2014/main" id="{5D632F53-DC20-0C4E-AAF9-D1E1132D42C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484355" y="5810796"/>
            <a:ext cx="1246810" cy="413998"/>
          </a:xfrm>
          <a:prstGeom prst="rect">
            <a:avLst/>
          </a:prstGeom>
        </p:spPr>
      </p:pic>
      <p:pic>
        <p:nvPicPr>
          <p:cNvPr id="10" name="Grafik 9">
            <a:extLst>
              <a:ext uri="{FF2B5EF4-FFF2-40B4-BE49-F238E27FC236}">
                <a16:creationId xmlns:a16="http://schemas.microsoft.com/office/drawing/2014/main" id="{B340F2B0-800D-F04F-A870-6F0330AB4AE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47469" y="5724473"/>
            <a:ext cx="1041111" cy="500321"/>
          </a:xfrm>
          <a:prstGeom prst="rect">
            <a:avLst/>
          </a:prstGeom>
        </p:spPr>
      </p:pic>
      <p:pic>
        <p:nvPicPr>
          <p:cNvPr id="22" name="Grafik 21">
            <a:extLst>
              <a:ext uri="{FF2B5EF4-FFF2-40B4-BE49-F238E27FC236}">
                <a16:creationId xmlns:a16="http://schemas.microsoft.com/office/drawing/2014/main" id="{82B14B7E-BBCA-EB49-A0F6-1F257A07E84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624501" y="5810796"/>
            <a:ext cx="2020029" cy="413999"/>
          </a:xfrm>
          <a:prstGeom prst="rect">
            <a:avLst/>
          </a:prstGeom>
        </p:spPr>
      </p:pic>
      <p:pic>
        <p:nvPicPr>
          <p:cNvPr id="24" name="Grafik 23">
            <a:extLst>
              <a:ext uri="{FF2B5EF4-FFF2-40B4-BE49-F238E27FC236}">
                <a16:creationId xmlns:a16="http://schemas.microsoft.com/office/drawing/2014/main" id="{E08AF9F0-D8FB-0D41-A7A2-E9AAEA03421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611861" y="5810796"/>
            <a:ext cx="1961995" cy="413998"/>
          </a:xfrm>
          <a:prstGeom prst="rect">
            <a:avLst/>
          </a:prstGeom>
        </p:spPr>
      </p:pic>
      <p:pic>
        <p:nvPicPr>
          <p:cNvPr id="26" name="Grafik 25">
            <a:extLst>
              <a:ext uri="{FF2B5EF4-FFF2-40B4-BE49-F238E27FC236}">
                <a16:creationId xmlns:a16="http://schemas.microsoft.com/office/drawing/2014/main" id="{868D34C5-7692-0742-B660-7AB072264458}"/>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7162844" y="5810796"/>
            <a:ext cx="412027" cy="413998"/>
          </a:xfrm>
          <a:prstGeom prst="rect">
            <a:avLst/>
          </a:prstGeom>
        </p:spPr>
      </p:pic>
      <p:pic>
        <p:nvPicPr>
          <p:cNvPr id="28" name="Grafik 27">
            <a:extLst>
              <a:ext uri="{FF2B5EF4-FFF2-40B4-BE49-F238E27FC236}">
                <a16:creationId xmlns:a16="http://schemas.microsoft.com/office/drawing/2014/main" id="{947A4D26-C116-CF45-9D26-C5585A0643C8}"/>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4934086" y="5810796"/>
            <a:ext cx="2079622" cy="413999"/>
          </a:xfrm>
          <a:prstGeom prst="rect">
            <a:avLst/>
          </a:prstGeom>
        </p:spPr>
      </p:pic>
      <p:pic>
        <p:nvPicPr>
          <p:cNvPr id="30" name="Grafik 29">
            <a:extLst>
              <a:ext uri="{FF2B5EF4-FFF2-40B4-BE49-F238E27FC236}">
                <a16:creationId xmlns:a16="http://schemas.microsoft.com/office/drawing/2014/main" id="{444CBE5A-31AA-4647-BA92-24068D559E1E}"/>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2239600" y="5810796"/>
            <a:ext cx="1069285" cy="413998"/>
          </a:xfrm>
          <a:prstGeom prst="rect">
            <a:avLst/>
          </a:prstGeom>
        </p:spPr>
      </p:pic>
      <p:sp>
        <p:nvSpPr>
          <p:cNvPr id="13" name="Untertitel 2"/>
          <p:cNvSpPr>
            <a:spLocks noGrp="1"/>
          </p:cNvSpPr>
          <p:nvPr>
            <p:ph type="subTitle" idx="1" hasCustomPrompt="1"/>
          </p:nvPr>
        </p:nvSpPr>
        <p:spPr>
          <a:xfrm>
            <a:off x="1346200" y="3849688"/>
            <a:ext cx="9448800" cy="1655762"/>
          </a:xfrm>
          <a:prstGeom prst="rect">
            <a:avLst/>
          </a:prstGeom>
        </p:spPr>
        <p:txBody>
          <a:bodyPr anchor="ctr"/>
          <a:lstStyle>
            <a:lvl1pPr marL="0" indent="0" algn="ctr">
              <a:buNone/>
              <a:defRPr sz="2400">
                <a:solidFill>
                  <a:srgbClr val="004C93"/>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Victor </a:t>
            </a:r>
            <a:r>
              <a:rPr lang="en-US" noProof="0" dirty="0" err="1"/>
              <a:t>Dudarev</a:t>
            </a:r>
            <a:r>
              <a:rPr lang="en-US" noProof="0" dirty="0"/>
              <a:t>, Alfred Ludwig</a:t>
            </a:r>
          </a:p>
        </p:txBody>
      </p:sp>
      <p:sp>
        <p:nvSpPr>
          <p:cNvPr id="12" name="Titel 1"/>
          <p:cNvSpPr>
            <a:spLocks noGrp="1"/>
          </p:cNvSpPr>
          <p:nvPr>
            <p:ph type="ctrTitle" hasCustomPrompt="1"/>
          </p:nvPr>
        </p:nvSpPr>
        <p:spPr>
          <a:xfrm>
            <a:off x="1337733" y="831853"/>
            <a:ext cx="9450000" cy="2798763"/>
          </a:xfrm>
          <a:prstGeom prst="rect">
            <a:avLst/>
          </a:prstGeom>
        </p:spPr>
        <p:txBody>
          <a:bodyPr anchor="ctr">
            <a:normAutofit/>
          </a:bodyPr>
          <a:lstStyle>
            <a:lvl1pPr algn="ctr">
              <a:defRPr sz="4800" b="1" cap="small" baseline="0">
                <a:solidFill>
                  <a:schemeClr val="tx1"/>
                </a:solidFill>
                <a:latin typeface="Calibri" panose="020F0502020204030204" pitchFamily="34" charset="0"/>
                <a:cs typeface="Calibri" panose="020F0502020204030204" pitchFamily="34" charset="0"/>
              </a:defRPr>
            </a:lvl1pPr>
          </a:lstStyle>
          <a:p>
            <a:r>
              <a:rPr lang="en-US" sz="4400" dirty="0">
                <a:effectLst>
                  <a:outerShdw blurRad="38100" dist="38100" dir="2700000" algn="tl">
                    <a:srgbClr val="000000">
                      <a:alpha val="43137"/>
                    </a:srgbClr>
                  </a:outerShdw>
                </a:effectLst>
              </a:rPr>
              <a:t>Project INF:</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Research Data Management</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State of the Art</a:t>
            </a:r>
            <a:endParaRPr lang="en-US" noProof="0" dirty="0"/>
          </a:p>
        </p:txBody>
      </p:sp>
      <p:sp>
        <p:nvSpPr>
          <p:cNvPr id="2" name="TextBox 1">
            <a:extLst>
              <a:ext uri="{FF2B5EF4-FFF2-40B4-BE49-F238E27FC236}">
                <a16:creationId xmlns:a16="http://schemas.microsoft.com/office/drawing/2014/main" id="{936FB210-F037-A083-7CED-FB42332088E6}"/>
              </a:ext>
            </a:extLst>
          </p:cNvPr>
          <p:cNvSpPr txBox="1"/>
          <p:nvPr userDrawn="1"/>
        </p:nvSpPr>
        <p:spPr>
          <a:xfrm>
            <a:off x="572307" y="1279485"/>
            <a:ext cx="1091048" cy="461665"/>
          </a:xfrm>
          <a:prstGeom prst="rect">
            <a:avLst/>
          </a:prstGeom>
          <a:noFill/>
        </p:spPr>
        <p:txBody>
          <a:bodyPr wrap="square" rtlCol="0">
            <a:spAutoFit/>
          </a:bodyPr>
          <a:lstStyle/>
          <a:p>
            <a:pPr algn="ctr"/>
            <a:r>
              <a:rPr lang="en-US" sz="1200" b="1" dirty="0">
                <a:solidFill>
                  <a:srgbClr val="004C93"/>
                </a:solidFill>
              </a:rPr>
              <a:t>Dr.</a:t>
            </a:r>
          </a:p>
          <a:p>
            <a:pPr algn="ctr"/>
            <a:r>
              <a:rPr lang="en-US" sz="1200" b="1" dirty="0">
                <a:solidFill>
                  <a:srgbClr val="004C93"/>
                </a:solidFill>
              </a:rPr>
              <a:t>V. Dudarev</a:t>
            </a:r>
            <a:endParaRPr lang="en-DE" sz="1200" b="1" dirty="0">
              <a:solidFill>
                <a:srgbClr val="004C93"/>
              </a:solidFill>
            </a:endParaRPr>
          </a:p>
        </p:txBody>
      </p:sp>
      <p:pic>
        <p:nvPicPr>
          <p:cNvPr id="3" name="Рисунок 2">
            <a:extLst>
              <a:ext uri="{FF2B5EF4-FFF2-40B4-BE49-F238E27FC236}">
                <a16:creationId xmlns:a16="http://schemas.microsoft.com/office/drawing/2014/main" id="{73587748-B04B-7D1E-B8AB-063FF3EF568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37547" y="23753"/>
            <a:ext cx="1352550" cy="1352550"/>
          </a:xfrm>
          <a:prstGeom prst="rect">
            <a:avLst/>
          </a:prstGeom>
        </p:spPr>
      </p:pic>
      <p:grpSp>
        <p:nvGrpSpPr>
          <p:cNvPr id="5" name="Gruppieren 20">
            <a:extLst>
              <a:ext uri="{FF2B5EF4-FFF2-40B4-BE49-F238E27FC236}">
                <a16:creationId xmlns:a16="http://schemas.microsoft.com/office/drawing/2014/main" id="{2F7A5981-6C87-22B5-E34E-E1100820BA9C}"/>
              </a:ext>
            </a:extLst>
          </p:cNvPr>
          <p:cNvGrpSpPr/>
          <p:nvPr userDrawn="1"/>
        </p:nvGrpSpPr>
        <p:grpSpPr>
          <a:xfrm>
            <a:off x="10519856" y="138557"/>
            <a:ext cx="1250443" cy="1641881"/>
            <a:chOff x="38686" y="191588"/>
            <a:chExt cx="1250443" cy="1641881"/>
          </a:xfrm>
        </p:grpSpPr>
        <p:pic>
          <p:nvPicPr>
            <p:cNvPr id="8" name="Grafik 7176">
              <a:extLst>
                <a:ext uri="{FF2B5EF4-FFF2-40B4-BE49-F238E27FC236}">
                  <a16:creationId xmlns:a16="http://schemas.microsoft.com/office/drawing/2014/main" id="{9B009292-BC18-19AD-BDCD-036DC63CFF2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4095" t="8973" r="22151" b="19077"/>
            <a:stretch/>
          </p:blipFill>
          <p:spPr>
            <a:xfrm>
              <a:off x="174172" y="191588"/>
              <a:ext cx="992777" cy="1149531"/>
            </a:xfrm>
            <a:prstGeom prst="ellipse">
              <a:avLst/>
            </a:prstGeom>
            <a:ln>
              <a:solidFill>
                <a:schemeClr val="bg1">
                  <a:lumMod val="65000"/>
                </a:schemeClr>
              </a:solidFill>
            </a:ln>
          </p:spPr>
        </p:pic>
        <p:sp>
          <p:nvSpPr>
            <p:cNvPr id="14" name="TextBox 11">
              <a:extLst>
                <a:ext uri="{FF2B5EF4-FFF2-40B4-BE49-F238E27FC236}">
                  <a16:creationId xmlns:a16="http://schemas.microsoft.com/office/drawing/2014/main" id="{0234D9FB-9A5E-AA22-1FFE-CE106C305434}"/>
                </a:ext>
              </a:extLst>
            </p:cNvPr>
            <p:cNvSpPr txBox="1"/>
            <p:nvPr/>
          </p:nvSpPr>
          <p:spPr>
            <a:xfrm>
              <a:off x="38686" y="1371804"/>
              <a:ext cx="1250443" cy="461665"/>
            </a:xfrm>
            <a:prstGeom prst="rect">
              <a:avLst/>
            </a:prstGeom>
            <a:noFill/>
          </p:spPr>
          <p:txBody>
            <a:bodyPr wrap="square" rtlCol="0">
              <a:spAutoFit/>
            </a:bodyPr>
            <a:lstStyle/>
            <a:p>
              <a:pPr algn="ctr"/>
              <a:r>
                <a:rPr lang="en-US" sz="1200" b="1" dirty="0">
                  <a:solidFill>
                    <a:srgbClr val="004C93"/>
                  </a:solidFill>
                </a:rPr>
                <a:t>Prof. Dr.</a:t>
              </a:r>
            </a:p>
            <a:p>
              <a:pPr algn="ctr"/>
              <a:r>
                <a:rPr lang="en-US" sz="1200" b="1" dirty="0">
                  <a:solidFill>
                    <a:srgbClr val="004C93"/>
                  </a:solidFill>
                </a:rPr>
                <a:t>A. Ludwig</a:t>
              </a:r>
              <a:endParaRPr lang="en-DE" sz="1200" b="1" dirty="0">
                <a:solidFill>
                  <a:srgbClr val="004C93"/>
                </a:solidFill>
              </a:endParaRPr>
            </a:p>
          </p:txBody>
        </p:sp>
      </p:grpSp>
    </p:spTree>
    <p:extLst>
      <p:ext uri="{BB962C8B-B14F-4D97-AF65-F5344CB8AC3E}">
        <p14:creationId xmlns:p14="http://schemas.microsoft.com/office/powerpoint/2010/main" val="96132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Slid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E10AE831-2867-F646-83B4-DA810147BE78}"/>
              </a:ext>
            </a:extLst>
          </p:cNvPr>
          <p:cNvSpPr txBox="1"/>
          <p:nvPr userDrawn="1"/>
        </p:nvSpPr>
        <p:spPr>
          <a:xfrm>
            <a:off x="219600" y="6390591"/>
            <a:ext cx="489047" cy="427215"/>
          </a:xfrm>
          <a:prstGeom prst="rect">
            <a:avLst/>
          </a:prstGeom>
          <a:noFill/>
        </p:spPr>
        <p:txBody>
          <a:bodyPr wrap="none" lIns="0" rtlCol="0" anchor="ctr" anchorCtr="0">
            <a:noAutofit/>
          </a:bodyPr>
          <a:lstStyle/>
          <a:p>
            <a:fld id="{C2010D74-AEB2-4A4B-A2EC-3697475144BD}" type="slidenum">
              <a:rPr lang="en-GB" sz="1400" b="0" kern="1200" smtClean="0">
                <a:solidFill>
                  <a:srgbClr val="004C93"/>
                </a:solidFill>
                <a:latin typeface="+mn-lt"/>
                <a:ea typeface="ＭＳ Ｐゴシック" charset="-128"/>
                <a:cs typeface="Calibri" panose="020F0502020204030204" pitchFamily="34" charset="0"/>
              </a:rPr>
              <a:t>‹#›</a:t>
            </a:fld>
            <a:endParaRPr lang="en-GB" sz="1400" b="0" kern="1200" dirty="0">
              <a:solidFill>
                <a:srgbClr val="004C93"/>
              </a:solidFill>
              <a:latin typeface="+mn-lt"/>
              <a:ea typeface="ＭＳ Ｐゴシック" charset="-128"/>
              <a:cs typeface="Calibri" panose="020F0502020204030204" pitchFamily="34" charset="0"/>
            </a:endParaRPr>
          </a:p>
        </p:txBody>
      </p:sp>
      <p:sp>
        <p:nvSpPr>
          <p:cNvPr id="6" name="Title">
            <a:extLst>
              <a:ext uri="{FF2B5EF4-FFF2-40B4-BE49-F238E27FC236}">
                <a16:creationId xmlns:a16="http://schemas.microsoft.com/office/drawing/2014/main" id="{60DD7736-FA16-9041-A930-CE6D748B0BDF}"/>
              </a:ext>
            </a:extLst>
          </p:cNvPr>
          <p:cNvSpPr>
            <a:spLocks noGrp="1"/>
          </p:cNvSpPr>
          <p:nvPr>
            <p:ph type="title"/>
          </p:nvPr>
        </p:nvSpPr>
        <p:spPr>
          <a:xfrm>
            <a:off x="215999" y="108000"/>
            <a:ext cx="11764994" cy="792000"/>
          </a:xfrm>
        </p:spPr>
        <p:txBody>
          <a:bodyPr tIns="36000" bIns="36000">
            <a:noAutofit/>
          </a:bodyPr>
          <a:lstStyle>
            <a:lvl1pPr>
              <a:defRPr lang="de-DE" sz="3600" b="1" baseline="0" smtClean="0">
                <a:solidFill>
                  <a:srgbClr val="004C93"/>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endParaRPr lang="en-US" noProof="0" dirty="0"/>
          </a:p>
        </p:txBody>
      </p:sp>
      <p:grpSp>
        <p:nvGrpSpPr>
          <p:cNvPr id="22" name="Area C">
            <a:extLst>
              <a:ext uri="{FF2B5EF4-FFF2-40B4-BE49-F238E27FC236}">
                <a16:creationId xmlns:a16="http://schemas.microsoft.com/office/drawing/2014/main" id="{0F8AF86F-DAD4-E648-A096-8E7DDD34F16A}"/>
              </a:ext>
            </a:extLst>
          </p:cNvPr>
          <p:cNvGrpSpPr/>
          <p:nvPr userDrawn="1"/>
        </p:nvGrpSpPr>
        <p:grpSpPr>
          <a:xfrm>
            <a:off x="11407608" y="144000"/>
            <a:ext cx="720000" cy="720000"/>
            <a:chOff x="11448000" y="144000"/>
            <a:chExt cx="720000" cy="720000"/>
          </a:xfrm>
        </p:grpSpPr>
        <p:sp>
          <p:nvSpPr>
            <p:cNvPr id="23" name="Element_C">
              <a:extLst>
                <a:ext uri="{FF2B5EF4-FFF2-40B4-BE49-F238E27FC236}">
                  <a16:creationId xmlns:a16="http://schemas.microsoft.com/office/drawing/2014/main" id="{717E5556-728B-D449-9DB4-95716CFA47C0}"/>
                </a:ext>
              </a:extLst>
            </p:cNvPr>
            <p:cNvSpPr/>
            <p:nvPr/>
          </p:nvSpPr>
          <p:spPr>
            <a:xfrm flipH="1">
              <a:off x="11448000" y="144000"/>
              <a:ext cx="720000" cy="720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dirty="0">
                <a:solidFill>
                  <a:schemeClr val="bg1"/>
                </a:solidFill>
                <a:latin typeface="Calibri" panose="020F0502020204030204" pitchFamily="34" charset="0"/>
                <a:cs typeface="Calibri" panose="020F0502020204030204" pitchFamily="34" charset="0"/>
              </a:endParaRPr>
            </a:p>
          </p:txBody>
        </p:sp>
        <p:sp>
          <p:nvSpPr>
            <p:cNvPr id="24" name="Text_C">
              <a:extLst>
                <a:ext uri="{FF2B5EF4-FFF2-40B4-BE49-F238E27FC236}">
                  <a16:creationId xmlns:a16="http://schemas.microsoft.com/office/drawing/2014/main" id="{3331879B-FD0F-4F43-8A20-22FB5D4129E5}"/>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INF</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6" name="Area B" hidden="1">
            <a:extLst>
              <a:ext uri="{FF2B5EF4-FFF2-40B4-BE49-F238E27FC236}">
                <a16:creationId xmlns:a16="http://schemas.microsoft.com/office/drawing/2014/main" id="{5F7337AB-AC00-9A4F-AE65-68CE30482C06}"/>
              </a:ext>
            </a:extLst>
          </p:cNvPr>
          <p:cNvGrpSpPr/>
          <p:nvPr userDrawn="1"/>
        </p:nvGrpSpPr>
        <p:grpSpPr>
          <a:xfrm>
            <a:off x="11407608" y="144000"/>
            <a:ext cx="720000" cy="720000"/>
            <a:chOff x="11448000" y="144000"/>
            <a:chExt cx="720000" cy="720000"/>
          </a:xfrm>
        </p:grpSpPr>
        <p:sp>
          <p:nvSpPr>
            <p:cNvPr id="17" name="Element_B">
              <a:extLst>
                <a:ext uri="{FF2B5EF4-FFF2-40B4-BE49-F238E27FC236}">
                  <a16:creationId xmlns:a16="http://schemas.microsoft.com/office/drawing/2014/main" id="{C489C6BB-48D0-214E-8C59-0E82FE509984}"/>
                </a:ext>
              </a:extLst>
            </p:cNvPr>
            <p:cNvSpPr>
              <a:spLocks noGrp="1" noRot="1" noMove="1" noResize="1" noEditPoints="1" noAdjustHandles="1" noChangeArrowheads="1" noChangeShapeType="1"/>
            </p:cNvSpPr>
            <p:nvPr/>
          </p:nvSpPr>
          <p:spPr>
            <a:xfrm flipH="1">
              <a:off x="11448000" y="1440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18" name="Text_B">
              <a:extLst>
                <a:ext uri="{FF2B5EF4-FFF2-40B4-BE49-F238E27FC236}">
                  <a16:creationId xmlns:a16="http://schemas.microsoft.com/office/drawing/2014/main" id="{96CD414C-3C04-2E4A-897D-68B2E774E954}"/>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B02</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9" name="Area A" hidden="1">
            <a:extLst>
              <a:ext uri="{FF2B5EF4-FFF2-40B4-BE49-F238E27FC236}">
                <a16:creationId xmlns:a16="http://schemas.microsoft.com/office/drawing/2014/main" id="{7643002E-2D77-6840-B933-08975F0106D6}"/>
              </a:ext>
            </a:extLst>
          </p:cNvPr>
          <p:cNvGrpSpPr/>
          <p:nvPr userDrawn="1"/>
        </p:nvGrpSpPr>
        <p:grpSpPr>
          <a:xfrm>
            <a:off x="11407608" y="144000"/>
            <a:ext cx="720000" cy="720000"/>
            <a:chOff x="11448000" y="144000"/>
            <a:chExt cx="720000" cy="720000"/>
          </a:xfrm>
        </p:grpSpPr>
        <p:sp>
          <p:nvSpPr>
            <p:cNvPr id="20" name="Element_A">
              <a:extLst>
                <a:ext uri="{FF2B5EF4-FFF2-40B4-BE49-F238E27FC236}">
                  <a16:creationId xmlns:a16="http://schemas.microsoft.com/office/drawing/2014/main" id="{A7CEC376-494D-C54F-B896-5E66AC180452}"/>
                </a:ext>
              </a:extLst>
            </p:cNvPr>
            <p:cNvSpPr/>
            <p:nvPr/>
          </p:nvSpPr>
          <p:spPr>
            <a:xfrm flipH="1">
              <a:off x="11448000" y="144000"/>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21" name="Text_A">
              <a:extLst>
                <a:ext uri="{FF2B5EF4-FFF2-40B4-BE49-F238E27FC236}">
                  <a16:creationId xmlns:a16="http://schemas.microsoft.com/office/drawing/2014/main" id="{0BD97176-935F-3D4E-B9A0-3E17388CF2C9}"/>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tx1"/>
                  </a:solidFill>
                  <a:latin typeface="Calibri" panose="020F0502020204030204" pitchFamily="34" charset="0"/>
                  <a:cs typeface="Calibri" panose="020F0502020204030204" pitchFamily="34" charset="0"/>
                </a:rPr>
                <a:t>A09</a:t>
              </a:r>
              <a:endParaRPr lang="en-DE" sz="2000" b="1" dirty="0">
                <a:solidFill>
                  <a:schemeClr val="tx1"/>
                </a:solidFill>
                <a:latin typeface="Calibri" panose="020F0502020204030204" pitchFamily="34" charset="0"/>
                <a:cs typeface="Calibri" panose="020F0502020204030204" pitchFamily="34" charset="0"/>
              </a:endParaRPr>
            </a:p>
          </p:txBody>
        </p:sp>
      </p:grpSp>
      <p:cxnSp>
        <p:nvCxnSpPr>
          <p:cNvPr id="28" name="Design Element: Line">
            <a:extLst>
              <a:ext uri="{FF2B5EF4-FFF2-40B4-BE49-F238E27FC236}">
                <a16:creationId xmlns:a16="http://schemas.microsoft.com/office/drawing/2014/main" id="{78779EE9-EA30-7A40-A4ED-51C6928F2CBA}"/>
              </a:ext>
            </a:extLst>
          </p:cNvPr>
          <p:cNvCxnSpPr>
            <a:cxnSpLocks/>
          </p:cNvCxnSpPr>
          <p:nvPr userDrawn="1"/>
        </p:nvCxnSpPr>
        <p:spPr>
          <a:xfrm>
            <a:off x="215999" y="6342499"/>
            <a:ext cx="1176499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9" name="Gruppieren 28">
            <a:extLst>
              <a:ext uri="{FF2B5EF4-FFF2-40B4-BE49-F238E27FC236}">
                <a16:creationId xmlns:a16="http://schemas.microsoft.com/office/drawing/2014/main" id="{CA24BC50-7A3F-DA40-8A91-D57791100FB3}"/>
              </a:ext>
            </a:extLst>
          </p:cNvPr>
          <p:cNvGrpSpPr/>
          <p:nvPr userDrawn="1"/>
        </p:nvGrpSpPr>
        <p:grpSpPr>
          <a:xfrm>
            <a:off x="10489546" y="6104033"/>
            <a:ext cx="1491446" cy="695182"/>
            <a:chOff x="10466773" y="6064346"/>
            <a:chExt cx="1491446" cy="695182"/>
          </a:xfrm>
        </p:grpSpPr>
        <p:sp>
          <p:nvSpPr>
            <p:cNvPr id="30" name="Rechteck 29">
              <a:extLst>
                <a:ext uri="{FF2B5EF4-FFF2-40B4-BE49-F238E27FC236}">
                  <a16:creationId xmlns:a16="http://schemas.microsoft.com/office/drawing/2014/main" id="{127A10B7-8B73-754D-8784-F7BFEABF5157}"/>
                </a:ext>
              </a:extLst>
            </p:cNvPr>
            <p:cNvSpPr/>
            <p:nvPr userDrawn="1"/>
          </p:nvSpPr>
          <p:spPr>
            <a:xfrm>
              <a:off x="10466773" y="6195600"/>
              <a:ext cx="468000" cy="23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fik 30">
              <a:hlinkClick r:id="" action="ppaction://noaction"/>
              <a:extLst>
                <a:ext uri="{FF2B5EF4-FFF2-40B4-BE49-F238E27FC236}">
                  <a16:creationId xmlns:a16="http://schemas.microsoft.com/office/drawing/2014/main" id="{9C87BB19-523F-1346-9BC0-B8984CA1D002}"/>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2780" y="6064346"/>
              <a:ext cx="1445439" cy="695182"/>
            </a:xfrm>
            <a:prstGeom prst="rect">
              <a:avLst/>
            </a:prstGeom>
          </p:spPr>
        </p:pic>
      </p:grpSp>
      <p:sp>
        <p:nvSpPr>
          <p:cNvPr id="5" name="Presentation Details">
            <a:extLst>
              <a:ext uri="{FF2B5EF4-FFF2-40B4-BE49-F238E27FC236}">
                <a16:creationId xmlns:a16="http://schemas.microsoft.com/office/drawing/2014/main" id="{4D7C228A-EAD6-1667-CBEA-C827F0274DC9}"/>
              </a:ext>
            </a:extLst>
          </p:cNvPr>
          <p:cNvSpPr txBox="1"/>
          <p:nvPr userDrawn="1"/>
        </p:nvSpPr>
        <p:spPr>
          <a:xfrm>
            <a:off x="580104" y="6372000"/>
            <a:ext cx="4995073" cy="485999"/>
          </a:xfrm>
          <a:prstGeom prst="rect">
            <a:avLst/>
          </a:prstGeom>
          <a:noFill/>
        </p:spPr>
        <p:txBody>
          <a:bodyPr wrap="none" lIns="90000" rIns="90000" rtlCol="0" anchor="ctr" anchorCtr="0">
            <a:noAutofit/>
          </a:bodyPr>
          <a:lstStyle/>
          <a:p>
            <a:r>
              <a:rPr lang="en-US" sz="1300" b="1" noProof="0" dirty="0">
                <a:solidFill>
                  <a:srgbClr val="004C93"/>
                </a:solidFill>
              </a:rPr>
              <a:t>CRC/TRR 247 – Heterogeneous Oxidation Catalysis in the Liquid Phase</a:t>
            </a:r>
          </a:p>
          <a:p>
            <a:r>
              <a:rPr lang="en-US" sz="1200" noProof="0" dirty="0">
                <a:solidFill>
                  <a:srgbClr val="004C93"/>
                </a:solidFill>
              </a:rPr>
              <a:t>14-16 February 2024 | Annual Meeting</a:t>
            </a:r>
          </a:p>
        </p:txBody>
      </p:sp>
      <p:sp>
        <p:nvSpPr>
          <p:cNvPr id="7" name="References" hidden="1">
            <a:extLst>
              <a:ext uri="{FF2B5EF4-FFF2-40B4-BE49-F238E27FC236}">
                <a16:creationId xmlns:a16="http://schemas.microsoft.com/office/drawing/2014/main" id="{9F55CC67-CB81-B052-1C1C-EF8D44B1F4EA}"/>
              </a:ext>
            </a:extLst>
          </p:cNvPr>
          <p:cNvSpPr>
            <a:spLocks noGrp="1"/>
          </p:cNvSpPr>
          <p:nvPr>
            <p:ph type="body" sz="quarter" idx="13" hasCustomPrompt="1"/>
          </p:nvPr>
        </p:nvSpPr>
        <p:spPr>
          <a:xfrm>
            <a:off x="5669023" y="6362393"/>
            <a:ext cx="5313301" cy="485999"/>
          </a:xfrm>
        </p:spPr>
        <p:txBody>
          <a:bodyPr lIns="36000" tIns="18000" rIns="36000" bIns="0">
            <a:normAutofit/>
          </a:bodyPr>
          <a:lstStyle>
            <a:lvl1pPr marL="0" indent="-228600">
              <a:lnSpc>
                <a:spcPct val="100000"/>
              </a:lnSpc>
              <a:spcBef>
                <a:spcPts val="0"/>
              </a:spcBef>
              <a:buFont typeface="+mj-lt"/>
              <a:buAutoNum type="arabicParenBoth"/>
              <a:defRPr sz="1000">
                <a:latin typeface="Calibri" panose="020F0502020204030204" pitchFamily="34" charset="0"/>
                <a:cs typeface="Calibri" panose="020F0502020204030204" pitchFamily="34" charset="0"/>
              </a:defRPr>
            </a:lvl1pPr>
          </a:lstStyle>
          <a:p>
            <a:pPr lvl="0"/>
            <a:r>
              <a:rPr lang="en-US" noProof="0" dirty="0"/>
              <a:t>Reference 1</a:t>
            </a:r>
          </a:p>
          <a:p>
            <a:pPr lvl="0"/>
            <a:r>
              <a:rPr lang="en-US" noProof="0" dirty="0"/>
              <a:t>Reference 2</a:t>
            </a:r>
          </a:p>
          <a:p>
            <a:pPr lvl="0"/>
            <a:r>
              <a:rPr lang="en-US" noProof="0" dirty="0"/>
              <a:t>Reference 3</a:t>
            </a:r>
          </a:p>
        </p:txBody>
      </p:sp>
    </p:spTree>
    <p:extLst>
      <p:ext uri="{BB962C8B-B14F-4D97-AF65-F5344CB8AC3E}">
        <p14:creationId xmlns:p14="http://schemas.microsoft.com/office/powerpoint/2010/main" val="2688142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91790937"/>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c247.mdi.ruhr-uni-bochum.de/object/synthesis-for-sample-8220-co-deposition-221111-k3-3-192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demo.mdi.ruhr-uni-bochum.de/object/ag2s-487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Data_typ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crc247.mdi.ruhr-uni-bochum.de/custom/editsample/0/?idr=179&amp;returl=%2Frubric%2Farea-c_c04" TargetMode="External"/><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mdi.matinf.pro/custom/editsample/43508/?idr=2748&amp;returl=%252Frubric%252Ftes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rc247.mdi.ruhr-uni-bochum.de/handov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c247.mdi.ruhr-uni-bochum.de/rubric/area-c_c0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hyperlink" Target="https://crc247.mdi.ruhr-uni-bochum.de/report/objectsstatistic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hyperlink" Target="https://crc247.mdi.ruhr-uni-bochum.de/report/usersstatistic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hyperlink" Target="https://localhost:7106/search/?system=Co-Ho-Mn-Ni-V&amp;typeid=8&amp;Hopctmin=20&amp;Hopctmax=80&amp;pr0name=R&amp;pr0type=Float&amp;pr0min=1&amp;pr0max=8&amp;prcnt=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hyperlink" Target="mailto:Victor.Dudarev@rub.d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vdudarev.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6.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F-lAFeeYF2I3komTPoLZJjhnWz5VhXwC/edit?usp=sharing&amp;ouid=117346421118620353373&amp;rtpof=true&amp;sd=tru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2F0A855-EB3C-04D6-EFE5-D5946B1C1BF9}"/>
              </a:ext>
            </a:extLst>
          </p:cNvPr>
          <p:cNvSpPr>
            <a:spLocks noGrp="1"/>
          </p:cNvSpPr>
          <p:nvPr>
            <p:ph type="subTitle" idx="1"/>
          </p:nvPr>
        </p:nvSpPr>
        <p:spPr/>
        <p:txBody>
          <a:bodyPr/>
          <a:lstStyle/>
          <a:p>
            <a:r>
              <a:rPr lang="en-US" dirty="0"/>
              <a:t>Victor </a:t>
            </a:r>
            <a:r>
              <a:rPr lang="en-US" dirty="0" err="1"/>
              <a:t>Dudarev</a:t>
            </a:r>
            <a:r>
              <a:rPr lang="en-US" dirty="0"/>
              <a:t>, Alfred Ludwig</a:t>
            </a:r>
            <a:endParaRPr lang="en-DE" dirty="0"/>
          </a:p>
        </p:txBody>
      </p:sp>
      <p:sp>
        <p:nvSpPr>
          <p:cNvPr id="19" name="Titel 5">
            <a:extLst>
              <a:ext uri="{FF2B5EF4-FFF2-40B4-BE49-F238E27FC236}">
                <a16:creationId xmlns:a16="http://schemas.microsoft.com/office/drawing/2014/main" id="{1FD4D80D-43CE-4DFC-2871-ED5F1AF6FFDA}"/>
              </a:ext>
            </a:extLst>
          </p:cNvPr>
          <p:cNvSpPr>
            <a:spLocks noGrp="1"/>
          </p:cNvSpPr>
          <p:nvPr>
            <p:ph type="ctrTitle"/>
          </p:nvPr>
        </p:nvSpPr>
        <p:spPr>
          <a:xfrm>
            <a:off x="1337733" y="831853"/>
            <a:ext cx="9450000" cy="2798763"/>
          </a:xfrm>
        </p:spPr>
        <p:txBody>
          <a:bodyPr>
            <a:normAutofit/>
          </a:bodyPr>
          <a:lstStyle/>
          <a:p>
            <a:pPr>
              <a:lnSpc>
                <a:spcPct val="114000"/>
              </a:lnSpc>
              <a:spcBef>
                <a:spcPts val="300"/>
              </a:spcBef>
              <a:spcAft>
                <a:spcPts val="300"/>
              </a:spcAft>
            </a:pPr>
            <a:r>
              <a:rPr lang="en-US" sz="4000" dirty="0">
                <a:effectLst>
                  <a:outerShdw blurRad="38100" dist="38100" dir="2700000" algn="tl">
                    <a:srgbClr val="000000">
                      <a:alpha val="43137"/>
                    </a:srgbClr>
                  </a:outerShdw>
                </a:effectLst>
              </a:rPr>
              <a:t>Project INF:</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“Research Data Management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State of the Art”</a:t>
            </a:r>
            <a:endParaRPr lang="de-DE" sz="4000" cap="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104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Templates for type</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5496448" y="6362393"/>
            <a:ext cx="4973934" cy="485999"/>
          </a:xfrm>
        </p:spPr>
        <p:txBody>
          <a:bodyPr/>
          <a:lstStyle/>
          <a:p>
            <a:pPr indent="0" defTabSz="914377">
              <a:buNone/>
            </a:pPr>
            <a:r>
              <a:rPr lang="en-US" altLang="ru-RU" sz="1000" dirty="0">
                <a:solidFill>
                  <a:prstClr val="black"/>
                </a:solidFill>
                <a:latin typeface="Arial" panose="020B0604020202020204" pitchFamily="34" charset="0"/>
                <a:hlinkClick r:id="rId3"/>
              </a:rPr>
              <a:t>https://crc247.mdi.ruhr-uni-bochum.de/object/synthesis-for-sample-8220-co-deposition-221111-k3-3-1922</a:t>
            </a:r>
            <a:endParaRPr lang="en-US" altLang="ru-RU" sz="1000" dirty="0">
              <a:solidFill>
                <a:prstClr val="black"/>
              </a:solidFill>
              <a:latin typeface="Arial" panose="020B0604020202020204" pitchFamily="34" charset="0"/>
            </a:endParaRPr>
          </a:p>
          <a:p>
            <a:pPr indent="0" defTabSz="914377">
              <a:buNone/>
            </a:pPr>
            <a:r>
              <a:rPr lang="en-US" altLang="ru-RU" sz="1000" dirty="0">
                <a:solidFill>
                  <a:prstClr val="black"/>
                </a:solidFill>
                <a:latin typeface="Arial" panose="020B0604020202020204" pitchFamily="34" charset="0"/>
                <a:hlinkClick r:id="rId4"/>
              </a:rPr>
              <a:t>https://demo.mdi.ruhr-uni-bochum.de/object/ag2s-4870</a:t>
            </a:r>
            <a:endParaRPr lang="en-US" dirty="0"/>
          </a:p>
        </p:txBody>
      </p:sp>
      <p:sp>
        <p:nvSpPr>
          <p:cNvPr id="31" name="Text Box 10">
            <a:extLst>
              <a:ext uri="{FF2B5EF4-FFF2-40B4-BE49-F238E27FC236}">
                <a16:creationId xmlns:a16="http://schemas.microsoft.com/office/drawing/2014/main" id="{1908EAB5-C3AB-8ADF-3129-D38672F8CD96}"/>
              </a:ext>
            </a:extLst>
          </p:cNvPr>
          <p:cNvSpPr txBox="1">
            <a:spLocks noChangeArrowheads="1"/>
          </p:cNvSpPr>
          <p:nvPr/>
        </p:nvSpPr>
        <p:spPr bwMode="auto">
          <a:xfrm>
            <a:off x="95683" y="1899234"/>
            <a:ext cx="3312019"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prstClr val="black"/>
                </a:solidFill>
                <a:latin typeface="Arial" panose="020B0604020202020204" pitchFamily="34" charset="0"/>
              </a:rPr>
              <a:t>List</a:t>
            </a:r>
            <a:endParaRPr lang="ru-RU" altLang="ru-RU" sz="2133" b="1"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specify sorted properties list with separators</a:t>
            </a:r>
            <a:r>
              <a:rPr lang="ru-RU" altLang="ru-RU" sz="1200" dirty="0">
                <a:solidFill>
                  <a:prstClr val="black"/>
                </a:solidFill>
                <a:latin typeface="Arial" panose="020B0604020202020204" pitchFamily="34" charset="0"/>
              </a:rPr>
              <a:t>)</a:t>
            </a:r>
          </a:p>
        </p:txBody>
      </p:sp>
      <p:sp>
        <p:nvSpPr>
          <p:cNvPr id="32" name="Line 11">
            <a:extLst>
              <a:ext uri="{FF2B5EF4-FFF2-40B4-BE49-F238E27FC236}">
                <a16:creationId xmlns:a16="http://schemas.microsoft.com/office/drawing/2014/main" id="{5C469BCA-988F-9935-9DC5-008271A3A651}"/>
              </a:ext>
            </a:extLst>
          </p:cNvPr>
          <p:cNvSpPr>
            <a:spLocks noChangeShapeType="1"/>
          </p:cNvSpPr>
          <p:nvPr/>
        </p:nvSpPr>
        <p:spPr bwMode="auto">
          <a:xfrm flipH="1">
            <a:off x="3407699" y="1426866"/>
            <a:ext cx="1907878" cy="47341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33" name="Line 36">
            <a:extLst>
              <a:ext uri="{FF2B5EF4-FFF2-40B4-BE49-F238E27FC236}">
                <a16:creationId xmlns:a16="http://schemas.microsoft.com/office/drawing/2014/main" id="{0EDD996A-F214-78C2-AE18-7249AC129707}"/>
              </a:ext>
            </a:extLst>
          </p:cNvPr>
          <p:cNvSpPr>
            <a:spLocks noChangeShapeType="1"/>
          </p:cNvSpPr>
          <p:nvPr/>
        </p:nvSpPr>
        <p:spPr bwMode="auto">
          <a:xfrm>
            <a:off x="6722348" y="1457011"/>
            <a:ext cx="1917586" cy="44222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34" name="Titel 4">
            <a:extLst>
              <a:ext uri="{FF2B5EF4-FFF2-40B4-BE49-F238E27FC236}">
                <a16:creationId xmlns:a16="http://schemas.microsoft.com/office/drawing/2014/main" id="{AE330AE2-ECC2-79F9-4132-ABD2E5BBDAC1}"/>
              </a:ext>
            </a:extLst>
          </p:cNvPr>
          <p:cNvSpPr txBox="1">
            <a:spLocks/>
          </p:cNvSpPr>
          <p:nvPr/>
        </p:nvSpPr>
        <p:spPr>
          <a:xfrm>
            <a:off x="4338766" y="755712"/>
            <a:ext cx="3264363" cy="792000"/>
          </a:xfrm>
          <a:prstGeom prst="rect">
            <a:avLst/>
          </a:prstGeom>
        </p:spPr>
        <p:txBody>
          <a:bodyPr vert="horz" lIns="91440" tIns="36000" rIns="91440" bIns="36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pPr algn="ctr" defTabSz="1219170"/>
            <a:r>
              <a:rPr lang="en-US" dirty="0"/>
              <a:t>Template</a:t>
            </a:r>
            <a:endParaRPr lang="en-GB" dirty="0"/>
          </a:p>
        </p:txBody>
      </p:sp>
      <p:sp>
        <p:nvSpPr>
          <p:cNvPr id="35" name="Text Box 10">
            <a:extLst>
              <a:ext uri="{FF2B5EF4-FFF2-40B4-BE49-F238E27FC236}">
                <a16:creationId xmlns:a16="http://schemas.microsoft.com/office/drawing/2014/main" id="{BDF01054-06E6-40CD-64CD-CDA86C8AD4AB}"/>
              </a:ext>
            </a:extLst>
          </p:cNvPr>
          <p:cNvSpPr txBox="1">
            <a:spLocks noChangeArrowheads="1"/>
          </p:cNvSpPr>
          <p:nvPr/>
        </p:nvSpPr>
        <p:spPr bwMode="auto">
          <a:xfrm>
            <a:off x="8639935" y="1894839"/>
            <a:ext cx="3456383"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Table</a:t>
            </a:r>
            <a:endParaRPr lang="ru-RU" altLang="ru-RU" sz="2133" b="1" dirty="0">
              <a:solidFill>
                <a:schemeClr val="tx1"/>
              </a:solidFill>
              <a:latin typeface="Arial" panose="020B0604020202020204" pitchFamily="34" charset="0"/>
            </a:endParaRPr>
          </a:p>
          <a:p>
            <a:pPr algn="ctr" defTabSz="914377">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specify table structure: columns &amp; types</a:t>
            </a:r>
            <a:r>
              <a:rPr lang="ru-RU" altLang="ru-RU" sz="1200" dirty="0">
                <a:solidFill>
                  <a:schemeClr val="tx1"/>
                </a:solidFill>
                <a:latin typeface="Arial" panose="020B0604020202020204" pitchFamily="34" charset="0"/>
              </a:rPr>
              <a:t>)</a:t>
            </a:r>
          </a:p>
        </p:txBody>
      </p:sp>
      <p:sp>
        <p:nvSpPr>
          <p:cNvPr id="48" name="TextBox 47">
            <a:extLst>
              <a:ext uri="{FF2B5EF4-FFF2-40B4-BE49-F238E27FC236}">
                <a16:creationId xmlns:a16="http://schemas.microsoft.com/office/drawing/2014/main" id="{C14966DA-8124-1E9D-2095-50F889CA2CCD}"/>
              </a:ext>
            </a:extLst>
          </p:cNvPr>
          <p:cNvSpPr txBox="1"/>
          <p:nvPr/>
        </p:nvSpPr>
        <p:spPr>
          <a:xfrm>
            <a:off x="4818184" y="1809932"/>
            <a:ext cx="2929095" cy="923330"/>
          </a:xfrm>
          <a:prstGeom prst="rect">
            <a:avLst/>
          </a:prstGeom>
          <a:noFill/>
        </p:spPr>
        <p:txBody>
          <a:bodyPr wrap="square">
            <a:spAutoFit/>
          </a:bodyPr>
          <a:lstStyle/>
          <a:p>
            <a:pPr marL="285750" indent="-285750">
              <a:buFont typeface="Arial" panose="020B0604020202020204" pitchFamily="34" charset="0"/>
              <a:buChar char="•"/>
            </a:pPr>
            <a:r>
              <a:rPr lang="en-US" altLang="ru-RU" sz="1800" dirty="0">
                <a:solidFill>
                  <a:prstClr val="black"/>
                </a:solidFill>
                <a:latin typeface="+mn-lt"/>
              </a:rPr>
              <a:t>Create an object with </a:t>
            </a:r>
            <a:r>
              <a:rPr lang="en-US" altLang="ru-RU" sz="1800" b="1" dirty="0">
                <a:solidFill>
                  <a:prstClr val="black"/>
                </a:solidFill>
                <a:latin typeface="+mn-lt"/>
              </a:rPr>
              <a:t>“_Template” </a:t>
            </a:r>
            <a:r>
              <a:rPr lang="en-US" altLang="ru-RU" sz="1800" dirty="0">
                <a:solidFill>
                  <a:prstClr val="black"/>
                </a:solidFill>
                <a:latin typeface="+mn-lt"/>
              </a:rPr>
              <a:t>name</a:t>
            </a:r>
          </a:p>
          <a:p>
            <a:pPr marL="285750" indent="-285750">
              <a:buFont typeface="Arial" panose="020B0604020202020204" pitchFamily="34" charset="0"/>
              <a:buChar char="•"/>
            </a:pPr>
            <a:r>
              <a:rPr lang="en-US" dirty="0">
                <a:solidFill>
                  <a:prstClr val="black"/>
                </a:solidFill>
              </a:rPr>
              <a:t>Specify properties set</a:t>
            </a:r>
            <a:endParaRPr lang="en-US" dirty="0"/>
          </a:p>
        </p:txBody>
      </p:sp>
      <p:pic>
        <p:nvPicPr>
          <p:cNvPr id="50" name="Picture 49">
            <a:extLst>
              <a:ext uri="{FF2B5EF4-FFF2-40B4-BE49-F238E27FC236}">
                <a16:creationId xmlns:a16="http://schemas.microsoft.com/office/drawing/2014/main" id="{7D02F1F5-A3F7-EA76-1190-6017E2FEC752}"/>
              </a:ext>
            </a:extLst>
          </p:cNvPr>
          <p:cNvPicPr>
            <a:picLocks noChangeAspect="1"/>
          </p:cNvPicPr>
          <p:nvPr/>
        </p:nvPicPr>
        <p:blipFill>
          <a:blip r:embed="rId5"/>
          <a:stretch>
            <a:fillRect/>
          </a:stretch>
        </p:blipFill>
        <p:spPr>
          <a:xfrm>
            <a:off x="95713" y="2657775"/>
            <a:ext cx="4405950" cy="3459673"/>
          </a:xfrm>
          <a:prstGeom prst="rect">
            <a:avLst/>
          </a:prstGeom>
          <a:ln>
            <a:solidFill>
              <a:schemeClr val="tx1"/>
            </a:solidFill>
          </a:ln>
        </p:spPr>
      </p:pic>
      <p:pic>
        <p:nvPicPr>
          <p:cNvPr id="52" name="Picture 51">
            <a:extLst>
              <a:ext uri="{FF2B5EF4-FFF2-40B4-BE49-F238E27FC236}">
                <a16:creationId xmlns:a16="http://schemas.microsoft.com/office/drawing/2014/main" id="{1EF8F877-A92D-5F19-8EF6-9990B8BB499F}"/>
              </a:ext>
            </a:extLst>
          </p:cNvPr>
          <p:cNvPicPr>
            <a:picLocks noChangeAspect="1"/>
          </p:cNvPicPr>
          <p:nvPr/>
        </p:nvPicPr>
        <p:blipFill>
          <a:blip r:embed="rId6"/>
          <a:stretch>
            <a:fillRect/>
          </a:stretch>
        </p:blipFill>
        <p:spPr>
          <a:xfrm>
            <a:off x="7043561" y="3336873"/>
            <a:ext cx="5054655" cy="1977232"/>
          </a:xfrm>
          <a:prstGeom prst="rect">
            <a:avLst/>
          </a:prstGeom>
          <a:ln>
            <a:solidFill>
              <a:schemeClr val="tx1"/>
            </a:solidFill>
          </a:ln>
        </p:spPr>
      </p:pic>
      <p:sp>
        <p:nvSpPr>
          <p:cNvPr id="4" name="TextBox 3">
            <a:extLst>
              <a:ext uri="{FF2B5EF4-FFF2-40B4-BE49-F238E27FC236}">
                <a16:creationId xmlns:a16="http://schemas.microsoft.com/office/drawing/2014/main" id="{4B371A41-E4E4-5FD2-A582-4D14F5892A7C}"/>
              </a:ext>
            </a:extLst>
          </p:cNvPr>
          <p:cNvSpPr txBox="1"/>
          <p:nvPr/>
        </p:nvSpPr>
        <p:spPr>
          <a:xfrm>
            <a:off x="1584289" y="6082157"/>
            <a:ext cx="2929095" cy="307777"/>
          </a:xfrm>
          <a:prstGeom prst="rect">
            <a:avLst/>
          </a:prstGeom>
          <a:noFill/>
        </p:spPr>
        <p:txBody>
          <a:bodyPr wrap="square">
            <a:spAutoFit/>
          </a:bodyPr>
          <a:lstStyle/>
          <a:p>
            <a:r>
              <a:rPr lang="en-US" altLang="ru-RU" sz="1400" dirty="0">
                <a:solidFill>
                  <a:prstClr val="black"/>
                </a:solidFill>
                <a:latin typeface="+mn-lt"/>
              </a:rPr>
              <a:t>Key-value pairs</a:t>
            </a:r>
            <a:endParaRPr lang="en-US" sz="1400" dirty="0"/>
          </a:p>
        </p:txBody>
      </p:sp>
      <p:sp>
        <p:nvSpPr>
          <p:cNvPr id="5" name="TextBox 4">
            <a:extLst>
              <a:ext uri="{FF2B5EF4-FFF2-40B4-BE49-F238E27FC236}">
                <a16:creationId xmlns:a16="http://schemas.microsoft.com/office/drawing/2014/main" id="{0950B0E8-404C-6978-5AB4-73B6BE2AB3D6}"/>
              </a:ext>
            </a:extLst>
          </p:cNvPr>
          <p:cNvSpPr txBox="1"/>
          <p:nvPr/>
        </p:nvSpPr>
        <p:spPr>
          <a:xfrm>
            <a:off x="7043895" y="5269915"/>
            <a:ext cx="5067718" cy="307777"/>
          </a:xfrm>
          <a:prstGeom prst="rect">
            <a:avLst/>
          </a:prstGeom>
          <a:noFill/>
        </p:spPr>
        <p:txBody>
          <a:bodyPr wrap="square">
            <a:spAutoFit/>
          </a:bodyPr>
          <a:lstStyle/>
          <a:p>
            <a:pPr algn="ctr"/>
            <a:r>
              <a:rPr lang="en-US" altLang="ru-RU" sz="1400" dirty="0">
                <a:solidFill>
                  <a:prstClr val="black"/>
                </a:solidFill>
                <a:latin typeface="+mn-lt"/>
              </a:rPr>
              <a:t>Data in a table with predefined structure</a:t>
            </a:r>
            <a:endParaRPr lang="en-US" sz="1400" dirty="0"/>
          </a:p>
        </p:txBody>
      </p:sp>
    </p:spTree>
    <p:extLst>
      <p:ext uri="{BB962C8B-B14F-4D97-AF65-F5344CB8AC3E}">
        <p14:creationId xmlns:p14="http://schemas.microsoft.com/office/powerpoint/2010/main" val="69395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sz="3733" dirty="0"/>
              <a:t>: Extended Properties (the basics)</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hlinkClick r:id="rId3"/>
              </a:rPr>
              <a:t>https://en.wikipedia.org/wiki/Data_type</a:t>
            </a:r>
            <a:endParaRPr lang="en-US" altLang="ru-RU" sz="1000" dirty="0">
              <a:solidFill>
                <a:prstClr val="black"/>
              </a:solidFill>
              <a:latin typeface="Arial" panose="020B0604020202020204" pitchFamily="34" charset="0"/>
            </a:endParaRPr>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800" b="1" dirty="0">
                <a:solidFill>
                  <a:prstClr val="black"/>
                </a:solidFill>
                <a:latin typeface="+mn-lt"/>
              </a:rPr>
              <a:t>All values are to be stored using appropriate data types!</a:t>
            </a:r>
            <a:endParaRPr lang="en-US" altLang="ru-RU" sz="2800" dirty="0">
              <a:solidFill>
                <a:prstClr val="black"/>
              </a:solidFill>
              <a:latin typeface="+mn-lt"/>
            </a:endParaRPr>
          </a:p>
          <a:p>
            <a:pPr defTabSz="914377">
              <a:spcBef>
                <a:spcPts val="1200"/>
              </a:spcBef>
            </a:pPr>
            <a:r>
              <a:rPr lang="en-US" altLang="ru-RU" sz="1800" b="1" dirty="0">
                <a:solidFill>
                  <a:prstClr val="black"/>
                </a:solidFill>
                <a:latin typeface="+mn-lt"/>
              </a:rPr>
              <a:t>DEFINITION: </a:t>
            </a:r>
            <a:r>
              <a:rPr lang="en-US" altLang="ru-RU" sz="1800" dirty="0">
                <a:solidFill>
                  <a:prstClr val="black"/>
                </a:solidFill>
                <a:latin typeface="+mn-lt"/>
              </a:rPr>
              <a:t>Data type is a collection or grouping of data values, usually specified by a </a:t>
            </a:r>
            <a:r>
              <a:rPr lang="en-US" altLang="ru-RU" sz="1800" b="1" dirty="0">
                <a:solidFill>
                  <a:prstClr val="black"/>
                </a:solidFill>
                <a:latin typeface="+mn-lt"/>
              </a:rPr>
              <a:t>set of possible values</a:t>
            </a:r>
            <a:r>
              <a:rPr lang="en-US" altLang="ru-RU" sz="1800" dirty="0">
                <a:solidFill>
                  <a:prstClr val="black"/>
                </a:solidFill>
                <a:latin typeface="+mn-lt"/>
              </a:rPr>
              <a:t>, a </a:t>
            </a:r>
            <a:r>
              <a:rPr lang="en-US" altLang="ru-RU" sz="1800" b="1" dirty="0">
                <a:solidFill>
                  <a:prstClr val="black"/>
                </a:solidFill>
                <a:latin typeface="+mn-lt"/>
              </a:rPr>
              <a:t>set of allowed operations</a:t>
            </a:r>
            <a:r>
              <a:rPr lang="en-US" altLang="ru-RU" sz="1800" dirty="0">
                <a:solidFill>
                  <a:prstClr val="black"/>
                </a:solidFill>
                <a:latin typeface="+mn-lt"/>
              </a:rPr>
              <a:t> on these values</a:t>
            </a:r>
            <a:r>
              <a:rPr lang="en-US" altLang="ru-RU" sz="1800" dirty="0">
                <a:solidFill>
                  <a:schemeClr val="bg1">
                    <a:lumMod val="50000"/>
                  </a:schemeClr>
                </a:solidFill>
                <a:latin typeface="+mn-lt"/>
              </a:rPr>
              <a:t>, and/or a representation of these values as machine types.</a:t>
            </a:r>
            <a:endParaRPr lang="ru-RU" altLang="ru-RU" sz="1800" i="1" dirty="0">
              <a:solidFill>
                <a:schemeClr val="bg1">
                  <a:lumMod val="50000"/>
                </a:schemeClr>
              </a:solidFill>
              <a:latin typeface="+mn-lt"/>
            </a:endParaRPr>
          </a:p>
        </p:txBody>
      </p: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136952" y="2067851"/>
            <a:ext cx="1205504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u="sng" dirty="0">
                <a:solidFill>
                  <a:prstClr val="black"/>
                </a:solidFill>
                <a:latin typeface="+mn-lt"/>
              </a:rPr>
              <a:t>Supported data types</a:t>
            </a:r>
            <a:r>
              <a:rPr lang="en-US" altLang="ru-RU" sz="1800" dirty="0">
                <a:solidFill>
                  <a:prstClr val="black"/>
                </a:solidFill>
                <a:latin typeface="+mn-lt"/>
              </a:rPr>
              <a:t> (and their visualization in the search form):</a:t>
            </a: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Int</a:t>
            </a:r>
            <a:r>
              <a:rPr lang="en-US" altLang="ru-RU" sz="1800" dirty="0">
                <a:solidFill>
                  <a:prstClr val="black"/>
                </a:solidFill>
                <a:latin typeface="+mn-lt"/>
              </a:rPr>
              <a:t> – integer values (64-bit signed integer) in range [-9 223 372 036 854 775 808; 9 223 372 036 854 775 807].</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Float</a:t>
            </a:r>
            <a:r>
              <a:rPr lang="en-US" altLang="ru-RU" sz="1800" dirty="0">
                <a:solidFill>
                  <a:prstClr val="black"/>
                </a:solidFill>
                <a:latin typeface="+mn-lt"/>
              </a:rPr>
              <a:t> – double-precision floating-point (8 bytes, IEEE-754), ±5.0×10</a:t>
            </a:r>
            <a:r>
              <a:rPr lang="en-US" altLang="ru-RU" sz="1800" baseline="30000" dirty="0">
                <a:solidFill>
                  <a:prstClr val="black"/>
                </a:solidFill>
                <a:latin typeface="+mn-lt"/>
              </a:rPr>
              <a:t>−324</a:t>
            </a:r>
            <a:r>
              <a:rPr lang="en-US" altLang="ru-RU" sz="1800" dirty="0">
                <a:solidFill>
                  <a:prstClr val="black"/>
                </a:solidFill>
                <a:latin typeface="+mn-lt"/>
              </a:rPr>
              <a:t> to ±1.7 × 10</a:t>
            </a:r>
            <a:r>
              <a:rPr lang="en-US" altLang="ru-RU" sz="1800" baseline="30000" dirty="0">
                <a:solidFill>
                  <a:prstClr val="black"/>
                </a:solidFill>
                <a:latin typeface="+mn-lt"/>
              </a:rPr>
              <a:t>308</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String </a:t>
            </a:r>
            <a:r>
              <a:rPr lang="en-US" altLang="ru-RU" sz="1800" dirty="0">
                <a:solidFill>
                  <a:prstClr val="black"/>
                </a:solidFill>
                <a:latin typeface="+mn-lt"/>
              </a:rPr>
              <a:t>– any characters sequence no longer than 4096 symbols.</a:t>
            </a:r>
          </a:p>
          <a:p>
            <a:pPr marL="228594" indent="-228594" defTabSz="914377">
              <a:spcBef>
                <a:spcPts val="0"/>
              </a:spcBef>
              <a:buFont typeface="Arial" panose="020B0604020202020204" pitchFamily="34" charset="0"/>
              <a:buChar char="•"/>
            </a:pPr>
            <a:r>
              <a:rPr lang="en-US" altLang="ru-RU" sz="1800" b="1" dirty="0" err="1">
                <a:solidFill>
                  <a:prstClr val="black"/>
                </a:solidFill>
                <a:latin typeface="+mn-lt"/>
              </a:rPr>
              <a:t>BigString</a:t>
            </a:r>
            <a:r>
              <a:rPr lang="en-US" altLang="ru-RU" sz="1800" dirty="0">
                <a:solidFill>
                  <a:prstClr val="black"/>
                </a:solidFill>
                <a:latin typeface="+mn-lt"/>
              </a:rPr>
              <a:t> – any characters sequence no longer than 2 147 483 647 symbols (2 Gb).</a:t>
            </a:r>
          </a:p>
        </p:txBody>
      </p:sp>
      <p:pic>
        <p:nvPicPr>
          <p:cNvPr id="5" name="Picture 4">
            <a:extLst>
              <a:ext uri="{FF2B5EF4-FFF2-40B4-BE49-F238E27FC236}">
                <a16:creationId xmlns:a16="http://schemas.microsoft.com/office/drawing/2014/main" id="{831E7AB6-4DA6-FB6C-02D2-EA508C7D853D}"/>
              </a:ext>
            </a:extLst>
          </p:cNvPr>
          <p:cNvPicPr>
            <a:picLocks noChangeAspect="1"/>
          </p:cNvPicPr>
          <p:nvPr/>
        </p:nvPicPr>
        <p:blipFill>
          <a:blip r:embed="rId4"/>
          <a:stretch>
            <a:fillRect/>
          </a:stretch>
        </p:blipFill>
        <p:spPr>
          <a:xfrm>
            <a:off x="1237050" y="2677854"/>
            <a:ext cx="9697803" cy="457264"/>
          </a:xfrm>
          <a:prstGeom prst="rect">
            <a:avLst/>
          </a:prstGeom>
        </p:spPr>
      </p:pic>
      <p:pic>
        <p:nvPicPr>
          <p:cNvPr id="7" name="Picture 6">
            <a:extLst>
              <a:ext uri="{FF2B5EF4-FFF2-40B4-BE49-F238E27FC236}">
                <a16:creationId xmlns:a16="http://schemas.microsoft.com/office/drawing/2014/main" id="{325B5A96-3374-3E36-27E6-9D887E8C0D33}"/>
              </a:ext>
            </a:extLst>
          </p:cNvPr>
          <p:cNvPicPr>
            <a:picLocks noChangeAspect="1"/>
          </p:cNvPicPr>
          <p:nvPr/>
        </p:nvPicPr>
        <p:blipFill>
          <a:blip r:embed="rId5"/>
          <a:stretch>
            <a:fillRect/>
          </a:stretch>
        </p:blipFill>
        <p:spPr>
          <a:xfrm>
            <a:off x="1232287" y="3508147"/>
            <a:ext cx="9707330" cy="504895"/>
          </a:xfrm>
          <a:prstGeom prst="rect">
            <a:avLst/>
          </a:prstGeom>
        </p:spPr>
      </p:pic>
      <p:pic>
        <p:nvPicPr>
          <p:cNvPr id="30" name="Picture 29">
            <a:extLst>
              <a:ext uri="{FF2B5EF4-FFF2-40B4-BE49-F238E27FC236}">
                <a16:creationId xmlns:a16="http://schemas.microsoft.com/office/drawing/2014/main" id="{6FC980C9-F13F-C058-4638-1DBF42AC7A1B}"/>
              </a:ext>
            </a:extLst>
          </p:cNvPr>
          <p:cNvPicPr>
            <a:picLocks noChangeAspect="1"/>
          </p:cNvPicPr>
          <p:nvPr/>
        </p:nvPicPr>
        <p:blipFill>
          <a:blip r:embed="rId6"/>
          <a:stretch>
            <a:fillRect/>
          </a:stretch>
        </p:blipFill>
        <p:spPr>
          <a:xfrm>
            <a:off x="1202142" y="4743704"/>
            <a:ext cx="9707330" cy="1590897"/>
          </a:xfrm>
          <a:prstGeom prst="rect">
            <a:avLst/>
          </a:prstGeom>
        </p:spPr>
      </p:pic>
      <p:cxnSp>
        <p:nvCxnSpPr>
          <p:cNvPr id="31" name="Straight Arrow Connector 30">
            <a:extLst>
              <a:ext uri="{FF2B5EF4-FFF2-40B4-BE49-F238E27FC236}">
                <a16:creationId xmlns:a16="http://schemas.microsoft.com/office/drawing/2014/main" id="{5EA31A55-EEEB-0810-68FC-C31331CEF22D}"/>
              </a:ext>
            </a:extLst>
          </p:cNvPr>
          <p:cNvCxnSpPr>
            <a:cxnSpLocks/>
          </p:cNvCxnSpPr>
          <p:nvPr/>
        </p:nvCxnSpPr>
        <p:spPr>
          <a:xfrm>
            <a:off x="3184418" y="3156098"/>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567A609-32BD-C1CA-C2A5-470D40F4A773}"/>
              </a:ext>
            </a:extLst>
          </p:cNvPr>
          <p:cNvCxnSpPr>
            <a:cxnSpLocks/>
          </p:cNvCxnSpPr>
          <p:nvPr/>
        </p:nvCxnSpPr>
        <p:spPr>
          <a:xfrm>
            <a:off x="3186093" y="4021929"/>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4FC439-A97E-8A15-24E4-000628C59B43}"/>
              </a:ext>
            </a:extLst>
          </p:cNvPr>
          <p:cNvCxnSpPr>
            <a:cxnSpLocks/>
          </p:cNvCxnSpPr>
          <p:nvPr/>
        </p:nvCxnSpPr>
        <p:spPr>
          <a:xfrm>
            <a:off x="3197816" y="5550948"/>
            <a:ext cx="4338448"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123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Sample </a:t>
            </a:r>
            <a:r>
              <a:rPr lang="en-US" dirty="0" err="1"/>
              <a:t>Customised</a:t>
            </a:r>
            <a:r>
              <a:rPr lang="en-US" dirty="0"/>
              <a:t> Form</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5605154" y="6362393"/>
            <a:ext cx="4945616" cy="485999"/>
          </a:xfrm>
        </p:spPr>
        <p:txBody>
          <a:bodyPr/>
          <a:lstStyle/>
          <a:p>
            <a:pPr indent="0">
              <a:buNone/>
            </a:pPr>
            <a:r>
              <a:rPr lang="en-US" dirty="0">
                <a:hlinkClick r:id="rId3"/>
              </a:rPr>
              <a:t>https://crc247.mdi.ruhr-uni-bochum.de/custom/editsample/0/?idr=179&amp;returl=%2Frubric%2Farea-c_c04</a:t>
            </a:r>
            <a:endParaRPr lang="en-US" dirty="0"/>
          </a:p>
          <a:p>
            <a:pPr indent="0">
              <a:buNone/>
            </a:pPr>
            <a:endParaRPr lang="en-US" dirty="0"/>
          </a:p>
        </p:txBody>
      </p:sp>
      <p:sp>
        <p:nvSpPr>
          <p:cNvPr id="9" name="TextBox 8">
            <a:extLst>
              <a:ext uri="{FF2B5EF4-FFF2-40B4-BE49-F238E27FC236}">
                <a16:creationId xmlns:a16="http://schemas.microsoft.com/office/drawing/2014/main" id="{2D1A33C2-EF4D-EA40-8982-5B12B3D63E0E}"/>
              </a:ext>
            </a:extLst>
          </p:cNvPr>
          <p:cNvSpPr txBox="1"/>
          <p:nvPr/>
        </p:nvSpPr>
        <p:spPr>
          <a:xfrm>
            <a:off x="1838846" y="891674"/>
            <a:ext cx="5566787" cy="830997"/>
          </a:xfrm>
          <a:prstGeom prst="rect">
            <a:avLst/>
          </a:prstGeom>
          <a:noFill/>
        </p:spPr>
        <p:txBody>
          <a:bodyPr wrap="square">
            <a:spAutoFit/>
          </a:bodyPr>
          <a:lstStyle/>
          <a:p>
            <a:pPr defTabSz="685800"/>
            <a:r>
              <a:rPr lang="en-US" sz="2800" dirty="0">
                <a:solidFill>
                  <a:prstClr val="black"/>
                </a:solidFill>
              </a:rPr>
              <a:t>- </a:t>
            </a:r>
            <a:r>
              <a:rPr lang="en-US" sz="2800" dirty="0" err="1">
                <a:solidFill>
                  <a:prstClr val="black"/>
                </a:solidFill>
              </a:rPr>
              <a:t>Customised</a:t>
            </a:r>
            <a:r>
              <a:rPr lang="en-US" sz="2800" dirty="0">
                <a:solidFill>
                  <a:prstClr val="black"/>
                </a:solidFill>
              </a:rPr>
              <a:t> sample input</a:t>
            </a:r>
            <a:endParaRPr lang="en-US" sz="2000" dirty="0">
              <a:solidFill>
                <a:prstClr val="black"/>
              </a:solidFill>
            </a:endParaRPr>
          </a:p>
          <a:p>
            <a:pPr marL="285750" indent="-285750" defTabSz="685800">
              <a:buFont typeface="Arial" panose="020B0604020202020204" pitchFamily="34" charset="0"/>
              <a:buChar char="•"/>
            </a:pPr>
            <a:endParaRPr lang="en-US" sz="2000" dirty="0">
              <a:solidFill>
                <a:prstClr val="black"/>
              </a:solidFill>
            </a:endParaRPr>
          </a:p>
        </p:txBody>
      </p:sp>
      <p:pic>
        <p:nvPicPr>
          <p:cNvPr id="7" name="Picture 6">
            <a:extLst>
              <a:ext uri="{FF2B5EF4-FFF2-40B4-BE49-F238E27FC236}">
                <a16:creationId xmlns:a16="http://schemas.microsoft.com/office/drawing/2014/main" id="{3D60B322-4DDA-1E84-5483-9D4F38F64DCD}"/>
              </a:ext>
            </a:extLst>
          </p:cNvPr>
          <p:cNvPicPr>
            <a:picLocks noChangeAspect="1"/>
          </p:cNvPicPr>
          <p:nvPr/>
        </p:nvPicPr>
        <p:blipFill>
          <a:blip r:embed="rId4"/>
          <a:stretch>
            <a:fillRect/>
          </a:stretch>
        </p:blipFill>
        <p:spPr>
          <a:xfrm>
            <a:off x="268546" y="938444"/>
            <a:ext cx="1305107" cy="419158"/>
          </a:xfrm>
          <a:prstGeom prst="rect">
            <a:avLst/>
          </a:prstGeom>
        </p:spPr>
      </p:pic>
      <p:sp>
        <p:nvSpPr>
          <p:cNvPr id="10" name="TextBox 9">
            <a:extLst>
              <a:ext uri="{FF2B5EF4-FFF2-40B4-BE49-F238E27FC236}">
                <a16:creationId xmlns:a16="http://schemas.microsoft.com/office/drawing/2014/main" id="{DEE955B9-20AE-54AE-9313-69B1E10DE5CE}"/>
              </a:ext>
            </a:extLst>
          </p:cNvPr>
          <p:cNvSpPr txBox="1"/>
          <p:nvPr/>
        </p:nvSpPr>
        <p:spPr>
          <a:xfrm>
            <a:off x="222738" y="5365283"/>
            <a:ext cx="6017287" cy="523220"/>
          </a:xfrm>
          <a:prstGeom prst="rect">
            <a:avLst/>
          </a:prstGeom>
          <a:noFill/>
        </p:spPr>
        <p:txBody>
          <a:bodyPr wrap="square">
            <a:spAutoFit/>
          </a:bodyPr>
          <a:lstStyle/>
          <a:p>
            <a:pPr defTabSz="685800"/>
            <a:r>
              <a:rPr lang="en-US" sz="2800" dirty="0" err="1">
                <a:solidFill>
                  <a:prstClr val="black"/>
                </a:solidFill>
              </a:rPr>
              <a:t>Customisation</a:t>
            </a:r>
            <a:r>
              <a:rPr lang="en-US" sz="2800" dirty="0">
                <a:solidFill>
                  <a:prstClr val="black"/>
                </a:solidFill>
              </a:rPr>
              <a:t> with UI form / JS </a:t>
            </a:r>
            <a:endParaRPr lang="en-US" sz="2000" dirty="0">
              <a:solidFill>
                <a:prstClr val="black"/>
              </a:solidFill>
            </a:endParaRPr>
          </a:p>
        </p:txBody>
      </p:sp>
      <p:pic>
        <p:nvPicPr>
          <p:cNvPr id="12" name="Picture 11">
            <a:extLst>
              <a:ext uri="{FF2B5EF4-FFF2-40B4-BE49-F238E27FC236}">
                <a16:creationId xmlns:a16="http://schemas.microsoft.com/office/drawing/2014/main" id="{13DC0947-5340-4B35-0943-5A7079C9EEA6}"/>
              </a:ext>
            </a:extLst>
          </p:cNvPr>
          <p:cNvPicPr>
            <a:picLocks noChangeAspect="1"/>
          </p:cNvPicPr>
          <p:nvPr/>
        </p:nvPicPr>
        <p:blipFill>
          <a:blip r:embed="rId5"/>
          <a:stretch>
            <a:fillRect/>
          </a:stretch>
        </p:blipFill>
        <p:spPr>
          <a:xfrm>
            <a:off x="7972917" y="374277"/>
            <a:ext cx="4219083" cy="1694149"/>
          </a:xfrm>
          <a:prstGeom prst="rect">
            <a:avLst/>
          </a:prstGeom>
        </p:spPr>
      </p:pic>
      <p:pic>
        <p:nvPicPr>
          <p:cNvPr id="14" name="Picture 13">
            <a:extLst>
              <a:ext uri="{FF2B5EF4-FFF2-40B4-BE49-F238E27FC236}">
                <a16:creationId xmlns:a16="http://schemas.microsoft.com/office/drawing/2014/main" id="{C909A7B8-5AED-AEE1-E078-E9C19A26D405}"/>
              </a:ext>
            </a:extLst>
          </p:cNvPr>
          <p:cNvPicPr>
            <a:picLocks noChangeAspect="1"/>
          </p:cNvPicPr>
          <p:nvPr/>
        </p:nvPicPr>
        <p:blipFill>
          <a:blip r:embed="rId6"/>
          <a:stretch>
            <a:fillRect/>
          </a:stretch>
        </p:blipFill>
        <p:spPr>
          <a:xfrm>
            <a:off x="238281" y="1517301"/>
            <a:ext cx="7406515" cy="3746364"/>
          </a:xfrm>
          <a:prstGeom prst="rect">
            <a:avLst/>
          </a:prstGeom>
          <a:ln>
            <a:solidFill>
              <a:schemeClr val="accent1"/>
            </a:solidFill>
          </a:ln>
        </p:spPr>
      </p:pic>
      <p:cxnSp>
        <p:nvCxnSpPr>
          <p:cNvPr id="15" name="Straight Arrow Connector 14">
            <a:extLst>
              <a:ext uri="{FF2B5EF4-FFF2-40B4-BE49-F238E27FC236}">
                <a16:creationId xmlns:a16="http://schemas.microsoft.com/office/drawing/2014/main" id="{5DDC8181-77EF-09B4-9DA2-9FA76E0B7264}"/>
              </a:ext>
            </a:extLst>
          </p:cNvPr>
          <p:cNvCxnSpPr>
            <a:cxnSpLocks/>
          </p:cNvCxnSpPr>
          <p:nvPr/>
        </p:nvCxnSpPr>
        <p:spPr>
          <a:xfrm flipV="1">
            <a:off x="7417614" y="602901"/>
            <a:ext cx="560777" cy="1658684"/>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9" name="Straight Arrow Connector 18">
            <a:extLst>
              <a:ext uri="{FF2B5EF4-FFF2-40B4-BE49-F238E27FC236}">
                <a16:creationId xmlns:a16="http://schemas.microsoft.com/office/drawing/2014/main" id="{7F34AE98-6649-2170-6748-B1448D4BBCA1}"/>
              </a:ext>
            </a:extLst>
          </p:cNvPr>
          <p:cNvCxnSpPr>
            <a:cxnSpLocks/>
          </p:cNvCxnSpPr>
          <p:nvPr/>
        </p:nvCxnSpPr>
        <p:spPr>
          <a:xfrm>
            <a:off x="7389143" y="2735532"/>
            <a:ext cx="750022" cy="0"/>
          </a:xfrm>
          <a:prstGeom prst="straightConnector1">
            <a:avLst/>
          </a:prstGeom>
          <a:noFill/>
          <a:ln w="63500" cap="flat" cmpd="sng" algn="ctr">
            <a:solidFill>
              <a:srgbClr val="0070C0">
                <a:alpha val="50000"/>
              </a:srgbClr>
            </a:solidFill>
            <a:prstDash val="solid"/>
            <a:miter lim="800000"/>
            <a:tailEnd type="triangle"/>
          </a:ln>
          <a:effectLst/>
        </p:spPr>
      </p:cxnSp>
      <p:pic>
        <p:nvPicPr>
          <p:cNvPr id="22" name="Picture 21">
            <a:extLst>
              <a:ext uri="{FF2B5EF4-FFF2-40B4-BE49-F238E27FC236}">
                <a16:creationId xmlns:a16="http://schemas.microsoft.com/office/drawing/2014/main" id="{C6831081-BA40-AE4B-58CF-9ADD48C0EEB6}"/>
              </a:ext>
            </a:extLst>
          </p:cNvPr>
          <p:cNvPicPr>
            <a:picLocks noChangeAspect="1"/>
          </p:cNvPicPr>
          <p:nvPr/>
        </p:nvPicPr>
        <p:blipFill>
          <a:blip r:embed="rId7"/>
          <a:stretch>
            <a:fillRect/>
          </a:stretch>
        </p:blipFill>
        <p:spPr>
          <a:xfrm>
            <a:off x="8293405" y="4058079"/>
            <a:ext cx="3433022" cy="2169387"/>
          </a:xfrm>
          <a:prstGeom prst="rect">
            <a:avLst/>
          </a:prstGeom>
          <a:ln>
            <a:solidFill>
              <a:srgbClr val="0070C0"/>
            </a:solidFill>
          </a:ln>
        </p:spPr>
      </p:pic>
      <p:cxnSp>
        <p:nvCxnSpPr>
          <p:cNvPr id="23" name="Straight Arrow Connector 22">
            <a:extLst>
              <a:ext uri="{FF2B5EF4-FFF2-40B4-BE49-F238E27FC236}">
                <a16:creationId xmlns:a16="http://schemas.microsoft.com/office/drawing/2014/main" id="{80E031C0-D3C0-E4A7-E3D1-C1FFC97BB6BE}"/>
              </a:ext>
            </a:extLst>
          </p:cNvPr>
          <p:cNvCxnSpPr>
            <a:cxnSpLocks/>
          </p:cNvCxnSpPr>
          <p:nvPr/>
        </p:nvCxnSpPr>
        <p:spPr>
          <a:xfrm>
            <a:off x="7451108" y="4274605"/>
            <a:ext cx="828734" cy="0"/>
          </a:xfrm>
          <a:prstGeom prst="straightConnector1">
            <a:avLst/>
          </a:prstGeom>
          <a:noFill/>
          <a:ln w="63500" cap="flat" cmpd="sng" algn="ctr">
            <a:solidFill>
              <a:srgbClr val="0070C0">
                <a:alpha val="50000"/>
              </a:srgbClr>
            </a:solidFill>
            <a:prstDash val="solid"/>
            <a:miter lim="800000"/>
            <a:tailEnd type="triangle"/>
          </a:ln>
          <a:effectLst/>
        </p:spPr>
      </p:cxnSp>
      <p:sp>
        <p:nvSpPr>
          <p:cNvPr id="27" name="TextBox 26">
            <a:extLst>
              <a:ext uri="{FF2B5EF4-FFF2-40B4-BE49-F238E27FC236}">
                <a16:creationId xmlns:a16="http://schemas.microsoft.com/office/drawing/2014/main" id="{883BA3F2-8A32-9F70-DABC-42D5935B7BB6}"/>
              </a:ext>
            </a:extLst>
          </p:cNvPr>
          <p:cNvSpPr txBox="1"/>
          <p:nvPr/>
        </p:nvSpPr>
        <p:spPr>
          <a:xfrm>
            <a:off x="8000162" y="0"/>
            <a:ext cx="3736314" cy="461665"/>
          </a:xfrm>
          <a:prstGeom prst="rect">
            <a:avLst/>
          </a:prstGeom>
          <a:noFill/>
        </p:spPr>
        <p:txBody>
          <a:bodyPr wrap="square">
            <a:spAutoFit/>
          </a:bodyPr>
          <a:lstStyle/>
          <a:p>
            <a:pPr defTabSz="685800"/>
            <a:r>
              <a:rPr lang="en-US" sz="2400" dirty="0">
                <a:solidFill>
                  <a:prstClr val="black"/>
                </a:solidFill>
              </a:rPr>
              <a:t>List from subproject</a:t>
            </a:r>
          </a:p>
        </p:txBody>
      </p:sp>
      <p:sp>
        <p:nvSpPr>
          <p:cNvPr id="28" name="TextBox 27">
            <a:extLst>
              <a:ext uri="{FF2B5EF4-FFF2-40B4-BE49-F238E27FC236}">
                <a16:creationId xmlns:a16="http://schemas.microsoft.com/office/drawing/2014/main" id="{883C9327-0A52-4053-A609-7FF42FD220F7}"/>
              </a:ext>
            </a:extLst>
          </p:cNvPr>
          <p:cNvSpPr txBox="1"/>
          <p:nvPr/>
        </p:nvSpPr>
        <p:spPr>
          <a:xfrm>
            <a:off x="8092272" y="2162070"/>
            <a:ext cx="4099728" cy="461665"/>
          </a:xfrm>
          <a:prstGeom prst="rect">
            <a:avLst/>
          </a:prstGeom>
          <a:noFill/>
        </p:spPr>
        <p:txBody>
          <a:bodyPr wrap="square">
            <a:spAutoFit/>
          </a:bodyPr>
          <a:lstStyle/>
          <a:p>
            <a:pPr defTabSz="685800"/>
            <a:r>
              <a:rPr lang="en-US" sz="2400" dirty="0">
                <a:solidFill>
                  <a:prstClr val="black"/>
                </a:solidFill>
              </a:rPr>
              <a:t>List from JS-template</a:t>
            </a:r>
          </a:p>
        </p:txBody>
      </p:sp>
      <p:sp>
        <p:nvSpPr>
          <p:cNvPr id="29" name="TextBox 28">
            <a:extLst>
              <a:ext uri="{FF2B5EF4-FFF2-40B4-BE49-F238E27FC236}">
                <a16:creationId xmlns:a16="http://schemas.microsoft.com/office/drawing/2014/main" id="{26897F2C-5B71-6596-195B-E552BE9E038C}"/>
              </a:ext>
            </a:extLst>
          </p:cNvPr>
          <p:cNvSpPr txBox="1"/>
          <p:nvPr/>
        </p:nvSpPr>
        <p:spPr>
          <a:xfrm>
            <a:off x="8253046" y="3660948"/>
            <a:ext cx="4099728" cy="461665"/>
          </a:xfrm>
          <a:prstGeom prst="rect">
            <a:avLst/>
          </a:prstGeom>
          <a:noFill/>
        </p:spPr>
        <p:txBody>
          <a:bodyPr wrap="square">
            <a:spAutoFit/>
          </a:bodyPr>
          <a:lstStyle/>
          <a:p>
            <a:pPr defTabSz="685800"/>
            <a:r>
              <a:rPr lang="en-US" sz="2400" dirty="0">
                <a:solidFill>
                  <a:prstClr val="black"/>
                </a:solidFill>
              </a:rPr>
              <a:t>Standard chemical system</a:t>
            </a:r>
          </a:p>
        </p:txBody>
      </p:sp>
      <p:pic>
        <p:nvPicPr>
          <p:cNvPr id="13" name="Picture 12">
            <a:extLst>
              <a:ext uri="{FF2B5EF4-FFF2-40B4-BE49-F238E27FC236}">
                <a16:creationId xmlns:a16="http://schemas.microsoft.com/office/drawing/2014/main" id="{36414F54-4466-A5FE-83DF-3F5D0DCA314F}"/>
              </a:ext>
            </a:extLst>
          </p:cNvPr>
          <p:cNvPicPr>
            <a:picLocks noChangeAspect="1"/>
          </p:cNvPicPr>
          <p:nvPr/>
        </p:nvPicPr>
        <p:blipFill>
          <a:blip r:embed="rId8"/>
          <a:stretch>
            <a:fillRect/>
          </a:stretch>
        </p:blipFill>
        <p:spPr>
          <a:xfrm>
            <a:off x="8115008" y="2522137"/>
            <a:ext cx="3520008" cy="1245960"/>
          </a:xfrm>
          <a:prstGeom prst="rect">
            <a:avLst/>
          </a:prstGeom>
        </p:spPr>
      </p:pic>
    </p:spTree>
    <p:extLst>
      <p:ext uri="{BB962C8B-B14F-4D97-AF65-F5344CB8AC3E}">
        <p14:creationId xmlns:p14="http://schemas.microsoft.com/office/powerpoint/2010/main" val="69737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Use Case: Sample Transformation Workflow</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5516545" y="6362393"/>
            <a:ext cx="5415539" cy="485999"/>
          </a:xfrm>
        </p:spPr>
        <p:txBody>
          <a:bodyPr/>
          <a:lstStyle/>
          <a:p>
            <a:pPr indent="0">
              <a:buNone/>
            </a:pPr>
            <a:r>
              <a:rPr lang="en-US" dirty="0">
                <a:hlinkClick r:id="rId3"/>
              </a:rPr>
              <a:t>https://mdi.matinf.pro/custom/editsample/43508/?idr=2748&amp;returl=%252Frubric%252Ftest</a:t>
            </a:r>
            <a:endParaRPr lang="en-US" dirty="0"/>
          </a:p>
          <a:p>
            <a:pPr indent="0">
              <a:buNone/>
            </a:pPr>
            <a:endParaRPr lang="en-US" dirty="0"/>
          </a:p>
        </p:txBody>
      </p:sp>
      <p:sp>
        <p:nvSpPr>
          <p:cNvPr id="9" name="TextBox 8">
            <a:extLst>
              <a:ext uri="{FF2B5EF4-FFF2-40B4-BE49-F238E27FC236}">
                <a16:creationId xmlns:a16="http://schemas.microsoft.com/office/drawing/2014/main" id="{2D1A33C2-EF4D-EA40-8982-5B12B3D63E0E}"/>
              </a:ext>
            </a:extLst>
          </p:cNvPr>
          <p:cNvSpPr txBox="1"/>
          <p:nvPr/>
        </p:nvSpPr>
        <p:spPr>
          <a:xfrm>
            <a:off x="231112" y="791190"/>
            <a:ext cx="9827287" cy="523220"/>
          </a:xfrm>
          <a:prstGeom prst="rect">
            <a:avLst/>
          </a:prstGeom>
          <a:noFill/>
        </p:spPr>
        <p:txBody>
          <a:bodyPr wrap="square">
            <a:spAutoFit/>
          </a:bodyPr>
          <a:lstStyle/>
          <a:p>
            <a:pPr defTabSz="685800"/>
            <a:r>
              <a:rPr lang="en-US" sz="2800" dirty="0"/>
              <a:t>Create Processing State &amp; Split Sample</a:t>
            </a:r>
            <a:endParaRPr lang="en-US" sz="2800" dirty="0">
              <a:solidFill>
                <a:prstClr val="black"/>
              </a:solidFill>
            </a:endParaRPr>
          </a:p>
        </p:txBody>
      </p:sp>
      <p:pic>
        <p:nvPicPr>
          <p:cNvPr id="3" name="Picture 2">
            <a:extLst>
              <a:ext uri="{FF2B5EF4-FFF2-40B4-BE49-F238E27FC236}">
                <a16:creationId xmlns:a16="http://schemas.microsoft.com/office/drawing/2014/main" id="{FFBD65FF-7CD8-A9E8-EA02-908191801286}"/>
              </a:ext>
            </a:extLst>
          </p:cNvPr>
          <p:cNvPicPr>
            <a:picLocks noChangeAspect="1"/>
          </p:cNvPicPr>
          <p:nvPr/>
        </p:nvPicPr>
        <p:blipFill>
          <a:blip r:embed="rId4"/>
          <a:stretch>
            <a:fillRect/>
          </a:stretch>
        </p:blipFill>
        <p:spPr>
          <a:xfrm>
            <a:off x="401529" y="1559356"/>
            <a:ext cx="6866581" cy="1374763"/>
          </a:xfrm>
          <a:prstGeom prst="rect">
            <a:avLst/>
          </a:prstGeom>
          <a:ln>
            <a:solidFill>
              <a:srgbClr val="0070C0"/>
            </a:solidFill>
          </a:ln>
        </p:spPr>
      </p:pic>
      <p:sp>
        <p:nvSpPr>
          <p:cNvPr id="2" name="Text Box 10">
            <a:extLst>
              <a:ext uri="{FF2B5EF4-FFF2-40B4-BE49-F238E27FC236}">
                <a16:creationId xmlns:a16="http://schemas.microsoft.com/office/drawing/2014/main" id="{B11A2F9E-5C88-5224-E5C4-59716E325572}"/>
              </a:ext>
            </a:extLst>
          </p:cNvPr>
          <p:cNvSpPr txBox="1">
            <a:spLocks noChangeArrowheads="1"/>
          </p:cNvSpPr>
          <p:nvPr/>
        </p:nvSpPr>
        <p:spPr bwMode="auto">
          <a:xfrm>
            <a:off x="139287" y="3721599"/>
            <a:ext cx="2160588" cy="652463"/>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initial state</a:t>
            </a:r>
            <a:r>
              <a:rPr lang="ru-RU" altLang="ru-RU" sz="1200" dirty="0">
                <a:solidFill>
                  <a:schemeClr val="tx1"/>
                </a:solidFill>
                <a:latin typeface="Arial" panose="020B0604020202020204" pitchFamily="34" charset="0"/>
              </a:rPr>
              <a:t>)</a:t>
            </a:r>
          </a:p>
        </p:txBody>
      </p:sp>
      <p:sp>
        <p:nvSpPr>
          <p:cNvPr id="4" name="Text Box 10">
            <a:extLst>
              <a:ext uri="{FF2B5EF4-FFF2-40B4-BE49-F238E27FC236}">
                <a16:creationId xmlns:a16="http://schemas.microsoft.com/office/drawing/2014/main" id="{99C727D9-1DA9-5856-583C-4F3C23D24056}"/>
              </a:ext>
            </a:extLst>
          </p:cNvPr>
          <p:cNvSpPr txBox="1">
            <a:spLocks noChangeArrowheads="1"/>
          </p:cNvSpPr>
          <p:nvPr/>
        </p:nvSpPr>
        <p:spPr bwMode="auto">
          <a:xfrm>
            <a:off x="3477030" y="3713226"/>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changed state 2</a:t>
            </a:r>
            <a:r>
              <a:rPr lang="ru-RU" altLang="ru-RU" sz="1200" dirty="0">
                <a:solidFill>
                  <a:schemeClr val="tx1"/>
                </a:solidFill>
                <a:latin typeface="Arial" panose="020B0604020202020204" pitchFamily="34" charset="0"/>
              </a:rPr>
              <a:t>)</a:t>
            </a:r>
          </a:p>
        </p:txBody>
      </p:sp>
      <p:cxnSp>
        <p:nvCxnSpPr>
          <p:cNvPr id="8" name="Straight Arrow Connector 7">
            <a:extLst>
              <a:ext uri="{FF2B5EF4-FFF2-40B4-BE49-F238E27FC236}">
                <a16:creationId xmlns:a16="http://schemas.microsoft.com/office/drawing/2014/main" id="{E989F477-9A98-7B4A-F6FA-1756407C0C04}"/>
              </a:ext>
            </a:extLst>
          </p:cNvPr>
          <p:cNvCxnSpPr>
            <a:cxnSpLocks/>
          </p:cNvCxnSpPr>
          <p:nvPr/>
        </p:nvCxnSpPr>
        <p:spPr>
          <a:xfrm>
            <a:off x="2304683" y="4031770"/>
            <a:ext cx="1192149" cy="0"/>
          </a:xfrm>
          <a:prstGeom prst="straightConnector1">
            <a:avLst/>
          </a:prstGeom>
          <a:noFill/>
          <a:ln w="63500" cap="flat" cmpd="sng" algn="ctr">
            <a:solidFill>
              <a:srgbClr val="0070C0">
                <a:alpha val="50000"/>
              </a:srgbClr>
            </a:solidFill>
            <a:prstDash val="solid"/>
            <a:miter lim="800000"/>
            <a:tailEnd type="triangle"/>
          </a:ln>
          <a:effectLst/>
        </p:spPr>
      </p:cxnSp>
      <p:sp>
        <p:nvSpPr>
          <p:cNvPr id="13" name="TextBox 12">
            <a:extLst>
              <a:ext uri="{FF2B5EF4-FFF2-40B4-BE49-F238E27FC236}">
                <a16:creationId xmlns:a16="http://schemas.microsoft.com/office/drawing/2014/main" id="{53DD6333-E85E-DB72-8168-8BA9CD311679}"/>
              </a:ext>
            </a:extLst>
          </p:cNvPr>
          <p:cNvSpPr txBox="1"/>
          <p:nvPr/>
        </p:nvSpPr>
        <p:spPr>
          <a:xfrm>
            <a:off x="2332898" y="3686790"/>
            <a:ext cx="1646255" cy="338554"/>
          </a:xfrm>
          <a:prstGeom prst="rect">
            <a:avLst/>
          </a:prstGeom>
          <a:noFill/>
        </p:spPr>
        <p:txBody>
          <a:bodyPr wrap="square">
            <a:spAutoFit/>
          </a:bodyPr>
          <a:lstStyle/>
          <a:p>
            <a:pPr defTabSz="685800"/>
            <a:r>
              <a:rPr lang="en-US" sz="1600" dirty="0">
                <a:solidFill>
                  <a:prstClr val="black"/>
                </a:solidFill>
              </a:rPr>
              <a:t>annealing</a:t>
            </a:r>
          </a:p>
        </p:txBody>
      </p:sp>
      <p:sp>
        <p:nvSpPr>
          <p:cNvPr id="16" name="Text Box 10">
            <a:extLst>
              <a:ext uri="{FF2B5EF4-FFF2-40B4-BE49-F238E27FC236}">
                <a16:creationId xmlns:a16="http://schemas.microsoft.com/office/drawing/2014/main" id="{99448755-4E5C-17E1-9E5D-74A835440C11}"/>
              </a:ext>
            </a:extLst>
          </p:cNvPr>
          <p:cNvSpPr txBox="1">
            <a:spLocks noChangeArrowheads="1"/>
          </p:cNvSpPr>
          <p:nvPr/>
        </p:nvSpPr>
        <p:spPr bwMode="auto">
          <a:xfrm>
            <a:off x="6674082" y="3212489"/>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2a</a:t>
            </a:r>
            <a:r>
              <a:rPr lang="ru-RU" altLang="ru-RU" sz="1200" dirty="0">
                <a:solidFill>
                  <a:schemeClr val="tx1"/>
                </a:solidFill>
                <a:latin typeface="Arial" panose="020B0604020202020204" pitchFamily="34" charset="0"/>
              </a:rPr>
              <a:t>)</a:t>
            </a:r>
          </a:p>
        </p:txBody>
      </p:sp>
      <p:cxnSp>
        <p:nvCxnSpPr>
          <p:cNvPr id="17" name="Straight Arrow Connector 16">
            <a:extLst>
              <a:ext uri="{FF2B5EF4-FFF2-40B4-BE49-F238E27FC236}">
                <a16:creationId xmlns:a16="http://schemas.microsoft.com/office/drawing/2014/main" id="{FEF40CE2-276D-413A-0964-2FCD099FD087}"/>
              </a:ext>
            </a:extLst>
          </p:cNvPr>
          <p:cNvCxnSpPr>
            <a:cxnSpLocks/>
            <a:stCxn id="16" idx="3"/>
            <a:endCxn id="49" idx="1"/>
          </p:cNvCxnSpPr>
          <p:nvPr/>
        </p:nvCxnSpPr>
        <p:spPr>
          <a:xfrm flipV="1">
            <a:off x="8834670" y="1297937"/>
            <a:ext cx="1064928" cy="2240784"/>
          </a:xfrm>
          <a:prstGeom prst="straightConnector1">
            <a:avLst/>
          </a:prstGeom>
          <a:noFill/>
          <a:ln w="63500" cap="flat" cmpd="sng" algn="ctr">
            <a:solidFill>
              <a:srgbClr val="0070C0">
                <a:alpha val="50000"/>
              </a:srgbClr>
            </a:solidFill>
            <a:prstDash val="solid"/>
            <a:miter lim="800000"/>
            <a:tailEnd type="triangle"/>
          </a:ln>
          <a:effectLst/>
        </p:spPr>
      </p:cxnSp>
      <p:sp>
        <p:nvSpPr>
          <p:cNvPr id="20" name="TextBox 19">
            <a:extLst>
              <a:ext uri="{FF2B5EF4-FFF2-40B4-BE49-F238E27FC236}">
                <a16:creationId xmlns:a16="http://schemas.microsoft.com/office/drawing/2014/main" id="{97251AB0-3126-0AAB-C604-24D7B2A9C54E}"/>
              </a:ext>
            </a:extLst>
          </p:cNvPr>
          <p:cNvSpPr txBox="1"/>
          <p:nvPr/>
        </p:nvSpPr>
        <p:spPr>
          <a:xfrm rot="17863206">
            <a:off x="8705229" y="2291746"/>
            <a:ext cx="991438" cy="338554"/>
          </a:xfrm>
          <a:prstGeom prst="rect">
            <a:avLst/>
          </a:prstGeom>
          <a:noFill/>
        </p:spPr>
        <p:txBody>
          <a:bodyPr wrap="square">
            <a:spAutoFit/>
          </a:bodyPr>
          <a:lstStyle/>
          <a:p>
            <a:pPr defTabSz="685800"/>
            <a:r>
              <a:rPr lang="en-US" sz="1600" dirty="0">
                <a:solidFill>
                  <a:prstClr val="black"/>
                </a:solidFill>
              </a:rPr>
              <a:t>polishing</a:t>
            </a:r>
          </a:p>
        </p:txBody>
      </p:sp>
      <p:sp>
        <p:nvSpPr>
          <p:cNvPr id="21" name="Flowchart: Multidocument 20">
            <a:extLst>
              <a:ext uri="{FF2B5EF4-FFF2-40B4-BE49-F238E27FC236}">
                <a16:creationId xmlns:a16="http://schemas.microsoft.com/office/drawing/2014/main" id="{ED4A8531-542B-393C-1DE8-D82F7E99B2E0}"/>
              </a:ext>
            </a:extLst>
          </p:cNvPr>
          <p:cNvSpPr/>
          <p:nvPr/>
        </p:nvSpPr>
        <p:spPr>
          <a:xfrm>
            <a:off x="331605" y="4913644"/>
            <a:ext cx="1567543" cy="1266093"/>
          </a:xfrm>
          <a:prstGeom prst="flowChartMultidocument">
            <a:avLst/>
          </a:prstGeom>
          <a:solidFill>
            <a:schemeClr val="bg2">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a:t>
            </a:r>
          </a:p>
        </p:txBody>
      </p:sp>
      <p:cxnSp>
        <p:nvCxnSpPr>
          <p:cNvPr id="25" name="Straight Arrow Connector 24">
            <a:extLst>
              <a:ext uri="{FF2B5EF4-FFF2-40B4-BE49-F238E27FC236}">
                <a16:creationId xmlns:a16="http://schemas.microsoft.com/office/drawing/2014/main" id="{7224DA7A-2AF7-DB62-1E34-0BB935E24F5B}"/>
              </a:ext>
            </a:extLst>
          </p:cNvPr>
          <p:cNvCxnSpPr>
            <a:cxnSpLocks/>
          </p:cNvCxnSpPr>
          <p:nvPr/>
        </p:nvCxnSpPr>
        <p:spPr>
          <a:xfrm flipV="1">
            <a:off x="5632493" y="3858567"/>
            <a:ext cx="1079811" cy="175526"/>
          </a:xfrm>
          <a:prstGeom prst="straightConnector1">
            <a:avLst/>
          </a:prstGeom>
          <a:noFill/>
          <a:ln w="63500" cap="flat" cmpd="sng" algn="ctr">
            <a:solidFill>
              <a:srgbClr val="00B050">
                <a:alpha val="50000"/>
              </a:srgbClr>
            </a:solidFill>
            <a:prstDash val="solid"/>
            <a:miter lim="800000"/>
            <a:tailEnd type="triangle"/>
          </a:ln>
          <a:effectLst/>
        </p:spPr>
      </p:cxnSp>
      <p:cxnSp>
        <p:nvCxnSpPr>
          <p:cNvPr id="31" name="Straight Arrow Connector 30">
            <a:extLst>
              <a:ext uri="{FF2B5EF4-FFF2-40B4-BE49-F238E27FC236}">
                <a16:creationId xmlns:a16="http://schemas.microsoft.com/office/drawing/2014/main" id="{1DD10BEB-2CCD-7D55-516C-F3BB4CBB8965}"/>
              </a:ext>
            </a:extLst>
          </p:cNvPr>
          <p:cNvCxnSpPr>
            <a:cxnSpLocks/>
            <a:stCxn id="2" idx="2"/>
            <a:endCxn id="21" idx="0"/>
          </p:cNvCxnSpPr>
          <p:nvPr/>
        </p:nvCxnSpPr>
        <p:spPr>
          <a:xfrm>
            <a:off x="1219581" y="4374062"/>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41" name="Text Box 10">
            <a:extLst>
              <a:ext uri="{FF2B5EF4-FFF2-40B4-BE49-F238E27FC236}">
                <a16:creationId xmlns:a16="http://schemas.microsoft.com/office/drawing/2014/main" id="{2EDFE7ED-05D6-0B12-E78F-8DCD36825CBC}"/>
              </a:ext>
            </a:extLst>
          </p:cNvPr>
          <p:cNvSpPr txBox="1">
            <a:spLocks noChangeArrowheads="1"/>
          </p:cNvSpPr>
          <p:nvPr/>
        </p:nvSpPr>
        <p:spPr bwMode="auto">
          <a:xfrm>
            <a:off x="6665708" y="4219001"/>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Sample_2b</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2b</a:t>
            </a:r>
            <a:r>
              <a:rPr lang="ru-RU" altLang="ru-RU" sz="1200" dirty="0">
                <a:solidFill>
                  <a:schemeClr val="tx1"/>
                </a:solidFill>
                <a:latin typeface="Arial" panose="020B0604020202020204" pitchFamily="34" charset="0"/>
              </a:rPr>
              <a:t>)</a:t>
            </a:r>
          </a:p>
        </p:txBody>
      </p:sp>
      <p:sp>
        <p:nvSpPr>
          <p:cNvPr id="42" name="Flowchart: Multidocument 41">
            <a:extLst>
              <a:ext uri="{FF2B5EF4-FFF2-40B4-BE49-F238E27FC236}">
                <a16:creationId xmlns:a16="http://schemas.microsoft.com/office/drawing/2014/main" id="{CB1303DF-0501-FF45-BC7C-2C745980F9C9}"/>
              </a:ext>
            </a:extLst>
          </p:cNvPr>
          <p:cNvSpPr/>
          <p:nvPr/>
        </p:nvSpPr>
        <p:spPr>
          <a:xfrm>
            <a:off x="3719575" y="4925370"/>
            <a:ext cx="1567543" cy="1266093"/>
          </a:xfrm>
          <a:prstGeom prst="flowChartMultidocument">
            <a:avLst/>
          </a:prstGeom>
          <a:solidFill>
            <a:schemeClr val="bg2">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a:t>
            </a:r>
          </a:p>
        </p:txBody>
      </p:sp>
      <p:cxnSp>
        <p:nvCxnSpPr>
          <p:cNvPr id="43" name="Straight Arrow Connector 42">
            <a:extLst>
              <a:ext uri="{FF2B5EF4-FFF2-40B4-BE49-F238E27FC236}">
                <a16:creationId xmlns:a16="http://schemas.microsoft.com/office/drawing/2014/main" id="{154DD39C-F4B2-B93A-0C58-84B4FE790C14}"/>
              </a:ext>
            </a:extLst>
          </p:cNvPr>
          <p:cNvCxnSpPr>
            <a:cxnSpLocks/>
            <a:endCxn id="42" idx="0"/>
          </p:cNvCxnSpPr>
          <p:nvPr/>
        </p:nvCxnSpPr>
        <p:spPr>
          <a:xfrm>
            <a:off x="4607551" y="4385788"/>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45" name="TextBox 44">
            <a:extLst>
              <a:ext uri="{FF2B5EF4-FFF2-40B4-BE49-F238E27FC236}">
                <a16:creationId xmlns:a16="http://schemas.microsoft.com/office/drawing/2014/main" id="{2AE05135-84A4-A3EA-18E1-BF716C1D8AE8}"/>
              </a:ext>
            </a:extLst>
          </p:cNvPr>
          <p:cNvSpPr txBox="1"/>
          <p:nvPr/>
        </p:nvSpPr>
        <p:spPr>
          <a:xfrm>
            <a:off x="5690727" y="3557836"/>
            <a:ext cx="890954" cy="338554"/>
          </a:xfrm>
          <a:prstGeom prst="rect">
            <a:avLst/>
          </a:prstGeom>
          <a:noFill/>
        </p:spPr>
        <p:txBody>
          <a:bodyPr wrap="square">
            <a:spAutoFit/>
          </a:bodyPr>
          <a:lstStyle/>
          <a:p>
            <a:pPr defTabSz="685800"/>
            <a:r>
              <a:rPr lang="en-US" sz="1600" dirty="0">
                <a:solidFill>
                  <a:prstClr val="black"/>
                </a:solidFill>
              </a:rPr>
              <a:t>splitting</a:t>
            </a:r>
          </a:p>
        </p:txBody>
      </p:sp>
      <p:cxnSp>
        <p:nvCxnSpPr>
          <p:cNvPr id="47" name="Straight Arrow Connector 46">
            <a:extLst>
              <a:ext uri="{FF2B5EF4-FFF2-40B4-BE49-F238E27FC236}">
                <a16:creationId xmlns:a16="http://schemas.microsoft.com/office/drawing/2014/main" id="{707DCD58-97D0-E014-D88B-F72514B54A44}"/>
              </a:ext>
            </a:extLst>
          </p:cNvPr>
          <p:cNvCxnSpPr>
            <a:cxnSpLocks/>
          </p:cNvCxnSpPr>
          <p:nvPr/>
        </p:nvCxnSpPr>
        <p:spPr>
          <a:xfrm>
            <a:off x="5634169" y="4025719"/>
            <a:ext cx="1058039" cy="224734"/>
          </a:xfrm>
          <a:prstGeom prst="straightConnector1">
            <a:avLst/>
          </a:prstGeom>
          <a:noFill/>
          <a:ln w="63500" cap="flat" cmpd="sng" algn="ctr">
            <a:solidFill>
              <a:srgbClr val="00B050">
                <a:alpha val="50000"/>
              </a:srgbClr>
            </a:solidFill>
            <a:prstDash val="solid"/>
            <a:miter lim="800000"/>
            <a:tailEnd type="triangle"/>
          </a:ln>
          <a:effectLst/>
        </p:spPr>
      </p:cxnSp>
      <p:sp>
        <p:nvSpPr>
          <p:cNvPr id="49" name="Text Box 10">
            <a:extLst>
              <a:ext uri="{FF2B5EF4-FFF2-40B4-BE49-F238E27FC236}">
                <a16:creationId xmlns:a16="http://schemas.microsoft.com/office/drawing/2014/main" id="{94004F91-BCBC-F3E1-F6E0-A55B0A0EF085}"/>
              </a:ext>
            </a:extLst>
          </p:cNvPr>
          <p:cNvSpPr txBox="1">
            <a:spLocks noChangeArrowheads="1"/>
          </p:cNvSpPr>
          <p:nvPr/>
        </p:nvSpPr>
        <p:spPr bwMode="auto">
          <a:xfrm>
            <a:off x="9899598" y="971705"/>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2a state 2</a:t>
            </a:r>
            <a:r>
              <a:rPr lang="ru-RU" altLang="ru-RU" sz="1200" dirty="0">
                <a:solidFill>
                  <a:schemeClr val="tx1"/>
                </a:solidFill>
                <a:latin typeface="Arial" panose="020B0604020202020204" pitchFamily="34" charset="0"/>
              </a:rPr>
              <a:t>)</a:t>
            </a:r>
          </a:p>
        </p:txBody>
      </p:sp>
      <p:sp>
        <p:nvSpPr>
          <p:cNvPr id="53" name="Flowchart: Multidocument 52">
            <a:extLst>
              <a:ext uri="{FF2B5EF4-FFF2-40B4-BE49-F238E27FC236}">
                <a16:creationId xmlns:a16="http://schemas.microsoft.com/office/drawing/2014/main" id="{C34E2817-B967-6D26-CD01-1D6DAAE15650}"/>
              </a:ext>
            </a:extLst>
          </p:cNvPr>
          <p:cNvSpPr/>
          <p:nvPr/>
        </p:nvSpPr>
        <p:spPr>
          <a:xfrm>
            <a:off x="10162243" y="2173798"/>
            <a:ext cx="1567543" cy="1266093"/>
          </a:xfrm>
          <a:prstGeom prst="flowChartMultidocument">
            <a:avLst/>
          </a:prstGeom>
          <a:solidFill>
            <a:schemeClr val="bg2">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Documents2a_2</a:t>
            </a:r>
          </a:p>
        </p:txBody>
      </p:sp>
      <p:cxnSp>
        <p:nvCxnSpPr>
          <p:cNvPr id="54" name="Straight Arrow Connector 53">
            <a:extLst>
              <a:ext uri="{FF2B5EF4-FFF2-40B4-BE49-F238E27FC236}">
                <a16:creationId xmlns:a16="http://schemas.microsoft.com/office/drawing/2014/main" id="{DC949F08-3575-0DC7-83C4-E2241457AFC9}"/>
              </a:ext>
            </a:extLst>
          </p:cNvPr>
          <p:cNvCxnSpPr>
            <a:cxnSpLocks/>
            <a:endCxn id="53" idx="0"/>
          </p:cNvCxnSpPr>
          <p:nvPr/>
        </p:nvCxnSpPr>
        <p:spPr>
          <a:xfrm>
            <a:off x="11050219" y="1634216"/>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55" name="Text Box 10">
            <a:extLst>
              <a:ext uri="{FF2B5EF4-FFF2-40B4-BE49-F238E27FC236}">
                <a16:creationId xmlns:a16="http://schemas.microsoft.com/office/drawing/2014/main" id="{42EDC877-4329-2D15-1624-AF168FC6DFA5}"/>
              </a:ext>
            </a:extLst>
          </p:cNvPr>
          <p:cNvSpPr txBox="1">
            <a:spLocks noChangeArrowheads="1"/>
          </p:cNvSpPr>
          <p:nvPr/>
        </p:nvSpPr>
        <p:spPr bwMode="auto">
          <a:xfrm>
            <a:off x="9901271" y="3656286"/>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Sample_2b_2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a:solidFill>
                  <a:schemeClr val="tx1"/>
                </a:solidFill>
                <a:latin typeface="Arial" panose="020B0604020202020204" pitchFamily="34" charset="0"/>
              </a:rPr>
              <a:t>subsample 2b </a:t>
            </a:r>
            <a:r>
              <a:rPr lang="en-US" altLang="ru-RU" sz="1200" dirty="0">
                <a:solidFill>
                  <a:schemeClr val="tx1"/>
                </a:solidFill>
                <a:latin typeface="Arial" panose="020B0604020202020204" pitchFamily="34" charset="0"/>
              </a:rPr>
              <a:t>state 2</a:t>
            </a:r>
            <a:r>
              <a:rPr lang="ru-RU" altLang="ru-RU" sz="1200" dirty="0">
                <a:solidFill>
                  <a:schemeClr val="tx1"/>
                </a:solidFill>
                <a:latin typeface="Arial" panose="020B0604020202020204" pitchFamily="34" charset="0"/>
              </a:rPr>
              <a:t>)</a:t>
            </a:r>
          </a:p>
        </p:txBody>
      </p:sp>
      <p:sp>
        <p:nvSpPr>
          <p:cNvPr id="56" name="Flowchart: Multidocument 55">
            <a:extLst>
              <a:ext uri="{FF2B5EF4-FFF2-40B4-BE49-F238E27FC236}">
                <a16:creationId xmlns:a16="http://schemas.microsoft.com/office/drawing/2014/main" id="{8063DD91-A237-C04C-ADB6-EA381C0621D6}"/>
              </a:ext>
            </a:extLst>
          </p:cNvPr>
          <p:cNvSpPr/>
          <p:nvPr/>
        </p:nvSpPr>
        <p:spPr>
          <a:xfrm>
            <a:off x="10163916" y="4858379"/>
            <a:ext cx="1567543" cy="1266093"/>
          </a:xfrm>
          <a:prstGeom prst="flowChartMultidocument">
            <a:avLst/>
          </a:prstGeom>
          <a:solidFill>
            <a:schemeClr val="bg2">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Documents2b_2</a:t>
            </a:r>
          </a:p>
        </p:txBody>
      </p:sp>
      <p:cxnSp>
        <p:nvCxnSpPr>
          <p:cNvPr id="57" name="Straight Arrow Connector 56">
            <a:extLst>
              <a:ext uri="{FF2B5EF4-FFF2-40B4-BE49-F238E27FC236}">
                <a16:creationId xmlns:a16="http://schemas.microsoft.com/office/drawing/2014/main" id="{BC0B7B76-6B03-6841-B3BF-680CEE9A96AE}"/>
              </a:ext>
            </a:extLst>
          </p:cNvPr>
          <p:cNvCxnSpPr>
            <a:cxnSpLocks/>
            <a:endCxn id="56" idx="0"/>
          </p:cNvCxnSpPr>
          <p:nvPr/>
        </p:nvCxnSpPr>
        <p:spPr>
          <a:xfrm>
            <a:off x="11051892" y="4318797"/>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cxnSp>
        <p:nvCxnSpPr>
          <p:cNvPr id="58" name="Straight Arrow Connector 57">
            <a:extLst>
              <a:ext uri="{FF2B5EF4-FFF2-40B4-BE49-F238E27FC236}">
                <a16:creationId xmlns:a16="http://schemas.microsoft.com/office/drawing/2014/main" id="{E0D512E1-0373-74F9-EBAC-E95DD47B2AE9}"/>
              </a:ext>
            </a:extLst>
          </p:cNvPr>
          <p:cNvCxnSpPr>
            <a:cxnSpLocks/>
            <a:stCxn id="41" idx="3"/>
            <a:endCxn id="55" idx="1"/>
          </p:cNvCxnSpPr>
          <p:nvPr/>
        </p:nvCxnSpPr>
        <p:spPr>
          <a:xfrm flipV="1">
            <a:off x="8826296" y="3982518"/>
            <a:ext cx="1074975" cy="562715"/>
          </a:xfrm>
          <a:prstGeom prst="straightConnector1">
            <a:avLst/>
          </a:prstGeom>
          <a:noFill/>
          <a:ln w="63500" cap="flat" cmpd="sng" algn="ctr">
            <a:solidFill>
              <a:srgbClr val="0070C0">
                <a:alpha val="50000"/>
              </a:srgbClr>
            </a:solidFill>
            <a:prstDash val="solid"/>
            <a:miter lim="800000"/>
            <a:tailEnd type="triangle"/>
          </a:ln>
          <a:effectLst/>
        </p:spPr>
      </p:cxnSp>
      <p:sp>
        <p:nvSpPr>
          <p:cNvPr id="61" name="TextBox 60">
            <a:extLst>
              <a:ext uri="{FF2B5EF4-FFF2-40B4-BE49-F238E27FC236}">
                <a16:creationId xmlns:a16="http://schemas.microsoft.com/office/drawing/2014/main" id="{E0F2A870-E5CF-0F50-3540-2633688DC36F}"/>
              </a:ext>
            </a:extLst>
          </p:cNvPr>
          <p:cNvSpPr txBox="1"/>
          <p:nvPr/>
        </p:nvSpPr>
        <p:spPr>
          <a:xfrm rot="19837486">
            <a:off x="8767195" y="3931302"/>
            <a:ext cx="991438" cy="338554"/>
          </a:xfrm>
          <a:prstGeom prst="rect">
            <a:avLst/>
          </a:prstGeom>
          <a:noFill/>
        </p:spPr>
        <p:txBody>
          <a:bodyPr wrap="square">
            <a:spAutoFit/>
          </a:bodyPr>
          <a:lstStyle/>
          <a:p>
            <a:pPr defTabSz="685800"/>
            <a:r>
              <a:rPr lang="en-US" sz="1600" dirty="0">
                <a:solidFill>
                  <a:prstClr val="black"/>
                </a:solidFill>
              </a:rPr>
              <a:t>oxidation</a:t>
            </a:r>
          </a:p>
        </p:txBody>
      </p:sp>
      <p:pic>
        <p:nvPicPr>
          <p:cNvPr id="10" name="Picture 9">
            <a:extLst>
              <a:ext uri="{FF2B5EF4-FFF2-40B4-BE49-F238E27FC236}">
                <a16:creationId xmlns:a16="http://schemas.microsoft.com/office/drawing/2014/main" id="{F135245A-BF8D-586C-D083-A1BC751BE52E}"/>
              </a:ext>
            </a:extLst>
          </p:cNvPr>
          <p:cNvPicPr>
            <a:picLocks noChangeAspect="1"/>
          </p:cNvPicPr>
          <p:nvPr/>
        </p:nvPicPr>
        <p:blipFill>
          <a:blip r:embed="rId5"/>
          <a:stretch>
            <a:fillRect/>
          </a:stretch>
        </p:blipFill>
        <p:spPr>
          <a:xfrm>
            <a:off x="4525724" y="1397715"/>
            <a:ext cx="3824456" cy="1779543"/>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id="{621600FE-8D59-C053-F3EA-41A9E2C840D7}"/>
              </a:ext>
            </a:extLst>
          </p:cNvPr>
          <p:cNvCxnSpPr>
            <a:cxnSpLocks/>
          </p:cNvCxnSpPr>
          <p:nvPr/>
        </p:nvCxnSpPr>
        <p:spPr>
          <a:xfrm>
            <a:off x="1477108" y="2893925"/>
            <a:ext cx="1436914" cy="844062"/>
          </a:xfrm>
          <a:prstGeom prst="straightConnector1">
            <a:avLst/>
          </a:prstGeom>
          <a:noFill/>
          <a:ln w="63500" cap="flat" cmpd="sng" algn="ctr">
            <a:solidFill>
              <a:schemeClr val="accent4">
                <a:alpha val="50000"/>
              </a:schemeClr>
            </a:solidFill>
            <a:prstDash val="solid"/>
            <a:miter lim="800000"/>
            <a:tailEnd type="triangle"/>
          </a:ln>
          <a:effectLst/>
        </p:spPr>
      </p:cxnSp>
      <p:cxnSp>
        <p:nvCxnSpPr>
          <p:cNvPr id="15" name="Straight Arrow Connector 14">
            <a:extLst>
              <a:ext uri="{FF2B5EF4-FFF2-40B4-BE49-F238E27FC236}">
                <a16:creationId xmlns:a16="http://schemas.microsoft.com/office/drawing/2014/main" id="{AF06ED51-FFA6-05B7-9AEA-B368F7EB65F9}"/>
              </a:ext>
            </a:extLst>
          </p:cNvPr>
          <p:cNvCxnSpPr>
            <a:cxnSpLocks/>
          </p:cNvCxnSpPr>
          <p:nvPr/>
        </p:nvCxnSpPr>
        <p:spPr>
          <a:xfrm>
            <a:off x="5196673" y="3086518"/>
            <a:ext cx="932822" cy="601227"/>
          </a:xfrm>
          <a:prstGeom prst="straightConnector1">
            <a:avLst/>
          </a:prstGeom>
          <a:noFill/>
          <a:ln w="63500" cap="flat" cmpd="sng" algn="ctr">
            <a:solidFill>
              <a:schemeClr val="accent4">
                <a:alpha val="50000"/>
              </a:schemeClr>
            </a:solidFill>
            <a:prstDash val="solid"/>
            <a:miter lim="800000"/>
            <a:tailEnd type="triangle"/>
          </a:ln>
          <a:effectLst/>
        </p:spPr>
      </p:cxnSp>
    </p:spTree>
    <p:extLst>
      <p:ext uri="{BB962C8B-B14F-4D97-AF65-F5344CB8AC3E}">
        <p14:creationId xmlns:p14="http://schemas.microsoft.com/office/powerpoint/2010/main" val="24817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initialisation</a:t>
            </a:r>
          </a:p>
        </p:txBody>
      </p:sp>
      <p:pic>
        <p:nvPicPr>
          <p:cNvPr id="3" name="Picture 2">
            <a:extLst>
              <a:ext uri="{FF2B5EF4-FFF2-40B4-BE49-F238E27FC236}">
                <a16:creationId xmlns:a16="http://schemas.microsoft.com/office/drawing/2014/main" id="{D7C6AFA3-2867-101C-BB03-AD950662EB05}"/>
              </a:ext>
            </a:extLst>
          </p:cNvPr>
          <p:cNvPicPr>
            <a:picLocks noChangeAspect="1"/>
          </p:cNvPicPr>
          <p:nvPr/>
        </p:nvPicPr>
        <p:blipFill>
          <a:blip r:embed="rId3"/>
          <a:stretch>
            <a:fillRect/>
          </a:stretch>
        </p:blipFill>
        <p:spPr>
          <a:xfrm>
            <a:off x="476690" y="1121143"/>
            <a:ext cx="1933845" cy="1219370"/>
          </a:xfrm>
          <a:prstGeom prst="rect">
            <a:avLst/>
          </a:prstGeom>
        </p:spPr>
      </p:pic>
      <p:sp>
        <p:nvSpPr>
          <p:cNvPr id="4" name="TextBox 3">
            <a:extLst>
              <a:ext uri="{FF2B5EF4-FFF2-40B4-BE49-F238E27FC236}">
                <a16:creationId xmlns:a16="http://schemas.microsoft.com/office/drawing/2014/main" id="{2D0E2867-D0D9-2698-A529-DFCA6B777B20}"/>
              </a:ext>
            </a:extLst>
          </p:cNvPr>
          <p:cNvSpPr txBox="1"/>
          <p:nvPr/>
        </p:nvSpPr>
        <p:spPr>
          <a:xfrm>
            <a:off x="176866" y="758016"/>
            <a:ext cx="11861059" cy="2123658"/>
          </a:xfrm>
          <a:prstGeom prst="rect">
            <a:avLst/>
          </a:prstGeom>
          <a:noFill/>
        </p:spPr>
        <p:txBody>
          <a:bodyPr wrap="square">
            <a:spAutoFit/>
          </a:bodyPr>
          <a:lstStyle/>
          <a:p>
            <a:pPr marL="457200" indent="-457200">
              <a:buAutoNum type="arabicParenR"/>
            </a:pPr>
            <a:r>
              <a:rPr lang="en-US" sz="2200" dirty="0"/>
              <a:t>In “physically transferrable” objects (samples), find a green handover button</a:t>
            </a:r>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r>
              <a:rPr lang="en-US" sz="2200" dirty="0"/>
              <a:t>Select the recipient and press a blue button. </a:t>
            </a:r>
          </a:p>
        </p:txBody>
      </p:sp>
      <p:pic>
        <p:nvPicPr>
          <p:cNvPr id="7" name="Picture 6">
            <a:extLst>
              <a:ext uri="{FF2B5EF4-FFF2-40B4-BE49-F238E27FC236}">
                <a16:creationId xmlns:a16="http://schemas.microsoft.com/office/drawing/2014/main" id="{DEA3C5C6-DB55-5369-4AF7-40FA292FF134}"/>
              </a:ext>
            </a:extLst>
          </p:cNvPr>
          <p:cNvPicPr>
            <a:picLocks noChangeAspect="1"/>
          </p:cNvPicPr>
          <p:nvPr/>
        </p:nvPicPr>
        <p:blipFill>
          <a:blip r:embed="rId4"/>
          <a:stretch>
            <a:fillRect/>
          </a:stretch>
        </p:blipFill>
        <p:spPr>
          <a:xfrm>
            <a:off x="314422" y="2843682"/>
            <a:ext cx="3333107" cy="3429123"/>
          </a:xfrm>
          <a:prstGeom prst="rect">
            <a:avLst/>
          </a:prstGeom>
          <a:ln>
            <a:solidFill>
              <a:srgbClr val="0070C0"/>
            </a:solidFill>
          </a:ln>
        </p:spPr>
      </p:pic>
      <p:pic>
        <p:nvPicPr>
          <p:cNvPr id="13" name="Picture 12">
            <a:extLst>
              <a:ext uri="{FF2B5EF4-FFF2-40B4-BE49-F238E27FC236}">
                <a16:creationId xmlns:a16="http://schemas.microsoft.com/office/drawing/2014/main" id="{166853BB-335E-12D4-5F67-94F02BD49609}"/>
              </a:ext>
            </a:extLst>
          </p:cNvPr>
          <p:cNvPicPr>
            <a:picLocks noChangeAspect="1"/>
          </p:cNvPicPr>
          <p:nvPr/>
        </p:nvPicPr>
        <p:blipFill>
          <a:blip r:embed="rId5"/>
          <a:stretch>
            <a:fillRect/>
          </a:stretch>
        </p:blipFill>
        <p:spPr>
          <a:xfrm>
            <a:off x="6876650" y="2131582"/>
            <a:ext cx="4266971" cy="3581713"/>
          </a:xfrm>
          <a:prstGeom prst="rect">
            <a:avLst/>
          </a:prstGeom>
          <a:ln>
            <a:solidFill>
              <a:srgbClr val="0070C0"/>
            </a:solidFill>
          </a:ln>
        </p:spPr>
      </p:pic>
      <p:sp>
        <p:nvSpPr>
          <p:cNvPr id="14" name="Line 36">
            <a:extLst>
              <a:ext uri="{FF2B5EF4-FFF2-40B4-BE49-F238E27FC236}">
                <a16:creationId xmlns:a16="http://schemas.microsoft.com/office/drawing/2014/main" id="{FDA1EEBA-1651-0686-FBB3-5D878A8A012B}"/>
              </a:ext>
            </a:extLst>
          </p:cNvPr>
          <p:cNvSpPr>
            <a:spLocks noChangeShapeType="1"/>
          </p:cNvSpPr>
          <p:nvPr/>
        </p:nvSpPr>
        <p:spPr bwMode="auto">
          <a:xfrm flipH="1">
            <a:off x="1708219" y="3155182"/>
            <a:ext cx="5154804" cy="55266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6" name="TextBox 15">
            <a:extLst>
              <a:ext uri="{FF2B5EF4-FFF2-40B4-BE49-F238E27FC236}">
                <a16:creationId xmlns:a16="http://schemas.microsoft.com/office/drawing/2014/main" id="{62EEC7C8-15FD-EDE2-ED79-F6BBDDFFD6E0}"/>
              </a:ext>
            </a:extLst>
          </p:cNvPr>
          <p:cNvSpPr txBox="1"/>
          <p:nvPr/>
        </p:nvSpPr>
        <p:spPr>
          <a:xfrm rot="21203749">
            <a:off x="3750547" y="2995637"/>
            <a:ext cx="1745901" cy="369332"/>
          </a:xfrm>
          <a:prstGeom prst="rect">
            <a:avLst/>
          </a:prstGeom>
          <a:noFill/>
        </p:spPr>
        <p:txBody>
          <a:bodyPr wrap="square">
            <a:spAutoFit/>
          </a:bodyPr>
          <a:lstStyle/>
          <a:p>
            <a:r>
              <a:rPr lang="en-US" sz="1800" dirty="0"/>
              <a:t>Select recipient</a:t>
            </a:r>
            <a:endParaRPr lang="en-US" dirty="0"/>
          </a:p>
        </p:txBody>
      </p:sp>
      <p:sp>
        <p:nvSpPr>
          <p:cNvPr id="17" name="Line 36">
            <a:extLst>
              <a:ext uri="{FF2B5EF4-FFF2-40B4-BE49-F238E27FC236}">
                <a16:creationId xmlns:a16="http://schemas.microsoft.com/office/drawing/2014/main" id="{4853E815-8544-F2EE-0127-E61E53D6F1F5}"/>
              </a:ext>
            </a:extLst>
          </p:cNvPr>
          <p:cNvSpPr>
            <a:spLocks noChangeShapeType="1"/>
          </p:cNvSpPr>
          <p:nvPr/>
        </p:nvSpPr>
        <p:spPr bwMode="auto">
          <a:xfrm flipH="1">
            <a:off x="1257718" y="4330840"/>
            <a:ext cx="4901922" cy="61964"/>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8" name="TextBox 17">
            <a:extLst>
              <a:ext uri="{FF2B5EF4-FFF2-40B4-BE49-F238E27FC236}">
                <a16:creationId xmlns:a16="http://schemas.microsoft.com/office/drawing/2014/main" id="{3A030D1A-E972-7368-3879-2B9F8D4EBA18}"/>
              </a:ext>
            </a:extLst>
          </p:cNvPr>
          <p:cNvSpPr txBox="1"/>
          <p:nvPr/>
        </p:nvSpPr>
        <p:spPr>
          <a:xfrm>
            <a:off x="3705699" y="3992937"/>
            <a:ext cx="3653488" cy="369332"/>
          </a:xfrm>
          <a:prstGeom prst="rect">
            <a:avLst/>
          </a:prstGeom>
          <a:noFill/>
        </p:spPr>
        <p:txBody>
          <a:bodyPr wrap="square">
            <a:spAutoFit/>
          </a:bodyPr>
          <a:lstStyle/>
          <a:p>
            <a:r>
              <a:rPr lang="en-US" sz="1800" dirty="0"/>
              <a:t>Specify Amount (optional)</a:t>
            </a:r>
            <a:endParaRPr lang="en-US" dirty="0"/>
          </a:p>
        </p:txBody>
      </p:sp>
      <p:sp>
        <p:nvSpPr>
          <p:cNvPr id="19" name="Line 36">
            <a:extLst>
              <a:ext uri="{FF2B5EF4-FFF2-40B4-BE49-F238E27FC236}">
                <a16:creationId xmlns:a16="http://schemas.microsoft.com/office/drawing/2014/main" id="{54FA15C2-93A1-623B-28D6-7002F487FC52}"/>
              </a:ext>
            </a:extLst>
          </p:cNvPr>
          <p:cNvSpPr>
            <a:spLocks noChangeShapeType="1"/>
          </p:cNvSpPr>
          <p:nvPr/>
        </p:nvSpPr>
        <p:spPr bwMode="auto">
          <a:xfrm flipH="1">
            <a:off x="1259393" y="5236865"/>
            <a:ext cx="4901922" cy="61964"/>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20" name="TextBox 19">
            <a:extLst>
              <a:ext uri="{FF2B5EF4-FFF2-40B4-BE49-F238E27FC236}">
                <a16:creationId xmlns:a16="http://schemas.microsoft.com/office/drawing/2014/main" id="{22AA3986-D636-EF8C-EFD5-B5CAA1949CC9}"/>
              </a:ext>
            </a:extLst>
          </p:cNvPr>
          <p:cNvSpPr txBox="1"/>
          <p:nvPr/>
        </p:nvSpPr>
        <p:spPr>
          <a:xfrm>
            <a:off x="3697325" y="4878867"/>
            <a:ext cx="3653488" cy="369332"/>
          </a:xfrm>
          <a:prstGeom prst="rect">
            <a:avLst/>
          </a:prstGeom>
          <a:noFill/>
        </p:spPr>
        <p:txBody>
          <a:bodyPr wrap="square">
            <a:spAutoFit/>
          </a:bodyPr>
          <a:lstStyle/>
          <a:p>
            <a:r>
              <a:rPr lang="en-US" sz="1800" dirty="0"/>
              <a:t>Specify Comments</a:t>
            </a:r>
            <a:endParaRPr lang="en-US" dirty="0"/>
          </a:p>
        </p:txBody>
      </p:sp>
      <p:sp>
        <p:nvSpPr>
          <p:cNvPr id="21" name="Line 36">
            <a:extLst>
              <a:ext uri="{FF2B5EF4-FFF2-40B4-BE49-F238E27FC236}">
                <a16:creationId xmlns:a16="http://schemas.microsoft.com/office/drawing/2014/main" id="{CD465F2B-6AAC-77EE-5E7D-8BDBE7D4587E}"/>
              </a:ext>
            </a:extLst>
          </p:cNvPr>
          <p:cNvSpPr>
            <a:spLocks noChangeShapeType="1"/>
          </p:cNvSpPr>
          <p:nvPr/>
        </p:nvSpPr>
        <p:spPr bwMode="auto">
          <a:xfrm flipH="1">
            <a:off x="3531995" y="6059155"/>
            <a:ext cx="2627645" cy="2511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22" name="TextBox 21">
            <a:extLst>
              <a:ext uri="{FF2B5EF4-FFF2-40B4-BE49-F238E27FC236}">
                <a16:creationId xmlns:a16="http://schemas.microsoft.com/office/drawing/2014/main" id="{D6AAF461-DA99-F7E3-8C74-47A61C7880D1}"/>
              </a:ext>
            </a:extLst>
          </p:cNvPr>
          <p:cNvSpPr txBox="1"/>
          <p:nvPr/>
        </p:nvSpPr>
        <p:spPr>
          <a:xfrm>
            <a:off x="4613400" y="5694459"/>
            <a:ext cx="2289818" cy="369332"/>
          </a:xfrm>
          <a:prstGeom prst="rect">
            <a:avLst/>
          </a:prstGeom>
          <a:noFill/>
        </p:spPr>
        <p:txBody>
          <a:bodyPr wrap="square">
            <a:spAutoFit/>
          </a:bodyPr>
          <a:lstStyle/>
          <a:p>
            <a:r>
              <a:rPr lang="en-US" sz="1800" dirty="0"/>
              <a:t>click</a:t>
            </a:r>
            <a:endParaRPr lang="en-US" dirty="0"/>
          </a:p>
        </p:txBody>
      </p:sp>
    </p:spTree>
    <p:extLst>
      <p:ext uri="{BB962C8B-B14F-4D97-AF65-F5344CB8AC3E}">
        <p14:creationId xmlns:p14="http://schemas.microsoft.com/office/powerpoint/2010/main" val="208911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0E2867-D0D9-2698-A529-DFCA6B777B20}"/>
              </a:ext>
            </a:extLst>
          </p:cNvPr>
          <p:cNvSpPr txBox="1"/>
          <p:nvPr/>
        </p:nvSpPr>
        <p:spPr>
          <a:xfrm>
            <a:off x="85753" y="724370"/>
            <a:ext cx="11861059" cy="3139321"/>
          </a:xfrm>
          <a:prstGeom prst="rect">
            <a:avLst/>
          </a:prstGeom>
          <a:noFill/>
          <a:ln>
            <a:noFill/>
          </a:ln>
        </p:spPr>
        <p:txBody>
          <a:bodyPr wrap="square">
            <a:spAutoFit/>
          </a:bodyPr>
          <a:lstStyle/>
          <a:p>
            <a:pPr marL="457200" indent="-457200">
              <a:buAutoNum type="arabicParenR"/>
            </a:pPr>
            <a:r>
              <a:rPr lang="en-US" sz="2200" dirty="0"/>
              <a:t>Handover event is created</a:t>
            </a:r>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r>
              <a:rPr lang="en-US" sz="2200" dirty="0"/>
              <a:t>Recipient is notified by e-mail</a:t>
            </a:r>
          </a:p>
          <a:p>
            <a:endParaRPr lang="en-US" sz="2200" dirty="0"/>
          </a:p>
        </p:txBody>
      </p:sp>
      <p:pic>
        <p:nvPicPr>
          <p:cNvPr id="9" name="Picture 8">
            <a:extLst>
              <a:ext uri="{FF2B5EF4-FFF2-40B4-BE49-F238E27FC236}">
                <a16:creationId xmlns:a16="http://schemas.microsoft.com/office/drawing/2014/main" id="{B30741C3-EA2E-9DAC-A257-8811E0979B25}"/>
              </a:ext>
            </a:extLst>
          </p:cNvPr>
          <p:cNvPicPr>
            <a:picLocks noChangeAspect="1"/>
          </p:cNvPicPr>
          <p:nvPr/>
        </p:nvPicPr>
        <p:blipFill>
          <a:blip r:embed="rId3"/>
          <a:stretch>
            <a:fillRect/>
          </a:stretch>
        </p:blipFill>
        <p:spPr>
          <a:xfrm>
            <a:off x="557967" y="1121462"/>
            <a:ext cx="7021729" cy="1828949"/>
          </a:xfrm>
          <a:prstGeom prst="rect">
            <a:avLst/>
          </a:prstGeom>
          <a:ln>
            <a:solidFill>
              <a:srgbClr val="0070C0"/>
            </a:solidFill>
          </a:ln>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delivering / delivered</a:t>
            </a:r>
          </a:p>
        </p:txBody>
      </p:sp>
      <p:pic>
        <p:nvPicPr>
          <p:cNvPr id="6" name="Picture 5">
            <a:extLst>
              <a:ext uri="{FF2B5EF4-FFF2-40B4-BE49-F238E27FC236}">
                <a16:creationId xmlns:a16="http://schemas.microsoft.com/office/drawing/2014/main" id="{884D2AF3-C070-06A2-D581-01EAE85838C2}"/>
              </a:ext>
            </a:extLst>
          </p:cNvPr>
          <p:cNvPicPr>
            <a:picLocks noChangeAspect="1"/>
          </p:cNvPicPr>
          <p:nvPr/>
        </p:nvPicPr>
        <p:blipFill>
          <a:blip r:embed="rId4"/>
          <a:stretch>
            <a:fillRect/>
          </a:stretch>
        </p:blipFill>
        <p:spPr>
          <a:xfrm>
            <a:off x="562632" y="3519273"/>
            <a:ext cx="5948701" cy="2734484"/>
          </a:xfrm>
          <a:prstGeom prst="rect">
            <a:avLst/>
          </a:prstGeom>
          <a:ln>
            <a:solidFill>
              <a:srgbClr val="0070C0"/>
            </a:solidFill>
          </a:ln>
        </p:spPr>
      </p:pic>
      <p:sp>
        <p:nvSpPr>
          <p:cNvPr id="8" name="Line 36">
            <a:extLst>
              <a:ext uri="{FF2B5EF4-FFF2-40B4-BE49-F238E27FC236}">
                <a16:creationId xmlns:a16="http://schemas.microsoft.com/office/drawing/2014/main" id="{8D43A409-5E0F-BEB2-C359-E5BE78AD5C63}"/>
              </a:ext>
            </a:extLst>
          </p:cNvPr>
          <p:cNvSpPr>
            <a:spLocks noChangeShapeType="1"/>
          </p:cNvSpPr>
          <p:nvPr/>
        </p:nvSpPr>
        <p:spPr bwMode="auto">
          <a:xfrm flipH="1">
            <a:off x="7144377" y="1758462"/>
            <a:ext cx="1788607" cy="63304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Line 36">
            <a:extLst>
              <a:ext uri="{FF2B5EF4-FFF2-40B4-BE49-F238E27FC236}">
                <a16:creationId xmlns:a16="http://schemas.microsoft.com/office/drawing/2014/main" id="{7B7C88E7-5FEB-57C5-5206-B75AE52100D7}"/>
              </a:ext>
            </a:extLst>
          </p:cNvPr>
          <p:cNvSpPr>
            <a:spLocks noChangeShapeType="1"/>
          </p:cNvSpPr>
          <p:nvPr/>
        </p:nvSpPr>
        <p:spPr bwMode="auto">
          <a:xfrm flipV="1">
            <a:off x="3297533" y="2833635"/>
            <a:ext cx="2731477" cy="283531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3" name="TextBox 12">
            <a:extLst>
              <a:ext uri="{FF2B5EF4-FFF2-40B4-BE49-F238E27FC236}">
                <a16:creationId xmlns:a16="http://schemas.microsoft.com/office/drawing/2014/main" id="{B850580D-6E14-8E82-A627-533F6A6A73FC}"/>
              </a:ext>
            </a:extLst>
          </p:cNvPr>
          <p:cNvSpPr txBox="1"/>
          <p:nvPr/>
        </p:nvSpPr>
        <p:spPr>
          <a:xfrm>
            <a:off x="9056076" y="1207031"/>
            <a:ext cx="2881365" cy="1107996"/>
          </a:xfrm>
          <a:prstGeom prst="rect">
            <a:avLst/>
          </a:prstGeom>
          <a:noFill/>
        </p:spPr>
        <p:txBody>
          <a:bodyPr wrap="square">
            <a:spAutoFit/>
          </a:bodyPr>
          <a:lstStyle/>
          <a:p>
            <a:r>
              <a:rPr lang="en-US" sz="2200" dirty="0"/>
              <a:t>3) Recipient should add comments and confirm the handover.</a:t>
            </a:r>
          </a:p>
        </p:txBody>
      </p:sp>
      <p:pic>
        <p:nvPicPr>
          <p:cNvPr id="15" name="Picture 14">
            <a:extLst>
              <a:ext uri="{FF2B5EF4-FFF2-40B4-BE49-F238E27FC236}">
                <a16:creationId xmlns:a16="http://schemas.microsoft.com/office/drawing/2014/main" id="{62C4ED7E-004F-C327-715C-2D284BD2562B}"/>
              </a:ext>
            </a:extLst>
          </p:cNvPr>
          <p:cNvPicPr>
            <a:picLocks noChangeAspect="1"/>
          </p:cNvPicPr>
          <p:nvPr/>
        </p:nvPicPr>
        <p:blipFill>
          <a:blip r:embed="rId5"/>
          <a:stretch>
            <a:fillRect/>
          </a:stretch>
        </p:blipFill>
        <p:spPr>
          <a:xfrm>
            <a:off x="7030411" y="4330840"/>
            <a:ext cx="5077429" cy="934496"/>
          </a:xfrm>
          <a:prstGeom prst="rect">
            <a:avLst/>
          </a:prstGeom>
          <a:ln>
            <a:solidFill>
              <a:srgbClr val="0070C0"/>
            </a:solidFill>
          </a:ln>
        </p:spPr>
      </p:pic>
      <p:sp>
        <p:nvSpPr>
          <p:cNvPr id="16" name="TextBox 15">
            <a:extLst>
              <a:ext uri="{FF2B5EF4-FFF2-40B4-BE49-F238E27FC236}">
                <a16:creationId xmlns:a16="http://schemas.microsoft.com/office/drawing/2014/main" id="{61E4A87C-332A-2D55-B28C-C44D567DFB2D}"/>
              </a:ext>
            </a:extLst>
          </p:cNvPr>
          <p:cNvSpPr txBox="1"/>
          <p:nvPr/>
        </p:nvSpPr>
        <p:spPr>
          <a:xfrm>
            <a:off x="8641583" y="3881566"/>
            <a:ext cx="2813538" cy="430887"/>
          </a:xfrm>
          <a:prstGeom prst="rect">
            <a:avLst/>
          </a:prstGeom>
          <a:noFill/>
        </p:spPr>
        <p:txBody>
          <a:bodyPr wrap="square">
            <a:spAutoFit/>
          </a:bodyPr>
          <a:lstStyle/>
          <a:p>
            <a:r>
              <a:rPr lang="en-US" sz="2200" dirty="0"/>
              <a:t>4) Confirmed</a:t>
            </a:r>
          </a:p>
        </p:txBody>
      </p:sp>
      <p:sp>
        <p:nvSpPr>
          <p:cNvPr id="17" name="TextBox 16">
            <a:extLst>
              <a:ext uri="{FF2B5EF4-FFF2-40B4-BE49-F238E27FC236}">
                <a16:creationId xmlns:a16="http://schemas.microsoft.com/office/drawing/2014/main" id="{64D6D472-00C3-A5F7-7A94-6277F8EB87F2}"/>
              </a:ext>
            </a:extLst>
          </p:cNvPr>
          <p:cNvSpPr txBox="1"/>
          <p:nvPr/>
        </p:nvSpPr>
        <p:spPr>
          <a:xfrm>
            <a:off x="7023798" y="5259864"/>
            <a:ext cx="4250453" cy="430887"/>
          </a:xfrm>
          <a:prstGeom prst="rect">
            <a:avLst/>
          </a:prstGeom>
          <a:noFill/>
        </p:spPr>
        <p:txBody>
          <a:bodyPr wrap="square">
            <a:spAutoFit/>
          </a:bodyPr>
          <a:lstStyle/>
          <a:p>
            <a:r>
              <a:rPr lang="en-US" sz="2200" dirty="0"/>
              <a:t>+ e-mail notification for sender</a:t>
            </a:r>
          </a:p>
        </p:txBody>
      </p:sp>
    </p:spTree>
    <p:extLst>
      <p:ext uri="{BB962C8B-B14F-4D97-AF65-F5344CB8AC3E}">
        <p14:creationId xmlns:p14="http://schemas.microsoft.com/office/powerpoint/2010/main" val="755878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user overview</a:t>
            </a:r>
          </a:p>
        </p:txBody>
      </p:sp>
      <p:pic>
        <p:nvPicPr>
          <p:cNvPr id="3" name="Picture 2">
            <a:extLst>
              <a:ext uri="{FF2B5EF4-FFF2-40B4-BE49-F238E27FC236}">
                <a16:creationId xmlns:a16="http://schemas.microsoft.com/office/drawing/2014/main" id="{F95B4DC9-B2A6-EE7C-976A-62B2AE4801AD}"/>
              </a:ext>
            </a:extLst>
          </p:cNvPr>
          <p:cNvPicPr>
            <a:picLocks noChangeAspect="1"/>
          </p:cNvPicPr>
          <p:nvPr/>
        </p:nvPicPr>
        <p:blipFill>
          <a:blip r:embed="rId3"/>
          <a:stretch>
            <a:fillRect/>
          </a:stretch>
        </p:blipFill>
        <p:spPr>
          <a:xfrm>
            <a:off x="302346" y="773722"/>
            <a:ext cx="8670831" cy="5493954"/>
          </a:xfrm>
          <a:prstGeom prst="rect">
            <a:avLst/>
          </a:prstGeom>
          <a:ln>
            <a:solidFill>
              <a:srgbClr val="0070C0"/>
            </a:solidFill>
          </a:ln>
        </p:spPr>
      </p:pic>
      <p:sp>
        <p:nvSpPr>
          <p:cNvPr id="7" name="Text Placeholder 5">
            <a:extLst>
              <a:ext uri="{FF2B5EF4-FFF2-40B4-BE49-F238E27FC236}">
                <a16:creationId xmlns:a16="http://schemas.microsoft.com/office/drawing/2014/main" id="{B1FF549E-6348-D7F6-F6C4-36B4780828D5}"/>
              </a:ext>
            </a:extLst>
          </p:cNvPr>
          <p:cNvSpPr>
            <a:spLocks noGrp="1"/>
          </p:cNvSpPr>
          <p:nvPr>
            <p:ph type="body" sz="quarter" idx="13"/>
          </p:nvPr>
        </p:nvSpPr>
        <p:spPr>
          <a:xfrm>
            <a:off x="5516545" y="6362393"/>
            <a:ext cx="5415539" cy="485999"/>
          </a:xfrm>
        </p:spPr>
        <p:txBody>
          <a:bodyPr/>
          <a:lstStyle/>
          <a:p>
            <a:pPr indent="0">
              <a:buNone/>
            </a:pPr>
            <a:r>
              <a:rPr lang="en-US" dirty="0">
                <a:hlinkClick r:id="rId4"/>
              </a:rPr>
              <a:t>https://crc247.mdi.ruhr-uni-bochum.de/handover</a:t>
            </a:r>
            <a:endParaRPr lang="en-US" dirty="0"/>
          </a:p>
        </p:txBody>
      </p:sp>
      <p:sp>
        <p:nvSpPr>
          <p:cNvPr id="11" name="Line 36">
            <a:extLst>
              <a:ext uri="{FF2B5EF4-FFF2-40B4-BE49-F238E27FC236}">
                <a16:creationId xmlns:a16="http://schemas.microsoft.com/office/drawing/2014/main" id="{E67A45B9-AB56-1435-68C2-B083240EEA58}"/>
              </a:ext>
            </a:extLst>
          </p:cNvPr>
          <p:cNvSpPr>
            <a:spLocks noChangeShapeType="1"/>
          </p:cNvSpPr>
          <p:nvPr/>
        </p:nvSpPr>
        <p:spPr bwMode="auto">
          <a:xfrm flipH="1">
            <a:off x="8680047" y="2568539"/>
            <a:ext cx="3083863" cy="33778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2" name="TextBox 11">
            <a:extLst>
              <a:ext uri="{FF2B5EF4-FFF2-40B4-BE49-F238E27FC236}">
                <a16:creationId xmlns:a16="http://schemas.microsoft.com/office/drawing/2014/main" id="{10146EE3-6F99-09EC-4A7C-8B1469C1A726}"/>
              </a:ext>
            </a:extLst>
          </p:cNvPr>
          <p:cNvSpPr txBox="1"/>
          <p:nvPr/>
        </p:nvSpPr>
        <p:spPr>
          <a:xfrm>
            <a:off x="9782113" y="2218783"/>
            <a:ext cx="1149591" cy="369332"/>
          </a:xfrm>
          <a:prstGeom prst="rect">
            <a:avLst/>
          </a:prstGeom>
          <a:noFill/>
        </p:spPr>
        <p:txBody>
          <a:bodyPr wrap="square">
            <a:spAutoFit/>
          </a:bodyPr>
          <a:lstStyle/>
          <a:p>
            <a:r>
              <a:rPr lang="en-US" sz="1800" dirty="0"/>
              <a:t>Incoming</a:t>
            </a:r>
            <a:endParaRPr lang="en-US" dirty="0"/>
          </a:p>
        </p:txBody>
      </p:sp>
      <p:sp>
        <p:nvSpPr>
          <p:cNvPr id="14" name="Line 36">
            <a:extLst>
              <a:ext uri="{FF2B5EF4-FFF2-40B4-BE49-F238E27FC236}">
                <a16:creationId xmlns:a16="http://schemas.microsoft.com/office/drawing/2014/main" id="{EB89CA63-D310-885F-7F9B-8D0F1B5BBF63}"/>
              </a:ext>
            </a:extLst>
          </p:cNvPr>
          <p:cNvSpPr>
            <a:spLocks noChangeShapeType="1"/>
          </p:cNvSpPr>
          <p:nvPr/>
        </p:nvSpPr>
        <p:spPr bwMode="auto">
          <a:xfrm flipH="1">
            <a:off x="8719431" y="4816867"/>
            <a:ext cx="3083863" cy="33778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8" name="TextBox 17">
            <a:extLst>
              <a:ext uri="{FF2B5EF4-FFF2-40B4-BE49-F238E27FC236}">
                <a16:creationId xmlns:a16="http://schemas.microsoft.com/office/drawing/2014/main" id="{ACD064A2-FD72-491B-E944-6142680A6399}"/>
              </a:ext>
            </a:extLst>
          </p:cNvPr>
          <p:cNvSpPr txBox="1"/>
          <p:nvPr/>
        </p:nvSpPr>
        <p:spPr>
          <a:xfrm>
            <a:off x="9821497" y="4467111"/>
            <a:ext cx="1418431" cy="369332"/>
          </a:xfrm>
          <a:prstGeom prst="rect">
            <a:avLst/>
          </a:prstGeom>
          <a:noFill/>
        </p:spPr>
        <p:txBody>
          <a:bodyPr wrap="square">
            <a:spAutoFit/>
          </a:bodyPr>
          <a:lstStyle/>
          <a:p>
            <a:r>
              <a:rPr lang="en-US" sz="1800" dirty="0"/>
              <a:t>Outgoing</a:t>
            </a:r>
            <a:endParaRPr lang="en-US" dirty="0"/>
          </a:p>
        </p:txBody>
      </p:sp>
    </p:spTree>
    <p:extLst>
      <p:ext uri="{BB962C8B-B14F-4D97-AF65-F5344CB8AC3E}">
        <p14:creationId xmlns:p14="http://schemas.microsoft.com/office/powerpoint/2010/main" val="3981312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project overview</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5516545" y="6362393"/>
            <a:ext cx="5415539" cy="485999"/>
          </a:xfrm>
        </p:spPr>
        <p:txBody>
          <a:bodyPr/>
          <a:lstStyle/>
          <a:p>
            <a:pPr indent="0">
              <a:buNone/>
            </a:pPr>
            <a:r>
              <a:rPr lang="en-US" dirty="0">
                <a:hlinkClick r:id="rId3"/>
              </a:rPr>
              <a:t>https://crc247.mdi.ruhr-uni-bochum.de/rubric/area-c_c03</a:t>
            </a:r>
            <a:endParaRPr lang="en-US" dirty="0"/>
          </a:p>
        </p:txBody>
      </p:sp>
      <p:pic>
        <p:nvPicPr>
          <p:cNvPr id="6" name="Picture 5">
            <a:extLst>
              <a:ext uri="{FF2B5EF4-FFF2-40B4-BE49-F238E27FC236}">
                <a16:creationId xmlns:a16="http://schemas.microsoft.com/office/drawing/2014/main" id="{73654660-0670-C4AA-6459-683DFCE4B3E2}"/>
              </a:ext>
            </a:extLst>
          </p:cNvPr>
          <p:cNvPicPr>
            <a:picLocks noChangeAspect="1"/>
          </p:cNvPicPr>
          <p:nvPr/>
        </p:nvPicPr>
        <p:blipFill>
          <a:blip r:embed="rId4"/>
          <a:stretch>
            <a:fillRect/>
          </a:stretch>
        </p:blipFill>
        <p:spPr>
          <a:xfrm>
            <a:off x="368125" y="793820"/>
            <a:ext cx="6685818" cy="5457810"/>
          </a:xfrm>
          <a:prstGeom prst="rect">
            <a:avLst/>
          </a:prstGeom>
          <a:ln>
            <a:solidFill>
              <a:srgbClr val="0070C0"/>
            </a:solidFill>
          </a:ln>
        </p:spPr>
      </p:pic>
      <p:sp>
        <p:nvSpPr>
          <p:cNvPr id="7" name="Line 36">
            <a:extLst>
              <a:ext uri="{FF2B5EF4-FFF2-40B4-BE49-F238E27FC236}">
                <a16:creationId xmlns:a16="http://schemas.microsoft.com/office/drawing/2014/main" id="{0D86CA3A-04D8-CBA7-0982-4A70A1037E29}"/>
              </a:ext>
            </a:extLst>
          </p:cNvPr>
          <p:cNvSpPr>
            <a:spLocks noChangeShapeType="1"/>
          </p:cNvSpPr>
          <p:nvPr/>
        </p:nvSpPr>
        <p:spPr bwMode="auto">
          <a:xfrm flipH="1" flipV="1">
            <a:off x="6984809" y="4139224"/>
            <a:ext cx="4943838" cy="985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TextBox 7">
            <a:extLst>
              <a:ext uri="{FF2B5EF4-FFF2-40B4-BE49-F238E27FC236}">
                <a16:creationId xmlns:a16="http://schemas.microsoft.com/office/drawing/2014/main" id="{9AEBF2AF-F643-8D54-F44C-DE79875CC9FC}"/>
              </a:ext>
            </a:extLst>
          </p:cNvPr>
          <p:cNvSpPr txBox="1"/>
          <p:nvPr/>
        </p:nvSpPr>
        <p:spPr>
          <a:xfrm>
            <a:off x="7624540" y="3708536"/>
            <a:ext cx="3800324" cy="369332"/>
          </a:xfrm>
          <a:prstGeom prst="rect">
            <a:avLst/>
          </a:prstGeom>
          <a:noFill/>
        </p:spPr>
        <p:txBody>
          <a:bodyPr wrap="square">
            <a:spAutoFit/>
          </a:bodyPr>
          <a:lstStyle/>
          <a:p>
            <a:r>
              <a:rPr lang="en-US" dirty="0"/>
              <a:t>Pending handovers (unconfirmed)</a:t>
            </a:r>
          </a:p>
        </p:txBody>
      </p:sp>
      <p:sp>
        <p:nvSpPr>
          <p:cNvPr id="9" name="Line 36">
            <a:extLst>
              <a:ext uri="{FF2B5EF4-FFF2-40B4-BE49-F238E27FC236}">
                <a16:creationId xmlns:a16="http://schemas.microsoft.com/office/drawing/2014/main" id="{EA827596-4E82-46B1-B6FC-765A696AA615}"/>
              </a:ext>
            </a:extLst>
          </p:cNvPr>
          <p:cNvSpPr>
            <a:spLocks noChangeShapeType="1"/>
          </p:cNvSpPr>
          <p:nvPr/>
        </p:nvSpPr>
        <p:spPr bwMode="auto">
          <a:xfrm flipH="1">
            <a:off x="6993371" y="5517231"/>
            <a:ext cx="4935276" cy="17565"/>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TextBox 9">
            <a:extLst>
              <a:ext uri="{FF2B5EF4-FFF2-40B4-BE49-F238E27FC236}">
                <a16:creationId xmlns:a16="http://schemas.microsoft.com/office/drawing/2014/main" id="{EB919ED6-4948-5A26-9999-7B8D1FB2F4DE}"/>
              </a:ext>
            </a:extLst>
          </p:cNvPr>
          <p:cNvSpPr txBox="1"/>
          <p:nvPr/>
        </p:nvSpPr>
        <p:spPr>
          <a:xfrm>
            <a:off x="8526954" y="5114382"/>
            <a:ext cx="3021200" cy="369332"/>
          </a:xfrm>
          <a:prstGeom prst="rect">
            <a:avLst/>
          </a:prstGeom>
          <a:noFill/>
        </p:spPr>
        <p:txBody>
          <a:bodyPr wrap="square">
            <a:spAutoFit/>
          </a:bodyPr>
          <a:lstStyle/>
          <a:p>
            <a:r>
              <a:rPr lang="en-US" sz="1800" dirty="0"/>
              <a:t>Successful handover</a:t>
            </a:r>
            <a:endParaRPr lang="en-US" dirty="0"/>
          </a:p>
        </p:txBody>
      </p:sp>
    </p:spTree>
    <p:extLst>
      <p:ext uri="{BB962C8B-B14F-4D97-AF65-F5344CB8AC3E}">
        <p14:creationId xmlns:p14="http://schemas.microsoft.com/office/powerpoint/2010/main" val="3874102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Reports &amp; Statistics: Objects</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5516545" y="6362393"/>
            <a:ext cx="5415539" cy="485999"/>
          </a:xfrm>
        </p:spPr>
        <p:txBody>
          <a:bodyPr/>
          <a:lstStyle/>
          <a:p>
            <a:pPr indent="0">
              <a:buNone/>
            </a:pPr>
            <a:r>
              <a:rPr lang="en-US" dirty="0">
                <a:hlinkClick r:id="rId3"/>
              </a:rPr>
              <a:t>https://crc247.mdi.ruhr-uni-bochum.de/report/objectsstatistics</a:t>
            </a:r>
            <a:endParaRPr lang="en-US" dirty="0"/>
          </a:p>
        </p:txBody>
      </p:sp>
      <p:pic>
        <p:nvPicPr>
          <p:cNvPr id="12" name="Picture 11">
            <a:extLst>
              <a:ext uri="{FF2B5EF4-FFF2-40B4-BE49-F238E27FC236}">
                <a16:creationId xmlns:a16="http://schemas.microsoft.com/office/drawing/2014/main" id="{1684BCD0-1938-3DDC-734F-C521F3A2A3AA}"/>
              </a:ext>
            </a:extLst>
          </p:cNvPr>
          <p:cNvPicPr>
            <a:picLocks noChangeAspect="1"/>
          </p:cNvPicPr>
          <p:nvPr/>
        </p:nvPicPr>
        <p:blipFill>
          <a:blip r:embed="rId4"/>
          <a:stretch>
            <a:fillRect/>
          </a:stretch>
        </p:blipFill>
        <p:spPr>
          <a:xfrm>
            <a:off x="10081151" y="249871"/>
            <a:ext cx="952633" cy="409632"/>
          </a:xfrm>
          <a:prstGeom prst="rect">
            <a:avLst/>
          </a:prstGeom>
        </p:spPr>
      </p:pic>
      <p:pic>
        <p:nvPicPr>
          <p:cNvPr id="4" name="Picture 3">
            <a:extLst>
              <a:ext uri="{FF2B5EF4-FFF2-40B4-BE49-F238E27FC236}">
                <a16:creationId xmlns:a16="http://schemas.microsoft.com/office/drawing/2014/main" id="{90AE4A3F-53AF-D327-E1D6-D4824EDB6DBA}"/>
              </a:ext>
            </a:extLst>
          </p:cNvPr>
          <p:cNvPicPr>
            <a:picLocks noChangeAspect="1"/>
          </p:cNvPicPr>
          <p:nvPr/>
        </p:nvPicPr>
        <p:blipFill>
          <a:blip r:embed="rId5"/>
          <a:stretch>
            <a:fillRect/>
          </a:stretch>
        </p:blipFill>
        <p:spPr>
          <a:xfrm>
            <a:off x="245855" y="969045"/>
            <a:ext cx="8797662" cy="5169083"/>
          </a:xfrm>
          <a:prstGeom prst="rect">
            <a:avLst/>
          </a:prstGeom>
          <a:ln>
            <a:solidFill>
              <a:srgbClr val="0070C0"/>
            </a:solidFill>
          </a:ln>
        </p:spPr>
      </p:pic>
      <p:sp>
        <p:nvSpPr>
          <p:cNvPr id="11" name="Rectangle: Rounded Corners 10">
            <a:extLst>
              <a:ext uri="{FF2B5EF4-FFF2-40B4-BE49-F238E27FC236}">
                <a16:creationId xmlns:a16="http://schemas.microsoft.com/office/drawing/2014/main" id="{F43FA843-A593-BC02-DD29-96E0DC6950CF}"/>
              </a:ext>
            </a:extLst>
          </p:cNvPr>
          <p:cNvSpPr/>
          <p:nvPr/>
        </p:nvSpPr>
        <p:spPr>
          <a:xfrm>
            <a:off x="663191" y="3054700"/>
            <a:ext cx="291402" cy="2331217"/>
          </a:xfrm>
          <a:prstGeom prst="roundRect">
            <a:avLst/>
          </a:prstGeom>
          <a:solidFill>
            <a:schemeClr val="accent1">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DB0DFC0-1A7E-CD9A-E07F-FA5C45FEF291}"/>
              </a:ext>
            </a:extLst>
          </p:cNvPr>
          <p:cNvSpPr txBox="1"/>
          <p:nvPr/>
        </p:nvSpPr>
        <p:spPr>
          <a:xfrm>
            <a:off x="9275818" y="1266786"/>
            <a:ext cx="2765456" cy="2031325"/>
          </a:xfrm>
          <a:prstGeom prst="rect">
            <a:avLst/>
          </a:prstGeom>
          <a:noFill/>
        </p:spPr>
        <p:txBody>
          <a:bodyPr wrap="square">
            <a:spAutoFit/>
          </a:bodyPr>
          <a:lstStyle/>
          <a:p>
            <a:r>
              <a:rPr lang="en-US" b="1" dirty="0"/>
              <a:t>Objects Statistics:</a:t>
            </a:r>
          </a:p>
          <a:p>
            <a:pPr marL="285750" indent="-285750">
              <a:buFont typeface="Arial" panose="020B0604020202020204" pitchFamily="34" charset="0"/>
              <a:buChar char="•"/>
            </a:pPr>
            <a:r>
              <a:rPr lang="en-US" dirty="0"/>
              <a:t>Objects (</a:t>
            </a:r>
            <a:r>
              <a:rPr lang="en-US" dirty="0" err="1"/>
              <a:t>w.r.t.</a:t>
            </a:r>
            <a:r>
              <a:rPr lang="en-US" dirty="0"/>
              <a:t> types)</a:t>
            </a:r>
          </a:p>
          <a:p>
            <a:pPr marL="285750" indent="-285750">
              <a:buFont typeface="Arial" panose="020B0604020202020204" pitchFamily="34" charset="0"/>
              <a:buChar char="•"/>
            </a:pPr>
            <a:r>
              <a:rPr lang="en-US" dirty="0"/>
              <a:t>Projects</a:t>
            </a:r>
          </a:p>
          <a:p>
            <a:pPr marL="285750" indent="-285750">
              <a:buFont typeface="Arial" panose="020B0604020202020204" pitchFamily="34" charset="0"/>
              <a:buChar char="•"/>
            </a:pPr>
            <a:r>
              <a:rPr lang="en-US" dirty="0"/>
              <a:t>Object Links</a:t>
            </a:r>
          </a:p>
          <a:p>
            <a:pPr marL="285750" indent="-285750">
              <a:buFont typeface="Arial" panose="020B0604020202020204" pitchFamily="34" charset="0"/>
              <a:buChar char="•"/>
            </a:pPr>
            <a:endParaRPr lang="en-US" dirty="0"/>
          </a:p>
          <a:p>
            <a:r>
              <a:rPr lang="en-US" b="1" dirty="0"/>
              <a:t>Feature:</a:t>
            </a:r>
          </a:p>
          <a:p>
            <a:pPr marL="285750" indent="-285750">
              <a:buFont typeface="Arial" panose="020B0604020202020204" pitchFamily="34" charset="0"/>
              <a:buChar char="•"/>
            </a:pPr>
            <a:r>
              <a:rPr lang="en-US" dirty="0"/>
              <a:t>Filter by person</a:t>
            </a:r>
          </a:p>
        </p:txBody>
      </p:sp>
    </p:spTree>
    <p:extLst>
      <p:ext uri="{BB962C8B-B14F-4D97-AF65-F5344CB8AC3E}">
        <p14:creationId xmlns:p14="http://schemas.microsoft.com/office/powerpoint/2010/main" val="6884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Reports &amp; Statistics: Users</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5516545" y="6362393"/>
            <a:ext cx="5415539" cy="485999"/>
          </a:xfrm>
        </p:spPr>
        <p:txBody>
          <a:bodyPr/>
          <a:lstStyle/>
          <a:p>
            <a:pPr indent="0">
              <a:buNone/>
            </a:pPr>
            <a:r>
              <a:rPr lang="en-US" dirty="0">
                <a:hlinkClick r:id="rId3"/>
              </a:rPr>
              <a:t>https://crc247.mdi.ruhr-uni-bochum.de/report/usersstatistics</a:t>
            </a:r>
            <a:endParaRPr lang="en-US" dirty="0"/>
          </a:p>
        </p:txBody>
      </p:sp>
      <p:pic>
        <p:nvPicPr>
          <p:cNvPr id="12" name="Picture 11">
            <a:extLst>
              <a:ext uri="{FF2B5EF4-FFF2-40B4-BE49-F238E27FC236}">
                <a16:creationId xmlns:a16="http://schemas.microsoft.com/office/drawing/2014/main" id="{1684BCD0-1938-3DDC-734F-C521F3A2A3AA}"/>
              </a:ext>
            </a:extLst>
          </p:cNvPr>
          <p:cNvPicPr>
            <a:picLocks noChangeAspect="1"/>
          </p:cNvPicPr>
          <p:nvPr/>
        </p:nvPicPr>
        <p:blipFill>
          <a:blip r:embed="rId4"/>
          <a:stretch>
            <a:fillRect/>
          </a:stretch>
        </p:blipFill>
        <p:spPr>
          <a:xfrm>
            <a:off x="10081151" y="249871"/>
            <a:ext cx="952633" cy="409632"/>
          </a:xfrm>
          <a:prstGeom prst="rect">
            <a:avLst/>
          </a:prstGeom>
        </p:spPr>
      </p:pic>
      <p:sp>
        <p:nvSpPr>
          <p:cNvPr id="13" name="TextBox 12">
            <a:extLst>
              <a:ext uri="{FF2B5EF4-FFF2-40B4-BE49-F238E27FC236}">
                <a16:creationId xmlns:a16="http://schemas.microsoft.com/office/drawing/2014/main" id="{8DB0DFC0-1A7E-CD9A-E07F-FA5C45FEF291}"/>
              </a:ext>
            </a:extLst>
          </p:cNvPr>
          <p:cNvSpPr txBox="1"/>
          <p:nvPr/>
        </p:nvSpPr>
        <p:spPr>
          <a:xfrm>
            <a:off x="8592529" y="844753"/>
            <a:ext cx="2765456" cy="5539978"/>
          </a:xfrm>
          <a:prstGeom prst="rect">
            <a:avLst/>
          </a:prstGeom>
          <a:noFill/>
        </p:spPr>
        <p:txBody>
          <a:bodyPr wrap="square">
            <a:spAutoFit/>
          </a:bodyPr>
          <a:lstStyle/>
          <a:p>
            <a:r>
              <a:rPr lang="en-US" sz="2400" b="1" dirty="0"/>
              <a:t>Users Statistics:</a:t>
            </a:r>
          </a:p>
          <a:p>
            <a:pPr marL="285750" indent="-285750">
              <a:buFont typeface="Arial" panose="020B0604020202020204" pitchFamily="34" charset="0"/>
              <a:buChar char="•"/>
            </a:pPr>
            <a:r>
              <a:rPr lang="en-US" sz="2400" dirty="0"/>
              <a:t>Objects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Projects</a:t>
            </a:r>
          </a:p>
          <a:p>
            <a:pPr marL="285750" indent="-285750">
              <a:buFont typeface="Arial" panose="020B0604020202020204" pitchFamily="34" charset="0"/>
              <a:buChar char="•"/>
            </a:pPr>
            <a:r>
              <a:rPr lang="en-US" sz="2400" dirty="0"/>
              <a:t>Links</a:t>
            </a:r>
            <a:endParaRPr lang="en-US" dirty="0"/>
          </a:p>
          <a:p>
            <a:endParaRPr lang="en-US" b="1" dirty="0"/>
          </a:p>
        </p:txBody>
      </p:sp>
      <p:pic>
        <p:nvPicPr>
          <p:cNvPr id="6" name="Picture 5">
            <a:extLst>
              <a:ext uri="{FF2B5EF4-FFF2-40B4-BE49-F238E27FC236}">
                <a16:creationId xmlns:a16="http://schemas.microsoft.com/office/drawing/2014/main" id="{4F379DF1-64AC-02E3-8279-BCEECE44DEB2}"/>
              </a:ext>
            </a:extLst>
          </p:cNvPr>
          <p:cNvPicPr>
            <a:picLocks noChangeAspect="1"/>
          </p:cNvPicPr>
          <p:nvPr/>
        </p:nvPicPr>
        <p:blipFill>
          <a:blip r:embed="rId5"/>
          <a:stretch>
            <a:fillRect/>
          </a:stretch>
        </p:blipFill>
        <p:spPr>
          <a:xfrm>
            <a:off x="297593" y="793820"/>
            <a:ext cx="7449686" cy="5396884"/>
          </a:xfrm>
          <a:prstGeom prst="rect">
            <a:avLst/>
          </a:prstGeom>
          <a:ln>
            <a:solidFill>
              <a:schemeClr val="accent1">
                <a:shade val="15000"/>
              </a:schemeClr>
            </a:solidFill>
          </a:ln>
        </p:spPr>
      </p:pic>
      <p:sp>
        <p:nvSpPr>
          <p:cNvPr id="7" name="Line 36">
            <a:extLst>
              <a:ext uri="{FF2B5EF4-FFF2-40B4-BE49-F238E27FC236}">
                <a16:creationId xmlns:a16="http://schemas.microsoft.com/office/drawing/2014/main" id="{1DB363DD-DC7F-C563-897A-7D4D14837328}"/>
              </a:ext>
            </a:extLst>
          </p:cNvPr>
          <p:cNvSpPr>
            <a:spLocks noChangeShapeType="1"/>
          </p:cNvSpPr>
          <p:nvPr/>
        </p:nvSpPr>
        <p:spPr bwMode="auto">
          <a:xfrm flipH="1" flipV="1">
            <a:off x="7717132" y="1436913"/>
            <a:ext cx="1034981" cy="1005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Line 36">
            <a:extLst>
              <a:ext uri="{FF2B5EF4-FFF2-40B4-BE49-F238E27FC236}">
                <a16:creationId xmlns:a16="http://schemas.microsoft.com/office/drawing/2014/main" id="{C3BA03D5-A345-400C-8ABB-E60F309F5978}"/>
              </a:ext>
            </a:extLst>
          </p:cNvPr>
          <p:cNvSpPr>
            <a:spLocks noChangeShapeType="1"/>
          </p:cNvSpPr>
          <p:nvPr/>
        </p:nvSpPr>
        <p:spPr bwMode="auto">
          <a:xfrm flipH="1">
            <a:off x="7636745" y="5456254"/>
            <a:ext cx="1085223" cy="19091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Line 36">
            <a:extLst>
              <a:ext uri="{FF2B5EF4-FFF2-40B4-BE49-F238E27FC236}">
                <a16:creationId xmlns:a16="http://schemas.microsoft.com/office/drawing/2014/main" id="{7E1DDA87-F6FA-F5BF-4CD9-5A90AB94F787}"/>
              </a:ext>
            </a:extLst>
          </p:cNvPr>
          <p:cNvSpPr>
            <a:spLocks noChangeShapeType="1"/>
          </p:cNvSpPr>
          <p:nvPr/>
        </p:nvSpPr>
        <p:spPr bwMode="auto">
          <a:xfrm flipH="1">
            <a:off x="7638419" y="5817995"/>
            <a:ext cx="1073501" cy="192593"/>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pic>
        <p:nvPicPr>
          <p:cNvPr id="1026" name="Picture 2" descr="1st prize Stock Photos, Royalty Free 1st prize Images | Depositphotos">
            <a:extLst>
              <a:ext uri="{FF2B5EF4-FFF2-40B4-BE49-F238E27FC236}">
                <a16:creationId xmlns:a16="http://schemas.microsoft.com/office/drawing/2014/main" id="{A052982E-01EB-2E6D-864B-6F9D01AA06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7279" y="1861561"/>
            <a:ext cx="3114675"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Agenda</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pPr indent="0">
              <a:buNone/>
            </a:pPr>
            <a:r>
              <a:rPr lang="en-US" dirty="0"/>
              <a:t>EDX - Energy-Dispersive X-ray spectroscopy</a:t>
            </a:r>
          </a:p>
          <a:p>
            <a:endParaRPr lang="en-US" dirty="0"/>
          </a:p>
        </p:txBody>
      </p:sp>
      <p:sp>
        <p:nvSpPr>
          <p:cNvPr id="8" name="TextBox 7">
            <a:extLst>
              <a:ext uri="{FF2B5EF4-FFF2-40B4-BE49-F238E27FC236}">
                <a16:creationId xmlns:a16="http://schemas.microsoft.com/office/drawing/2014/main" id="{4D783822-08D7-C286-B58E-77398B2FAE25}"/>
              </a:ext>
            </a:extLst>
          </p:cNvPr>
          <p:cNvSpPr txBox="1"/>
          <p:nvPr/>
        </p:nvSpPr>
        <p:spPr>
          <a:xfrm>
            <a:off x="231112" y="1037227"/>
            <a:ext cx="11545556" cy="5016758"/>
          </a:xfrm>
          <a:prstGeom prst="rect">
            <a:avLst/>
          </a:prstGeom>
          <a:noFill/>
        </p:spPr>
        <p:txBody>
          <a:bodyPr wrap="square">
            <a:spAutoFit/>
          </a:bodyPr>
          <a:lstStyle/>
          <a:p>
            <a:pPr marL="1371600" lvl="2" indent="-457200">
              <a:buFont typeface="Arial" panose="020B0604020202020204" pitchFamily="34" charset="0"/>
              <a:buChar char="•"/>
            </a:pPr>
            <a:r>
              <a:rPr lang="en-US" sz="3200" dirty="0"/>
              <a:t>Funding Period 1 Data: Recovery Status</a:t>
            </a:r>
          </a:p>
          <a:p>
            <a:pPr marL="1371600" lvl="2" indent="-457200">
              <a:buFont typeface="Arial" panose="020B0604020202020204" pitchFamily="34" charset="0"/>
              <a:buChar char="•"/>
            </a:pPr>
            <a:r>
              <a:rPr lang="en-US" sz="3200" dirty="0"/>
              <a:t>Hardware </a:t>
            </a:r>
            <a:r>
              <a:rPr lang="en-US" sz="3200" dirty="0" err="1"/>
              <a:t>INFrastructure</a:t>
            </a:r>
            <a:endParaRPr lang="en-US" sz="3200" dirty="0"/>
          </a:p>
          <a:p>
            <a:pPr marL="1371600" lvl="2" indent="-457200">
              <a:buFont typeface="Arial" panose="020B0604020202020204" pitchFamily="34" charset="0"/>
              <a:buChar char="•"/>
            </a:pPr>
            <a:r>
              <a:rPr lang="en-US" sz="3200" dirty="0"/>
              <a:t>INF Workshop (7-9 Nov 2023)</a:t>
            </a:r>
          </a:p>
          <a:p>
            <a:pPr marL="1371600" lvl="2" indent="-457200">
              <a:buFont typeface="Arial" panose="020B0604020202020204" pitchFamily="34" charset="0"/>
              <a:buChar char="•"/>
            </a:pPr>
            <a:r>
              <a:rPr lang="en-US" sz="3200" dirty="0"/>
              <a:t>User-Defined Object Type &amp; Customization</a:t>
            </a:r>
          </a:p>
          <a:p>
            <a:pPr marL="1371600" lvl="2" indent="-457200">
              <a:buFont typeface="Arial" panose="020B0604020202020204" pitchFamily="34" charset="0"/>
              <a:buChar char="•"/>
            </a:pPr>
            <a:r>
              <a:rPr lang="en-US" sz="3200" dirty="0"/>
              <a:t>Templates</a:t>
            </a:r>
          </a:p>
          <a:p>
            <a:pPr marL="1371600" lvl="2" indent="-457200">
              <a:buFont typeface="Arial" panose="020B0604020202020204" pitchFamily="34" charset="0"/>
              <a:buChar char="•"/>
            </a:pPr>
            <a:r>
              <a:rPr lang="en-US" sz="3200" dirty="0"/>
              <a:t>Sample Transformation Workflow</a:t>
            </a:r>
          </a:p>
          <a:p>
            <a:pPr marL="1371600" lvl="2" indent="-457200">
              <a:buFont typeface="Arial" panose="020B0604020202020204" pitchFamily="34" charset="0"/>
              <a:buChar char="•"/>
            </a:pPr>
            <a:r>
              <a:rPr lang="en-US" sz="3200" dirty="0"/>
              <a:t>Tracking Samples (Handover Event)</a:t>
            </a:r>
          </a:p>
          <a:p>
            <a:pPr marL="1371600" lvl="2" indent="-457200">
              <a:buFont typeface="Arial" panose="020B0604020202020204" pitchFamily="34" charset="0"/>
              <a:buChar char="•"/>
            </a:pPr>
            <a:r>
              <a:rPr lang="en-US" sz="3200" dirty="0"/>
              <a:t>Reports &amp; Statistics</a:t>
            </a:r>
          </a:p>
          <a:p>
            <a:pPr marL="1371600" lvl="2" indent="-457200">
              <a:buFont typeface="Arial" panose="020B0604020202020204" pitchFamily="34" charset="0"/>
              <a:buChar char="•"/>
            </a:pPr>
            <a:r>
              <a:rPr lang="en-US" sz="3200" dirty="0"/>
              <a:t>Use case: Project -&gt; Sample -&gt; EDX -&gt; Resistance</a:t>
            </a:r>
          </a:p>
          <a:p>
            <a:pPr marL="1371600" lvl="2" indent="-457200">
              <a:buFont typeface="Arial" panose="020B0604020202020204" pitchFamily="34" charset="0"/>
              <a:buChar char="•"/>
            </a:pPr>
            <a:r>
              <a:rPr lang="en-US" sz="3200" dirty="0"/>
              <a:t>Q&amp;A</a:t>
            </a:r>
          </a:p>
        </p:txBody>
      </p:sp>
    </p:spTree>
    <p:extLst>
      <p:ext uri="{BB962C8B-B14F-4D97-AF65-F5344CB8AC3E}">
        <p14:creationId xmlns:p14="http://schemas.microsoft.com/office/powerpoint/2010/main" val="282719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Project-wide Statistics / Person-wide Statistics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pPr indent="0">
              <a:buNone/>
            </a:pPr>
            <a:endParaRPr lang="en-US" dirty="0"/>
          </a:p>
        </p:txBody>
      </p:sp>
      <p:sp>
        <p:nvSpPr>
          <p:cNvPr id="9" name="TextBox 8">
            <a:extLst>
              <a:ext uri="{FF2B5EF4-FFF2-40B4-BE49-F238E27FC236}">
                <a16:creationId xmlns:a16="http://schemas.microsoft.com/office/drawing/2014/main" id="{2D1A33C2-EF4D-EA40-8982-5B12B3D63E0E}"/>
              </a:ext>
            </a:extLst>
          </p:cNvPr>
          <p:cNvSpPr txBox="1"/>
          <p:nvPr/>
        </p:nvSpPr>
        <p:spPr>
          <a:xfrm>
            <a:off x="302204" y="901722"/>
            <a:ext cx="11193110" cy="5447645"/>
          </a:xfrm>
          <a:prstGeom prst="rect">
            <a:avLst/>
          </a:prstGeom>
          <a:noFill/>
        </p:spPr>
        <p:txBody>
          <a:bodyPr wrap="square">
            <a:spAutoFit/>
          </a:bodyPr>
          <a:lstStyle/>
          <a:p>
            <a:pPr defTabSz="685800"/>
            <a:r>
              <a:rPr lang="en-US" sz="2800" dirty="0">
                <a:solidFill>
                  <a:prstClr val="black"/>
                </a:solidFill>
              </a:rPr>
              <a:t>Even more is to be implemented…</a:t>
            </a:r>
          </a:p>
          <a:p>
            <a:pPr defTabSz="685800"/>
            <a:r>
              <a:rPr lang="en-US" sz="2800" b="1" dirty="0">
                <a:solidFill>
                  <a:prstClr val="black"/>
                </a:solidFill>
              </a:rPr>
              <a:t>Questions:</a:t>
            </a:r>
          </a:p>
          <a:p>
            <a:pPr marL="342900" indent="-342900" defTabSz="685800">
              <a:buFont typeface="Arial" panose="020B0604020202020204" pitchFamily="34" charset="0"/>
              <a:buChar char="•"/>
            </a:pPr>
            <a:r>
              <a:rPr lang="en-US" sz="2400" dirty="0">
                <a:solidFill>
                  <a:prstClr val="black"/>
                </a:solidFill>
              </a:rPr>
              <a:t>How productive is project/person in terms of adding data (objects creation)?</a:t>
            </a:r>
          </a:p>
          <a:p>
            <a:pPr marL="342900" indent="-342900" defTabSz="685800">
              <a:buFont typeface="Arial" panose="020B0604020202020204" pitchFamily="34" charset="0"/>
              <a:buChar char="•"/>
            </a:pPr>
            <a:r>
              <a:rPr lang="en-US" sz="2400" dirty="0">
                <a:solidFill>
                  <a:prstClr val="black"/>
                </a:solidFill>
              </a:rPr>
              <a:t>Is project subtree clearly structured (for manual subprojects traversing)?</a:t>
            </a:r>
          </a:p>
          <a:p>
            <a:pPr marL="342900" indent="-342900" defTabSz="685800">
              <a:buFont typeface="Arial" panose="020B0604020202020204" pitchFamily="34" charset="0"/>
              <a:buChar char="•"/>
            </a:pPr>
            <a:r>
              <a:rPr lang="en-US" sz="2400" dirty="0">
                <a:solidFill>
                  <a:prstClr val="black"/>
                </a:solidFill>
              </a:rPr>
              <a:t>What is the most referenced / liked object?</a:t>
            </a:r>
          </a:p>
          <a:p>
            <a:pPr marL="342900" indent="-342900" defTabSz="685800">
              <a:buFont typeface="Arial" panose="020B0604020202020204" pitchFamily="34" charset="0"/>
              <a:buChar char="•"/>
            </a:pPr>
            <a:endParaRPr lang="en-US" sz="2400" dirty="0">
              <a:solidFill>
                <a:prstClr val="black"/>
              </a:solidFill>
            </a:endParaRPr>
          </a:p>
          <a:p>
            <a:pPr marL="342900" indent="-342900" defTabSz="685800">
              <a:buFont typeface="Arial" panose="020B0604020202020204" pitchFamily="34" charset="0"/>
              <a:buChar char="•"/>
            </a:pPr>
            <a:endParaRPr lang="en-US" sz="2400" dirty="0">
              <a:solidFill>
                <a:prstClr val="black"/>
              </a:solidFill>
            </a:endParaRPr>
          </a:p>
          <a:p>
            <a:pPr marL="4000500" lvl="8" indent="-342900" defTabSz="685800">
              <a:buFont typeface="Arial" panose="020B0604020202020204" pitchFamily="34" charset="0"/>
              <a:buChar char="•"/>
            </a:pPr>
            <a:endParaRPr lang="en-US" sz="2400" dirty="0">
              <a:solidFill>
                <a:prstClr val="black"/>
              </a:solidFill>
            </a:endParaRPr>
          </a:p>
          <a:p>
            <a:pPr marL="342900" indent="-342900" defTabSz="685800">
              <a:buFont typeface="Arial" panose="020B0604020202020204" pitchFamily="34" charset="0"/>
              <a:buChar char="•"/>
            </a:pPr>
            <a:endParaRPr lang="en-US" sz="2400" dirty="0">
              <a:solidFill>
                <a:prstClr val="black"/>
              </a:solidFill>
            </a:endParaRPr>
          </a:p>
          <a:p>
            <a:pPr defTabSz="685800"/>
            <a:r>
              <a:rPr lang="en-US" sz="2800" b="1" dirty="0">
                <a:solidFill>
                  <a:prstClr val="black"/>
                </a:solidFill>
              </a:rPr>
              <a:t>Awards from INF (the winner is…):</a:t>
            </a:r>
          </a:p>
          <a:p>
            <a:pPr marL="342900" indent="-342900" defTabSz="685800">
              <a:buFont typeface="Arial" panose="020B0604020202020204" pitchFamily="34" charset="0"/>
              <a:buChar char="•"/>
            </a:pPr>
            <a:r>
              <a:rPr lang="en-US" sz="2400" dirty="0">
                <a:solidFill>
                  <a:prstClr val="black"/>
                </a:solidFill>
              </a:rPr>
              <a:t>The most productive data creator award project/person</a:t>
            </a:r>
          </a:p>
          <a:p>
            <a:pPr marL="342900" indent="-342900" defTabSz="685800">
              <a:buFont typeface="Arial" panose="020B0604020202020204" pitchFamily="34" charset="0"/>
              <a:buChar char="•"/>
            </a:pPr>
            <a:r>
              <a:rPr lang="en-US" sz="2400" dirty="0">
                <a:solidFill>
                  <a:prstClr val="black"/>
                </a:solidFill>
              </a:rPr>
              <a:t>The people’s choice award:</a:t>
            </a:r>
            <a:r>
              <a:rPr lang="ru-RU" sz="2400" dirty="0">
                <a:solidFill>
                  <a:prstClr val="black"/>
                </a:solidFill>
              </a:rPr>
              <a:t> </a:t>
            </a:r>
            <a:r>
              <a:rPr lang="en-US" sz="2400" dirty="0">
                <a:solidFill>
                  <a:prstClr val="black"/>
                </a:solidFill>
              </a:rPr>
              <a:t>project subtree clarity</a:t>
            </a:r>
          </a:p>
          <a:p>
            <a:pPr marL="342900" indent="-342900" defTabSz="685800">
              <a:buFont typeface="Arial" panose="020B0604020202020204" pitchFamily="34" charset="0"/>
              <a:buChar char="•"/>
            </a:pPr>
            <a:r>
              <a:rPr lang="en-US" sz="2400" dirty="0">
                <a:solidFill>
                  <a:prstClr val="black"/>
                </a:solidFill>
              </a:rPr>
              <a:t>The citation / popularity award</a:t>
            </a:r>
          </a:p>
          <a:p>
            <a:pPr defTabSz="685800"/>
            <a:endParaRPr lang="en-US" sz="2400" dirty="0">
              <a:solidFill>
                <a:prstClr val="black"/>
              </a:solidFill>
            </a:endParaRPr>
          </a:p>
        </p:txBody>
      </p:sp>
      <p:pic>
        <p:nvPicPr>
          <p:cNvPr id="1026" name="Picture 2" descr="Winner Logo - Free Vectors &amp; PSDs to Download">
            <a:extLst>
              <a:ext uri="{FF2B5EF4-FFF2-40B4-BE49-F238E27FC236}">
                <a16:creationId xmlns:a16="http://schemas.microsoft.com/office/drawing/2014/main" id="{A596AF2B-875B-35D0-95DC-3F8719E851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724" y="3094891"/>
            <a:ext cx="1477974" cy="13410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устой подиум победителей с прожекторами. пьедестал. | Премиум векторы">
            <a:extLst>
              <a:ext uri="{FF2B5EF4-FFF2-40B4-BE49-F238E27FC236}">
                <a16:creationId xmlns:a16="http://schemas.microsoft.com/office/drawing/2014/main" id="{2402397E-BCFD-34C7-9679-90923421D1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2131" y="3114880"/>
            <a:ext cx="2432014" cy="13675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FAFEEC-F7B5-87B7-6DC1-0203E923BA88}"/>
              </a:ext>
            </a:extLst>
          </p:cNvPr>
          <p:cNvSpPr txBox="1"/>
          <p:nvPr/>
        </p:nvSpPr>
        <p:spPr>
          <a:xfrm>
            <a:off x="5285434" y="3246847"/>
            <a:ext cx="1235947" cy="1015663"/>
          </a:xfrm>
          <a:prstGeom prst="rect">
            <a:avLst/>
          </a:prstGeom>
          <a:noFill/>
        </p:spPr>
        <p:txBody>
          <a:bodyPr wrap="square">
            <a:spAutoFit/>
          </a:bodyPr>
          <a:lstStyle/>
          <a:p>
            <a:r>
              <a:rPr lang="en-US" sz="6000" dirty="0"/>
              <a:t>?</a:t>
            </a:r>
          </a:p>
        </p:txBody>
      </p:sp>
      <p:pic>
        <p:nvPicPr>
          <p:cNvPr id="1030" name="Picture 6" descr="Celebration Icons - Free SVG &amp; PNG Celebration Images - Noun Project">
            <a:extLst>
              <a:ext uri="{FF2B5EF4-FFF2-40B4-BE49-F238E27FC236}">
                <a16:creationId xmlns:a16="http://schemas.microsoft.com/office/drawing/2014/main" id="{2814505C-7468-A129-395F-E53EACE42F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7144" y="429525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06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Use Case: Sample -&gt; EDX -&gt; Resistance</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pPr indent="0">
              <a:buNone/>
            </a:pPr>
            <a:r>
              <a:rPr lang="en-US" dirty="0">
                <a:hlinkClick r:id="rId3"/>
              </a:rPr>
              <a:t>https://localhost:7106/search/?system=Co-Ho-Mn-Ni-V&amp;typeid=8&amp;Hopctmin=20&amp;Hopctmax=80&amp;pr0name=R&amp;pr0type=Float&amp;pr0min=1&amp;pr0max=8&amp;prcnt=1</a:t>
            </a:r>
            <a:endParaRPr lang="en-US" dirty="0"/>
          </a:p>
        </p:txBody>
      </p:sp>
      <p:sp>
        <p:nvSpPr>
          <p:cNvPr id="9" name="TextBox 8">
            <a:extLst>
              <a:ext uri="{FF2B5EF4-FFF2-40B4-BE49-F238E27FC236}">
                <a16:creationId xmlns:a16="http://schemas.microsoft.com/office/drawing/2014/main" id="{2D1A33C2-EF4D-EA40-8982-5B12B3D63E0E}"/>
              </a:ext>
            </a:extLst>
          </p:cNvPr>
          <p:cNvSpPr txBox="1"/>
          <p:nvPr/>
        </p:nvSpPr>
        <p:spPr>
          <a:xfrm>
            <a:off x="302204" y="901722"/>
            <a:ext cx="11685480" cy="1815882"/>
          </a:xfrm>
          <a:prstGeom prst="rect">
            <a:avLst/>
          </a:prstGeom>
          <a:noFill/>
        </p:spPr>
        <p:txBody>
          <a:bodyPr wrap="square">
            <a:spAutoFit/>
          </a:bodyPr>
          <a:lstStyle/>
          <a:p>
            <a:pPr marL="514350" indent="-514350" defTabSz="685800">
              <a:buAutoNum type="arabicParenR"/>
            </a:pPr>
            <a:r>
              <a:rPr lang="en-US" sz="2800" dirty="0">
                <a:solidFill>
                  <a:prstClr val="black"/>
                </a:solidFill>
              </a:rPr>
              <a:t>Create </a:t>
            </a:r>
            <a:r>
              <a:rPr lang="en-US" sz="2800" b="1" dirty="0">
                <a:solidFill>
                  <a:prstClr val="black"/>
                </a:solidFill>
              </a:rPr>
              <a:t>Project</a:t>
            </a:r>
          </a:p>
          <a:p>
            <a:pPr marL="514350" indent="-514350" defTabSz="685800">
              <a:buAutoNum type="arabicParenR"/>
            </a:pPr>
            <a:r>
              <a:rPr lang="en-US" sz="2800" dirty="0">
                <a:solidFill>
                  <a:prstClr val="black"/>
                </a:solidFill>
              </a:rPr>
              <a:t>Add </a:t>
            </a:r>
            <a:r>
              <a:rPr lang="en-US" sz="2800" b="1" dirty="0">
                <a:solidFill>
                  <a:prstClr val="black"/>
                </a:solidFill>
              </a:rPr>
              <a:t>Sample</a:t>
            </a:r>
            <a:r>
              <a:rPr lang="en-US" sz="2800" dirty="0">
                <a:solidFill>
                  <a:prstClr val="black"/>
                </a:solidFill>
              </a:rPr>
              <a:t> to Project</a:t>
            </a:r>
          </a:p>
          <a:p>
            <a:pPr marL="514350" indent="-514350" defTabSz="685800">
              <a:buAutoNum type="arabicParenR"/>
            </a:pPr>
            <a:r>
              <a:rPr lang="en-US" sz="2800" dirty="0">
                <a:solidFill>
                  <a:prstClr val="black"/>
                </a:solidFill>
              </a:rPr>
              <a:t>Add </a:t>
            </a:r>
            <a:r>
              <a:rPr lang="en-US" sz="2800" b="1" dirty="0">
                <a:solidFill>
                  <a:prstClr val="black"/>
                </a:solidFill>
              </a:rPr>
              <a:t>EDX</a:t>
            </a:r>
            <a:r>
              <a:rPr lang="en-US" sz="2800" dirty="0">
                <a:solidFill>
                  <a:prstClr val="black"/>
                </a:solidFill>
              </a:rPr>
              <a:t> document (342 Measurement Areas (MA), i.e. 342 Compositions)</a:t>
            </a:r>
          </a:p>
          <a:p>
            <a:pPr marL="514350" indent="-514350" defTabSz="685800">
              <a:buAutoNum type="arabicParenR"/>
            </a:pPr>
            <a:r>
              <a:rPr lang="en-US" sz="2800" dirty="0">
                <a:solidFill>
                  <a:prstClr val="black"/>
                </a:solidFill>
              </a:rPr>
              <a:t>Add </a:t>
            </a:r>
            <a:r>
              <a:rPr lang="en-US" sz="2800" b="1" dirty="0">
                <a:solidFill>
                  <a:prstClr val="black"/>
                </a:solidFill>
              </a:rPr>
              <a:t>Resistance</a:t>
            </a:r>
            <a:r>
              <a:rPr lang="en-US" sz="2800" dirty="0">
                <a:solidFill>
                  <a:prstClr val="black"/>
                </a:solidFill>
              </a:rPr>
              <a:t> document (associate property values to every MA)</a:t>
            </a:r>
          </a:p>
        </p:txBody>
      </p:sp>
      <p:pic>
        <p:nvPicPr>
          <p:cNvPr id="3" name="Picture 2">
            <a:extLst>
              <a:ext uri="{FF2B5EF4-FFF2-40B4-BE49-F238E27FC236}">
                <a16:creationId xmlns:a16="http://schemas.microsoft.com/office/drawing/2014/main" id="{39E704C7-673F-C81F-5F75-C98705D30490}"/>
              </a:ext>
            </a:extLst>
          </p:cNvPr>
          <p:cNvPicPr>
            <a:picLocks noChangeAspect="1"/>
          </p:cNvPicPr>
          <p:nvPr/>
        </p:nvPicPr>
        <p:blipFill>
          <a:blip r:embed="rId4"/>
          <a:stretch>
            <a:fillRect/>
          </a:stretch>
        </p:blipFill>
        <p:spPr>
          <a:xfrm>
            <a:off x="4380102" y="2852678"/>
            <a:ext cx="7673353" cy="3298742"/>
          </a:xfrm>
          <a:prstGeom prst="rect">
            <a:avLst/>
          </a:prstGeom>
          <a:ln>
            <a:solidFill>
              <a:schemeClr val="accent1"/>
            </a:solidFill>
          </a:ln>
        </p:spPr>
      </p:pic>
      <p:sp>
        <p:nvSpPr>
          <p:cNvPr id="7" name="TextBox 6">
            <a:extLst>
              <a:ext uri="{FF2B5EF4-FFF2-40B4-BE49-F238E27FC236}">
                <a16:creationId xmlns:a16="http://schemas.microsoft.com/office/drawing/2014/main" id="{42805A05-B750-F40B-C6CC-75C198F789D7}"/>
              </a:ext>
            </a:extLst>
          </p:cNvPr>
          <p:cNvSpPr txBox="1"/>
          <p:nvPr/>
        </p:nvSpPr>
        <p:spPr>
          <a:xfrm>
            <a:off x="198913" y="2758620"/>
            <a:ext cx="4194957" cy="3647152"/>
          </a:xfrm>
          <a:prstGeom prst="rect">
            <a:avLst/>
          </a:prstGeom>
          <a:noFill/>
        </p:spPr>
        <p:txBody>
          <a:bodyPr wrap="square">
            <a:spAutoFit/>
          </a:bodyPr>
          <a:lstStyle/>
          <a:p>
            <a:pPr defTabSz="685800"/>
            <a:r>
              <a:rPr lang="en-US" sz="2800" dirty="0">
                <a:solidFill>
                  <a:prstClr val="black"/>
                </a:solidFill>
              </a:rPr>
              <a:t>Search for </a:t>
            </a:r>
            <a:r>
              <a:rPr lang="en-US" sz="2800" b="1" u="sng" dirty="0">
                <a:solidFill>
                  <a:prstClr val="black"/>
                </a:solidFill>
              </a:rPr>
              <a:t>Composition</a:t>
            </a:r>
            <a:r>
              <a:rPr lang="en-US" sz="2800" u="sng" dirty="0">
                <a:solidFill>
                  <a:prstClr val="black"/>
                </a:solidFill>
              </a:rPr>
              <a:t> with a given </a:t>
            </a:r>
            <a:r>
              <a:rPr lang="en-US" sz="2800" b="1" u="sng" dirty="0">
                <a:solidFill>
                  <a:prstClr val="black"/>
                </a:solidFill>
              </a:rPr>
              <a:t>Resistance</a:t>
            </a:r>
          </a:p>
          <a:p>
            <a:pPr marL="457200" indent="-457200" defTabSz="685800">
              <a:buFont typeface="Arial" panose="020B0604020202020204" pitchFamily="34" charset="0"/>
              <a:buChar char="•"/>
            </a:pPr>
            <a:r>
              <a:rPr lang="en-US" sz="2500" dirty="0">
                <a:solidFill>
                  <a:prstClr val="black"/>
                </a:solidFill>
              </a:rPr>
              <a:t>Composition – object representing one of 342 measurement area</a:t>
            </a:r>
          </a:p>
          <a:p>
            <a:pPr marL="457200" indent="-457200" defTabSz="685800">
              <a:buFont typeface="Arial" panose="020B0604020202020204" pitchFamily="34" charset="0"/>
              <a:buChar char="•"/>
            </a:pPr>
            <a:r>
              <a:rPr lang="en-US" sz="2500" dirty="0">
                <a:solidFill>
                  <a:prstClr val="black"/>
                </a:solidFill>
              </a:rPr>
              <a:t>Container for other properties, associated with a certain measurement area</a:t>
            </a:r>
          </a:p>
        </p:txBody>
      </p:sp>
    </p:spTree>
    <p:extLst>
      <p:ext uri="{BB962C8B-B14F-4D97-AF65-F5344CB8AC3E}">
        <p14:creationId xmlns:p14="http://schemas.microsoft.com/office/powerpoint/2010/main" val="1379436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altLang="ru-RU" dirty="0">
                <a:latin typeface="Arial" panose="020B0604020202020204" pitchFamily="34" charset="0"/>
              </a:rPr>
              <a:t>Thanks for your kind attention</a:t>
            </a:r>
            <a:endParaRPr lang="en-GB" dirty="0"/>
          </a:p>
        </p:txBody>
      </p:sp>
      <p:sp>
        <p:nvSpPr>
          <p:cNvPr id="3" name="TextBox 2">
            <a:extLst>
              <a:ext uri="{FF2B5EF4-FFF2-40B4-BE49-F238E27FC236}">
                <a16:creationId xmlns:a16="http://schemas.microsoft.com/office/drawing/2014/main" id="{1B0ACCA0-8621-F316-A835-02AA0C0152B3}"/>
              </a:ext>
            </a:extLst>
          </p:cNvPr>
          <p:cNvSpPr txBox="1"/>
          <p:nvPr/>
        </p:nvSpPr>
        <p:spPr>
          <a:xfrm>
            <a:off x="2183894" y="1627593"/>
            <a:ext cx="8532877" cy="1877437"/>
          </a:xfrm>
          <a:prstGeom prst="rect">
            <a:avLst/>
          </a:prstGeom>
          <a:noFill/>
        </p:spPr>
        <p:txBody>
          <a:bodyPr wrap="square">
            <a:spAutoFit/>
          </a:bodyPr>
          <a:lstStyle/>
          <a:p>
            <a:pPr algn="ctr"/>
            <a:endParaRPr lang="de-DE" sz="2800" dirty="0"/>
          </a:p>
          <a:p>
            <a:pPr algn="ctr"/>
            <a:r>
              <a:rPr lang="de-DE" sz="8800" dirty="0"/>
              <a:t>Q&amp;A</a:t>
            </a:r>
          </a:p>
        </p:txBody>
      </p:sp>
      <p:sp>
        <p:nvSpPr>
          <p:cNvPr id="4" name="Text Placeholder 7">
            <a:extLst>
              <a:ext uri="{FF2B5EF4-FFF2-40B4-BE49-F238E27FC236}">
                <a16:creationId xmlns:a16="http://schemas.microsoft.com/office/drawing/2014/main" id="{F2FCA08F-F595-E922-63C8-30406A6EA066}"/>
              </a:ext>
            </a:extLst>
          </p:cNvPr>
          <p:cNvSpPr>
            <a:spLocks noGrp="1"/>
          </p:cNvSpPr>
          <p:nvPr>
            <p:ph type="body" sz="quarter" idx="13"/>
          </p:nvPr>
        </p:nvSpPr>
        <p:spPr>
          <a:xfrm>
            <a:off x="242913" y="5417848"/>
            <a:ext cx="5313301" cy="485999"/>
          </a:xfrm>
        </p:spPr>
        <p:txBody>
          <a:bodyPr>
            <a:noAutofit/>
          </a:bodyPr>
          <a:lstStyle/>
          <a:p>
            <a:pPr indent="0" defTabSz="914377">
              <a:buNone/>
            </a:pPr>
            <a:r>
              <a:rPr lang="en-US" sz="2400" dirty="0">
                <a:solidFill>
                  <a:srgbClr val="1D1C1D"/>
                </a:solidFill>
                <a:latin typeface="+mn-lt"/>
              </a:rPr>
              <a:t>Victor Dudarev</a:t>
            </a:r>
          </a:p>
          <a:p>
            <a:pPr indent="0" defTabSz="914377">
              <a:buNone/>
            </a:pPr>
            <a:r>
              <a:rPr lang="en-US" sz="2400" dirty="0">
                <a:solidFill>
                  <a:srgbClr val="1D1C1D"/>
                </a:solidFill>
                <a:latin typeface="+mn-lt"/>
                <a:hlinkClick r:id="rId3"/>
              </a:rPr>
              <a:t>Victor.Dudarev@rub.de</a:t>
            </a:r>
            <a:endParaRPr lang="en-US" sz="2400" dirty="0">
              <a:solidFill>
                <a:prstClr val="black"/>
              </a:solidFill>
              <a:latin typeface="+mn-lt"/>
            </a:endParaRPr>
          </a:p>
          <a:p>
            <a:pPr indent="0">
              <a:buNone/>
            </a:pPr>
            <a:endParaRPr lang="en-US" sz="2400" dirty="0">
              <a:latin typeface="+mn-lt"/>
            </a:endParaRPr>
          </a:p>
        </p:txBody>
      </p:sp>
      <p:sp>
        <p:nvSpPr>
          <p:cNvPr id="2" name="Text Placeholder 7">
            <a:extLst>
              <a:ext uri="{FF2B5EF4-FFF2-40B4-BE49-F238E27FC236}">
                <a16:creationId xmlns:a16="http://schemas.microsoft.com/office/drawing/2014/main" id="{BF5B7F41-2497-9FD8-16DB-0134FF742C8B}"/>
              </a:ext>
            </a:extLst>
          </p:cNvPr>
          <p:cNvSpPr txBox="1">
            <a:spLocks/>
          </p:cNvSpPr>
          <p:nvPr/>
        </p:nvSpPr>
        <p:spPr>
          <a:xfrm>
            <a:off x="5669023" y="6362393"/>
            <a:ext cx="5313301" cy="485999"/>
          </a:xfrm>
          <a:prstGeom prst="rect">
            <a:avLst/>
          </a:prstGeom>
        </p:spPr>
        <p:txBody>
          <a:bodyPr vert="horz" lIns="36000" tIns="18000" rIns="36000" bIns="0" rtlCol="0">
            <a:normAutofit/>
          </a:bodyPr>
          <a:lstStyle>
            <a:lvl1pPr marL="0" indent="-228600" algn="l" defTabSz="914400" rtl="0" eaLnBrk="1" latinLnBrk="0" hangingPunct="1">
              <a:lnSpc>
                <a:spcPct val="100000"/>
              </a:lnSpc>
              <a:spcBef>
                <a:spcPts val="0"/>
              </a:spcBef>
              <a:buFont typeface="+mj-lt"/>
              <a:buAutoNum type="arabicParenBoth"/>
              <a:defRPr sz="1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mj-lt"/>
              <a:buNone/>
            </a:pPr>
            <a:r>
              <a:rPr lang="en-US" dirty="0">
                <a:hlinkClick r:id="rId4"/>
              </a:rPr>
              <a:t>https://vdudarev.ru</a:t>
            </a:r>
            <a:endParaRPr lang="en-US" dirty="0"/>
          </a:p>
          <a:p>
            <a:pPr indent="0">
              <a:buFont typeface="+mj-lt"/>
              <a:buNone/>
            </a:pPr>
            <a:endParaRPr lang="en-US" dirty="0"/>
          </a:p>
        </p:txBody>
      </p:sp>
    </p:spTree>
    <p:extLst>
      <p:ext uri="{BB962C8B-B14F-4D97-AF65-F5344CB8AC3E}">
        <p14:creationId xmlns:p14="http://schemas.microsoft.com/office/powerpoint/2010/main" val="170854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Funding Period 1 Data: Access Request</a:t>
            </a:r>
          </a:p>
        </p:txBody>
      </p:sp>
      <p:sp>
        <p:nvSpPr>
          <p:cNvPr id="3" name="TextBox 2">
            <a:extLst>
              <a:ext uri="{FF2B5EF4-FFF2-40B4-BE49-F238E27FC236}">
                <a16:creationId xmlns:a16="http://schemas.microsoft.com/office/drawing/2014/main" id="{0B431B76-21FF-0C6E-D6BE-AF85BEC2360C}"/>
              </a:ext>
            </a:extLst>
          </p:cNvPr>
          <p:cNvSpPr txBox="1"/>
          <p:nvPr/>
        </p:nvSpPr>
        <p:spPr>
          <a:xfrm>
            <a:off x="200965" y="921659"/>
            <a:ext cx="11867104" cy="1015663"/>
          </a:xfrm>
          <a:prstGeom prst="rect">
            <a:avLst/>
          </a:prstGeom>
          <a:noFill/>
        </p:spPr>
        <p:txBody>
          <a:bodyPr wrap="square">
            <a:spAutoFit/>
          </a:bodyPr>
          <a:lstStyle/>
          <a:p>
            <a:pPr>
              <a:spcAft>
                <a:spcPts val="600"/>
              </a:spcAft>
            </a:pPr>
            <a:r>
              <a:rPr lang="en-US" b="1" dirty="0">
                <a:solidFill>
                  <a:srgbClr val="2C363A"/>
                </a:solidFill>
                <a:latin typeface="Roboto" panose="02000000000000000000" pitchFamily="2" charset="0"/>
              </a:rPr>
              <a:t>Request</a:t>
            </a:r>
            <a:r>
              <a:rPr lang="en-US" b="0" i="0" dirty="0">
                <a:solidFill>
                  <a:srgbClr val="2C363A"/>
                </a:solidFill>
                <a:effectLst/>
                <a:latin typeface="Roboto" panose="02000000000000000000" pitchFamily="2" charset="0"/>
              </a:rPr>
              <a:t>: please, provide an access to the FP1 virtual machine</a:t>
            </a:r>
          </a:p>
          <a:p>
            <a:pPr>
              <a:spcAft>
                <a:spcPts val="600"/>
              </a:spcAft>
            </a:pPr>
            <a:endParaRPr lang="en-US" sz="800" dirty="0">
              <a:solidFill>
                <a:srgbClr val="2C363A"/>
              </a:solidFill>
              <a:latin typeface="Roboto" panose="02000000000000000000" pitchFamily="2" charset="0"/>
            </a:endParaRPr>
          </a:p>
          <a:p>
            <a:pPr>
              <a:spcAft>
                <a:spcPts val="600"/>
              </a:spcAft>
            </a:pPr>
            <a:r>
              <a:rPr lang="en-US" b="1" i="0" dirty="0">
                <a:solidFill>
                  <a:srgbClr val="2C363A"/>
                </a:solidFill>
                <a:effectLst/>
                <a:latin typeface="Roboto" panose="02000000000000000000" pitchFamily="2" charset="0"/>
              </a:rPr>
              <a:t>		       </a:t>
            </a:r>
            <a:r>
              <a:rPr lang="en-US" sz="2400" b="1" i="0" dirty="0">
                <a:solidFill>
                  <a:srgbClr val="2C363A"/>
                </a:solidFill>
                <a:effectLst/>
                <a:latin typeface="Roboto" panose="02000000000000000000" pitchFamily="2" charset="0"/>
              </a:rPr>
              <a:t>Expectations</a:t>
            </a:r>
            <a:r>
              <a:rPr lang="en-US" sz="2400" b="0" i="0" dirty="0">
                <a:solidFill>
                  <a:srgbClr val="2C363A"/>
                </a:solidFill>
                <a:effectLst/>
                <a:latin typeface="Roboto" panose="02000000000000000000" pitchFamily="2" charset="0"/>
              </a:rPr>
              <a:t>											</a:t>
            </a:r>
            <a:r>
              <a:rPr lang="en-US" sz="2400" dirty="0">
                <a:solidFill>
                  <a:srgbClr val="2C363A"/>
                </a:solidFill>
                <a:latin typeface="Roboto" panose="02000000000000000000" pitchFamily="2" charset="0"/>
              </a:rPr>
              <a:t>    	      </a:t>
            </a:r>
            <a:r>
              <a:rPr lang="en-US" sz="2400" b="1" i="0" dirty="0">
                <a:solidFill>
                  <a:srgbClr val="2C363A"/>
                </a:solidFill>
                <a:effectLst/>
                <a:latin typeface="Roboto" panose="02000000000000000000" pitchFamily="2" charset="0"/>
              </a:rPr>
              <a:t>Reality</a:t>
            </a:r>
            <a:endParaRPr lang="en-US" sz="2400" b="0" i="0" dirty="0">
              <a:solidFill>
                <a:srgbClr val="2C363A"/>
              </a:solidFill>
              <a:effectLst/>
              <a:latin typeface="Roboto" panose="02000000000000000000" pitchFamily="2" charset="0"/>
            </a:endParaRPr>
          </a:p>
        </p:txBody>
      </p:sp>
      <p:sp>
        <p:nvSpPr>
          <p:cNvPr id="7" name="Text Placeholder 11">
            <a:extLst>
              <a:ext uri="{FF2B5EF4-FFF2-40B4-BE49-F238E27FC236}">
                <a16:creationId xmlns:a16="http://schemas.microsoft.com/office/drawing/2014/main" id="{F7075B78-3FBF-4CBD-83E4-F07C68408950}"/>
              </a:ext>
            </a:extLst>
          </p:cNvPr>
          <p:cNvSpPr>
            <a:spLocks noGrp="1"/>
          </p:cNvSpPr>
          <p:nvPr>
            <p:ph type="body" sz="quarter" idx="13"/>
          </p:nvPr>
        </p:nvSpPr>
        <p:spPr>
          <a:xfrm>
            <a:off x="5669023" y="6362393"/>
            <a:ext cx="5313301" cy="485999"/>
          </a:xfrm>
        </p:spPr>
        <p:txBody>
          <a:bodyPr>
            <a:normAutofit/>
          </a:bodyPr>
          <a:lstStyle/>
          <a:p>
            <a:pPr indent="0">
              <a:buNone/>
            </a:pPr>
            <a:r>
              <a:rPr lang="en-US" sz="1000" dirty="0"/>
              <a:t>Official Response from 8 November 2023</a:t>
            </a:r>
            <a:endParaRPr lang="en-US" dirty="0"/>
          </a:p>
        </p:txBody>
      </p:sp>
      <p:pic>
        <p:nvPicPr>
          <p:cNvPr id="9" name="Picture 8" descr="A blue car with its front door open&#10;&#10;Description automatically generated">
            <a:extLst>
              <a:ext uri="{FF2B5EF4-FFF2-40B4-BE49-F238E27FC236}">
                <a16:creationId xmlns:a16="http://schemas.microsoft.com/office/drawing/2014/main" id="{E349C8DB-CC6E-71AC-F4F7-CC30AC56E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524" y="1940359"/>
            <a:ext cx="4147128" cy="3108783"/>
          </a:xfrm>
          <a:prstGeom prst="rect">
            <a:avLst/>
          </a:prstGeom>
        </p:spPr>
      </p:pic>
      <p:sp>
        <p:nvSpPr>
          <p:cNvPr id="11" name="TextBox 10">
            <a:extLst>
              <a:ext uri="{FF2B5EF4-FFF2-40B4-BE49-F238E27FC236}">
                <a16:creationId xmlns:a16="http://schemas.microsoft.com/office/drawing/2014/main" id="{172E5C05-D4C7-7129-6652-0C9E1EFED034}"/>
              </a:ext>
            </a:extLst>
          </p:cNvPr>
          <p:cNvSpPr txBox="1"/>
          <p:nvPr/>
        </p:nvSpPr>
        <p:spPr>
          <a:xfrm>
            <a:off x="173334" y="5128905"/>
            <a:ext cx="11784203" cy="1200329"/>
          </a:xfrm>
          <a:prstGeom prst="rect">
            <a:avLst/>
          </a:prstGeom>
          <a:noFill/>
        </p:spPr>
        <p:txBody>
          <a:bodyPr wrap="square">
            <a:spAutoFit/>
          </a:bodyPr>
          <a:lstStyle/>
          <a:p>
            <a:pPr>
              <a:spcAft>
                <a:spcPts val="600"/>
              </a:spcAft>
            </a:pPr>
            <a:r>
              <a:rPr lang="en-US" b="1" dirty="0">
                <a:solidFill>
                  <a:srgbClr val="2C363A"/>
                </a:solidFill>
                <a:latin typeface="Roboto" panose="02000000000000000000" pitchFamily="2" charset="0"/>
              </a:rPr>
              <a:t>Response: </a:t>
            </a:r>
            <a:r>
              <a:rPr lang="en-US" b="0" i="0" dirty="0">
                <a:solidFill>
                  <a:srgbClr val="2C363A"/>
                </a:solidFill>
                <a:effectLst/>
                <a:latin typeface="Roboto" panose="02000000000000000000" pitchFamily="2" charset="0"/>
              </a:rPr>
              <a:t>we finally have received the files that were on the Server. The ZIM provided us with an archive file of the entire drive. Since the virtual servers were affected by the hack and got encrypted, they made us aware that some files are in the folder "</a:t>
            </a:r>
            <a:r>
              <a:rPr lang="en-US" b="0" i="0" dirty="0" err="1">
                <a:solidFill>
                  <a:srgbClr val="2C363A"/>
                </a:solidFill>
                <a:effectLst/>
                <a:latin typeface="Roboto" panose="02000000000000000000" pitchFamily="2" charset="0"/>
              </a:rPr>
              <a:t>lost+found</a:t>
            </a:r>
            <a:r>
              <a:rPr lang="en-US" b="0" i="0" dirty="0">
                <a:solidFill>
                  <a:srgbClr val="2C363A"/>
                </a:solidFill>
                <a:effectLst/>
                <a:latin typeface="Roboto" panose="02000000000000000000" pitchFamily="2" charset="0"/>
              </a:rPr>
              <a:t>" since they couldn't  be restored in their original position. I hope the archive will provide the Data you need (+ 59 Gb of files)</a:t>
            </a:r>
            <a:endParaRPr lang="en-US" dirty="0"/>
          </a:p>
        </p:txBody>
      </p:sp>
      <p:pic>
        <p:nvPicPr>
          <p:cNvPr id="13" name="Picture 12" descr="A person holding a key&#10;&#10;Description automatically generated">
            <a:extLst>
              <a:ext uri="{FF2B5EF4-FFF2-40B4-BE49-F238E27FC236}">
                <a16:creationId xmlns:a16="http://schemas.microsoft.com/office/drawing/2014/main" id="{BCB75413-376B-50D8-D7C2-47FE94263E64}"/>
              </a:ext>
            </a:extLst>
          </p:cNvPr>
          <p:cNvPicPr>
            <a:picLocks noChangeAspect="1"/>
          </p:cNvPicPr>
          <p:nvPr/>
        </p:nvPicPr>
        <p:blipFill rotWithShape="1">
          <a:blip r:embed="rId4">
            <a:extLst>
              <a:ext uri="{28A0092B-C50C-407E-A947-70E740481C1C}">
                <a14:useLocalDpi xmlns:a14="http://schemas.microsoft.com/office/drawing/2010/main" val="0"/>
              </a:ext>
            </a:extLst>
          </a:blip>
          <a:srcRect l="18328" r="14029"/>
          <a:stretch/>
        </p:blipFill>
        <p:spPr>
          <a:xfrm>
            <a:off x="321538" y="1899141"/>
            <a:ext cx="4230355" cy="3126927"/>
          </a:xfrm>
          <a:prstGeom prst="rect">
            <a:avLst/>
          </a:prstGeom>
        </p:spPr>
      </p:pic>
      <p:pic>
        <p:nvPicPr>
          <p:cNvPr id="1028" name="Picture 4" descr="Vs Versus Icon Logo Black White Vector Symbol Fight Competition Battle  Sport Game Grunge Drawing And Paint Brush Graffiti Logotype Sign Modern  Design Mma Dirty Text Clipart Duel Compare Sketch Stock Illustration -">
            <a:extLst>
              <a:ext uri="{FF2B5EF4-FFF2-40B4-BE49-F238E27FC236}">
                <a16:creationId xmlns:a16="http://schemas.microsoft.com/office/drawing/2014/main" id="{0A9E984C-B6B0-E6B8-2A31-C50957F933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9377" y="2552280"/>
            <a:ext cx="2032907" cy="203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98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Funding Period 1 Data: Full Recovery Probability</a:t>
            </a:r>
          </a:p>
        </p:txBody>
      </p:sp>
      <p:sp>
        <p:nvSpPr>
          <p:cNvPr id="3" name="TextBox 2">
            <a:extLst>
              <a:ext uri="{FF2B5EF4-FFF2-40B4-BE49-F238E27FC236}">
                <a16:creationId xmlns:a16="http://schemas.microsoft.com/office/drawing/2014/main" id="{0B431B76-21FF-0C6E-D6BE-AF85BEC2360C}"/>
              </a:ext>
            </a:extLst>
          </p:cNvPr>
          <p:cNvSpPr txBox="1"/>
          <p:nvPr/>
        </p:nvSpPr>
        <p:spPr>
          <a:xfrm>
            <a:off x="200965" y="921659"/>
            <a:ext cx="11867104" cy="4939814"/>
          </a:xfrm>
          <a:prstGeom prst="rect">
            <a:avLst/>
          </a:prstGeom>
          <a:noFill/>
        </p:spPr>
        <p:txBody>
          <a:bodyPr wrap="square">
            <a:spAutoFit/>
          </a:bodyPr>
          <a:lstStyle/>
          <a:p>
            <a:pPr>
              <a:spcAft>
                <a:spcPts val="600"/>
              </a:spcAft>
            </a:pPr>
            <a:r>
              <a:rPr lang="en-US" sz="2000" b="1" dirty="0">
                <a:solidFill>
                  <a:srgbClr val="2C363A"/>
                </a:solidFill>
                <a:latin typeface="Roboto" panose="02000000000000000000" pitchFamily="2" charset="0"/>
              </a:rPr>
              <a:t>Current status</a:t>
            </a:r>
            <a:r>
              <a:rPr lang="en-US" sz="2000" b="0" i="0" dirty="0">
                <a:solidFill>
                  <a:srgbClr val="2C363A"/>
                </a:solidFill>
                <a:effectLst/>
                <a:latin typeface="Roboto" panose="02000000000000000000" pitchFamily="2" charset="0"/>
              </a:rPr>
              <a:t>: not runnable (corrupted) disk image.</a:t>
            </a:r>
          </a:p>
          <a:p>
            <a:pPr>
              <a:spcAft>
                <a:spcPts val="600"/>
              </a:spcAft>
            </a:pPr>
            <a:endParaRPr lang="en-US" sz="2000" b="0" i="0" dirty="0">
              <a:solidFill>
                <a:srgbClr val="2C363A"/>
              </a:solidFill>
              <a:effectLst/>
              <a:latin typeface="Roboto" panose="02000000000000000000" pitchFamily="2" charset="0"/>
            </a:endParaRPr>
          </a:p>
          <a:p>
            <a:pPr>
              <a:spcAft>
                <a:spcPts val="600"/>
              </a:spcAft>
            </a:pPr>
            <a:r>
              <a:rPr lang="en-US" sz="2000" b="1" dirty="0">
                <a:solidFill>
                  <a:srgbClr val="2C363A"/>
                </a:solidFill>
                <a:latin typeface="Roboto" panose="02000000000000000000" pitchFamily="2" charset="0"/>
              </a:rPr>
              <a:t>Investigation results: </a:t>
            </a:r>
          </a:p>
          <a:p>
            <a:pPr marL="285750" indent="-285750">
              <a:spcAft>
                <a:spcPts val="600"/>
              </a:spcAft>
              <a:buFont typeface="Arial" panose="020B0604020202020204" pitchFamily="34" charset="0"/>
              <a:buChar char="•"/>
            </a:pPr>
            <a:r>
              <a:rPr lang="en-US" sz="2000" dirty="0">
                <a:solidFill>
                  <a:srgbClr val="2C363A"/>
                </a:solidFill>
                <a:latin typeface="Roboto" panose="02000000000000000000" pitchFamily="2" charset="0"/>
              </a:rPr>
              <a:t>footprints of </a:t>
            </a:r>
            <a:r>
              <a:rPr lang="en-US" sz="2000" b="0" i="0" u="sng" dirty="0">
                <a:solidFill>
                  <a:srgbClr val="2C363A"/>
                </a:solidFill>
                <a:effectLst/>
                <a:latin typeface="Roboto" panose="02000000000000000000" pitchFamily="2" charset="0"/>
              </a:rPr>
              <a:t>Ubuntu 18.04.6 LTS</a:t>
            </a:r>
            <a:r>
              <a:rPr lang="en-US" sz="2000" b="0" i="0" dirty="0">
                <a:solidFill>
                  <a:srgbClr val="2C363A"/>
                </a:solidFill>
                <a:effectLst/>
                <a:latin typeface="Roboto" panose="02000000000000000000" pitchFamily="2" charset="0"/>
              </a:rPr>
              <a:t> OS</a:t>
            </a:r>
          </a:p>
          <a:p>
            <a:pPr marL="285750" indent="-285750">
              <a:spcAft>
                <a:spcPts val="600"/>
              </a:spcAft>
              <a:buFont typeface="Arial" panose="020B0604020202020204" pitchFamily="34" charset="0"/>
              <a:buChar char="•"/>
            </a:pPr>
            <a:r>
              <a:rPr lang="en-US" sz="2000" dirty="0">
                <a:solidFill>
                  <a:srgbClr val="2C363A"/>
                </a:solidFill>
                <a:latin typeface="Roboto" panose="02000000000000000000" pitchFamily="2" charset="0"/>
              </a:rPr>
              <a:t>footprints of </a:t>
            </a:r>
            <a:r>
              <a:rPr lang="en-US" sz="2000" u="sng" dirty="0" err="1">
                <a:solidFill>
                  <a:srgbClr val="2C363A"/>
                </a:solidFill>
                <a:latin typeface="Roboto" panose="02000000000000000000" pitchFamily="2" charset="0"/>
              </a:rPr>
              <a:t>Postgree</a:t>
            </a:r>
            <a:r>
              <a:rPr lang="en-US" sz="2000" u="sng" dirty="0">
                <a:solidFill>
                  <a:srgbClr val="2C363A"/>
                </a:solidFill>
                <a:latin typeface="Roboto" panose="02000000000000000000" pitchFamily="2" charset="0"/>
              </a:rPr>
              <a:t> SQL v10 </a:t>
            </a:r>
            <a:r>
              <a:rPr lang="en-US" sz="2000" dirty="0">
                <a:solidFill>
                  <a:srgbClr val="2C363A"/>
                </a:solidFill>
                <a:latin typeface="Roboto" panose="02000000000000000000" pitchFamily="2" charset="0"/>
              </a:rPr>
              <a:t>RDMS</a:t>
            </a:r>
          </a:p>
          <a:p>
            <a:pPr marL="285750" indent="-285750">
              <a:spcAft>
                <a:spcPts val="600"/>
              </a:spcAft>
              <a:buFont typeface="Arial" panose="020B0604020202020204" pitchFamily="34" charset="0"/>
              <a:buChar char="•"/>
            </a:pPr>
            <a:r>
              <a:rPr lang="en-US" sz="2000" dirty="0">
                <a:solidFill>
                  <a:srgbClr val="2C363A"/>
                </a:solidFill>
                <a:latin typeface="Roboto" panose="02000000000000000000" pitchFamily="2" charset="0"/>
              </a:rPr>
              <a:t>footprints of </a:t>
            </a:r>
            <a:r>
              <a:rPr lang="en-US" sz="2000" u="sng" dirty="0">
                <a:solidFill>
                  <a:srgbClr val="2C363A"/>
                </a:solidFill>
                <a:latin typeface="Roboto" panose="02000000000000000000" pitchFamily="2" charset="0"/>
              </a:rPr>
              <a:t>Django</a:t>
            </a:r>
            <a:r>
              <a:rPr lang="ru-RU" sz="2000" u="sng" dirty="0">
                <a:solidFill>
                  <a:srgbClr val="2C363A"/>
                </a:solidFill>
                <a:latin typeface="Roboto" panose="02000000000000000000" pitchFamily="2" charset="0"/>
              </a:rPr>
              <a:t> </a:t>
            </a:r>
            <a:r>
              <a:rPr lang="en-US" sz="2000" u="sng" dirty="0">
                <a:solidFill>
                  <a:srgbClr val="2C363A"/>
                </a:solidFill>
                <a:latin typeface="Roboto" panose="02000000000000000000" pitchFamily="2" charset="0"/>
              </a:rPr>
              <a:t>v 2.1</a:t>
            </a:r>
          </a:p>
          <a:p>
            <a:pPr marL="285750" indent="-285750">
              <a:spcAft>
                <a:spcPts val="600"/>
              </a:spcAft>
              <a:buFont typeface="Arial" panose="020B0604020202020204" pitchFamily="34" charset="0"/>
              <a:buChar char="•"/>
            </a:pPr>
            <a:r>
              <a:rPr lang="en-US" sz="2000" b="0" i="0" dirty="0">
                <a:solidFill>
                  <a:srgbClr val="2C363A"/>
                </a:solidFill>
                <a:effectLst/>
                <a:latin typeface="Roboto" panose="02000000000000000000" pitchFamily="2" charset="0"/>
              </a:rPr>
              <a:t>valid </a:t>
            </a:r>
            <a:r>
              <a:rPr lang="en-US" sz="2000" dirty="0" err="1">
                <a:solidFill>
                  <a:srgbClr val="2C363A"/>
                </a:solidFill>
                <a:latin typeface="Roboto" panose="02000000000000000000" pitchFamily="2" charset="0"/>
              </a:rPr>
              <a:t>P</a:t>
            </a:r>
            <a:r>
              <a:rPr lang="en-US" sz="2000" b="0" i="0" dirty="0" err="1">
                <a:solidFill>
                  <a:srgbClr val="2C363A"/>
                </a:solidFill>
                <a:effectLst/>
                <a:latin typeface="Roboto" panose="02000000000000000000" pitchFamily="2" charset="0"/>
              </a:rPr>
              <a:t>ostgree</a:t>
            </a:r>
            <a:r>
              <a:rPr lang="en-US" sz="2000" b="0" i="0" dirty="0">
                <a:solidFill>
                  <a:srgbClr val="2C363A"/>
                </a:solidFill>
                <a:effectLst/>
                <a:latin typeface="Roboto" panose="02000000000000000000" pitchFamily="2" charset="0"/>
              </a:rPr>
              <a:t> SQL backup as of </a:t>
            </a:r>
            <a:r>
              <a:rPr lang="en-US" sz="2000" dirty="0">
                <a:solidFill>
                  <a:srgbClr val="2C363A"/>
                </a:solidFill>
                <a:latin typeface="Roboto" panose="02000000000000000000" pitchFamily="2" charset="0"/>
              </a:rPr>
              <a:t>14.10.2023:</a:t>
            </a:r>
          </a:p>
          <a:p>
            <a:pPr>
              <a:spcAft>
                <a:spcPts val="600"/>
              </a:spcAft>
            </a:pPr>
            <a:r>
              <a:rPr lang="en-US" sz="2000" dirty="0">
                <a:solidFill>
                  <a:srgbClr val="2C363A"/>
                </a:solidFill>
                <a:latin typeface="Roboto" panose="02000000000000000000" pitchFamily="2" charset="0"/>
              </a:rPr>
              <a:t>	- database structure is reverse engineered (743 Sample; 595 Experiments; 141 Documents)</a:t>
            </a:r>
          </a:p>
          <a:p>
            <a:pPr>
              <a:spcAft>
                <a:spcPts val="600"/>
              </a:spcAft>
            </a:pPr>
            <a:r>
              <a:rPr lang="en-US" sz="2000" b="0" i="0" dirty="0">
                <a:solidFill>
                  <a:srgbClr val="2C363A"/>
                </a:solidFill>
                <a:effectLst/>
                <a:latin typeface="Roboto" panose="02000000000000000000" pitchFamily="2" charset="0"/>
              </a:rPr>
              <a:t>	- conversion to the new system is being done</a:t>
            </a:r>
          </a:p>
          <a:p>
            <a:pPr>
              <a:spcAft>
                <a:spcPts val="600"/>
              </a:spcAft>
            </a:pPr>
            <a:endParaRPr lang="en-US" sz="2000" dirty="0">
              <a:solidFill>
                <a:srgbClr val="2C363A"/>
              </a:solidFill>
              <a:latin typeface="Roboto" panose="02000000000000000000" pitchFamily="2" charset="0"/>
            </a:endParaRPr>
          </a:p>
          <a:p>
            <a:pPr>
              <a:spcAft>
                <a:spcPts val="600"/>
              </a:spcAft>
            </a:pPr>
            <a:endParaRPr lang="en-US" sz="2000" b="1" dirty="0">
              <a:solidFill>
                <a:srgbClr val="2C363A"/>
              </a:solidFill>
              <a:latin typeface="Roboto" panose="02000000000000000000" pitchFamily="2" charset="0"/>
            </a:endParaRPr>
          </a:p>
          <a:p>
            <a:pPr>
              <a:spcAft>
                <a:spcPts val="600"/>
              </a:spcAft>
            </a:pPr>
            <a:r>
              <a:rPr lang="en-US" sz="2000" b="1" dirty="0">
                <a:solidFill>
                  <a:srgbClr val="2C363A"/>
                </a:solidFill>
                <a:latin typeface="Roboto" panose="02000000000000000000" pitchFamily="2" charset="0"/>
              </a:rPr>
              <a:t>Estimations: </a:t>
            </a:r>
            <a:r>
              <a:rPr lang="en-US" sz="2000" dirty="0">
                <a:solidFill>
                  <a:srgbClr val="2C363A"/>
                </a:solidFill>
                <a:latin typeface="Roboto" panose="02000000000000000000" pitchFamily="2" charset="0"/>
              </a:rPr>
              <a:t>at least recovery to the state as of 14.10.2023 (probably as of shutdown), </a:t>
            </a:r>
            <a:r>
              <a:rPr lang="en-US" sz="2000" dirty="0" err="1">
                <a:solidFill>
                  <a:srgbClr val="2C363A"/>
                </a:solidFill>
                <a:latin typeface="Roboto" panose="02000000000000000000" pitchFamily="2" charset="0"/>
              </a:rPr>
              <a:t>w.r.t.</a:t>
            </a:r>
            <a:r>
              <a:rPr lang="en-US" sz="2000" dirty="0">
                <a:solidFill>
                  <a:srgbClr val="2C363A"/>
                </a:solidFill>
                <a:latin typeface="Roboto" panose="02000000000000000000" pitchFamily="2" charset="0"/>
              </a:rPr>
              <a:t> lost files (should be done during spring 2024).</a:t>
            </a:r>
          </a:p>
        </p:txBody>
      </p:sp>
      <p:sp>
        <p:nvSpPr>
          <p:cNvPr id="7" name="Text Placeholder 11">
            <a:extLst>
              <a:ext uri="{FF2B5EF4-FFF2-40B4-BE49-F238E27FC236}">
                <a16:creationId xmlns:a16="http://schemas.microsoft.com/office/drawing/2014/main" id="{F7075B78-3FBF-4CBD-83E4-F07C68408950}"/>
              </a:ext>
            </a:extLst>
          </p:cNvPr>
          <p:cNvSpPr>
            <a:spLocks noGrp="1"/>
          </p:cNvSpPr>
          <p:nvPr>
            <p:ph type="body" sz="quarter" idx="13"/>
          </p:nvPr>
        </p:nvSpPr>
        <p:spPr>
          <a:xfrm>
            <a:off x="5669023" y="6362393"/>
            <a:ext cx="5313301" cy="485999"/>
          </a:xfrm>
        </p:spPr>
        <p:txBody>
          <a:bodyPr>
            <a:normAutofit/>
          </a:bodyPr>
          <a:lstStyle/>
          <a:p>
            <a:pPr indent="0">
              <a:buNone/>
            </a:pPr>
            <a:r>
              <a:rPr lang="en-US" b="0" i="0" dirty="0">
                <a:solidFill>
                  <a:srgbClr val="2C363A"/>
                </a:solidFill>
                <a:effectLst/>
                <a:latin typeface="Roboto" panose="02000000000000000000" pitchFamily="2" charset="0"/>
              </a:rPr>
              <a:t>OS – Operating System</a:t>
            </a:r>
          </a:p>
          <a:p>
            <a:pPr indent="0">
              <a:buNone/>
            </a:pPr>
            <a:r>
              <a:rPr lang="en-US" dirty="0">
                <a:solidFill>
                  <a:srgbClr val="2C363A"/>
                </a:solidFill>
                <a:latin typeface="Roboto" panose="02000000000000000000" pitchFamily="2" charset="0"/>
              </a:rPr>
              <a:t>RDMS – Relational Database Management System</a:t>
            </a:r>
            <a:endParaRPr lang="en-US" dirty="0"/>
          </a:p>
        </p:txBody>
      </p:sp>
    </p:spTree>
    <p:extLst>
      <p:ext uri="{BB962C8B-B14F-4D97-AF65-F5344CB8AC3E}">
        <p14:creationId xmlns:p14="http://schemas.microsoft.com/office/powerpoint/2010/main" val="3462367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omputer&#10;&#10;Description automatically generated">
            <a:extLst>
              <a:ext uri="{FF2B5EF4-FFF2-40B4-BE49-F238E27FC236}">
                <a16:creationId xmlns:a16="http://schemas.microsoft.com/office/drawing/2014/main" id="{F7D2E251-2112-5E39-599A-9627F2D5F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55" y="863028"/>
            <a:ext cx="4157609" cy="3118207"/>
          </a:xfrm>
          <a:prstGeom prst="rect">
            <a:avLst/>
          </a:prstGeom>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IT Infrastructure: current status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5669023" y="6362393"/>
            <a:ext cx="4781263" cy="485999"/>
          </a:xfrm>
        </p:spPr>
        <p:txBody>
          <a:bodyPr/>
          <a:lstStyle/>
          <a:p>
            <a:pPr indent="0">
              <a:buNone/>
            </a:pPr>
            <a:r>
              <a:rPr lang="en-US" dirty="0"/>
              <a:t>Everything runs 24x7 on a dedicated VM within a new server (INF funding).</a:t>
            </a:r>
          </a:p>
          <a:p>
            <a:pPr indent="0">
              <a:buNone/>
            </a:pPr>
            <a:r>
              <a:rPr lang="en-US" dirty="0"/>
              <a:t>All data are backed up weekly on a dedicated external backup device.</a:t>
            </a:r>
          </a:p>
          <a:p>
            <a:pPr indent="0">
              <a:buNone/>
            </a:pPr>
            <a:r>
              <a:rPr lang="en-US" u="sng" dirty="0">
                <a:solidFill>
                  <a:srgbClr val="FF0000"/>
                </a:solidFill>
              </a:rPr>
              <a:t>No disaster tolerance</a:t>
            </a:r>
            <a:r>
              <a:rPr lang="en-US" dirty="0">
                <a:solidFill>
                  <a:srgbClr val="FF0000"/>
                </a:solidFill>
              </a:rPr>
              <a:t>: all devices are physically in a single server room.</a:t>
            </a:r>
          </a:p>
          <a:p>
            <a:pPr indent="0">
              <a:buNone/>
            </a:pPr>
            <a:endParaRPr lang="en-US" dirty="0"/>
          </a:p>
        </p:txBody>
      </p:sp>
      <p:sp>
        <p:nvSpPr>
          <p:cNvPr id="2" name="TextBox 1">
            <a:extLst>
              <a:ext uri="{FF2B5EF4-FFF2-40B4-BE49-F238E27FC236}">
                <a16:creationId xmlns:a16="http://schemas.microsoft.com/office/drawing/2014/main" id="{5C7D48BA-DEA6-8288-123D-6C585513EDA1}"/>
              </a:ext>
            </a:extLst>
          </p:cNvPr>
          <p:cNvSpPr txBox="1"/>
          <p:nvPr/>
        </p:nvSpPr>
        <p:spPr>
          <a:xfrm>
            <a:off x="4859398" y="717820"/>
            <a:ext cx="7151091" cy="5632311"/>
          </a:xfrm>
          <a:prstGeom prst="rect">
            <a:avLst/>
          </a:prstGeom>
          <a:noFill/>
        </p:spPr>
        <p:txBody>
          <a:bodyPr wrap="square">
            <a:spAutoFit/>
          </a:bodyPr>
          <a:lstStyle/>
          <a:p>
            <a:r>
              <a:rPr lang="en-US" sz="2400" b="1" dirty="0"/>
              <a:t>Our own </a:t>
            </a:r>
            <a:r>
              <a:rPr lang="en-US" sz="2400" dirty="0"/>
              <a:t>CRC/TRR 247 IT infrastructure (from 2022):</a:t>
            </a:r>
          </a:p>
          <a:p>
            <a:pPr marL="285750" indent="-285750">
              <a:buFont typeface="Arial" panose="020B0604020202020204" pitchFamily="34" charset="0"/>
              <a:buChar char="•"/>
            </a:pPr>
            <a:r>
              <a:rPr lang="en-US" sz="2400" dirty="0"/>
              <a:t>2U Dell PowerEdge R750 (42 Tb RAID 5)</a:t>
            </a:r>
          </a:p>
          <a:p>
            <a:pPr marL="285750" indent="-285750">
              <a:buFont typeface="Arial" panose="020B0604020202020204" pitchFamily="34" charset="0"/>
              <a:buChar char="•"/>
            </a:pPr>
            <a:r>
              <a:rPr lang="en-US" sz="2400" dirty="0"/>
              <a:t>External Backup: WD My Book Duo (21 Tb) </a:t>
            </a:r>
          </a:p>
          <a:p>
            <a:r>
              <a:rPr lang="en-US" sz="2400" dirty="0">
                <a:solidFill>
                  <a:srgbClr val="00B050"/>
                </a:solidFill>
              </a:rPr>
              <a:t>	Currently used (CRC/TRR 247): 9 Gb of 42 Tb</a:t>
            </a:r>
          </a:p>
          <a:p>
            <a:endParaRPr lang="en-US" sz="2400" dirty="0"/>
          </a:p>
          <a:p>
            <a:r>
              <a:rPr lang="en-US" sz="2400" dirty="0"/>
              <a:t>Bought in </a:t>
            </a:r>
            <a:r>
              <a:rPr lang="en-US" sz="2400" b="1" dirty="0"/>
              <a:t>2023</a:t>
            </a:r>
            <a:r>
              <a:rPr lang="en-US" sz="2400" dirty="0"/>
              <a:t> (backup server):</a:t>
            </a:r>
          </a:p>
          <a:p>
            <a:pPr marL="285750" indent="-285750">
              <a:buFont typeface="Arial" panose="020B0604020202020204" pitchFamily="34" charset="0"/>
              <a:buChar char="•"/>
            </a:pPr>
            <a:r>
              <a:rPr lang="en-US" sz="2400" dirty="0"/>
              <a:t>1U Dell PowerEdge R6615 (basic server)</a:t>
            </a:r>
          </a:p>
          <a:p>
            <a:pPr marL="285750" indent="-285750">
              <a:buFont typeface="Arial" panose="020B0604020202020204" pitchFamily="34" charset="0"/>
              <a:buChar char="•"/>
            </a:pPr>
            <a:endParaRPr lang="en-US" sz="2400" dirty="0"/>
          </a:p>
          <a:p>
            <a:r>
              <a:rPr lang="en-US" sz="2400" b="1" dirty="0" err="1"/>
              <a:t>INFrastructure</a:t>
            </a:r>
            <a:r>
              <a:rPr lang="en-US" sz="2400" b="1" dirty="0"/>
              <a:t> plans this year</a:t>
            </a:r>
            <a:r>
              <a:rPr lang="en-US" sz="2400" dirty="0"/>
              <a:t>:</a:t>
            </a:r>
          </a:p>
          <a:p>
            <a:pPr marL="285750" indent="-285750">
              <a:buFont typeface="Arial" panose="020B0604020202020204" pitchFamily="34" charset="0"/>
              <a:buChar char="•"/>
            </a:pPr>
            <a:r>
              <a:rPr lang="en-US" sz="2400" dirty="0"/>
              <a:t>upgrade 1U backup server (more storage &amp; RAM)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lvl="6"/>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provide </a:t>
            </a:r>
            <a:r>
              <a:rPr lang="en-US" sz="2400" u="sng" dirty="0"/>
              <a:t>disaster tolerance</a:t>
            </a:r>
            <a:r>
              <a:rPr lang="en-US" sz="2400" dirty="0"/>
              <a:t> (</a:t>
            </a:r>
            <a:r>
              <a:rPr lang="en-US" sz="2400" u="sng" dirty="0"/>
              <a:t>collocation</a:t>
            </a:r>
            <a:r>
              <a:rPr lang="en-US" sz="2400" dirty="0"/>
              <a:t>)</a:t>
            </a:r>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3FF5775D-B6A7-96EF-37D8-6AE6185B68C2}"/>
                  </a:ext>
                </a:extLst>
              </p14:cNvPr>
              <p14:cNvContentPartPr/>
              <p14:nvPr/>
            </p14:nvContentPartPr>
            <p14:xfrm>
              <a:off x="373868" y="1530849"/>
              <a:ext cx="4002480" cy="1627458"/>
            </p14:xfrm>
          </p:contentPart>
        </mc:Choice>
        <mc:Fallback xmlns="">
          <p:pic>
            <p:nvPicPr>
              <p:cNvPr id="20" name="Ink 19">
                <a:extLst>
                  <a:ext uri="{FF2B5EF4-FFF2-40B4-BE49-F238E27FC236}">
                    <a16:creationId xmlns:a16="http://schemas.microsoft.com/office/drawing/2014/main" id="{3FF5775D-B6A7-96EF-37D8-6AE6185B68C2}"/>
                  </a:ext>
                </a:extLst>
              </p:cNvPr>
              <p:cNvPicPr/>
              <p:nvPr/>
            </p:nvPicPr>
            <p:blipFill>
              <a:blip r:embed="rId5"/>
              <a:stretch>
                <a:fillRect/>
              </a:stretch>
            </p:blipFill>
            <p:spPr>
              <a:xfrm>
                <a:off x="355868" y="1512850"/>
                <a:ext cx="4038120" cy="1663096"/>
              </a:xfrm>
              <a:prstGeom prst="rect">
                <a:avLst/>
              </a:prstGeom>
            </p:spPr>
          </p:pic>
        </mc:Fallback>
      </mc:AlternateContent>
      <p:pic>
        <p:nvPicPr>
          <p:cNvPr id="1028" name="Picture 4">
            <a:extLst>
              <a:ext uri="{FF2B5EF4-FFF2-40B4-BE49-F238E27FC236}">
                <a16:creationId xmlns:a16="http://schemas.microsoft.com/office/drawing/2014/main" id="{7910A7C8-DA6F-A9A9-1B8D-E3A5D722C2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2783" y="4288903"/>
            <a:ext cx="1924947" cy="192494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3EE3D246-095A-20A8-DC85-7951441BA7C4}"/>
              </a:ext>
            </a:extLst>
          </p:cNvPr>
          <p:cNvCxnSpPr>
            <a:cxnSpLocks/>
          </p:cNvCxnSpPr>
          <p:nvPr/>
        </p:nvCxnSpPr>
        <p:spPr>
          <a:xfrm flipH="1">
            <a:off x="2381459" y="1698171"/>
            <a:ext cx="2632668" cy="366764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BD5D667-F6B9-FCD2-72FC-6E4B4A2E0C7B}"/>
              </a:ext>
            </a:extLst>
          </p:cNvPr>
          <p:cNvCxnSpPr>
            <a:cxnSpLocks/>
          </p:cNvCxnSpPr>
          <p:nvPr/>
        </p:nvCxnSpPr>
        <p:spPr>
          <a:xfrm flipH="1">
            <a:off x="3959051" y="1302783"/>
            <a:ext cx="1054738" cy="114901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3F463E1-B3E1-5E77-31F2-A120DDBFF3AD}"/>
              </a:ext>
            </a:extLst>
          </p:cNvPr>
          <p:cNvCxnSpPr>
            <a:cxnSpLocks/>
          </p:cNvCxnSpPr>
          <p:nvPr/>
        </p:nvCxnSpPr>
        <p:spPr>
          <a:xfrm flipH="1" flipV="1">
            <a:off x="2649021" y="1960652"/>
            <a:ext cx="2345010" cy="117443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close up of a computer&#10;&#10;Description automatically generated">
            <a:extLst>
              <a:ext uri="{FF2B5EF4-FFF2-40B4-BE49-F238E27FC236}">
                <a16:creationId xmlns:a16="http://schemas.microsoft.com/office/drawing/2014/main" id="{687936E4-F5F1-1B68-98A5-C295F88856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6954" y="4559690"/>
            <a:ext cx="1637014" cy="1227761"/>
          </a:xfrm>
          <a:prstGeom prst="rect">
            <a:avLst/>
          </a:prstGeom>
        </p:spPr>
      </p:pic>
      <p:pic>
        <p:nvPicPr>
          <p:cNvPr id="22" name="Picture 21" descr="A computer chip on a table&#10;&#10;Description automatically generated">
            <a:extLst>
              <a:ext uri="{FF2B5EF4-FFF2-40B4-BE49-F238E27FC236}">
                <a16:creationId xmlns:a16="http://schemas.microsoft.com/office/drawing/2014/main" id="{DDA5E16E-FD2E-ADAD-1BD3-4203DDDCCE0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643" t="40336" r="6190" b="29205"/>
          <a:stretch/>
        </p:blipFill>
        <p:spPr>
          <a:xfrm>
            <a:off x="9033467" y="4973931"/>
            <a:ext cx="2341267" cy="643094"/>
          </a:xfrm>
          <a:prstGeom prst="rect">
            <a:avLst/>
          </a:prstGeom>
        </p:spPr>
      </p:pic>
    </p:spTree>
    <p:extLst>
      <p:ext uri="{BB962C8B-B14F-4D97-AF65-F5344CB8AC3E}">
        <p14:creationId xmlns:p14="http://schemas.microsoft.com/office/powerpoint/2010/main" val="317717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omputer&#10;&#10;Description automatically generated">
            <a:extLst>
              <a:ext uri="{FF2B5EF4-FFF2-40B4-BE49-F238E27FC236}">
                <a16:creationId xmlns:a16="http://schemas.microsoft.com/office/drawing/2014/main" id="{F7D2E251-2112-5E39-599A-9627F2D5F9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215" b="20368"/>
          <a:stretch/>
        </p:blipFill>
        <p:spPr>
          <a:xfrm>
            <a:off x="7897255" y="1034980"/>
            <a:ext cx="4157609" cy="2039815"/>
          </a:xfrm>
          <a:prstGeom prst="rect">
            <a:avLst/>
          </a:prstGeom>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Collocation requirements (for 1U Dell PowerEdge R6615)</a:t>
            </a:r>
          </a:p>
        </p:txBody>
      </p:sp>
      <p:sp>
        <p:nvSpPr>
          <p:cNvPr id="2" name="TextBox 1">
            <a:extLst>
              <a:ext uri="{FF2B5EF4-FFF2-40B4-BE49-F238E27FC236}">
                <a16:creationId xmlns:a16="http://schemas.microsoft.com/office/drawing/2014/main" id="{5C7D48BA-DEA6-8288-123D-6C585513EDA1}"/>
              </a:ext>
            </a:extLst>
          </p:cNvPr>
          <p:cNvSpPr txBox="1"/>
          <p:nvPr/>
        </p:nvSpPr>
        <p:spPr>
          <a:xfrm>
            <a:off x="176866" y="758016"/>
            <a:ext cx="7690993" cy="5170646"/>
          </a:xfrm>
          <a:prstGeom prst="rect">
            <a:avLst/>
          </a:prstGeom>
          <a:noFill/>
        </p:spPr>
        <p:txBody>
          <a:bodyPr wrap="square">
            <a:spAutoFit/>
          </a:bodyPr>
          <a:lstStyle/>
          <a:p>
            <a:r>
              <a:rPr lang="en-US" sz="2200" dirty="0"/>
              <a:t>Backup server collocation in other building/university (DUE?)</a:t>
            </a:r>
          </a:p>
          <a:p>
            <a:r>
              <a:rPr lang="en-US" sz="2200" b="1" dirty="0"/>
              <a:t>Requirements for collocation:</a:t>
            </a:r>
          </a:p>
          <a:p>
            <a:r>
              <a:rPr lang="en-US" sz="2200" dirty="0"/>
              <a:t>1) </a:t>
            </a:r>
            <a:r>
              <a:rPr lang="en-US" sz="2200" b="1" dirty="0"/>
              <a:t>1 Unit </a:t>
            </a:r>
            <a:r>
              <a:rPr lang="en-US" sz="2200" dirty="0"/>
              <a:t>place in the server rack (the smallest unit size available)</a:t>
            </a:r>
          </a:p>
          <a:p>
            <a:r>
              <a:rPr lang="en-US" sz="2200" dirty="0"/>
              <a:t>2) </a:t>
            </a:r>
            <a:r>
              <a:rPr lang="en-US" sz="2200" b="1" dirty="0"/>
              <a:t>2 x 220V </a:t>
            </a:r>
            <a:r>
              <a:rPr lang="en-US" sz="2200" dirty="0"/>
              <a:t>power sockets for redundant power supply</a:t>
            </a:r>
          </a:p>
          <a:p>
            <a:r>
              <a:rPr lang="en-US" sz="2200" dirty="0"/>
              <a:t>3) </a:t>
            </a:r>
            <a:r>
              <a:rPr lang="en-US" sz="2200" b="1" dirty="0"/>
              <a:t>two Ethernet sockets (RJ-45) </a:t>
            </a:r>
            <a:r>
              <a:rPr lang="en-US" sz="2200" dirty="0"/>
              <a:t>to connect the server:</a:t>
            </a:r>
          </a:p>
          <a:p>
            <a:pPr marL="342900" indent="-342900">
              <a:buFont typeface="Arial" panose="020B0604020202020204" pitchFamily="34" charset="0"/>
              <a:buChar char="•"/>
            </a:pPr>
            <a:r>
              <a:rPr lang="en-US" sz="2200" dirty="0"/>
              <a:t>first is for KVM - remote control (could be slow connection even 100 Mbit port is fine)</a:t>
            </a:r>
          </a:p>
          <a:p>
            <a:pPr marL="342900" indent="-342900">
              <a:buFont typeface="Arial" panose="020B0604020202020204" pitchFamily="34" charset="0"/>
              <a:buChar char="•"/>
            </a:pPr>
            <a:r>
              <a:rPr lang="en-US" sz="2200" dirty="0"/>
              <a:t>second is for HOST/VMs - at least 1 Gigabit (better 10 Gigabit) Ethernet socket</a:t>
            </a:r>
          </a:p>
          <a:p>
            <a:r>
              <a:rPr lang="en-US" sz="2200" dirty="0"/>
              <a:t>4) </a:t>
            </a:r>
            <a:r>
              <a:rPr lang="en-US" sz="2200" b="1" dirty="0"/>
              <a:t>3 x IPv4 </a:t>
            </a:r>
            <a:r>
              <a:rPr lang="en-US" sz="2200" dirty="0"/>
              <a:t>IP-addresses (KVM, HOST, VM)</a:t>
            </a:r>
          </a:p>
          <a:p>
            <a:r>
              <a:rPr lang="en-US" sz="2200" dirty="0"/>
              <a:t>5) access to </a:t>
            </a:r>
            <a:r>
              <a:rPr lang="en-US" sz="2200" u="sng" dirty="0"/>
              <a:t>ACL / Firewall management</a:t>
            </a:r>
            <a:r>
              <a:rPr lang="en-US" sz="2200" dirty="0"/>
              <a:t> (ability to open certain ports for provided IP-addresses for some networks)</a:t>
            </a:r>
          </a:p>
          <a:p>
            <a:r>
              <a:rPr lang="en-US" sz="2200" dirty="0"/>
              <a:t>6) an opportunity to negotiate a </a:t>
            </a:r>
            <a:r>
              <a:rPr lang="en-US" sz="2200" u="sng" dirty="0"/>
              <a:t>physical access </a:t>
            </a:r>
            <a:r>
              <a:rPr lang="en-US" sz="2200" dirty="0"/>
              <a:t>to server (probably accompanied by some authorized personnel) in case of hardware failure / technical maintenance</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0F28E44-AD0F-DC32-20FD-B8EC33D5E8C0}"/>
                  </a:ext>
                </a:extLst>
              </p14:cNvPr>
              <p14:cNvContentPartPr/>
              <p14:nvPr/>
            </p14:nvContentPartPr>
            <p14:xfrm>
              <a:off x="8060857" y="1430366"/>
              <a:ext cx="4002480" cy="619498"/>
            </p14:xfrm>
          </p:contentPart>
        </mc:Choice>
        <mc:Fallback xmlns="">
          <p:pic>
            <p:nvPicPr>
              <p:cNvPr id="3" name="Ink 2">
                <a:extLst>
                  <a:ext uri="{FF2B5EF4-FFF2-40B4-BE49-F238E27FC236}">
                    <a16:creationId xmlns:a16="http://schemas.microsoft.com/office/drawing/2014/main" id="{C0F28E44-AD0F-DC32-20FD-B8EC33D5E8C0}"/>
                  </a:ext>
                </a:extLst>
              </p:cNvPr>
              <p:cNvPicPr/>
              <p:nvPr/>
            </p:nvPicPr>
            <p:blipFill>
              <a:blip r:embed="rId5"/>
              <a:stretch>
                <a:fillRect/>
              </a:stretch>
            </p:blipFill>
            <p:spPr>
              <a:xfrm>
                <a:off x="8042857" y="1412368"/>
                <a:ext cx="4038120" cy="655134"/>
              </a:xfrm>
              <a:prstGeom prst="rect">
                <a:avLst/>
              </a:prstGeom>
            </p:spPr>
          </p:pic>
        </mc:Fallback>
      </mc:AlternateContent>
      <p:sp>
        <p:nvSpPr>
          <p:cNvPr id="9" name="TextBox 8">
            <a:extLst>
              <a:ext uri="{FF2B5EF4-FFF2-40B4-BE49-F238E27FC236}">
                <a16:creationId xmlns:a16="http://schemas.microsoft.com/office/drawing/2014/main" id="{A513DA2B-F3DB-1A27-58D4-AA22F5214668}"/>
              </a:ext>
            </a:extLst>
          </p:cNvPr>
          <p:cNvSpPr txBox="1"/>
          <p:nvPr/>
        </p:nvSpPr>
        <p:spPr>
          <a:xfrm>
            <a:off x="8181871" y="3132129"/>
            <a:ext cx="3785716" cy="923330"/>
          </a:xfrm>
          <a:prstGeom prst="rect">
            <a:avLst/>
          </a:prstGeom>
          <a:noFill/>
        </p:spPr>
        <p:txBody>
          <a:bodyPr wrap="square">
            <a:spAutoFit/>
          </a:bodyPr>
          <a:lstStyle/>
          <a:p>
            <a:r>
              <a:rPr lang="en-US" sz="1800" b="1" dirty="0"/>
              <a:t>1U server collocation barter:</a:t>
            </a:r>
          </a:p>
          <a:p>
            <a:pPr marL="285750" indent="-285750">
              <a:buFont typeface="Arial" panose="020B0604020202020204" pitchFamily="34" charset="0"/>
              <a:buChar char="•"/>
            </a:pPr>
            <a:r>
              <a:rPr lang="en-US" sz="1800" dirty="0"/>
              <a:t>we give our 1U server to your DC</a:t>
            </a:r>
          </a:p>
          <a:p>
            <a:pPr marL="285750" indent="-285750">
              <a:buFont typeface="Arial" panose="020B0604020202020204" pitchFamily="34" charset="0"/>
              <a:buChar char="•"/>
            </a:pPr>
            <a:r>
              <a:rPr lang="en-US" dirty="0"/>
              <a:t>we place your 1U server in our DC</a:t>
            </a:r>
            <a:endParaRPr lang="en-US" sz="1800" dirty="0"/>
          </a:p>
        </p:txBody>
      </p:sp>
      <p:sp>
        <p:nvSpPr>
          <p:cNvPr id="12" name="Text Placeholder 11">
            <a:extLst>
              <a:ext uri="{FF2B5EF4-FFF2-40B4-BE49-F238E27FC236}">
                <a16:creationId xmlns:a16="http://schemas.microsoft.com/office/drawing/2014/main" id="{04461FF1-7F9A-3EB9-4A39-C64A726A23CE}"/>
              </a:ext>
            </a:extLst>
          </p:cNvPr>
          <p:cNvSpPr>
            <a:spLocks noGrp="1"/>
          </p:cNvSpPr>
          <p:nvPr>
            <p:ph type="body" sz="quarter" idx="13"/>
          </p:nvPr>
        </p:nvSpPr>
        <p:spPr/>
        <p:txBody>
          <a:bodyPr>
            <a:normAutofit/>
          </a:bodyPr>
          <a:lstStyle/>
          <a:p>
            <a:pPr indent="0">
              <a:buNone/>
            </a:pPr>
            <a:r>
              <a:rPr lang="en-US" sz="1000" dirty="0"/>
              <a:t>KVM – Keyboard, Video, Mouse (Remote access)</a:t>
            </a:r>
          </a:p>
          <a:p>
            <a:pPr indent="0">
              <a:buNone/>
            </a:pPr>
            <a:r>
              <a:rPr lang="en-US" dirty="0"/>
              <a:t>VM – Virtual Machine</a:t>
            </a:r>
            <a:endParaRPr lang="en-US" sz="1000" dirty="0"/>
          </a:p>
          <a:p>
            <a:pPr indent="0">
              <a:buNone/>
            </a:pPr>
            <a:r>
              <a:rPr lang="en-US" sz="1000" dirty="0"/>
              <a:t>DC – Data Center (Server Room)</a:t>
            </a:r>
            <a:endParaRPr lang="en-US" dirty="0"/>
          </a:p>
        </p:txBody>
      </p:sp>
    </p:spTree>
    <p:extLst>
      <p:ext uri="{BB962C8B-B14F-4D97-AF65-F5344CB8AC3E}">
        <p14:creationId xmlns:p14="http://schemas.microsoft.com/office/powerpoint/2010/main" val="394860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INF RDMS Workshop (7-9 November 2023)</a:t>
            </a:r>
          </a:p>
        </p:txBody>
      </p:sp>
      <p:sp>
        <p:nvSpPr>
          <p:cNvPr id="3" name="TextBox 2">
            <a:extLst>
              <a:ext uri="{FF2B5EF4-FFF2-40B4-BE49-F238E27FC236}">
                <a16:creationId xmlns:a16="http://schemas.microsoft.com/office/drawing/2014/main" id="{0B431B76-21FF-0C6E-D6BE-AF85BEC2360C}"/>
              </a:ext>
            </a:extLst>
          </p:cNvPr>
          <p:cNvSpPr txBox="1"/>
          <p:nvPr/>
        </p:nvSpPr>
        <p:spPr>
          <a:xfrm>
            <a:off x="231111" y="1032193"/>
            <a:ext cx="11867104" cy="5247590"/>
          </a:xfrm>
          <a:prstGeom prst="rect">
            <a:avLst/>
          </a:prstGeom>
          <a:noFill/>
        </p:spPr>
        <p:txBody>
          <a:bodyPr wrap="square">
            <a:spAutoFit/>
          </a:bodyPr>
          <a:lstStyle/>
          <a:p>
            <a:pPr>
              <a:spcAft>
                <a:spcPts val="600"/>
              </a:spcAft>
            </a:pPr>
            <a:r>
              <a:rPr lang="en-US" b="1" dirty="0"/>
              <a:t>Talks on research data management:</a:t>
            </a:r>
          </a:p>
          <a:p>
            <a:pPr marL="285750" indent="-285750">
              <a:spcAft>
                <a:spcPts val="600"/>
              </a:spcAft>
              <a:buFont typeface="Arial" panose="020B0604020202020204" pitchFamily="34" charset="0"/>
              <a:buChar char="•"/>
            </a:pPr>
            <a:r>
              <a:rPr lang="en-US" dirty="0"/>
              <a:t>Introduction: importance of research data management (by Irina </a:t>
            </a:r>
            <a:r>
              <a:rPr lang="en-US" dirty="0" err="1"/>
              <a:t>Roslyakova</a:t>
            </a:r>
            <a:r>
              <a:rPr lang="en-US" dirty="0"/>
              <a:t>)</a:t>
            </a:r>
          </a:p>
          <a:p>
            <a:pPr marL="285750" indent="-285750">
              <a:spcAft>
                <a:spcPts val="600"/>
              </a:spcAft>
              <a:buFont typeface="Arial" panose="020B0604020202020204" pitchFamily="34" charset="0"/>
              <a:buChar char="•"/>
            </a:pPr>
            <a:r>
              <a:rPr lang="en-US" dirty="0"/>
              <a:t>Overview of RDMS infrastructure for CRC 247</a:t>
            </a:r>
          </a:p>
          <a:p>
            <a:pPr marL="285750" indent="-285750">
              <a:spcAft>
                <a:spcPts val="600"/>
              </a:spcAft>
              <a:buFont typeface="Arial" panose="020B0604020202020204" pitchFamily="34" charset="0"/>
              <a:buChar char="•"/>
            </a:pPr>
            <a:r>
              <a:rPr lang="en-US" dirty="0"/>
              <a:t>Overview of CRC 247 database and use cases</a:t>
            </a:r>
          </a:p>
          <a:p>
            <a:pPr marL="285750" indent="-285750">
              <a:spcAft>
                <a:spcPts val="600"/>
              </a:spcAft>
              <a:buFont typeface="Arial" panose="020B0604020202020204" pitchFamily="34" charset="0"/>
              <a:buChar char="•"/>
            </a:pPr>
            <a:r>
              <a:rPr lang="en-US" dirty="0"/>
              <a:t>Object Type Support Request on example of C04 (EDX Data)</a:t>
            </a:r>
          </a:p>
          <a:p>
            <a:pPr marL="285750" indent="-285750">
              <a:spcAft>
                <a:spcPts val="600"/>
              </a:spcAft>
              <a:buFont typeface="Arial" panose="020B0604020202020204" pitchFamily="34" charset="0"/>
              <a:buChar char="•"/>
            </a:pPr>
            <a:r>
              <a:rPr lang="en-US" dirty="0"/>
              <a:t>Use Case: how to manage project tree and add your data</a:t>
            </a:r>
          </a:p>
          <a:p>
            <a:pPr marL="285750" indent="-285750">
              <a:spcAft>
                <a:spcPts val="600"/>
              </a:spcAft>
              <a:buFont typeface="Arial" panose="020B0604020202020204" pitchFamily="34" charset="0"/>
              <a:buChar char="•"/>
            </a:pPr>
            <a:r>
              <a:rPr lang="en-US" dirty="0"/>
              <a:t>Use Case: how to create a user-defined object type and configure a template</a:t>
            </a:r>
          </a:p>
          <a:p>
            <a:pPr>
              <a:spcAft>
                <a:spcPts val="600"/>
              </a:spcAft>
            </a:pPr>
            <a:endParaRPr lang="en-US" dirty="0"/>
          </a:p>
          <a:p>
            <a:pPr>
              <a:spcAft>
                <a:spcPts val="600"/>
              </a:spcAft>
            </a:pPr>
            <a:r>
              <a:rPr lang="en-US" b="1" dirty="0"/>
              <a:t>Practice sessions:</a:t>
            </a:r>
          </a:p>
          <a:p>
            <a:pPr marL="285750" indent="-285750">
              <a:spcAft>
                <a:spcPts val="600"/>
              </a:spcAft>
              <a:buFont typeface="Arial" panose="020B0604020202020204" pitchFamily="34" charset="0"/>
              <a:buChar char="•"/>
            </a:pPr>
            <a:r>
              <a:rPr lang="en-US" dirty="0"/>
              <a:t>Hands-On 1: each project tries to add their data in CRC 247 RDMS</a:t>
            </a:r>
          </a:p>
          <a:p>
            <a:pPr marL="285750" indent="-285750">
              <a:spcAft>
                <a:spcPts val="600"/>
              </a:spcAft>
              <a:buFont typeface="Arial" panose="020B0604020202020204" pitchFamily="34" charset="0"/>
              <a:buChar char="•"/>
            </a:pPr>
            <a:r>
              <a:rPr lang="en-US" dirty="0"/>
              <a:t>Hands-On 2: each project tries to search for data from partner projects</a:t>
            </a:r>
          </a:p>
          <a:p>
            <a:pPr marL="285750" indent="-285750">
              <a:spcAft>
                <a:spcPts val="600"/>
              </a:spcAft>
              <a:buFont typeface="Arial" panose="020B0604020202020204" pitchFamily="34" charset="0"/>
              <a:buChar char="•"/>
            </a:pPr>
            <a:endParaRPr lang="en-US" dirty="0"/>
          </a:p>
          <a:p>
            <a:pPr>
              <a:spcAft>
                <a:spcPts val="600"/>
              </a:spcAft>
            </a:pPr>
            <a:r>
              <a:rPr lang="en-US" b="1" dirty="0"/>
              <a:t>Data types matrix:</a:t>
            </a:r>
          </a:p>
          <a:p>
            <a:pPr>
              <a:spcAft>
                <a:spcPts val="600"/>
              </a:spcAft>
            </a:pPr>
            <a:r>
              <a:rPr lang="en-US" dirty="0">
                <a:hlinkClick r:id="rId3"/>
              </a:rPr>
              <a:t>https://docs.google.com/spreadsheets/d/1F-lAFeeYF2I3komTPoLZJjhnWz5VhXwC/edit?usp=sharing&amp;ouid=117346421118620353373&amp;rtpof=true&amp;sd=true</a:t>
            </a:r>
            <a:endParaRPr lang="en-US" dirty="0"/>
          </a:p>
        </p:txBody>
      </p:sp>
      <p:sp>
        <p:nvSpPr>
          <p:cNvPr id="7" name="Text Placeholder 11">
            <a:extLst>
              <a:ext uri="{FF2B5EF4-FFF2-40B4-BE49-F238E27FC236}">
                <a16:creationId xmlns:a16="http://schemas.microsoft.com/office/drawing/2014/main" id="{F7075B78-3FBF-4CBD-83E4-F07C68408950}"/>
              </a:ext>
            </a:extLst>
          </p:cNvPr>
          <p:cNvSpPr>
            <a:spLocks noGrp="1"/>
          </p:cNvSpPr>
          <p:nvPr>
            <p:ph type="body" sz="quarter" idx="13"/>
          </p:nvPr>
        </p:nvSpPr>
        <p:spPr>
          <a:xfrm>
            <a:off x="5669023" y="6362393"/>
            <a:ext cx="5313301" cy="485999"/>
          </a:xfrm>
        </p:spPr>
        <p:txBody>
          <a:bodyPr>
            <a:normAutofit/>
          </a:bodyPr>
          <a:lstStyle/>
          <a:p>
            <a:pPr indent="0">
              <a:buNone/>
            </a:pPr>
            <a:r>
              <a:rPr lang="en-US" sz="1000" dirty="0"/>
              <a:t>RDMS – R</a:t>
            </a:r>
            <a:r>
              <a:rPr lang="en-US" dirty="0"/>
              <a:t>esearch Data Management System</a:t>
            </a:r>
          </a:p>
        </p:txBody>
      </p:sp>
    </p:spTree>
    <p:extLst>
      <p:ext uri="{BB962C8B-B14F-4D97-AF65-F5344CB8AC3E}">
        <p14:creationId xmlns:p14="http://schemas.microsoft.com/office/powerpoint/2010/main" val="98827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What about customization?</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3868615" y="6362393"/>
            <a:ext cx="7113709" cy="485999"/>
          </a:xfrm>
        </p:spPr>
        <p:txBody>
          <a:bodyPr/>
          <a:lstStyle/>
          <a:p>
            <a:pPr indent="0">
              <a:buNone/>
            </a:pPr>
            <a:endParaRPr lang="en-US" dirty="0"/>
          </a:p>
        </p:txBody>
      </p:sp>
      <p:pic>
        <p:nvPicPr>
          <p:cNvPr id="2050" name="Picture 2" descr="Customising MYOB forms MYOB forms for easier business practices!">
            <a:extLst>
              <a:ext uri="{FF2B5EF4-FFF2-40B4-BE49-F238E27FC236}">
                <a16:creationId xmlns:a16="http://schemas.microsoft.com/office/drawing/2014/main" id="{30A75CBF-42C2-3A9B-FEBB-E07CB59AD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781" y="273833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tomisation line icon settings or editing sign Vector Image">
            <a:extLst>
              <a:ext uri="{FF2B5EF4-FFF2-40B4-BE49-F238E27FC236}">
                <a16:creationId xmlns:a16="http://schemas.microsoft.com/office/drawing/2014/main" id="{019C9089-3587-CDAE-9A83-0A06B70F82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177" t="10256" r="18851" b="20879"/>
          <a:stretch/>
        </p:blipFill>
        <p:spPr bwMode="auto">
          <a:xfrm>
            <a:off x="301451" y="1637882"/>
            <a:ext cx="3590637" cy="348677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10B3948-A7D2-54B5-888F-11EEAE1D5E83}"/>
              </a:ext>
            </a:extLst>
          </p:cNvPr>
          <p:cNvSpPr txBox="1"/>
          <p:nvPr/>
        </p:nvSpPr>
        <p:spPr>
          <a:xfrm>
            <a:off x="4331593" y="1042400"/>
            <a:ext cx="4701877" cy="5016758"/>
          </a:xfrm>
          <a:prstGeom prst="rect">
            <a:avLst/>
          </a:prstGeom>
          <a:noFill/>
        </p:spPr>
        <p:txBody>
          <a:bodyPr wrap="square">
            <a:spAutoFit/>
          </a:bodyPr>
          <a:lstStyle/>
          <a:p>
            <a:pPr marL="285750" indent="-285750" defTabSz="685800">
              <a:buFont typeface="Arial" panose="020B0604020202020204" pitchFamily="34" charset="0"/>
              <a:buChar char="•"/>
            </a:pPr>
            <a:r>
              <a:rPr lang="en-US" sz="2000" b="1" dirty="0">
                <a:solidFill>
                  <a:prstClr val="black"/>
                </a:solidFill>
              </a:rPr>
              <a:t>Basic </a:t>
            </a:r>
            <a:r>
              <a:rPr lang="en-US" sz="2000" dirty="0">
                <a:solidFill>
                  <a:prstClr val="black"/>
                </a:solidFill>
              </a:rPr>
              <a:t>(no-code)</a:t>
            </a:r>
          </a:p>
          <a:p>
            <a:pPr lvl="1" defTabSz="685800"/>
            <a:r>
              <a:rPr lang="en-US" sz="2000" dirty="0">
                <a:solidFill>
                  <a:prstClr val="black"/>
                </a:solidFill>
              </a:rPr>
              <a:t>Introducing User-Defined Data Types:</a:t>
            </a:r>
          </a:p>
          <a:p>
            <a:pPr marL="1200150" lvl="2" indent="-285750" defTabSz="685800">
              <a:buFont typeface="Arial" panose="020B0604020202020204" pitchFamily="34" charset="0"/>
              <a:buChar char="•"/>
            </a:pPr>
            <a:r>
              <a:rPr lang="en-US" sz="2000" dirty="0">
                <a:solidFill>
                  <a:prstClr val="black"/>
                </a:solidFill>
              </a:rPr>
              <a:t>List templates</a:t>
            </a:r>
          </a:p>
          <a:p>
            <a:pPr marL="1200150" lvl="2" indent="-285750" defTabSz="685800">
              <a:buFont typeface="Arial" panose="020B0604020202020204" pitchFamily="34" charset="0"/>
              <a:buChar char="•"/>
            </a:pPr>
            <a:r>
              <a:rPr lang="en-US" sz="2000" dirty="0">
                <a:solidFill>
                  <a:prstClr val="black"/>
                </a:solidFill>
              </a:rPr>
              <a:t>Table templates</a:t>
            </a:r>
          </a:p>
          <a:p>
            <a:pPr marL="1200150" lvl="2" indent="-285750" defTabSz="685800">
              <a:buFont typeface="Arial" panose="020B0604020202020204" pitchFamily="34" charset="0"/>
              <a:buChar char="•"/>
            </a:pPr>
            <a:endParaRPr lang="en-US" sz="2000" b="1" dirty="0">
              <a:solidFill>
                <a:prstClr val="black"/>
              </a:solidFill>
            </a:endParaRPr>
          </a:p>
          <a:p>
            <a:pPr marL="285750" indent="-285750" defTabSz="685800">
              <a:buFont typeface="Arial" panose="020B0604020202020204" pitchFamily="34" charset="0"/>
              <a:buChar char="•"/>
            </a:pPr>
            <a:r>
              <a:rPr lang="en-US" sz="2000" b="1" dirty="0">
                <a:solidFill>
                  <a:prstClr val="black"/>
                </a:solidFill>
              </a:rPr>
              <a:t>Simple </a:t>
            </a:r>
            <a:r>
              <a:rPr lang="en-US" sz="2000" dirty="0">
                <a:solidFill>
                  <a:prstClr val="black"/>
                </a:solidFill>
              </a:rPr>
              <a:t>(client-side code only)</a:t>
            </a:r>
          </a:p>
          <a:p>
            <a:pPr lvl="1" defTabSz="685800"/>
            <a:r>
              <a:rPr lang="en-US" sz="2000" dirty="0">
                <a:solidFill>
                  <a:prstClr val="black"/>
                </a:solidFill>
              </a:rPr>
              <a:t>Page-code injection:</a:t>
            </a:r>
          </a:p>
          <a:p>
            <a:pPr marL="1200150" lvl="2" indent="-285750" defTabSz="685800">
              <a:buFont typeface="Arial" panose="020B0604020202020204" pitchFamily="34" charset="0"/>
              <a:buChar char="•"/>
            </a:pPr>
            <a:r>
              <a:rPr lang="en-US" sz="2000" dirty="0">
                <a:solidFill>
                  <a:prstClr val="black"/>
                </a:solidFill>
              </a:rPr>
              <a:t>HTML</a:t>
            </a:r>
          </a:p>
          <a:p>
            <a:pPr marL="1200150" lvl="2" indent="-285750" defTabSz="685800">
              <a:buFont typeface="Arial" panose="020B0604020202020204" pitchFamily="34" charset="0"/>
              <a:buChar char="•"/>
            </a:pPr>
            <a:r>
              <a:rPr lang="en-US" sz="2000" dirty="0" err="1">
                <a:solidFill>
                  <a:prstClr val="black"/>
                </a:solidFill>
              </a:rPr>
              <a:t>Javascript</a:t>
            </a:r>
            <a:endParaRPr lang="en-US" sz="2000" dirty="0">
              <a:solidFill>
                <a:prstClr val="black"/>
              </a:solidFill>
            </a:endParaRPr>
          </a:p>
          <a:p>
            <a:pPr marL="1200150" lvl="2" indent="-285750" defTabSz="685800">
              <a:buFont typeface="Arial" panose="020B0604020202020204" pitchFamily="34" charset="0"/>
              <a:buChar char="•"/>
            </a:pPr>
            <a:r>
              <a:rPr lang="en-US" sz="2000" dirty="0">
                <a:solidFill>
                  <a:prstClr val="black"/>
                </a:solidFill>
              </a:rPr>
              <a:t>CSS</a:t>
            </a:r>
          </a:p>
          <a:p>
            <a:pPr marL="742950" lvl="1" indent="-285750" defTabSz="685800">
              <a:buFont typeface="Arial" panose="020B0604020202020204" pitchFamily="34" charset="0"/>
              <a:buChar char="•"/>
            </a:pPr>
            <a:endParaRPr lang="en-US" sz="2000" dirty="0">
              <a:solidFill>
                <a:prstClr val="black"/>
              </a:solidFill>
            </a:endParaRPr>
          </a:p>
          <a:p>
            <a:pPr marL="285750" indent="-285750" defTabSz="685800">
              <a:buFont typeface="Arial" panose="020B0604020202020204" pitchFamily="34" charset="0"/>
              <a:buChar char="•"/>
            </a:pPr>
            <a:r>
              <a:rPr lang="en-US" sz="2000" b="1" dirty="0">
                <a:solidFill>
                  <a:prstClr val="black"/>
                </a:solidFill>
              </a:rPr>
              <a:t>Complex </a:t>
            </a:r>
            <a:r>
              <a:rPr lang="en-US" sz="2000" dirty="0">
                <a:solidFill>
                  <a:prstClr val="black"/>
                </a:solidFill>
              </a:rPr>
              <a:t>(client- &amp; server-side code)	</a:t>
            </a:r>
          </a:p>
          <a:p>
            <a:pPr lvl="1" defTabSz="685800"/>
            <a:r>
              <a:rPr lang="en-US" sz="2000" dirty="0">
                <a:solidFill>
                  <a:prstClr val="black"/>
                </a:solidFill>
              </a:rPr>
              <a:t>INF-code adjust (</a:t>
            </a:r>
            <a:r>
              <a:rPr lang="en-US" sz="2000" dirty="0" err="1">
                <a:solidFill>
                  <a:prstClr val="black"/>
                </a:solidFill>
              </a:rPr>
              <a:t>ASP.Net</a:t>
            </a:r>
            <a:r>
              <a:rPr lang="en-US" sz="2000" dirty="0">
                <a:solidFill>
                  <a:prstClr val="black"/>
                </a:solidFill>
              </a:rPr>
              <a:t> Core App)</a:t>
            </a:r>
          </a:p>
          <a:p>
            <a:pPr marL="1200150" lvl="2" indent="-285750" defTabSz="685800">
              <a:buFont typeface="Arial" panose="020B0604020202020204" pitchFamily="34" charset="0"/>
              <a:buChar char="•"/>
            </a:pPr>
            <a:r>
              <a:rPr lang="en-US" sz="2000" dirty="0">
                <a:solidFill>
                  <a:prstClr val="black"/>
                </a:solidFill>
              </a:rPr>
              <a:t>C#</a:t>
            </a:r>
          </a:p>
          <a:p>
            <a:pPr marL="1200150" lvl="2" indent="-285750" defTabSz="685800">
              <a:buFont typeface="Arial" panose="020B0604020202020204" pitchFamily="34" charset="0"/>
              <a:buChar char="•"/>
            </a:pPr>
            <a:r>
              <a:rPr lang="en-US" sz="2000" dirty="0">
                <a:solidFill>
                  <a:prstClr val="black"/>
                </a:solidFill>
              </a:rPr>
              <a:t>SQL</a:t>
            </a:r>
          </a:p>
          <a:p>
            <a:pPr marL="1200150" lvl="2" indent="-285750" defTabSz="685800">
              <a:buFont typeface="Arial" panose="020B0604020202020204" pitchFamily="34" charset="0"/>
              <a:buChar char="•"/>
            </a:pPr>
            <a:r>
              <a:rPr lang="en-US" sz="2000" dirty="0">
                <a:solidFill>
                  <a:prstClr val="black"/>
                </a:solidFill>
              </a:rPr>
              <a:t>HTML/</a:t>
            </a:r>
            <a:r>
              <a:rPr lang="en-US" sz="2000" dirty="0" err="1">
                <a:solidFill>
                  <a:prstClr val="black"/>
                </a:solidFill>
              </a:rPr>
              <a:t>Javascript</a:t>
            </a:r>
            <a:r>
              <a:rPr lang="en-US" sz="2000" dirty="0">
                <a:solidFill>
                  <a:prstClr val="black"/>
                </a:solidFill>
              </a:rPr>
              <a:t>/CSS</a:t>
            </a:r>
          </a:p>
        </p:txBody>
      </p:sp>
    </p:spTree>
    <p:extLst>
      <p:ext uri="{BB962C8B-B14F-4D97-AF65-F5344CB8AC3E}">
        <p14:creationId xmlns:p14="http://schemas.microsoft.com/office/powerpoint/2010/main" val="228901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UI to create a new user-defined type</a:t>
            </a:r>
            <a:endParaRPr lang="en-US" sz="1600" dirty="0"/>
          </a:p>
        </p:txBody>
      </p:sp>
      <p:sp>
        <p:nvSpPr>
          <p:cNvPr id="3" name="Text Placeholder 2">
            <a:extLst>
              <a:ext uri="{FF2B5EF4-FFF2-40B4-BE49-F238E27FC236}">
                <a16:creationId xmlns:a16="http://schemas.microsoft.com/office/drawing/2014/main" id="{6B18025F-586B-D0E3-CE4E-3A42CB598F86}"/>
              </a:ext>
            </a:extLst>
          </p:cNvPr>
          <p:cNvSpPr>
            <a:spLocks noGrp="1"/>
          </p:cNvSpPr>
          <p:nvPr>
            <p:ph type="body" sz="quarter" idx="13"/>
          </p:nvPr>
        </p:nvSpPr>
        <p:spPr>
          <a:xfrm>
            <a:off x="5669023" y="6362393"/>
            <a:ext cx="4781263" cy="485999"/>
          </a:xfrm>
        </p:spPr>
        <p:txBody>
          <a:bodyPr>
            <a:normAutofit/>
          </a:bodyPr>
          <a:lstStyle/>
          <a:p>
            <a:pPr indent="0" defTabSz="914377">
              <a:buNone/>
            </a:pPr>
            <a:r>
              <a:rPr lang="en-US" dirty="0">
                <a:solidFill>
                  <a:prstClr val="black"/>
                </a:solidFill>
              </a:rPr>
              <a:t>We can further enrich defined object specification by customized (templates!) properties of primitive types: </a:t>
            </a:r>
            <a:r>
              <a:rPr lang="en-US" b="1" dirty="0">
                <a:solidFill>
                  <a:prstClr val="black"/>
                </a:solidFill>
              </a:rPr>
              <a:t>Integer</a:t>
            </a:r>
            <a:r>
              <a:rPr lang="en-US" dirty="0">
                <a:solidFill>
                  <a:prstClr val="black"/>
                </a:solidFill>
              </a:rPr>
              <a:t>, </a:t>
            </a:r>
            <a:r>
              <a:rPr lang="en-US" b="1" dirty="0">
                <a:solidFill>
                  <a:prstClr val="black"/>
                </a:solidFill>
              </a:rPr>
              <a:t>Float</a:t>
            </a:r>
            <a:r>
              <a:rPr lang="en-US" dirty="0">
                <a:solidFill>
                  <a:prstClr val="black"/>
                </a:solidFill>
              </a:rPr>
              <a:t>, </a:t>
            </a:r>
            <a:r>
              <a:rPr lang="en-US" b="1" dirty="0">
                <a:solidFill>
                  <a:prstClr val="black"/>
                </a:solidFill>
              </a:rPr>
              <a:t>String</a:t>
            </a:r>
            <a:r>
              <a:rPr lang="en-US" dirty="0">
                <a:solidFill>
                  <a:prstClr val="black"/>
                </a:solidFill>
              </a:rPr>
              <a:t>.</a:t>
            </a:r>
            <a:endParaRPr lang="en-US" dirty="0"/>
          </a:p>
        </p:txBody>
      </p:sp>
      <p:sp>
        <p:nvSpPr>
          <p:cNvPr id="12" name="TextBox 11">
            <a:extLst>
              <a:ext uri="{FF2B5EF4-FFF2-40B4-BE49-F238E27FC236}">
                <a16:creationId xmlns:a16="http://schemas.microsoft.com/office/drawing/2014/main" id="{89C2457B-D10B-DB97-7508-6338A564BB0D}"/>
              </a:ext>
            </a:extLst>
          </p:cNvPr>
          <p:cNvSpPr txBox="1"/>
          <p:nvPr/>
        </p:nvSpPr>
        <p:spPr>
          <a:xfrm>
            <a:off x="6812782" y="869388"/>
            <a:ext cx="5285433" cy="5155257"/>
          </a:xfrm>
          <a:prstGeom prst="rect">
            <a:avLst/>
          </a:prstGeom>
          <a:noFill/>
        </p:spPr>
        <p:txBody>
          <a:bodyPr wrap="square">
            <a:spAutoFit/>
          </a:bodyPr>
          <a:lstStyle/>
          <a:p>
            <a:pPr defTabSz="914377">
              <a:spcAft>
                <a:spcPts val="600"/>
              </a:spcAft>
            </a:pPr>
            <a:r>
              <a:rPr lang="en-US" b="1" dirty="0">
                <a:solidFill>
                  <a:prstClr val="black"/>
                </a:solidFill>
              </a:rPr>
              <a:t>Type Name </a:t>
            </a:r>
            <a:r>
              <a:rPr lang="en-US" dirty="0">
                <a:solidFill>
                  <a:prstClr val="black"/>
                </a:solidFill>
              </a:rPr>
              <a:t>– user-defined type name </a:t>
            </a:r>
          </a:p>
          <a:p>
            <a:pPr defTabSz="914377"/>
            <a:r>
              <a:rPr lang="en-US" b="1" dirty="0">
                <a:solidFill>
                  <a:prstClr val="black"/>
                </a:solidFill>
              </a:rPr>
              <a:t>Core Object Types:</a:t>
            </a:r>
          </a:p>
          <a:p>
            <a:pPr marL="342900" indent="-342900" defTabSz="914377">
              <a:buFont typeface="Arial" panose="020B0604020202020204" pitchFamily="34" charset="0"/>
              <a:buChar char="•"/>
            </a:pPr>
            <a:r>
              <a:rPr lang="en-US" b="1" dirty="0" err="1">
                <a:solidFill>
                  <a:prstClr val="black"/>
                </a:solidFill>
              </a:rPr>
              <a:t>ObjectInfo</a:t>
            </a:r>
            <a:r>
              <a:rPr lang="en-US" dirty="0">
                <a:solidFill>
                  <a:prstClr val="black"/>
                </a:solidFill>
              </a:rPr>
              <a:t> – the simplest (bare) object</a:t>
            </a:r>
          </a:p>
          <a:p>
            <a:pPr marL="342900" indent="-342900" defTabSz="914377">
              <a:buFont typeface="Arial" panose="020B0604020202020204" pitchFamily="34" charset="0"/>
              <a:buChar char="•"/>
            </a:pPr>
            <a:r>
              <a:rPr lang="en-US" b="1" dirty="0">
                <a:solidFill>
                  <a:prstClr val="black"/>
                </a:solidFill>
              </a:rPr>
              <a:t>Sample </a:t>
            </a:r>
            <a:r>
              <a:rPr lang="en-US" dirty="0">
                <a:solidFill>
                  <a:prstClr val="black"/>
                </a:solidFill>
              </a:rPr>
              <a:t>– chemical system (set of chemical elements), for example </a:t>
            </a:r>
            <a:r>
              <a:rPr lang="en-US" b="1" dirty="0">
                <a:solidFill>
                  <a:prstClr val="black"/>
                </a:solidFill>
              </a:rPr>
              <a:t>Co-O</a:t>
            </a:r>
          </a:p>
          <a:p>
            <a:pPr marL="342900" indent="-342900" defTabSz="914377">
              <a:buFont typeface="Arial" panose="020B0604020202020204" pitchFamily="34" charset="0"/>
              <a:buChar char="•"/>
            </a:pPr>
            <a:r>
              <a:rPr lang="en-US" b="1" dirty="0">
                <a:solidFill>
                  <a:prstClr val="black"/>
                </a:solidFill>
              </a:rPr>
              <a:t>Composition </a:t>
            </a:r>
            <a:r>
              <a:rPr lang="en-US" dirty="0">
                <a:solidFill>
                  <a:prstClr val="black"/>
                </a:solidFill>
              </a:rPr>
              <a:t>–</a:t>
            </a:r>
            <a:r>
              <a:rPr lang="en-US" b="1" dirty="0">
                <a:solidFill>
                  <a:prstClr val="black"/>
                </a:solidFill>
              </a:rPr>
              <a:t> </a:t>
            </a:r>
            <a:r>
              <a:rPr lang="en-US" dirty="0">
                <a:solidFill>
                  <a:prstClr val="black"/>
                </a:solidFill>
              </a:rPr>
              <a:t>chemical composition (set of elements and quantities), for example </a:t>
            </a:r>
            <a:r>
              <a:rPr lang="en-US" b="1" dirty="0">
                <a:solidFill>
                  <a:prstClr val="black"/>
                </a:solidFill>
              </a:rPr>
              <a:t>Co</a:t>
            </a:r>
            <a:r>
              <a:rPr lang="en-US" b="1" baseline="-25000" dirty="0">
                <a:solidFill>
                  <a:prstClr val="black"/>
                </a:solidFill>
              </a:rPr>
              <a:t>3</a:t>
            </a:r>
            <a:r>
              <a:rPr lang="en-US" b="1" dirty="0">
                <a:solidFill>
                  <a:prstClr val="black"/>
                </a:solidFill>
              </a:rPr>
              <a:t>O</a:t>
            </a:r>
            <a:r>
              <a:rPr lang="en-US" b="1" baseline="-25000" dirty="0">
                <a:solidFill>
                  <a:prstClr val="black"/>
                </a:solidFill>
              </a:rPr>
              <a:t>4</a:t>
            </a:r>
            <a:endParaRPr lang="en-US" dirty="0">
              <a:solidFill>
                <a:prstClr val="black"/>
              </a:solidFill>
            </a:endParaRPr>
          </a:p>
          <a:p>
            <a:pPr marL="342900" indent="-342900" defTabSz="914377">
              <a:buFont typeface="Arial" panose="020B0604020202020204" pitchFamily="34" charset="0"/>
              <a:buChar char="•"/>
            </a:pPr>
            <a:r>
              <a:rPr lang="en-US" b="1" dirty="0">
                <a:solidFill>
                  <a:prstClr val="black"/>
                </a:solidFill>
              </a:rPr>
              <a:t>Reference</a:t>
            </a:r>
            <a:r>
              <a:rPr lang="en-US" dirty="0">
                <a:solidFill>
                  <a:prstClr val="black"/>
                </a:solidFill>
              </a:rPr>
              <a:t> – literature reference (Authors, Title, Year, DOI, etc.)</a:t>
            </a:r>
          </a:p>
          <a:p>
            <a:pPr defTabSz="914377">
              <a:spcBef>
                <a:spcPts val="600"/>
              </a:spcBef>
              <a:spcAft>
                <a:spcPts val="600"/>
              </a:spcAft>
            </a:pPr>
            <a:r>
              <a:rPr lang="en-US" b="1" dirty="0">
                <a:solidFill>
                  <a:prstClr val="black"/>
                </a:solidFill>
              </a:rPr>
              <a:t>Validation &amp; Data Schema </a:t>
            </a:r>
            <a:r>
              <a:rPr lang="en-US" dirty="0">
                <a:solidFill>
                  <a:prstClr val="black"/>
                </a:solidFill>
              </a:rPr>
              <a:t>– only if you have external Web Services ready to validate &amp; extract data from files</a:t>
            </a:r>
          </a:p>
          <a:p>
            <a:pPr defTabSz="914377">
              <a:spcAft>
                <a:spcPts val="600"/>
              </a:spcAft>
            </a:pPr>
            <a:r>
              <a:rPr lang="en-US" b="1" dirty="0">
                <a:solidFill>
                  <a:prstClr val="black"/>
                </a:solidFill>
              </a:rPr>
              <a:t>File Required </a:t>
            </a:r>
            <a:r>
              <a:rPr lang="en-US" dirty="0">
                <a:solidFill>
                  <a:prstClr val="black"/>
                </a:solidFill>
              </a:rPr>
              <a:t>– sets the file mandatory</a:t>
            </a:r>
          </a:p>
          <a:p>
            <a:pPr defTabSz="914377">
              <a:spcAft>
                <a:spcPts val="600"/>
              </a:spcAft>
            </a:pPr>
            <a:r>
              <a:rPr lang="en-US" b="1" dirty="0">
                <a:solidFill>
                  <a:prstClr val="black"/>
                </a:solidFill>
              </a:rPr>
              <a:t>Settings (JSON) </a:t>
            </a:r>
            <a:r>
              <a:rPr lang="en-US" dirty="0">
                <a:solidFill>
                  <a:prstClr val="black"/>
                </a:solidFill>
              </a:rPr>
              <a:t>– customization of type for RDMS</a:t>
            </a:r>
          </a:p>
          <a:p>
            <a:pPr defTabSz="914377">
              <a:spcAft>
                <a:spcPts val="600"/>
              </a:spcAft>
            </a:pPr>
            <a:r>
              <a:rPr lang="en-US" sz="1200" dirty="0">
                <a:solidFill>
                  <a:prstClr val="black"/>
                </a:solidFill>
                <a:latin typeface="Courier New" panose="02070309020205020404" pitchFamily="49" charset="0"/>
                <a:cs typeface="Courier New" panose="02070309020205020404" pitchFamily="49" charset="0"/>
              </a:rPr>
              <a:t>{ "</a:t>
            </a:r>
            <a:r>
              <a:rPr lang="en-US" sz="1200" dirty="0" err="1">
                <a:solidFill>
                  <a:prstClr val="black"/>
                </a:solidFill>
                <a:latin typeface="Courier New" panose="02070309020205020404" pitchFamily="49" charset="0"/>
                <a:cs typeface="Courier New" panose="02070309020205020404" pitchFamily="49" charset="0"/>
              </a:rPr>
              <a:t>CustomEditPath</a:t>
            </a:r>
            <a:r>
              <a:rPr lang="en-US" sz="1200" dirty="0">
                <a:solidFill>
                  <a:prstClr val="black"/>
                </a:solidFill>
                <a:latin typeface="Courier New" panose="02070309020205020404" pitchFamily="49" charset="0"/>
                <a:cs typeface="Courier New" panose="02070309020205020404" pitchFamily="49" charset="0"/>
              </a:rPr>
              <a:t>": "/custom/</a:t>
            </a:r>
            <a:r>
              <a:rPr lang="en-US" sz="1200" dirty="0" err="1">
                <a:solidFill>
                  <a:prstClr val="black"/>
                </a:solidFill>
                <a:latin typeface="Courier New" panose="02070309020205020404" pitchFamily="49" charset="0"/>
                <a:cs typeface="Courier New" panose="02070309020205020404" pitchFamily="49" charset="0"/>
              </a:rPr>
              <a:t>editsample</a:t>
            </a:r>
            <a:r>
              <a:rPr lang="en-US" sz="1200" dirty="0">
                <a:solidFill>
                  <a:prstClr val="black"/>
                </a:solidFill>
                <a:latin typeface="Courier New" panose="02070309020205020404" pitchFamily="49" charset="0"/>
                <a:cs typeface="Courier New" panose="02070309020205020404" pitchFamily="49" charset="0"/>
              </a:rPr>
              <a:t>",</a:t>
            </a:r>
          </a:p>
          <a:p>
            <a:pPr defTabSz="914377">
              <a:spcAft>
                <a:spcPts val="600"/>
              </a:spcAft>
            </a:pPr>
            <a:r>
              <a:rPr lang="en-US" sz="1200" dirty="0">
                <a:solidFill>
                  <a:prstClr val="black"/>
                </a:solidFill>
                <a:latin typeface="Courier New" panose="02070309020205020404" pitchFamily="49" charset="0"/>
                <a:cs typeface="Courier New" panose="02070309020205020404" pitchFamily="49" charset="0"/>
              </a:rPr>
              <a:t>  "</a:t>
            </a:r>
            <a:r>
              <a:rPr lang="en-US" sz="1200" dirty="0" err="1">
                <a:solidFill>
                  <a:prstClr val="black"/>
                </a:solidFill>
                <a:latin typeface="Courier New" panose="02070309020205020404" pitchFamily="49" charset="0"/>
                <a:cs typeface="Courier New" panose="02070309020205020404" pitchFamily="49" charset="0"/>
              </a:rPr>
              <a:t>UrlPostVisualizer</a:t>
            </a:r>
            <a:r>
              <a:rPr lang="en-US" sz="1200" dirty="0">
                <a:solidFill>
                  <a:prstClr val="black"/>
                </a:solidFill>
                <a:latin typeface="Courier New" panose="02070309020205020404" pitchFamily="49" charset="0"/>
                <a:cs typeface="Courier New" panose="02070309020205020404" pitchFamily="49" charset="0"/>
              </a:rPr>
              <a:t>": "https://abc.de/</a:t>
            </a:r>
            <a:r>
              <a:rPr lang="en-US" sz="1200" dirty="0" err="1">
                <a:solidFill>
                  <a:prstClr val="black"/>
                </a:solidFill>
                <a:latin typeface="Courier New" panose="02070309020205020404" pitchFamily="49" charset="0"/>
                <a:cs typeface="Courier New" panose="02070309020205020404" pitchFamily="49" charset="0"/>
              </a:rPr>
              <a:t>VisualizeRT</a:t>
            </a:r>
            <a:r>
              <a:rPr lang="en-US" sz="1200" dirty="0">
                <a:solidFill>
                  <a:prstClr val="black"/>
                </a:solidFill>
                <a:latin typeface="Courier New" panose="02070309020205020404" pitchFamily="49" charset="0"/>
                <a:cs typeface="Courier New" panose="02070309020205020404" pitchFamily="49" charset="0"/>
              </a:rPr>
              <a:t>" }</a:t>
            </a:r>
          </a:p>
          <a:p>
            <a:pPr defTabSz="914377">
              <a:spcAft>
                <a:spcPts val="600"/>
              </a:spcAft>
            </a:pPr>
            <a:r>
              <a:rPr lang="en-US" b="1" dirty="0">
                <a:solidFill>
                  <a:prstClr val="black"/>
                </a:solidFill>
              </a:rPr>
              <a:t>Description </a:t>
            </a:r>
            <a:r>
              <a:rPr lang="en-US" dirty="0">
                <a:solidFill>
                  <a:prstClr val="black"/>
                </a:solidFill>
              </a:rPr>
              <a:t>– comments for type designation</a:t>
            </a:r>
          </a:p>
        </p:txBody>
      </p:sp>
      <p:pic>
        <p:nvPicPr>
          <p:cNvPr id="7" name="Picture 6">
            <a:extLst>
              <a:ext uri="{FF2B5EF4-FFF2-40B4-BE49-F238E27FC236}">
                <a16:creationId xmlns:a16="http://schemas.microsoft.com/office/drawing/2014/main" id="{E3893468-AF8E-8A6B-A692-37B4AFCC8C7E}"/>
              </a:ext>
            </a:extLst>
          </p:cNvPr>
          <p:cNvPicPr>
            <a:picLocks noChangeAspect="1"/>
          </p:cNvPicPr>
          <p:nvPr/>
        </p:nvPicPr>
        <p:blipFill>
          <a:blip r:embed="rId3"/>
          <a:stretch>
            <a:fillRect/>
          </a:stretch>
        </p:blipFill>
        <p:spPr>
          <a:xfrm>
            <a:off x="218965" y="834011"/>
            <a:ext cx="6453141" cy="5391117"/>
          </a:xfrm>
          <a:prstGeom prst="rect">
            <a:avLst/>
          </a:prstGeom>
          <a:ln>
            <a:solidFill>
              <a:schemeClr val="accent1"/>
            </a:solidFill>
          </a:ln>
        </p:spPr>
      </p:pic>
    </p:spTree>
    <p:extLst>
      <p:ext uri="{BB962C8B-B14F-4D97-AF65-F5344CB8AC3E}">
        <p14:creationId xmlns:p14="http://schemas.microsoft.com/office/powerpoint/2010/main" val="4186317928"/>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1308</TotalTime>
  <Words>1820</Words>
  <Application>Microsoft Office PowerPoint</Application>
  <PresentationFormat>Widescreen</PresentationFormat>
  <Paragraphs>280</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Roboto</vt:lpstr>
      <vt:lpstr>Office</vt:lpstr>
      <vt:lpstr>Project INF: “Research Data Management – State of the Art”</vt:lpstr>
      <vt:lpstr>Agenda</vt:lpstr>
      <vt:lpstr>Funding Period 1 Data: Access Request</vt:lpstr>
      <vt:lpstr>Funding Period 1 Data: Full Recovery Probability</vt:lpstr>
      <vt:lpstr>IT Infrastructure: current status</vt:lpstr>
      <vt:lpstr>Collocation requirements (for 1U Dell PowerEdge R6615)</vt:lpstr>
      <vt:lpstr>INF RDMS Workshop (7-9 November 2023)</vt:lpstr>
      <vt:lpstr>What about customization?</vt:lpstr>
      <vt:lpstr>UI to create a new user-defined type</vt:lpstr>
      <vt:lpstr>RDMS Templates for type </vt:lpstr>
      <vt:lpstr>RDMS: Extended Properties (the basics) </vt:lpstr>
      <vt:lpstr>Sample Customised Form</vt:lpstr>
      <vt:lpstr>Use Case: Sample Transformation Workflow</vt:lpstr>
      <vt:lpstr>Tracking Samples or Handover event: initialisation</vt:lpstr>
      <vt:lpstr>Tracking Samples or Handover event: delivering / delivered</vt:lpstr>
      <vt:lpstr>Tracking Samples or Handover event: user overview</vt:lpstr>
      <vt:lpstr>Tracking Samples or Handover event: project overview</vt:lpstr>
      <vt:lpstr>Reports &amp; Statistics: Objects</vt:lpstr>
      <vt:lpstr>Reports &amp; Statistics: Users</vt:lpstr>
      <vt:lpstr>Project-wide Statistics / Person-wide Statistics</vt:lpstr>
      <vt:lpstr>Use Case: Sample -&gt; EDX -&gt; Resistance</vt:lpstr>
      <vt:lpstr>Thanks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Günther, Franziska, Dr.</dc:creator>
  <cp:lastModifiedBy>Виктор Дударев</cp:lastModifiedBy>
  <cp:revision>319</cp:revision>
  <cp:lastPrinted>2021-07-01T07:54:40Z</cp:lastPrinted>
  <dcterms:created xsi:type="dcterms:W3CDTF">2018-11-13T11:45:51Z</dcterms:created>
  <dcterms:modified xsi:type="dcterms:W3CDTF">2024-02-15T22:35:53Z</dcterms:modified>
</cp:coreProperties>
</file>