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5" r:id="rId1"/>
    <p:sldMasterId id="2147483679" r:id="rId2"/>
  </p:sldMasterIdLst>
  <p:notesMasterIdLst>
    <p:notesMasterId r:id="rId20"/>
  </p:notesMasterIdLst>
  <p:handoutMasterIdLst>
    <p:handoutMasterId r:id="rId21"/>
  </p:handoutMasterIdLst>
  <p:sldIdLst>
    <p:sldId id="256" r:id="rId3"/>
    <p:sldId id="403" r:id="rId4"/>
    <p:sldId id="9499" r:id="rId5"/>
    <p:sldId id="9498" r:id="rId6"/>
    <p:sldId id="9463" r:id="rId7"/>
    <p:sldId id="9464" r:id="rId8"/>
    <p:sldId id="9474" r:id="rId9"/>
    <p:sldId id="9475" r:id="rId10"/>
    <p:sldId id="9492" r:id="rId11"/>
    <p:sldId id="9453" r:id="rId12"/>
    <p:sldId id="9494" r:id="rId13"/>
    <p:sldId id="397" r:id="rId14"/>
    <p:sldId id="9477" r:id="rId15"/>
    <p:sldId id="384" r:id="rId16"/>
    <p:sldId id="9456" r:id="rId17"/>
    <p:sldId id="9466" r:id="rId18"/>
    <p:sldId id="9497" r:id="rId19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B0BD07-221F-49F1-84C3-A636A7D2C99B}">
          <p14:sldIdLst>
            <p14:sldId id="256"/>
          </p14:sldIdLst>
        </p14:section>
        <p14:section name="Liang Yanyan" id="{A65E0E44-AFBD-4B2D-9095-E8FEEDF3B8B8}">
          <p14:sldIdLst>
            <p14:sldId id="403"/>
            <p14:sldId id="9499"/>
            <p14:sldId id="9498"/>
            <p14:sldId id="9463"/>
            <p14:sldId id="9464"/>
            <p14:sldId id="9474"/>
            <p14:sldId id="9475"/>
          </p14:sldIdLst>
        </p14:section>
        <p14:section name="Publication type" id="{3A98F23C-1CF7-4B82-BAEA-3AC3F3F36FCA}">
          <p14:sldIdLst>
            <p14:sldId id="9492"/>
            <p14:sldId id="9453"/>
            <p14:sldId id="9494"/>
          </p14:sldIdLst>
        </p14:section>
        <p14:section name="Conclusion" id="{BA70D61A-F589-4CAA-B1AF-793277921755}">
          <p14:sldIdLst>
            <p14:sldId id="397"/>
          </p14:sldIdLst>
        </p14:section>
        <p14:section name="NFDI AAI" id="{56118B26-A60B-4816-85A5-D4A1A7D8E17F}">
          <p14:sldIdLst>
            <p14:sldId id="9477"/>
          </p14:sldIdLst>
        </p14:section>
        <p14:section name="&quot;Partner&quot; Access Level" id="{9542FD90-6CBF-4D51-935A-C7DAD9D2B92D}">
          <p14:sldIdLst>
            <p14:sldId id="384"/>
          </p14:sldIdLst>
        </p14:section>
        <p14:section name="Tafel Slope" id="{E48A7B6C-17B1-4AED-B96A-F9F62D2893F8}">
          <p14:sldIdLst>
            <p14:sldId id="9456"/>
            <p14:sldId id="9466"/>
            <p14:sldId id="94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0432FF"/>
    <a:srgbClr val="4C0B07"/>
    <a:srgbClr val="004C93"/>
    <a:srgbClr val="2E3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0" autoAdjust="0"/>
    <p:restoredTop sz="86404" autoAdjust="0"/>
  </p:normalViewPr>
  <p:slideViewPr>
    <p:cSldViewPr snapToGrid="0">
      <p:cViewPr varScale="1">
        <p:scale>
          <a:sx n="95" d="100"/>
          <a:sy n="95" d="100"/>
        </p:scale>
        <p:origin x="100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40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5A9029-D419-CC36-E2B9-5E00E84FF4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A68C2-ABBF-C7F1-08F7-E0FA2109EF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120CC-B14A-4276-BC9B-30C89641BAD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C66B3-741F-3822-E843-881D10F2BB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ED757-3AE4-AF73-0B9F-324E55E7D7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1140-198F-4929-BC70-E73E07C4B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9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3840" units="cm"/>
          <inkml:channel name="Y" type="integer" min="-37" max="2011" units="cm"/>
          <inkml:channel name="T" type="integer" max="2.14748E9" units="dev"/>
        </inkml:traceFormat>
        <inkml:channelProperties>
          <inkml:channelProperty channel="X" name="resolution" value="82.27425" units="1/cm"/>
          <inkml:channelProperty channel="Y" name="resolution" value="60.95238" units="1/cm"/>
          <inkml:channelProperty channel="T" name="resolution" value="1" units="1/dev"/>
        </inkml:channelProperties>
      </inkml:inkSource>
      <inkml:timestamp xml:id="ts0" timeString="2025-03-21T14:16:57.2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1676 12823 0,'-18'0'234,"-35"0"-203,36 0-31,-36 0 16,35 0 0,-35 0-1,18 0 1,-18 0 15,18 0-15,-1 0 15,19 0-15,-1 0-1,0 0 1,-35 0 0,18 0 15,0 0-16,0 0 1,-1 0 15,19 0-15,-19 0 0,1 0-1,0 0 1,17 0-1,-52 0 1,-1 18 15,53-18 1,-52 0-1,52 18-16,-17-1 1,17-17 0,-17 18-1,-18 0 48,36-18-32,-19 17 0,19 19 1,-19-19-1,19 1 0,17 0-31,-18 17 31,0 18 1,1-18-1,17 0 16,0-17-16,0 0-31,0-1 31,0 18 0,17-17 16,1 0 0,0-1-16,17 1 1,0 0-1,-35-1 0,18 1 0,17 0 1,-17-1 15,35 18-16,-18-17 16,18 0-16,-18-18 0,36 17 0,-18 1 1,35 0-1,35-18 0,-17 17 0,-35 1 1,17-18-1,-53 0-31,53 0 31,18 0 0,-88 0-31,52 0 32,-52 0-32,70 0 31,36 0 0,17 0 0,0 0 1,0 0-1,-17 0 0,34 0 0,-122 0-31,69 0 32,37 0-1,-90 0-31,37 0 31,69 0 0,-17 0 1,18 0-1,53 0 0,17 0 0,-35 0 1,-35 0-1,194 0 0,-195 0 0,1 0 1,-88 0-32,52 0 31,71 0-15,-141 0-1,71 0 16,87 0 1,-52 0-17,-124 0 1,71 0 15,18 0-15,-89 0-1,124 0 1,-124 0 0,88 0-1,-70 0 1,53 0 0,-88 0-1,70 0 1,0 0 15,-35 0-15,-18 0-16,36 0 15,-18 0 1,-18 0-16,18 0 16,-18 0-16,54 0 31,-37 0-16,54 0 1,-88 0 0,70 0-1,-70 0 1,88 35 0,-71-35-1,35 0 1,-52 0-1,17 0-15,36 0 16,-53 0 0,35 0-16,35 0 15,0 35 1,-53-35-16,53 18 31,-35-18-15,53 0-1,18 0 17,-89 0-17,71 0 1,35 53 15,-88-53-15,88 0-1,-88 0 1,88 18 0,-106-1-1,18-17 1,18 0 0,-1 0-1,89 0 16,-124 0-31,71 0 32,17 0-1,-87 0-15,87 0-1,-87 0-15,52 0 31,0 0 1,35 0-1,-70 0-15,36 0-1,-72 0 1,54 0-1,-36 0-15,88 0 32,19 0-1,-90 0-31,72 0 31,70 0 0,-106 0-15,18 0 0,17 0 15,36 0 0,-141 0-31,105 0 31,107 0 1,-160 0-32,-17 0 15,88 0 1,-88 0-16,141 0 31,71-17 0,-71-19 1,-35 19-1,-1 17 0,-122 0-31,34 0 16,124-18 15,-123 18-31,52 0 31,159-35 1,-88 17-1,-70 18 0,35 0 0,-1 0 1,-69 0-1,69 0-16,-105 0 1,88 0 15,-88 0-31,124 0 16,-142 0 0,177 0-1,-36 0 16,-105 0-15,105 0 0,-123 0-1,88 0 1,-88 0 0,123 0-1,-140 0 1,122 0-1,-87 0 1,88 0 0,-124 0-1,53-35 1,-53 35 0,1 0-16,34 0 15,-35 0 1,36 0-16,17 0 15,-53 0 1,36 0-16,0 0 16,-36 0-1,124 0 1,-124 0 0,124 0-1,-142 0 1,107 0-1,-71 0 1,70 0 0,-70 0-1,0 0 1,0 0-16,-18-18 16,53 18-1,-17 0-15,52 0 31,36 0 1,0 0-1,-18 0 0,0 0 0,-17 0 1,-89 0-17,106 0 1,-123 0 0,123 0-1,-124 0 1,54 0-1,-53 0-15,-1 0 16,18 0 0,-17 0-16,53 0 31,17 0 0,35 0 0,1 0 1,-54 0-1,-17 0 0,-17 0 0,17-17 1,-53-1-1,17 0 31,18 18-30,-17-17-17,17-19 1,-17-16 15,0 34 0,-18-17 16,0-18-15,0 35-1,0-17 0,0-18 0,0 35 1,0-35-1,-18 36 0,0-1 0,1-52 1,-1 34 14,-70-34 17,70 70-63,-17-18 16,17 18-16,-52-35 31,-18 17 0,-18-17 0,88 35-31,-52-35 32,52 35-32,-123-18 31,53 18 0,70 0-31,-53 0 31,-17 0 1,71 0-32,-36 0 31,-18 0 0,-35 0 0,-17 0 1,35 0-1,17 0 0,53 0-31,-35 0 31,-17 18-31,35-18 16,-18 0 0,0 17-1,35-17 1,-70 18-1,-18-18 17,18 0-1,53 35-15,-18-35-1,35 0 1,-70 35-1,17-35 17,36 18-17,-35-18 1,52 0 0,-35 0-1,18 0 1,-89 0-1,54 0 17,52 0-17,-17 0-15,-36 0 16,54 0 0,-19 0-16,-17 0 15,18 0 1,17 0-16,-52 0 15,52 0-15,-88 0 32,89 0-17,-71 0 1,52 0 0,1 35-16,17-35 15,-35 0 16,-17 0 1,52 0-17,-35 0 1,36 0-16,-19 0 31,-52 0 0,35 0-31,-17 0 32,-1 0-1,36 0-15,-36 0-1,36 0-15,-35 0 31,52 0-15,-17 0-16,-1 0 16,19 0-1,-54 0 1,54 0 0,-36 0-1,-36 0 16,54 0-15,17 0 0,-17 0-1,18 0-15,-36 0 32,35 0-17,-35 0-15,18 0 16,0 0-1,-1 0-15,-34 0 16,52 0 0,0 0-16,-52 0 15,52 0 1,-88 0 0,71 0-1,-53 0 1,70 0-1,-70 0 1,70 0 0,-70-35-1,-18 35 17,54 0-1,16 0-16,1 0-15,-18 0 16,18 0 0,-36 0-16,36 0 15,-36 0 1,54 0-16,-54 0 16,54 0-16,-89 0 31,-35 0 0,123 0-31,-70 0 31,17 0 1,1 0-1,-1 0 0,53 0-31,1 0 16,-89 0 15,-35 0 0,53 0 0,-18 0 1,53 0-17,-35 0 1,70 0 0,-88 0-1,53 0 1,-35 0-1,71 0 1,-72 0 0,72 0-1,-54 0 1,54 0-16,-36 0 16,17 0-1,-17 0-15,36 0 16,-54 0-1,54 0-15,-36 0 32,35 0-32,-70 0 31,-53 0 0,35 0 0,-53 0 1,36 0-1,-1 0 0,18 0 0,-52 0 1,16 0-1,19 0 0,52 0 0,-17 0 1,53 0-32,-71 0 31,-70 0 0,140 0-31,-52 0 31,0 0 1,-35 0-1,17 0 0,18 0 0,-1 0 1,1 0-1,18 0 0,-36 0 0,88 0-31,-70 0 32,-18 0-1,71 0-31,-71 0 31,-35 0 0,17 0 1,1 0-1,0 0 0,17 0 0,-35 0 1,52 0-1,-34 0 0,70 0-31,-35 0 31,52 0-31,-52 0 32,-106 0-1,71 0 0,17 0 0,18 0 1,0 0-1,35 0-31,-18 0 31,36 0-31,-53 0 31,52 0-31,-52 0 16,-35 0 31,-1 0-16,-52 0 0,141 0-31,-36 0 32,-70 0-1,35 0 0,88 0-31,-34 0 0,-1 0 31,0 0-31,17 0 0,-17 0 16,-17 0 15,35 0-31,-54 0 32,72 0-32,-36 0 15,-53 0 16,88 0-31,-70 0 16,35 0 0,-35 0-1,-18 0 17,89 0-17,-19 0-15,-17 0 16,1 0-1,-19 0 1,36 0 0,-53 0-1,70 0 1,-70 0 0,52 0-1,1 0 1,-18 0-1,-17 0 1,52 0 0,-70 0-1,70 0 1,-35 0-16,-53 0 16,71 0-1,17 0-15,-105 0 16,70 0-1,0 0-15,-35 0 16,53 0-16,-89 0 31,54 0-15,52 0-16,-70 0 31,35 0-15,-35 0-1,0 0 17,35 0-17,0 0 1,0 0-16,35 0 16,-35 0-1,0 0-15,-35 0 31,35 0-15,36 0-16,-36 0 31,17 0 1,-17 0-1,18 0 0,18 0-31,-36 0 31,0 0 1,0 0-1,0 0 0,35 0 0,1 0 1,-36 0-1,17 0 0,1 0 0,0 0 1,0 0-32,-18 0 31,0 0 0,0 0 0,-35 0 1,35 0-1,-35 0 0,17 0 0,18 0 1,35 0-17,-52 0 1,35 0 15,-1 0 0,19 0-31,-1 0 16,-17 0 0,17 0-16,-17 0 31,-89 18 0,71-1 0,1-17 1,-19 0-1,53 0 0,-35 18 0,36-18-31,-18 0 32,-1 0-17,19 0 32,-1 0 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3840" units="cm"/>
          <inkml:channel name="Y" type="integer" min="-37" max="2011" units="cm"/>
          <inkml:channel name="T" type="integer" max="2.14748E9" units="dev"/>
        </inkml:traceFormat>
        <inkml:channelProperties>
          <inkml:channelProperty channel="X" name="resolution" value="82.27425" units="1/cm"/>
          <inkml:channelProperty channel="Y" name="resolution" value="60.95238" units="1/cm"/>
          <inkml:channelProperty channel="T" name="resolution" value="1" units="1/dev"/>
        </inkml:channelProperties>
      </inkml:inkSource>
      <inkml:timestamp xml:id="ts0" timeString="2025-03-21T14:17:00.5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14993 8484 0,'-18'-17'156,"36"-1"-125,0-17 0,35-18 1,-53 35-17,17-17 1,1 0 15,17-1-15,-17 19-1,-1-1 17,19 18-1,-1-35-31,-17 17 31,17 18 0,-17-17 1,-1 17-17,54 0 1,-54 0-1,36-18 1,-35 18 0,0 0-1,-1 0 1,1 0 0,0 0 15,-1 0 16,1 0-16,17 0-31,0 0 31,-17 18 0,0 17 1,-1 0-17,19 36 17,-36-36-1,0 0 0,0 18 0,0-35-31,0 52 32,0 18-1,0 1 0,0-36 0,-36 17 1,19-17-1,-1-35 0,0-1 0,-52 54 1,52-71-32,1 0 15,-54 53 16,0-36 1,54 1-1,-1 0 47,0-1-47,18 19 1,0 17-17,0-36 1,0 36 15,0-35 0,0-1 47,0 19-46,0-19-1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3840" units="cm"/>
          <inkml:channel name="Y" type="integer" min="-37" max="2011" units="cm"/>
          <inkml:channel name="T" type="integer" max="2.14748E9" units="dev"/>
        </inkml:traceFormat>
        <inkml:channelProperties>
          <inkml:channelProperty channel="X" name="resolution" value="82.27425" units="1/cm"/>
          <inkml:channelProperty channel="Y" name="resolution" value="60.95238" units="1/cm"/>
          <inkml:channelProperty channel="T" name="resolution" value="1" units="1/dev"/>
        </inkml:channelProperties>
      </inkml:inkSource>
      <inkml:timestamp xml:id="ts0" timeString="2025-03-21T14:17:02.3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15222 9878 0,'18'0'62,"0"0"1,17 0-16,0 0 15,0 0-31,1 0 1,-19 0 124,36 0-125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13.10.2025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972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B11CA-0903-A50A-FE3A-893ACCBC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6E790A-4D86-6E29-452B-E652E4EC1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5455CF-A628-176A-FADE-2498CF3F8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5687AB-E792-0BFD-EA5D-C622A6B4A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667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403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FB84-45E8-73AB-B87D-F57CD901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73372-6311-3051-76B8-3693F4ADC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C0E78-76D1-BFAF-8DA5-A958A4B0A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42C27-83EB-3565-A73C-FBC940F01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795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69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16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7185-2D90-48B6-6BFF-D1E9605C5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AED1F9-B9EA-1874-B513-18075F7D5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76F8E-081D-3456-D61F-DF3D48907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B2A30-6748-2E68-95B0-9703AED54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159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A016A-CD2F-4FD8-8ACB-089C8527C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DC99D1-3C05-8735-E475-C84F4FA58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992C46-81EA-24CB-04E0-397A9B32C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2B888-1AD2-EABF-1DA0-3B0CAA933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47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D498C-AF5B-864E-0841-0115EE7F6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08EF38E-9057-B972-F747-9CC27DDF0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C0D918E-4B76-5074-2621-2079BD11E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AF0455-4F41-8963-0392-590282B40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41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47FF1-0085-08FF-C64C-E6B9D0BDA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241C79C-8A51-C169-0734-F71AC3AD4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1C7EBAC-5322-3008-BE13-28C6681F6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D4508E-19FD-7A5E-9E1D-9F56EB408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60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B1002-0AC0-2AD1-24BE-BB372BBE3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DCA6ECE-87C6-704E-F774-210F5DAAE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157E40-0B23-EA5B-8C61-CE0C2F8F8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944F84-281A-3C1B-7AB5-1E96CFD5A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920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278A3-A697-BBCB-340D-C491DA78E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0F83E99-5E27-7E9F-F45B-D31C4423F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B4DCAD-88E8-719A-3858-36EEFECFA7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8CAC69-B877-CAEC-2203-5DF61D0A3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295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61219-0417-A5D4-F700-66C49B6D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98D83-72A3-ACFB-1CBA-BB7E0607F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DEAF2-298D-DB0C-B238-39A9E3C30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C77C1-6174-7533-764B-91D0077BB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875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0606A-691E-6E71-0C17-C2A13C7BF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C396852-EE4D-CF84-2F15-744131911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55458B-FFE7-6E4E-B0AE-80FFF72E6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73EDA7-DE17-22F7-19DF-B0008283E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749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D035-C793-7235-2EF1-D3617C5C8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DFE8D0-97BE-0451-8569-D8780F2C2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606130-C751-D085-B4B5-D4366A836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799176-B9EF-B601-5020-8683BC41E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9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  <p:pic>
        <p:nvPicPr>
          <p:cNvPr id="2054" name="Picture 6" descr="Logo Lehrstuhl Materials Discovery">
            <a:extLst>
              <a:ext uri="{FF2B5EF4-FFF2-40B4-BE49-F238E27FC236}">
                <a16:creationId xmlns:a16="http://schemas.microsoft.com/office/drawing/2014/main" id="{C9CF2E9C-9C9D-1CC9-8FD5-806FA9ABCB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311" y="5798415"/>
            <a:ext cx="1781894" cy="4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34">
            <a:extLst>
              <a:ext uri="{FF2B5EF4-FFF2-40B4-BE49-F238E27FC236}">
                <a16:creationId xmlns:a16="http://schemas.microsoft.com/office/drawing/2014/main" id="{3DC99355-92EB-E52E-F1B5-C72C6596A8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7037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3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>
          <p15:clr>
            <a:srgbClr val="FBAE40"/>
          </p15:clr>
        </p15:guide>
        <p15:guide id="5" pos="279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1307650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  <p15:guide id="5" pos="2790">
          <p15:clr>
            <a:srgbClr val="FBAE40"/>
          </p15:clr>
        </p15:guide>
        <p15:guide id="6" pos="5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432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2000" y="1272000"/>
            <a:ext cx="6048000" cy="403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0149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50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5472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8335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60000" y="1224000"/>
            <a:ext cx="456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4277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0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0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4505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20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1562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012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0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22" name="Area C" hidden="1">
            <a:extLst>
              <a:ext uri="{FF2B5EF4-FFF2-40B4-BE49-F238E27FC236}">
                <a16:creationId xmlns:a16="http://schemas.microsoft.com/office/drawing/2014/main" id="{0F8AF86F-DAD4-E648-A096-8E7DDD34F16A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3" name="Element_C">
              <a:extLst>
                <a:ext uri="{FF2B5EF4-FFF2-40B4-BE49-F238E27FC236}">
                  <a16:creationId xmlns:a16="http://schemas.microsoft.com/office/drawing/2014/main" id="{717E5556-728B-D449-9DB4-95716CFA47C0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_C">
              <a:extLst>
                <a:ext uri="{FF2B5EF4-FFF2-40B4-BE49-F238E27FC236}">
                  <a16:creationId xmlns:a16="http://schemas.microsoft.com/office/drawing/2014/main" id="{3331879B-FD0F-4F43-8A20-22FB5D4129E5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C01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4" y="6372000"/>
            <a:ext cx="4995073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CRC/TRR 247 INF</a:t>
            </a:r>
          </a:p>
          <a:p>
            <a:r>
              <a:rPr lang="ru-RU" sz="1200" noProof="0" dirty="0">
                <a:solidFill>
                  <a:srgbClr val="004C93"/>
                </a:solidFill>
              </a:rPr>
              <a:t>13</a:t>
            </a:r>
            <a:r>
              <a:rPr lang="en-US" sz="1200" noProof="0" dirty="0">
                <a:solidFill>
                  <a:srgbClr val="004C93"/>
                </a:solidFill>
              </a:rPr>
              <a:t> October 2025 | Lunch Time Seminar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  <p:grpSp>
        <p:nvGrpSpPr>
          <p:cNvPr id="2" name="Gruppieren 28">
            <a:extLst>
              <a:ext uri="{FF2B5EF4-FFF2-40B4-BE49-F238E27FC236}">
                <a16:creationId xmlns:a16="http://schemas.microsoft.com/office/drawing/2014/main" id="{C04A0882-48CA-4DB8-4718-A11835A672A7}"/>
              </a:ext>
            </a:extLst>
          </p:cNvPr>
          <p:cNvGrpSpPr/>
          <p:nvPr userDrawn="1"/>
        </p:nvGrpSpPr>
        <p:grpSpPr>
          <a:xfrm>
            <a:off x="10489546" y="6104033"/>
            <a:ext cx="1491446" cy="695182"/>
            <a:chOff x="10466773" y="6064346"/>
            <a:chExt cx="1491446" cy="695182"/>
          </a:xfrm>
        </p:grpSpPr>
        <p:sp>
          <p:nvSpPr>
            <p:cNvPr id="3" name="Rechteck 29">
              <a:extLst>
                <a:ext uri="{FF2B5EF4-FFF2-40B4-BE49-F238E27FC236}">
                  <a16:creationId xmlns:a16="http://schemas.microsoft.com/office/drawing/2014/main" id="{F5595C69-60D0-5A00-D281-8FFC2844F72C}"/>
                </a:ext>
              </a:extLst>
            </p:cNvPr>
            <p:cNvSpPr/>
            <p:nvPr userDrawn="1"/>
          </p:nvSpPr>
          <p:spPr>
            <a:xfrm>
              <a:off x="10466773" y="6195600"/>
              <a:ext cx="468000" cy="231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fik 30">
              <a:hlinkClick r:id="" action="ppaction://noaction"/>
              <a:extLst>
                <a:ext uri="{FF2B5EF4-FFF2-40B4-BE49-F238E27FC236}">
                  <a16:creationId xmlns:a16="http://schemas.microsoft.com/office/drawing/2014/main" id="{98C7AA77-346B-C2AD-CA5E-843A5837B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780" y="6064346"/>
              <a:ext cx="1445439" cy="69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4000" y="5640000"/>
            <a:ext cx="10080000" cy="432000"/>
          </a:xfrm>
        </p:spPr>
        <p:txBody>
          <a:bodyPr/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1pPr>
            <a:lvl2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2pPr>
            <a:lvl3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3pPr>
            <a:lvl4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4pPr>
            <a:lvl5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5pPr>
            <a:lvl6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6pPr>
            <a:lvl7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7pPr>
            <a:lvl8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8pPr>
            <a:lvl9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24000" y="6240000"/>
            <a:ext cx="10080000" cy="19200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000" y="4665600"/>
            <a:ext cx="3340800" cy="231864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0910400" cy="4248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3600" y="0"/>
            <a:ext cx="1920483" cy="192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5193600"/>
            <a:ext cx="4703915" cy="432000"/>
          </a:xfrm>
        </p:spPr>
        <p:txBody>
          <a:bodyPr/>
          <a:lstStyle>
            <a:lvl1pPr>
              <a:lnSpc>
                <a:spcPts val="3333"/>
              </a:lnSpc>
              <a:defRPr cap="all" baseline="0"/>
            </a:lvl1pPr>
          </a:lstStyle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9599" y="5193600"/>
            <a:ext cx="3340800" cy="432000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r>
              <a:rPr lang="de-DE" dirty="0"/>
              <a:t>Logo auf Platzhalter ziehen</a:t>
            </a:r>
          </a:p>
        </p:txBody>
      </p:sp>
    </p:spTree>
    <p:extLst>
      <p:ext uri="{BB962C8B-B14F-4D97-AF65-F5344CB8AC3E}">
        <p14:creationId xmlns:p14="http://schemas.microsoft.com/office/powerpoint/2010/main" val="3169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008000"/>
            <a:ext cx="10896000" cy="960000"/>
          </a:xfrm>
        </p:spPr>
        <p:txBody>
          <a:bodyPr/>
          <a:lstStyle>
            <a:lvl1pPr>
              <a:lnSpc>
                <a:spcPts val="7600"/>
              </a:lnSpc>
              <a:defRPr sz="6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968589"/>
            <a:ext cx="10896000" cy="1919817"/>
          </a:xfrm>
        </p:spPr>
        <p:txBody>
          <a:bodyPr/>
          <a:lstStyle>
            <a:lvl1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1pPr>
            <a:lvl2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2pPr>
            <a:lvl3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3pPr>
            <a:lvl4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4pPr>
            <a:lvl5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5pPr>
            <a:lvl6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6pPr>
            <a:lvl7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7pPr>
            <a:lvl8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8pPr>
            <a:lvl9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1855049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104000"/>
            <a:ext cx="10896000" cy="720000"/>
          </a:xfrm>
        </p:spPr>
        <p:txBody>
          <a:bodyPr/>
          <a:lstStyle>
            <a:lvl1pPr>
              <a:lnSpc>
                <a:spcPts val="5867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823999"/>
            <a:ext cx="10896000" cy="3888000"/>
          </a:xfrm>
        </p:spPr>
        <p:txBody>
          <a:bodyPr/>
          <a:lstStyle>
            <a:lvl1pPr>
              <a:lnSpc>
                <a:spcPts val="5867"/>
              </a:lnSpc>
              <a:spcAft>
                <a:spcPts val="0"/>
              </a:spcAft>
              <a:defRPr sz="4800" b="0">
                <a:solidFill>
                  <a:schemeClr val="bg1"/>
                </a:solidFill>
              </a:defRPr>
            </a:lvl1pPr>
            <a:lvl2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2pPr>
            <a:lvl3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3pPr>
            <a:lvl4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4pPr>
            <a:lvl5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5pPr>
            <a:lvl6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6pPr>
            <a:lvl7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7pPr>
            <a:lvl8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8pPr>
            <a:lvl9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524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311992">
              <a:tabLst>
                <a:tab pos="311992" algn="l"/>
              </a:tabLst>
              <a:defRPr/>
            </a:lvl2pPr>
            <a:lvl3pPr defTabSz="311992">
              <a:tabLst>
                <a:tab pos="311992" algn="l"/>
              </a:tabLst>
              <a:defRPr/>
            </a:lvl3pPr>
            <a:lvl4pPr defTabSz="311992">
              <a:tabLst>
                <a:tab pos="311992" algn="l"/>
              </a:tabLst>
              <a:defRPr/>
            </a:lvl4pPr>
            <a:lvl5pPr defTabSz="311992">
              <a:tabLst>
                <a:tab pos="311992" algn="l"/>
              </a:tabLst>
              <a:defRPr/>
            </a:lvl5pPr>
            <a:lvl6pPr marL="0" indent="0" defTabSz="311992">
              <a:buFont typeface="+mj-lt"/>
              <a:buNone/>
              <a:tabLst>
                <a:tab pos="311992" algn="l"/>
              </a:tabLst>
              <a:defRPr/>
            </a:lvl6pPr>
            <a:lvl7pPr defTabSz="311992">
              <a:tabLst>
                <a:tab pos="311992" algn="l"/>
              </a:tabLst>
              <a:defRPr/>
            </a:lvl7pPr>
            <a:lvl8pPr defTabSz="311992">
              <a:tabLst>
                <a:tab pos="311992" algn="l"/>
              </a:tabLst>
              <a:defRPr/>
            </a:lvl8pPr>
            <a:lvl9pPr defTabSz="311992">
              <a:tabLst>
                <a:tab pos="311992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3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000" y="1224000"/>
            <a:ext cx="10896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3505067" y="-624000"/>
            <a:ext cx="19778197" cy="8111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6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12336001" y="4437031"/>
            <a:ext cx="2756284" cy="11522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6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75315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736000" y="624000"/>
            <a:ext cx="6720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5999" y="5270400"/>
            <a:ext cx="6720000" cy="43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0442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241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624000" y="528000"/>
            <a:ext cx="10080000" cy="6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624000" y="1224000"/>
            <a:ext cx="10080000" cy="44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480000" y="7365485"/>
            <a:ext cx="5712011" cy="23997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960000" y="6336000"/>
            <a:ext cx="8400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r>
              <a:rPr lang="de-DE" dirty="0"/>
              <a:t>Titel | ggf. weitere Angaben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32000" y="6336000"/>
            <a:ext cx="336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784000" y="-624000"/>
            <a:ext cx="17712000" cy="8111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dt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6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1600"/>
        </a:spcAft>
        <a:buSzPct val="75000"/>
        <a:buFont typeface="Arial" panose="020B0604020202020204" pitchFamily="34" charset="0"/>
        <a:buNone/>
        <a:defRPr sz="20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11992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623984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935977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>
          <p15:clr>
            <a:srgbClr val="5ACBF0"/>
          </p15:clr>
        </p15:guide>
        <p15:guide id="2" pos="5059">
          <p15:clr>
            <a:srgbClr val="5ACBF0"/>
          </p15:clr>
        </p15:guide>
        <p15:guide id="3" orient="horz" pos="245">
          <p15:clr>
            <a:srgbClr val="5ACBF0"/>
          </p15:clr>
        </p15:guide>
        <p15:guide id="4" orient="horz" pos="2700">
          <p15:clr>
            <a:srgbClr val="5ACBF0"/>
          </p15:clr>
        </p15:guide>
        <p15:guide id="5" pos="544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rubric/inf_publications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crc247.mdi.ruhr-uni-bochum.de/rubric/area-c_c0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crc247.mdi.ruhr-uni-bochum.de/rubric/area-c_c04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pubs.acs.org/doi/10.1021/acscombsci.0c00126" TargetMode="External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.Dudarev@rub.d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c247.mdi.ruhr-uni-bochum.de/rubric/area-c_c03_molecular-clusters_publication" TargetMode="External"/><Relationship Id="rId4" Type="http://schemas.openxmlformats.org/officeDocument/2006/relationships/hyperlink" Target="https://vdudarev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ase4nfdi.de/projects/iam4nfdi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iam.services.base4nfdi.de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acs.org/doi/10.1021/acscatal.2c0358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tentiosta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lsv_900mv_5mvpers_19_07_2023_cpy88_0_calc_ecbalanced_04_co3o4nps-on-gc_01-m-koh-2954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crc1625.mdi.ruhr-uni-bochum.de/rubric/a03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crc1625.mdi.ruhr-uni-bochum.de/report/usersstatistic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18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19.png"/><Relationship Id="rId5" Type="http://schemas.openxmlformats.org/officeDocument/2006/relationships/customXml" Target="../ink/ink1.xml"/><Relationship Id="rId10" Type="http://schemas.openxmlformats.org/officeDocument/2006/relationships/image" Target="../media/image340.png"/><Relationship Id="rId4" Type="http://schemas.openxmlformats.org/officeDocument/2006/relationships/hyperlink" Target="https://crc1625.mdi.ruhr-uni-bochum.de/rubric/a03_agaupdpt_ag13_au45_pd24_pt18_surface-segregation-in-111-at-t300k" TargetMode="External"/><Relationship Id="rId9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search/?typeid=94&amp;createdbyuser=47&amp;pr0name=Temperature&amp;pr0type=Float&amp;pr0min=300&amp;pr0max=500&amp;pr1name=SourcePath&amp;pr1type=String&amp;pr1max=3&amp;pr1str=MDruns&amp;prcnt=2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mdi.ruhr-uni-bochum.de/object/ag2s-4870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demo.mdi.ruhr-uni-bochum.de/adminobject/edititem/487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c1625.mdi.ruhr-uni-bochum.de/rubric/a03_ag-au-cu-pd-pt" TargetMode="External"/><Relationship Id="rId4" Type="http://schemas.openxmlformats.org/officeDocument/2006/relationships/hyperlink" Target="https://crc1625.mdi.ruhr-uni-bochum.de/rubric/a0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crc1625.mdi.ruhr-uni-bochum.de/rubric/inf_publications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crc247.mdi.ruhr-uni-bochum.de/rubric/area-c_c0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F0A855-EB3C-04D6-EFE5-D5946B1C1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566" y="4266415"/>
            <a:ext cx="9448800" cy="1655762"/>
          </a:xfrm>
        </p:spPr>
        <p:txBody>
          <a:bodyPr/>
          <a:lstStyle/>
          <a:p>
            <a:r>
              <a:rPr lang="en-US" u="sng" dirty="0">
                <a:solidFill>
                  <a:srgbClr val="4C0B07"/>
                </a:solidFill>
              </a:rPr>
              <a:t>Victor Dudarev</a:t>
            </a:r>
            <a:r>
              <a:rPr lang="en-US" dirty="0">
                <a:solidFill>
                  <a:srgbClr val="4C0B07"/>
                </a:solidFill>
              </a:rPr>
              <a:t>, Alfred Ludwig</a:t>
            </a: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336" y="3164176"/>
            <a:ext cx="10264877" cy="163345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 Update: Theory meets Experiment, 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Publications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8938626-A650-BC0D-1205-0937B75F3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4" y="285008"/>
            <a:ext cx="135255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F063A-7CBF-D69A-BECC-B9056C12D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8" y="1"/>
            <a:ext cx="7212494" cy="1938358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3C3BB4CA-5266-A306-F96B-E9C075A24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pic>
        <p:nvPicPr>
          <p:cNvPr id="5" name="Bildplatzhalter 19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D28936C-CD09-1C28-7A52-A9B3167451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802" b="20802"/>
          <a:stretch>
            <a:fillRect/>
          </a:stretch>
        </p:blipFill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104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50704-2B35-91FA-FA2C-D2D9D53A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9D438C9-6F8E-3482-E4DE-4385151E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in RDMS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587BA2-FB54-D0A8-2B25-58116C9D6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5182" y="6362393"/>
            <a:ext cx="8803271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https://crc1625.mdi.ruhr-uni-bochum.de/rubric/inf_publications</a:t>
            </a:r>
            <a:endParaRPr lang="en-US" sz="1200" dirty="0"/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https://crc247.mdi.ruhr-uni-bochum.de/rubric/area-c_c04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CC1F3-0F3D-C6DE-8FD4-E560E04F4381}"/>
              </a:ext>
            </a:extLst>
          </p:cNvPr>
          <p:cNvSpPr txBox="1"/>
          <p:nvPr/>
        </p:nvSpPr>
        <p:spPr>
          <a:xfrm>
            <a:off x="166636" y="790736"/>
            <a:ext cx="1191483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Two types </a:t>
            </a:r>
            <a:r>
              <a:rPr lang="en-US" altLang="ru-RU" sz="2200" dirty="0">
                <a:solidFill>
                  <a:prstClr val="black"/>
                </a:solidFill>
              </a:rPr>
              <a:t>(based on </a:t>
            </a:r>
            <a:r>
              <a:rPr lang="en-US" altLang="ru-RU" sz="2200" u="sng" dirty="0">
                <a:solidFill>
                  <a:prstClr val="black"/>
                </a:solidFill>
              </a:rPr>
              <a:t>Reference</a:t>
            </a:r>
            <a:r>
              <a:rPr lang="en-US" altLang="ru-RU" sz="2200" dirty="0">
                <a:solidFill>
                  <a:prstClr val="black"/>
                </a:solidFill>
              </a:rPr>
              <a:t> table):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</a:rPr>
              <a:t>Store publications / presentations / reports in RDMS: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Alternative types</a:t>
            </a:r>
            <a:r>
              <a:rPr lang="ru-RU" altLang="ru-RU" sz="2200" b="1" dirty="0">
                <a:solidFill>
                  <a:prstClr val="black"/>
                </a:solidFill>
              </a:rPr>
              <a:t> </a:t>
            </a:r>
            <a:r>
              <a:rPr lang="en-US" altLang="ru-RU" sz="2200" b="1" dirty="0">
                <a:solidFill>
                  <a:prstClr val="black"/>
                </a:solidFill>
              </a:rPr>
              <a:t>to conclude your findings: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PowerPoint Presentation Slides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Report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2B70B-9DB4-092E-2F7F-04FB5BB7A151}"/>
              </a:ext>
            </a:extLst>
          </p:cNvPr>
          <p:cNvSpPr txBox="1"/>
          <p:nvPr/>
        </p:nvSpPr>
        <p:spPr>
          <a:xfrm>
            <a:off x="4727759" y="3475111"/>
            <a:ext cx="15826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Video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Audio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4C435F-9D4D-BAD9-1E1F-84D9786CA34B}"/>
              </a:ext>
            </a:extLst>
          </p:cNvPr>
          <p:cNvGrpSpPr/>
          <p:nvPr/>
        </p:nvGrpSpPr>
        <p:grpSpPr>
          <a:xfrm>
            <a:off x="207305" y="1270675"/>
            <a:ext cx="6782775" cy="1452399"/>
            <a:chOff x="207305" y="1270675"/>
            <a:chExt cx="6782775" cy="14523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42A2BC-0C35-C2FC-6897-132894D9B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305" y="1270675"/>
              <a:ext cx="6782775" cy="145239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75C82E74-C232-3DDC-84CC-81185B048839}"/>
                </a:ext>
              </a:extLst>
            </p:cNvPr>
            <p:cNvSpPr/>
            <p:nvPr/>
          </p:nvSpPr>
          <p:spPr>
            <a:xfrm>
              <a:off x="2110153" y="1607737"/>
              <a:ext cx="261258" cy="291402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09945501-172E-8402-CF64-4D8B307CF496}"/>
                </a:ext>
              </a:extLst>
            </p:cNvPr>
            <p:cNvSpPr/>
            <p:nvPr/>
          </p:nvSpPr>
          <p:spPr>
            <a:xfrm>
              <a:off x="2111828" y="2302745"/>
              <a:ext cx="261258" cy="291402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0FDDA99-E186-7E41-089C-AFC6AE128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6487" y="0"/>
            <a:ext cx="4745513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A05EDE-8C3A-65C1-2922-8D139B257A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04" y="4239029"/>
            <a:ext cx="5988817" cy="20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45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C6D64-6C87-6D81-5CFE-5FF9A18F6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E620B02-FA87-DB16-E79B-B20A7D96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Publication = Publication with Data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67415-BE45-75FD-D317-E61049959D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https://crc247.mdi.ruhr-uni-bochum.de/rubric/area-c_c04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https://pubs.acs.org/doi/10.1021/acscombsci.0c00126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8ABE1-5D86-4603-0F8E-4222DAFBA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14" y="850682"/>
            <a:ext cx="6392167" cy="10097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5715BB-24F8-E8E5-EF85-5FED91E37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80" y="1850759"/>
            <a:ext cx="6554115" cy="18100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F98F33-B49F-E530-3906-BECA05FC4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93" y="2939503"/>
            <a:ext cx="6277851" cy="8383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58E6C6-6551-840D-9EAB-92767EF98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018" y="4478401"/>
            <a:ext cx="6849431" cy="1076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C40EB41-25EE-3941-3243-AB314CF03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5225" y="2377439"/>
            <a:ext cx="5776775" cy="39401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CB27F28-0B86-CF2B-4E63-562788AB8BC4}"/>
              </a:ext>
            </a:extLst>
          </p:cNvPr>
          <p:cNvCxnSpPr>
            <a:cxnSpLocks/>
          </p:cNvCxnSpPr>
          <p:nvPr/>
        </p:nvCxnSpPr>
        <p:spPr>
          <a:xfrm flipH="1">
            <a:off x="1497204" y="3697793"/>
            <a:ext cx="793820" cy="964642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066E1BC-6C56-58E0-7025-B713D2B1B531}"/>
              </a:ext>
            </a:extLst>
          </p:cNvPr>
          <p:cNvCxnSpPr>
            <a:cxnSpLocks/>
          </p:cNvCxnSpPr>
          <p:nvPr/>
        </p:nvCxnSpPr>
        <p:spPr>
          <a:xfrm flipV="1">
            <a:off x="6219930" y="2743200"/>
            <a:ext cx="1939332" cy="183884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CB3F25D-AC54-D2D9-0096-8B542587FAFD}"/>
              </a:ext>
            </a:extLst>
          </p:cNvPr>
          <p:cNvSpPr txBox="1"/>
          <p:nvPr/>
        </p:nvSpPr>
        <p:spPr>
          <a:xfrm>
            <a:off x="7310176" y="785000"/>
            <a:ext cx="3372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Publication in RDMS</a:t>
            </a:r>
            <a:endParaRPr lang="en-US" dirty="0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9DB67705-EB95-AA84-0E87-B20BDEC60F0F}"/>
              </a:ext>
            </a:extLst>
          </p:cNvPr>
          <p:cNvCxnSpPr>
            <a:cxnSpLocks/>
          </p:cNvCxnSpPr>
          <p:nvPr/>
        </p:nvCxnSpPr>
        <p:spPr>
          <a:xfrm flipH="1">
            <a:off x="6511332" y="956268"/>
            <a:ext cx="855784" cy="11890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E4757C11-1F38-63A8-F92D-897B0E9C9CAC}"/>
              </a:ext>
            </a:extLst>
          </p:cNvPr>
          <p:cNvSpPr txBox="1"/>
          <p:nvPr/>
        </p:nvSpPr>
        <p:spPr>
          <a:xfrm>
            <a:off x="7331946" y="1289093"/>
            <a:ext cx="370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Article text on publisher’s web site</a:t>
            </a:r>
            <a:endParaRPr lang="en-US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D0388A4-E6B7-F0C3-0E06-565CE16A67B3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6513007" y="1473759"/>
            <a:ext cx="818939" cy="45719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6F7301EF-2998-8F59-D89D-E5D76353EE36}"/>
              </a:ext>
            </a:extLst>
          </p:cNvPr>
          <p:cNvSpPr txBox="1"/>
          <p:nvPr/>
        </p:nvSpPr>
        <p:spPr>
          <a:xfrm>
            <a:off x="7077389" y="2014249"/>
            <a:ext cx="5114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Objects/data accessible from the publication object</a:t>
            </a:r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B642668-CA8D-B4F5-E4A3-AD37EF5CE4E0}"/>
              </a:ext>
            </a:extLst>
          </p:cNvPr>
          <p:cNvSpPr txBox="1"/>
          <p:nvPr/>
        </p:nvSpPr>
        <p:spPr>
          <a:xfrm>
            <a:off x="1909186" y="4136126"/>
            <a:ext cx="370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Related objects/data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36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Arial" panose="020B0604020202020204" pitchFamily="34" charset="0"/>
              </a:rPr>
              <a:t>Thanks for your kind attention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ACCA0-8621-F316-A835-02AA0C0152B3}"/>
              </a:ext>
            </a:extLst>
          </p:cNvPr>
          <p:cNvSpPr txBox="1"/>
          <p:nvPr/>
        </p:nvSpPr>
        <p:spPr>
          <a:xfrm>
            <a:off x="285007" y="1152580"/>
            <a:ext cx="1162594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8000" dirty="0"/>
              <a:t>Questions &amp; </a:t>
            </a:r>
            <a:r>
              <a:rPr lang="de-DE" sz="8000" dirty="0" err="1"/>
              <a:t>Answers</a:t>
            </a:r>
            <a:endParaRPr lang="de-DE" sz="8000" dirty="0"/>
          </a:p>
          <a:p>
            <a:endParaRPr lang="de-DE" sz="2400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2FCA08F-F595-E922-63C8-30406A6EA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913" y="5417848"/>
            <a:ext cx="5313301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</a:rPr>
              <a:t>Victor Dudarev</a:t>
            </a:r>
          </a:p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  <a:hlinkClick r:id="rId3"/>
              </a:rPr>
              <a:t>Victor.Dudarev@rub.de</a:t>
            </a:r>
            <a:endParaRPr lang="en-US" sz="2400" dirty="0">
              <a:solidFill>
                <a:prstClr val="black"/>
              </a:solidFill>
              <a:latin typeface="+mn-lt"/>
            </a:endParaRPr>
          </a:p>
          <a:p>
            <a:pPr indent="0"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F5B7F41-2497-9FD8-16DB-0134FF742C8B}"/>
              </a:ext>
            </a:extLst>
          </p:cNvPr>
          <p:cNvSpPr txBox="1">
            <a:spLocks/>
          </p:cNvSpPr>
          <p:nvPr/>
        </p:nvSpPr>
        <p:spPr>
          <a:xfrm>
            <a:off x="5669023" y="6362393"/>
            <a:ext cx="5313301" cy="485999"/>
          </a:xfrm>
          <a:prstGeom prst="rect">
            <a:avLst/>
          </a:prstGeom>
        </p:spPr>
        <p:txBody>
          <a:bodyPr vert="horz" lIns="36000" tIns="18000" rIns="36000" bIns="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+mj-lt"/>
              <a:buNone/>
            </a:pPr>
            <a:r>
              <a:rPr lang="en-US" sz="1200" dirty="0">
                <a:hlinkClick r:id="rId4"/>
              </a:rPr>
              <a:t>https://vdudarev.ru</a:t>
            </a:r>
            <a:endParaRPr lang="en-US" sz="1200" dirty="0"/>
          </a:p>
          <a:p>
            <a:pPr indent="0">
              <a:buFont typeface="+mj-lt"/>
              <a:buNone/>
            </a:pP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F6805-B29C-1D98-A04F-72849A15ED0C}"/>
              </a:ext>
            </a:extLst>
          </p:cNvPr>
          <p:cNvSpPr txBox="1"/>
          <p:nvPr/>
        </p:nvSpPr>
        <p:spPr>
          <a:xfrm>
            <a:off x="7006214" y="4937147"/>
            <a:ext cx="52829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Misuse of types in RDMS: Publication</a:t>
            </a:r>
          </a:p>
          <a:p>
            <a:r>
              <a:rPr lang="en-US" dirty="0">
                <a:hlinkClick r:id="rId5"/>
              </a:rPr>
              <a:t>https://crc247.mdi.ruhr-uni-bochum.de/rubric/area-c_c03_molecular-clusters_publication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60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69D89-095C-A28E-CDD8-2D3E4DA7F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47AAF47-2248-8772-3F84-A7F596949220}"/>
              </a:ext>
            </a:extLst>
          </p:cNvPr>
          <p:cNvSpPr txBox="1"/>
          <p:nvPr/>
        </p:nvSpPr>
        <p:spPr>
          <a:xfrm>
            <a:off x="238990" y="771364"/>
            <a:ext cx="91938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  <a:r>
              <a:rPr lang="en-US" sz="2200" dirty="0">
                <a:solidFill>
                  <a:prstClr val="black"/>
                </a:solidFill>
              </a:rPr>
              <a:t>allow use any institutional account to log in.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BB51C1-55FD-5742-BD9E-177C2294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NFDI Login: use your institutional account in RDMS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F8CCC4-8FD8-3B5C-D3D4-BAC9714F5D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hlinkClick r:id="rId3"/>
              </a:rPr>
              <a:t>https://base4nfdi.de/projects/iam4nfdi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https://iam.services.base4nfdi.de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6A566C-42CA-B527-D25A-6C21B37F5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91" y="1205803"/>
            <a:ext cx="6452197" cy="45924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AF4F0A-6639-8ECB-DD77-64B031C30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877" y="799335"/>
            <a:ext cx="2972215" cy="476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989C6F-403F-CD78-28AE-5224241B5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7036" y="2843683"/>
            <a:ext cx="5290921" cy="29231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CD56DF-CF0C-9606-B14F-655C142A7801}"/>
              </a:ext>
            </a:extLst>
          </p:cNvPr>
          <p:cNvSpPr txBox="1"/>
          <p:nvPr/>
        </p:nvSpPr>
        <p:spPr>
          <a:xfrm>
            <a:off x="6845439" y="1619012"/>
            <a:ext cx="5346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prstClr val="black"/>
                </a:solidFill>
              </a:rPr>
              <a:t>Hint for existing users</a:t>
            </a:r>
            <a:r>
              <a:rPr lang="en-US" sz="1800" dirty="0">
                <a:solidFill>
                  <a:prstClr val="black"/>
                </a:solidFill>
              </a:rPr>
              <a:t>: bind with institutional account: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Go to your profile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Select “External Logins”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Click on “NFDI Login” and follow the instructions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808634-CD4C-22AE-7CD5-E866D619C483}"/>
              </a:ext>
            </a:extLst>
          </p:cNvPr>
          <p:cNvCxnSpPr>
            <a:cxnSpLocks/>
          </p:cNvCxnSpPr>
          <p:nvPr/>
        </p:nvCxnSpPr>
        <p:spPr>
          <a:xfrm flipV="1">
            <a:off x="8953081" y="1135464"/>
            <a:ext cx="482321" cy="95459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949C91-88F3-8D6A-FCA1-41840934E76F}"/>
              </a:ext>
            </a:extLst>
          </p:cNvPr>
          <p:cNvCxnSpPr>
            <a:cxnSpLocks/>
          </p:cNvCxnSpPr>
          <p:nvPr/>
        </p:nvCxnSpPr>
        <p:spPr>
          <a:xfrm>
            <a:off x="7335297" y="2471895"/>
            <a:ext cx="512466" cy="2341265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0E9D9F4-2B7E-5CFC-A0FE-1DD975DE090A}"/>
              </a:ext>
            </a:extLst>
          </p:cNvPr>
          <p:cNvCxnSpPr>
            <a:cxnSpLocks/>
          </p:cNvCxnSpPr>
          <p:nvPr/>
        </p:nvCxnSpPr>
        <p:spPr>
          <a:xfrm>
            <a:off x="8482484" y="2754923"/>
            <a:ext cx="922773" cy="233959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0E3419E-6A65-0101-9024-1EAA7CF79374}"/>
              </a:ext>
            </a:extLst>
          </p:cNvPr>
          <p:cNvSpPr txBox="1"/>
          <p:nvPr/>
        </p:nvSpPr>
        <p:spPr>
          <a:xfrm>
            <a:off x="153237" y="5889563"/>
            <a:ext cx="8538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b="1" u="sng" dirty="0">
                <a:solidFill>
                  <a:schemeClr val="accent1"/>
                </a:solidFill>
              </a:rPr>
              <a:t>The best case</a:t>
            </a:r>
            <a:r>
              <a:rPr lang="en-US" sz="1800" b="1" dirty="0">
                <a:solidFill>
                  <a:schemeClr val="accent1"/>
                </a:solidFill>
              </a:rPr>
              <a:t>: </a:t>
            </a:r>
            <a:r>
              <a:rPr lang="en-US" sz="1800" dirty="0">
                <a:solidFill>
                  <a:prstClr val="black"/>
                </a:solidFill>
              </a:rPr>
              <a:t>password </a:t>
            </a:r>
            <a:r>
              <a:rPr lang="en-US" sz="1800" b="1" dirty="0">
                <a:solidFill>
                  <a:prstClr val="black"/>
                </a:solidFill>
              </a:rPr>
              <a:t>+</a:t>
            </a:r>
            <a:r>
              <a:rPr lang="en-US" sz="1800" dirty="0">
                <a:solidFill>
                  <a:prstClr val="black"/>
                </a:solidFill>
              </a:rPr>
              <a:t> Google </a:t>
            </a:r>
            <a:r>
              <a:rPr lang="en-US" sz="1800" b="1" dirty="0">
                <a:solidFill>
                  <a:prstClr val="black"/>
                </a:solidFill>
              </a:rPr>
              <a:t>+</a:t>
            </a:r>
            <a:r>
              <a:rPr lang="en-US" sz="1800" dirty="0">
                <a:solidFill>
                  <a:prstClr val="black"/>
                </a:solidFill>
              </a:rPr>
              <a:t> Institutional Account (NFDI Login / Helmholtz ID).</a:t>
            </a:r>
            <a:endParaRPr lang="en-US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8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242330-634B-69F8-A2FD-25947EC29FB4}"/>
              </a:ext>
            </a:extLst>
          </p:cNvPr>
          <p:cNvSpPr txBox="1"/>
          <p:nvPr/>
        </p:nvSpPr>
        <p:spPr>
          <a:xfrm>
            <a:off x="195393" y="788314"/>
            <a:ext cx="11801215" cy="549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133" b="1" u="sng" dirty="0">
                <a:solidFill>
                  <a:prstClr val="black"/>
                </a:solidFill>
              </a:rPr>
              <a:t>Motivation</a:t>
            </a:r>
            <a:r>
              <a:rPr lang="en-US" sz="2133" b="1" dirty="0">
                <a:solidFill>
                  <a:prstClr val="black"/>
                </a:solidFill>
              </a:rPr>
              <a:t>:</a:t>
            </a:r>
          </a:p>
          <a:p>
            <a:pPr defTabSz="914377"/>
            <a:r>
              <a:rPr lang="en-US" sz="2133" dirty="0">
                <a:solidFill>
                  <a:prstClr val="black"/>
                </a:solidFill>
              </a:rPr>
              <a:t>Enable external collaborators to have limited data access in the RDMS (objects with </a:t>
            </a:r>
            <a:r>
              <a:rPr lang="en-US" sz="2133" b="1" dirty="0">
                <a:solidFill>
                  <a:prstClr val="black"/>
                </a:solidFill>
              </a:rPr>
              <a:t>Public</a:t>
            </a:r>
            <a:r>
              <a:rPr lang="en-US" sz="2133" dirty="0">
                <a:solidFill>
                  <a:prstClr val="black"/>
                </a:solidFill>
              </a:rPr>
              <a:t> and </a:t>
            </a:r>
            <a:r>
              <a:rPr lang="en-US" sz="2133" b="1" dirty="0">
                <a:solidFill>
                  <a:prstClr val="black"/>
                </a:solidFill>
              </a:rPr>
              <a:t>Partner</a:t>
            </a:r>
            <a:r>
              <a:rPr lang="en-US" sz="2133" dirty="0">
                <a:solidFill>
                  <a:prstClr val="black"/>
                </a:solidFill>
              </a:rPr>
              <a:t> access levels are visible/accessible).</a:t>
            </a:r>
          </a:p>
          <a:p>
            <a:pPr defTabSz="914377"/>
            <a:endParaRPr lang="en-US" sz="2133" dirty="0">
              <a:solidFill>
                <a:prstClr val="black"/>
              </a:solidFill>
            </a:endParaRPr>
          </a:p>
          <a:p>
            <a:pPr algn="ctr" defTabSz="914377"/>
            <a:r>
              <a:rPr lang="en-US" sz="2133" b="1" dirty="0">
                <a:solidFill>
                  <a:srgbClr val="003560">
                    <a:lumMod val="75000"/>
                    <a:lumOff val="25000"/>
                  </a:srgbClr>
                </a:solidFill>
              </a:rPr>
              <a:t>Data access policy is controlled via Data Access Levels.</a:t>
            </a:r>
          </a:p>
          <a:p>
            <a:pPr defTabSz="914377"/>
            <a:endParaRPr lang="en-US" sz="800" b="1" dirty="0">
              <a:solidFill>
                <a:prstClr val="black"/>
              </a:solidFill>
            </a:endParaRPr>
          </a:p>
          <a:p>
            <a:pPr defTabSz="914377"/>
            <a:r>
              <a:rPr lang="en-US" sz="2133" b="1" dirty="0">
                <a:solidFill>
                  <a:prstClr val="black"/>
                </a:solidFill>
              </a:rPr>
              <a:t>Five Access Levels: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Public</a:t>
            </a:r>
            <a:r>
              <a:rPr lang="en-US" sz="17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anonymous users, search engines)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</a:t>
            </a:r>
            <a:r>
              <a:rPr lang="en-US" sz="1700" u="sng" dirty="0">
                <a:solidFill>
                  <a:prstClr val="black"/>
                </a:solidFill>
              </a:rPr>
              <a:t>available to everybody </a:t>
            </a:r>
            <a:r>
              <a:rPr lang="en-US" sz="1700" dirty="0">
                <a:solidFill>
                  <a:prstClr val="black"/>
                </a:solidFill>
              </a:rPr>
              <a:t>regardless of authorization (visible to internet search engines);</a:t>
            </a:r>
          </a:p>
          <a:p>
            <a:pPr marL="914378" lvl="2"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baseline="30000" dirty="0">
                <a:solidFill>
                  <a:srgbClr val="FF0000"/>
                </a:solidFill>
              </a:rPr>
              <a:t>NEW </a:t>
            </a:r>
            <a:r>
              <a:rPr lang="en-US" sz="1700" b="1" dirty="0">
                <a:solidFill>
                  <a:prstClr val="black"/>
                </a:solidFill>
              </a:rPr>
              <a:t>Partner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external users / collaborations)</a:t>
            </a:r>
            <a:r>
              <a:rPr lang="en-US" sz="1700" b="1" baseline="30000" dirty="0">
                <a:solidFill>
                  <a:srgbClr val="FF0000"/>
                </a:solidFill>
              </a:rPr>
              <a:t>NEW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visible to the authorized users with a </a:t>
            </a:r>
            <a:r>
              <a:rPr lang="en-US" sz="1700" b="1" u="sng" dirty="0">
                <a:solidFill>
                  <a:prstClr val="black"/>
                </a:solidFill>
              </a:rPr>
              <a:t>Partner</a:t>
            </a:r>
            <a:r>
              <a:rPr lang="en-US" sz="1700" u="sng" dirty="0">
                <a:solidFill>
                  <a:prstClr val="black"/>
                </a:solidFill>
              </a:rPr>
              <a:t> claim</a:t>
            </a:r>
            <a:r>
              <a:rPr lang="en-US" sz="1700" dirty="0">
                <a:solidFill>
                  <a:prstClr val="black"/>
                </a:solidFill>
              </a:rPr>
              <a:t> (and at least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 assigned</a:t>
            </a:r>
            <a:r>
              <a:rPr lang="en-US" sz="1700" dirty="0">
                <a:solidFill>
                  <a:prstClr val="black"/>
                </a:solidFill>
              </a:rPr>
              <a:t>);</a:t>
            </a:r>
          </a:p>
          <a:p>
            <a:pPr marL="1295368" lvl="2" indent="-380990" defTabSz="914377">
              <a:buFontTx/>
              <a:buChar char="-"/>
            </a:pPr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Protected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</a:t>
            </a:r>
            <a:r>
              <a:rPr lang="en-US" sz="1700" b="1" u="sng" dirty="0">
                <a:solidFill>
                  <a:prstClr val="white">
                    <a:lumMod val="65000"/>
                  </a:prstClr>
                </a:solidFill>
              </a:rPr>
              <a:t>by default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, visible to the community only):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community (</a:t>
            </a:r>
            <a:r>
              <a:rPr lang="en-US" sz="1700" u="sng" dirty="0">
                <a:solidFill>
                  <a:prstClr val="black"/>
                </a:solidFill>
              </a:rPr>
              <a:t>available to authorized users with at least</a:t>
            </a:r>
            <a:r>
              <a:rPr lang="ru-RU" sz="1700" u="sng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prstClr val="black"/>
                </a:solidFill>
              </a:rPr>
              <a:t>ProtectedNDA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(restricted visibility):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authorized users (at least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 with </a:t>
            </a:r>
            <a:r>
              <a:rPr lang="en-US" sz="1700" b="1" u="sng" dirty="0">
                <a:solidFill>
                  <a:prstClr val="black"/>
                </a:solidFill>
              </a:rPr>
              <a:t>NDA </a:t>
            </a:r>
            <a:r>
              <a:rPr lang="en-US" sz="1700" u="sng" dirty="0">
                <a:solidFill>
                  <a:prstClr val="black"/>
                </a:solidFill>
              </a:rPr>
              <a:t>claim</a:t>
            </a:r>
            <a:r>
              <a:rPr lang="en-US" sz="1700" dirty="0">
                <a:solidFill>
                  <a:prstClr val="black"/>
                </a:solidFill>
              </a:rPr>
              <a:t> set OR to </a:t>
            </a:r>
            <a:r>
              <a:rPr lang="en-US" sz="1700" u="sng" dirty="0">
                <a:solidFill>
                  <a:prstClr val="black"/>
                </a:solidFill>
              </a:rPr>
              <a:t>Administrators</a:t>
            </a:r>
            <a:r>
              <a:rPr lang="en-US" sz="1700" dirty="0">
                <a:solidFill>
                  <a:prstClr val="black"/>
                </a:solidFill>
              </a:rPr>
              <a:t>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Private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 (person’s secret, but open for Administrators):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user-creator (at least </a:t>
            </a:r>
            <a:r>
              <a:rPr lang="en-US" sz="1700" b="1" dirty="0" err="1">
                <a:solidFill>
                  <a:prstClr val="black"/>
                </a:solidFill>
              </a:rPr>
              <a:t>PowerUser</a:t>
            </a:r>
            <a:r>
              <a:rPr lang="en-US" sz="1700" dirty="0">
                <a:solidFill>
                  <a:prstClr val="black"/>
                </a:solidFill>
              </a:rPr>
              <a:t> role assigned);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all users of </a:t>
            </a:r>
            <a:r>
              <a:rPr lang="en-US" sz="1700" b="1" dirty="0">
                <a:solidFill>
                  <a:prstClr val="black"/>
                </a:solidFill>
              </a:rPr>
              <a:t>Administrator</a:t>
            </a:r>
            <a:r>
              <a:rPr lang="en-US" sz="1700" dirty="0">
                <a:solidFill>
                  <a:prstClr val="black"/>
                </a:solidFill>
              </a:rPr>
              <a:t> role.</a:t>
            </a:r>
            <a:endParaRPr lang="en-US" sz="17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Level Update</a:t>
            </a:r>
            <a:r>
              <a:rPr lang="de-DE" dirty="0"/>
              <a:t>: </a:t>
            </a:r>
            <a:r>
              <a:rPr lang="en-US" dirty="0"/>
              <a:t>New “Partner” Access Level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EB550-9B9F-7AD6-FA82-0CE47544E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3855" y="6362393"/>
            <a:ext cx="4618469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b="1" dirty="0"/>
              <a:t>Protected</a:t>
            </a:r>
            <a:r>
              <a:rPr lang="en-US" dirty="0"/>
              <a:t> is default access level in </a:t>
            </a:r>
            <a:r>
              <a:rPr lang="en-US" b="1" dirty="0"/>
              <a:t>CRC</a:t>
            </a:r>
            <a:br>
              <a:rPr lang="en-US" b="1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NDA - Non-Disclosure Agreement</a:t>
            </a:r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D9B9496-20BF-16E1-07D8-504B0FF3218E}"/>
              </a:ext>
            </a:extLst>
          </p:cNvPr>
          <p:cNvSpPr/>
          <p:nvPr/>
        </p:nvSpPr>
        <p:spPr>
          <a:xfrm>
            <a:off x="0" y="2882764"/>
            <a:ext cx="221063" cy="3175279"/>
          </a:xfrm>
          <a:prstGeom prst="downArrow">
            <a:avLst/>
          </a:prstGeom>
          <a:solidFill>
            <a:srgbClr val="0070C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9E946-5EFF-1537-7C68-95C24F1B51C7}"/>
              </a:ext>
            </a:extLst>
          </p:cNvPr>
          <p:cNvSpPr/>
          <p:nvPr/>
        </p:nvSpPr>
        <p:spPr>
          <a:xfrm>
            <a:off x="167881" y="4122412"/>
            <a:ext cx="9950809" cy="624673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BE58F5-2F8D-7162-AA23-4A87A38D2879}"/>
              </a:ext>
            </a:extLst>
          </p:cNvPr>
          <p:cNvSpPr/>
          <p:nvPr/>
        </p:nvSpPr>
        <p:spPr>
          <a:xfrm>
            <a:off x="11183816" y="2863781"/>
            <a:ext cx="924470" cy="252213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6679C9-9895-868E-7307-E71C5AAF7168}"/>
              </a:ext>
            </a:extLst>
          </p:cNvPr>
          <p:cNvSpPr/>
          <p:nvPr/>
        </p:nvSpPr>
        <p:spPr>
          <a:xfrm>
            <a:off x="10088545" y="2885554"/>
            <a:ext cx="1004835" cy="1204125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Partner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9BACF-FF46-955D-6135-60AC9832D22A}"/>
              </a:ext>
            </a:extLst>
          </p:cNvPr>
          <p:cNvSpPr txBox="1"/>
          <p:nvPr/>
        </p:nvSpPr>
        <p:spPr>
          <a:xfrm>
            <a:off x="10051700" y="2483180"/>
            <a:ext cx="214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User’s Access Claim: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AA30FB-5D2B-4F9F-74F0-E2EA803330A2}"/>
              </a:ext>
            </a:extLst>
          </p:cNvPr>
          <p:cNvGrpSpPr/>
          <p:nvPr/>
        </p:nvGrpSpPr>
        <p:grpSpPr>
          <a:xfrm>
            <a:off x="-86695" y="2059910"/>
            <a:ext cx="385692" cy="4599636"/>
            <a:chOff x="-86695" y="2059910"/>
            <a:chExt cx="385692" cy="459963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752205-06DC-7971-671B-3EE5D616CB0F}"/>
                </a:ext>
              </a:extLst>
            </p:cNvPr>
            <p:cNvSpPr txBox="1"/>
            <p:nvPr/>
          </p:nvSpPr>
          <p:spPr>
            <a:xfrm rot="16200000">
              <a:off x="-286379" y="6090531"/>
              <a:ext cx="7686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strict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77AF65-F79E-A412-D8D6-88D4100C8E69}"/>
                </a:ext>
              </a:extLst>
            </p:cNvPr>
            <p:cNvSpPr txBox="1"/>
            <p:nvPr/>
          </p:nvSpPr>
          <p:spPr>
            <a:xfrm rot="16200000">
              <a:off x="-322355" y="2311930"/>
              <a:ext cx="8733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relaxed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5488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Catalyst Benchmark: Differential Tafel Analysis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4282" y="6362393"/>
            <a:ext cx="6858000" cy="485999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Manuel </a:t>
            </a:r>
            <a:r>
              <a:rPr lang="en-US" sz="8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Corva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Niclas Blanc, Christoph J. </a:t>
            </a:r>
            <a:r>
              <a:rPr lang="en-US" sz="8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Bondue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and Kristina </a:t>
            </a:r>
            <a:r>
              <a:rPr lang="en-US" sz="8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Tschulik</a:t>
            </a:r>
            <a:endParaRPr lang="en-US" sz="8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>
              <a:buNone/>
            </a:pPr>
            <a:r>
              <a:rPr lang="en-US" sz="8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Differential Tafel Analysis: A Quick and Robust Tool to Inspect and Benchmark Charge Transfer in Electrocatalysis</a:t>
            </a:r>
          </a:p>
          <a:p>
            <a:pPr algn="l">
              <a:buNone/>
            </a:pPr>
            <a:r>
              <a:rPr lang="en-US" sz="8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ACS Catalysis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8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2022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8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12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(21), 13805-13812. DOI: 10.1021/acscatal.2c03581</a:t>
            </a:r>
            <a:endParaRPr lang="en-US" sz="800" dirty="0">
              <a:solidFill>
                <a:prstClr val="black"/>
              </a:solidFill>
              <a:hlinkClick r:id="rId3"/>
            </a:endParaRPr>
          </a:p>
          <a:p>
            <a:pPr indent="0" defTabSz="914377">
              <a:buNone/>
            </a:pPr>
            <a:r>
              <a:rPr lang="en-US" sz="800" dirty="0">
                <a:solidFill>
                  <a:prstClr val="black"/>
                </a:solidFill>
                <a:hlinkClick r:id="rId3"/>
              </a:rPr>
              <a:t>https://pubs.acs.org/doi/10.1021/acscatal.2c03581</a:t>
            </a:r>
            <a:endParaRPr lang="en-US" sz="800" dirty="0">
              <a:solidFill>
                <a:prstClr val="black"/>
              </a:solidFill>
            </a:endParaRPr>
          </a:p>
          <a:p>
            <a:pPr indent="0" defTabSz="914377">
              <a:buNone/>
            </a:pPr>
            <a:endParaRPr lang="en-US" sz="800" dirty="0"/>
          </a:p>
          <a:p>
            <a:pPr indent="0" defTabSz="914377">
              <a:buNone/>
            </a:pPr>
            <a:endParaRPr lang="en-US" sz="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DD3BD4-3F17-1DFE-1B84-33326356B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80" y="987866"/>
            <a:ext cx="3165763" cy="5206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040F5B-C3E9-D0DE-93CD-7E5F298B1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054" y="116217"/>
            <a:ext cx="3307773" cy="61943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3E7BE0-C212-1FD0-7C89-BD4E48418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709" y="1153691"/>
            <a:ext cx="3236336" cy="5041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85368B-6C1F-7D33-BE31-C232846C15F3}"/>
              </a:ext>
            </a:extLst>
          </p:cNvPr>
          <p:cNvSpPr txBox="1"/>
          <p:nvPr/>
        </p:nvSpPr>
        <p:spPr>
          <a:xfrm>
            <a:off x="687692" y="636976"/>
            <a:ext cx="3740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b="1" u="sng" dirty="0">
                <a:solidFill>
                  <a:schemeClr val="accent1"/>
                </a:solidFill>
              </a:rPr>
              <a:t>Motivation: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evaluate catalysts</a:t>
            </a:r>
            <a:endParaRPr lang="en-US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72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3F754-A08C-DEF8-4903-AB5D6BCE8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39F17-8364-03B2-C664-9387CB04F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Data: diverse </a:t>
            </a:r>
            <a:r>
              <a:rPr lang="en-US" dirty="0" err="1"/>
              <a:t>csv&amp;txt</a:t>
            </a:r>
            <a:r>
              <a:rPr lang="en-US" dirty="0"/>
              <a:t> formats (different </a:t>
            </a:r>
            <a:r>
              <a:rPr lang="en-US" dirty="0" err="1"/>
              <a:t>potentiostats</a:t>
            </a:r>
            <a:r>
              <a:rPr lang="en-US" dirty="0"/>
              <a:t>)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FB51F-24CC-46BF-18CB-104BC3E49A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3627" y="6362393"/>
            <a:ext cx="7938655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sz="1400" dirty="0">
                <a:hlinkClick r:id="rId3"/>
              </a:rPr>
              <a:t>https://en.wikipedia.org/wiki/Potentiostat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5F279B-7A2D-83C9-4E6C-5AFA42D56C14}"/>
              </a:ext>
            </a:extLst>
          </p:cNvPr>
          <p:cNvSpPr txBox="1"/>
          <p:nvPr/>
        </p:nvSpPr>
        <p:spPr>
          <a:xfrm>
            <a:off x="179242" y="786486"/>
            <a:ext cx="5535757" cy="470898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File............: lsv_lsv1_case_a_19_07_2023_12_19_42_0001 - JUL,19.2023</a:t>
            </a:r>
          </a:p>
          <a:p>
            <a:endParaRPr lang="en-US" sz="1200" dirty="0"/>
          </a:p>
          <a:p>
            <a:r>
              <a:rPr lang="en-US" sz="1200" dirty="0"/>
              <a:t>System..........: </a:t>
            </a:r>
          </a:p>
          <a:p>
            <a:r>
              <a:rPr lang="en-US" sz="1200" dirty="0"/>
              <a:t>Temperature.....: 49.2+-0.0C</a:t>
            </a:r>
          </a:p>
          <a:p>
            <a:r>
              <a:rPr lang="en-US" sz="1200" dirty="0"/>
              <a:t>Time............: 12:19:42-12:22:50</a:t>
            </a:r>
          </a:p>
          <a:p>
            <a:r>
              <a:rPr lang="en-US" sz="1200" dirty="0"/>
              <a:t>Scan mode.......:  5mV/s</a:t>
            </a:r>
          </a:p>
          <a:p>
            <a:r>
              <a:rPr lang="en-US" sz="1200" dirty="0"/>
              <a:t>Comment.........: </a:t>
            </a:r>
          </a:p>
          <a:p>
            <a:r>
              <a:rPr lang="en-US" sz="1200" dirty="0"/>
              <a:t>                   </a:t>
            </a:r>
          </a:p>
          <a:p>
            <a:r>
              <a:rPr lang="en-US" sz="1200" dirty="0" err="1"/>
              <a:t>Electr.area</a:t>
            </a:r>
            <a:r>
              <a:rPr lang="en-US" sz="1200" dirty="0"/>
              <a:t>/</a:t>
            </a:r>
            <a:r>
              <a:rPr lang="en-US" sz="1200" dirty="0" err="1"/>
              <a:t>sqcm</a:t>
            </a:r>
            <a:r>
              <a:rPr lang="en-US" sz="1200" dirty="0"/>
              <a:t>: </a:t>
            </a:r>
          </a:p>
          <a:p>
            <a:r>
              <a:rPr lang="en-US" sz="1200" dirty="0"/>
              <a:t>Reference.......:  0.4500929,  0.3194414 PO,PF,Imi-4.0e-01  ,Ima 4.0e-01  , -2, 11272</a:t>
            </a:r>
          </a:p>
          <a:p>
            <a:endParaRPr lang="en-US" sz="1200" dirty="0"/>
          </a:p>
          <a:p>
            <a:r>
              <a:rPr lang="en-US" sz="1200" dirty="0"/>
              <a:t>Lines:   187</a:t>
            </a:r>
          </a:p>
          <a:p>
            <a:r>
              <a:rPr lang="en-US" sz="1200" dirty="0"/>
              <a:t>Columns: 3</a:t>
            </a:r>
          </a:p>
          <a:p>
            <a:endParaRPr lang="en-US" sz="1200" dirty="0"/>
          </a:p>
          <a:p>
            <a:r>
              <a:rPr lang="en-US" sz="1200" dirty="0"/>
              <a:t>Number    Time/s     </a:t>
            </a:r>
            <a:r>
              <a:rPr lang="en-US" sz="1200" b="1" dirty="0"/>
              <a:t>Potential/V   Current/A </a:t>
            </a:r>
          </a:p>
          <a:p>
            <a:r>
              <a:rPr lang="en-US" sz="1200" dirty="0"/>
              <a:t>1                0       0.000     -3.800e-05</a:t>
            </a:r>
          </a:p>
          <a:p>
            <a:r>
              <a:rPr lang="en-US" sz="1200" dirty="0"/>
              <a:t>2            1.004       0.003     -1.086e-05</a:t>
            </a:r>
          </a:p>
          <a:p>
            <a:r>
              <a:rPr lang="en-US" sz="1200" dirty="0"/>
              <a:t>3            2.005       0.008     -7.868e-06</a:t>
            </a:r>
          </a:p>
          <a:p>
            <a:r>
              <a:rPr lang="en-US" sz="1200" dirty="0"/>
              <a:t>4            3.006       0.013     -6.100e-06</a:t>
            </a:r>
          </a:p>
          <a:p>
            <a:r>
              <a:rPr lang="en-US" sz="1200" dirty="0"/>
              <a:t>5            4.006       0.018     -4.871e-06</a:t>
            </a:r>
          </a:p>
          <a:p>
            <a:r>
              <a:rPr lang="en-US" sz="1200" dirty="0"/>
              <a:t>6            5.007       0.023     -3.926e-06</a:t>
            </a:r>
          </a:p>
          <a:p>
            <a:r>
              <a:rPr lang="en-US" sz="1200" dirty="0"/>
              <a:t>7            6.008       0.028     -3.146e-06</a:t>
            </a:r>
          </a:p>
          <a:p>
            <a:r>
              <a:rPr lang="en-US" sz="1200" dirty="0"/>
              <a:t>8            7.009       0.033     -2.464e-06</a:t>
            </a:r>
          </a:p>
          <a:p>
            <a:r>
              <a:rPr lang="en-US" sz="1200" dirty="0"/>
              <a:t>9             8.01       0.038     -1.842e-06</a:t>
            </a:r>
          </a:p>
          <a:p>
            <a:r>
              <a:rPr lang="en-US" sz="1200" dirty="0"/>
              <a:t>10           9.019       0.040     -1.873e-06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D6E32-17AC-5CFF-784F-26FF3FA28301}"/>
              </a:ext>
            </a:extLst>
          </p:cNvPr>
          <p:cNvSpPr txBox="1"/>
          <p:nvPr/>
        </p:nvSpPr>
        <p:spPr>
          <a:xfrm>
            <a:off x="3209924" y="1489606"/>
            <a:ext cx="5535757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Experiment:, charge balanced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Start date:, 08 April 2025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Start time:, 18:08:35 +02:00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Time (s), </a:t>
            </a:r>
            <a:r>
              <a:rPr lang="en-US" sz="1200" b="1" i="0" u="none" strike="noStrike" baseline="0" dirty="0">
                <a:solidFill>
                  <a:srgbClr val="000000"/>
                </a:solidFill>
              </a:rPr>
              <a:t>Voltage (V), Current (A)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, Reverse I (A), Charge (C), V Range (), I Range ()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1029.63, -0.01006696, -9.316599e-06, , 0.001817496,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1029.64, -0.009909317, -8.931254e-06, , 0.001817407,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1029.65, -0.01006696, -9.187112e-06, , 0.001817315,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1029.66, -0.01006696, -8.931254e-06, , 0.001817225,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1029.67, -0.01006696, -1.038215e-05, , 0.001817121,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1029.68, -0.01006696, -9.085705e-06, , 0.001817031,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1029.69, -0.009751666, -8.836088e-06, , 0.001816942,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1029.7, -0.009751666, -8.811126e-06, , 0.001816854,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1029.71, -0.009594016, -8.432022e-06, , 0.00181677,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1029.72, -0.009594016, -9.441408e-06, , 0.001816675,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1029.73, -0.009594016, -8.533429e-06, , 0.00181659,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1029.74, -0.009594016, -9.32284e-06, , 0.001816497, 1, 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1029.75, -0.009594016, -8.851689e-06, , 0.001816408, 1, 5</a:t>
            </a:r>
          </a:p>
          <a:p>
            <a:endParaRPr lang="en-US" sz="12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D7C0E9-5EC0-2F14-1EB9-1F9AC9166D67}"/>
              </a:ext>
            </a:extLst>
          </p:cNvPr>
          <p:cNvSpPr txBox="1"/>
          <p:nvPr/>
        </p:nvSpPr>
        <p:spPr>
          <a:xfrm>
            <a:off x="6438034" y="3346114"/>
            <a:ext cx="5535757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>
                <a:solidFill>
                  <a:srgbClr val="000000"/>
                </a:solidFill>
              </a:rPr>
              <a:t>WE(1).Potential (V)	WE(1).Current (A)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	Time (s)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0.442474365234375	2.40173339843749E-06	1178.14680902547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0.44500732421875	2.08740234375E-06	1180.5882150193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0.447357177734375	1.89819335937499E-06	1183.02962101314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0.4498291015625	1.873779296875E-06	1185.47102700697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0.45233154296875	1.82189941406249E-06	1187.91243300081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0.4547119140625	2.20947265625E-06	1190.35383899465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0.457122802734375	1.910400390625E-06	1192.79524498848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0.45953369140625	2.6123046875E-06	1195.23665098232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0.462005615234375	1.8890380859375E-06	1197.67805697615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0.4644775390625	2.3651123046875E-06	1200.11946296999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0.466888427734375	1.7974853515625E-06	1202.56086896383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0.469329833984375	2.4444580078125E-06	1205.00227495766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0.47174072265625	2.81982421875E-06	1207.4436809515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0.474151611328125	2.57263183593751E-06	1209.88508694533</a:t>
            </a:r>
          </a:p>
        </p:txBody>
      </p:sp>
    </p:spTree>
    <p:extLst>
      <p:ext uri="{BB962C8B-B14F-4D97-AF65-F5344CB8AC3E}">
        <p14:creationId xmlns:p14="http://schemas.microsoft.com/office/powerpoint/2010/main" val="3762751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F5B99-0267-D010-C958-9BC52768C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D29DD-951E-1566-79BD-8DFCD3144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Tafel slope calculation</a:t>
            </a:r>
            <a:endParaRPr lang="en-US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5FD552-1BD5-C86E-56BB-DDDF7817B7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65715" y="6362393"/>
            <a:ext cx="4401177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https://inf.mdi.ruhr-uni-bochum.de/object/lsv_900mv_5mvpers_19_07_2023_cpy88_0_calc_ecbalanced_04_co3o4nps-on-gc_01-m-koh-29544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DD453-EB95-75AA-AF7E-E80BE176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70" y="753626"/>
            <a:ext cx="6809790" cy="552809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AF0DA4-0A23-8C59-8705-A2D3685F4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132" y="118491"/>
            <a:ext cx="6106794" cy="398141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FCC121-9F48-D7A2-0E30-FFB4FE2CD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7327" y="4094858"/>
            <a:ext cx="4434673" cy="276314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6D2206-5488-FC4B-5752-E940DF845CF6}"/>
              </a:ext>
            </a:extLst>
          </p:cNvPr>
          <p:cNvSpPr txBox="1"/>
          <p:nvPr/>
        </p:nvSpPr>
        <p:spPr>
          <a:xfrm>
            <a:off x="0" y="0"/>
            <a:ext cx="5637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600" b="1" u="sng" dirty="0">
                <a:solidFill>
                  <a:prstClr val="black"/>
                </a:solidFill>
              </a:rPr>
              <a:t>Motivation: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provide a standard benchmark to evaluate catalysts</a:t>
            </a:r>
            <a:endParaRPr lang="en-US" sz="1600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2" y="6362393"/>
            <a:ext cx="7235727" cy="485999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</a:t>
            </a:r>
            <a:br>
              <a:rPr lang="en-US" sz="1200" dirty="0"/>
            </a:br>
            <a:r>
              <a:rPr lang="en-US" sz="1200" b="1" dirty="0"/>
              <a:t>XRD</a:t>
            </a:r>
            <a:r>
              <a:rPr lang="en-US" sz="1200" dirty="0"/>
              <a:t> – X-Ray Diffraction (to determine crystallographic structure)</a:t>
            </a:r>
            <a:br>
              <a:rPr lang="en-US" dirty="0"/>
            </a:br>
            <a:r>
              <a:rPr lang="en-US" sz="900" i="1" dirty="0"/>
              <a:t>RDM Image source</a:t>
            </a:r>
            <a:r>
              <a:rPr lang="en-US" sz="900" dirty="0"/>
              <a:t>: Yazdi, M., </a:t>
            </a:r>
            <a:r>
              <a:rPr lang="en-US" sz="900" dirty="0" err="1"/>
              <a:t>Politze</a:t>
            </a:r>
            <a:r>
              <a:rPr lang="en-US" sz="900" dirty="0"/>
              <a:t>, M. and Müller, M. (2024) ‘A Novel Approach to Outlining Research Data Management Life Cycle: A Case Study’, Research gate, accessed 15.05.2024</a:t>
            </a:r>
          </a:p>
          <a:p>
            <a:pPr indent="0">
              <a:buNone/>
            </a:pPr>
            <a:endParaRPr lang="en-US" sz="900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D4107F-AEFD-34BB-D040-2AB6EFB2944F}"/>
              </a:ext>
            </a:extLst>
          </p:cNvPr>
          <p:cNvGrpSpPr/>
          <p:nvPr/>
        </p:nvGrpSpPr>
        <p:grpSpPr>
          <a:xfrm>
            <a:off x="3751399" y="3724272"/>
            <a:ext cx="1567543" cy="1805675"/>
            <a:chOff x="3751399" y="3724272"/>
            <a:chExt cx="1567543" cy="1805675"/>
          </a:xfrm>
        </p:grpSpPr>
        <p:sp>
          <p:nvSpPr>
            <p:cNvPr id="53" name="Flowchart: Multidocument 52">
              <a:extLst>
                <a:ext uri="{FF2B5EF4-FFF2-40B4-BE49-F238E27FC236}">
                  <a16:creationId xmlns:a16="http://schemas.microsoft.com/office/drawing/2014/main" id="{C34E2817-B967-6D26-CD01-1D6DAAE15650}"/>
                </a:ext>
              </a:extLst>
            </p:cNvPr>
            <p:cNvSpPr/>
            <p:nvPr/>
          </p:nvSpPr>
          <p:spPr>
            <a:xfrm>
              <a:off x="3751399" y="426385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C949F08-3575-0DC7-83C4-E2241457AFC9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4639375" y="372427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69E55C-0812-919B-A12B-9D868C863A07}"/>
              </a:ext>
            </a:extLst>
          </p:cNvPr>
          <p:cNvGrpSpPr/>
          <p:nvPr/>
        </p:nvGrpSpPr>
        <p:grpSpPr>
          <a:xfrm>
            <a:off x="452480" y="2662813"/>
            <a:ext cx="2220385" cy="1132770"/>
            <a:chOff x="452480" y="2662813"/>
            <a:chExt cx="2220385" cy="1132770"/>
          </a:xfrm>
        </p:grpSpPr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99C727D9-1DA9-5856-583C-4F3C23D24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80" y="3210808"/>
              <a:ext cx="2220385" cy="58477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Calculation / Compu-</a:t>
              </a:r>
              <a:r>
                <a:rPr lang="en-US" altLang="ru-RU" sz="16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tational</a:t>
              </a: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Composition</a:t>
              </a:r>
              <a:endParaRPr lang="ru-RU" altLang="ru-RU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2B606D-7076-C3B1-70FF-3D56DD8D3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2673" y="2662813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E3683-83AE-A939-B142-8311B441B438}"/>
              </a:ext>
            </a:extLst>
          </p:cNvPr>
          <p:cNvGrpSpPr/>
          <p:nvPr/>
        </p:nvGrpSpPr>
        <p:grpSpPr>
          <a:xfrm>
            <a:off x="2606138" y="2415660"/>
            <a:ext cx="3113547" cy="2299398"/>
            <a:chOff x="2606138" y="2415660"/>
            <a:chExt cx="3113547" cy="22993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89F477-9A98-7B4A-F6FA-1756407C0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6138" y="3737986"/>
              <a:ext cx="971079" cy="977072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99448755-4E5C-17E1-9E5D-74A835440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9097" y="3262730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DFCDEE-BE65-8405-36EA-9C0726137A44}"/>
                </a:ext>
              </a:extLst>
            </p:cNvPr>
            <p:cNvCxnSpPr>
              <a:cxnSpLocks/>
            </p:cNvCxnSpPr>
            <p:nvPr/>
          </p:nvCxnSpPr>
          <p:spPr>
            <a:xfrm>
              <a:off x="2658055" y="2415660"/>
              <a:ext cx="919162" cy="87015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923C3-6BD7-3050-F9B1-101D9026BE2D}"/>
              </a:ext>
            </a:extLst>
          </p:cNvPr>
          <p:cNvGrpSpPr/>
          <p:nvPr/>
        </p:nvGrpSpPr>
        <p:grpSpPr>
          <a:xfrm>
            <a:off x="5729240" y="3187723"/>
            <a:ext cx="3438705" cy="1200329"/>
            <a:chOff x="5729240" y="3187723"/>
            <a:chExt cx="3438705" cy="120032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0F2A870-E5CF-0F50-3540-2633688DC36F}"/>
                </a:ext>
              </a:extLst>
            </p:cNvPr>
            <p:cNvSpPr txBox="1"/>
            <p:nvPr/>
          </p:nvSpPr>
          <p:spPr>
            <a:xfrm>
              <a:off x="5787854" y="3187723"/>
              <a:ext cx="12158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annealing,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oxidation,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polishing, …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06ED51-FFA6-05B7-9AEA-B368F7EB65F9}"/>
                </a:ext>
              </a:extLst>
            </p:cNvPr>
            <p:cNvCxnSpPr>
              <a:cxnSpLocks/>
            </p:cNvCxnSpPr>
            <p:nvPr/>
          </p:nvCxnSpPr>
          <p:spPr>
            <a:xfrm>
              <a:off x="5729240" y="3528643"/>
              <a:ext cx="1274466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62468020-2B72-B7D1-2F4D-6C64B40FF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357" y="3264405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85A91A-A5DC-6430-50BB-4323E8510286}"/>
              </a:ext>
            </a:extLst>
          </p:cNvPr>
          <p:cNvGrpSpPr/>
          <p:nvPr/>
        </p:nvGrpSpPr>
        <p:grpSpPr>
          <a:xfrm>
            <a:off x="7159471" y="3725952"/>
            <a:ext cx="1567543" cy="1805675"/>
            <a:chOff x="7159471" y="3725952"/>
            <a:chExt cx="1567543" cy="1805675"/>
          </a:xfrm>
        </p:grpSpPr>
        <p:sp>
          <p:nvSpPr>
            <p:cNvPr id="39" name="Flowchart: Multidocument 38">
              <a:extLst>
                <a:ext uri="{FF2B5EF4-FFF2-40B4-BE49-F238E27FC236}">
                  <a16:creationId xmlns:a16="http://schemas.microsoft.com/office/drawing/2014/main" id="{A49D7880-4085-87E2-333C-085D6BC51AD9}"/>
                </a:ext>
              </a:extLst>
            </p:cNvPr>
            <p:cNvSpPr/>
            <p:nvPr/>
          </p:nvSpPr>
          <p:spPr>
            <a:xfrm>
              <a:off x="7159471" y="426553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8DC7752-BB29-DF39-79EF-3632CB9C3707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8047447" y="372595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5211D4-F516-E066-D4C0-09455A822294}"/>
              </a:ext>
            </a:extLst>
          </p:cNvPr>
          <p:cNvGrpSpPr/>
          <p:nvPr/>
        </p:nvGrpSpPr>
        <p:grpSpPr>
          <a:xfrm>
            <a:off x="72017" y="3799952"/>
            <a:ext cx="2520938" cy="1295663"/>
            <a:chOff x="72017" y="3799952"/>
            <a:chExt cx="2520938" cy="1295663"/>
          </a:xfrm>
        </p:grpSpPr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C3C051E9-09AF-1744-672B-F151D381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67" y="4326174"/>
              <a:ext cx="2160588" cy="769441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2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Request for Synthesis</a:t>
              </a:r>
              <a:endParaRPr lang="ru-RU" altLang="ru-RU" sz="2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3D8817-09BE-B089-0E6C-E70A93DD7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4299" y="3799952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FD193F0-0CE9-6EE5-994A-8C1F7B354DE3}"/>
                </a:ext>
              </a:extLst>
            </p:cNvPr>
            <p:cNvCxnSpPr>
              <a:cxnSpLocks/>
            </p:cNvCxnSpPr>
            <p:nvPr/>
          </p:nvCxnSpPr>
          <p:spPr>
            <a:xfrm>
              <a:off x="72017" y="4721411"/>
              <a:ext cx="378639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2CE27E-1939-E0D3-CFBB-D4613FE954B5}"/>
              </a:ext>
            </a:extLst>
          </p:cNvPr>
          <p:cNvGrpSpPr/>
          <p:nvPr/>
        </p:nvGrpSpPr>
        <p:grpSpPr>
          <a:xfrm>
            <a:off x="100484" y="2194248"/>
            <a:ext cx="2551087" cy="461665"/>
            <a:chOff x="100484" y="2194248"/>
            <a:chExt cx="2551087" cy="461665"/>
          </a:xfrm>
        </p:grpSpPr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B11A2F9E-5C88-5224-E5C4-59716E325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83" y="2194248"/>
              <a:ext cx="2160588" cy="46166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Idea or Plan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48E80F5-F43A-8D0D-1D12-B308ECB509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4" y="2422014"/>
              <a:ext cx="412137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A0124-4309-CAE6-EA5F-D96F0780AF93}"/>
              </a:ext>
            </a:extLst>
          </p:cNvPr>
          <p:cNvGrpSpPr/>
          <p:nvPr/>
        </p:nvGrpSpPr>
        <p:grpSpPr>
          <a:xfrm>
            <a:off x="80387" y="2404905"/>
            <a:ext cx="10929412" cy="3804975"/>
            <a:chOff x="80387" y="2404905"/>
            <a:chExt cx="10929412" cy="380497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939115D-3370-C060-D803-A73ED60E25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799" y="3729613"/>
              <a:ext cx="0" cy="2480267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38C1C4B-A193-84C8-D7F9-B38E40639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87" y="6179735"/>
              <a:ext cx="10902461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34E8AA0-4283-F9A3-CB6B-300E0E0D296F}"/>
                </a:ext>
              </a:extLst>
            </p:cNvPr>
            <p:cNvCxnSpPr>
              <a:cxnSpLocks/>
            </p:cNvCxnSpPr>
            <p:nvPr/>
          </p:nvCxnSpPr>
          <p:spPr>
            <a:xfrm>
              <a:off x="109011" y="2404905"/>
              <a:ext cx="0" cy="377483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43621C-7D90-28AB-5B28-1CB8F7AB4865}"/>
              </a:ext>
            </a:extLst>
          </p:cNvPr>
          <p:cNvSpPr txBox="1"/>
          <p:nvPr/>
        </p:nvSpPr>
        <p:spPr>
          <a:xfrm>
            <a:off x="273818" y="795048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and RDMS Object Types Interconnection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16C6A2-C669-69FD-80C1-7397A3A37D0C}"/>
              </a:ext>
            </a:extLst>
          </p:cNvPr>
          <p:cNvGrpSpPr/>
          <p:nvPr/>
        </p:nvGrpSpPr>
        <p:grpSpPr>
          <a:xfrm>
            <a:off x="7084088" y="95421"/>
            <a:ext cx="4934186" cy="3019568"/>
            <a:chOff x="7084088" y="95421"/>
            <a:chExt cx="4934186" cy="301956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BE1B8AE-9957-CCBB-4A0E-DFEBAEFA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75934" y="95421"/>
              <a:ext cx="2842340" cy="301956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C00BAD-EE3C-CA2F-70F6-A234DBE20520}"/>
                </a:ext>
              </a:extLst>
            </p:cNvPr>
            <p:cNvSpPr txBox="1"/>
            <p:nvPr/>
          </p:nvSpPr>
          <p:spPr>
            <a:xfrm>
              <a:off x="7084088" y="1228802"/>
              <a:ext cx="25422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Research workflow support in RDMS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C3F917-11A3-6F78-B6C2-D6BE53D13BC5}"/>
              </a:ext>
            </a:extLst>
          </p:cNvPr>
          <p:cNvGrpSpPr/>
          <p:nvPr/>
        </p:nvGrpSpPr>
        <p:grpSpPr>
          <a:xfrm>
            <a:off x="2647745" y="1930513"/>
            <a:ext cx="5338183" cy="523220"/>
            <a:chOff x="2647745" y="1930513"/>
            <a:chExt cx="5338183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D105E9-F178-8989-7DFE-999039C076A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5" y="2195561"/>
              <a:ext cx="849081" cy="0"/>
            </a:xfrm>
            <a:prstGeom prst="straightConnector1">
              <a:avLst/>
            </a:prstGeom>
            <a:noFill/>
            <a:ln w="63500" cap="flat" cmpd="dbl" algn="ctr">
              <a:solidFill>
                <a:schemeClr val="bg1">
                  <a:lumMod val="50000"/>
                  <a:alpha val="60000"/>
                </a:schemeClr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291A6D-D135-A13C-088D-AA3B443FFC92}"/>
                </a:ext>
              </a:extLst>
            </p:cNvPr>
            <p:cNvSpPr txBox="1"/>
            <p:nvPr/>
          </p:nvSpPr>
          <p:spPr>
            <a:xfrm>
              <a:off x="3506876" y="1930513"/>
              <a:ext cx="44790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Defines </a:t>
              </a:r>
              <a:r>
                <a:rPr lang="en-US" altLang="ru-RU" sz="14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characterisations</a:t>
              </a:r>
              <a:endParaRPr lang="en-US" altLang="ru-RU" sz="1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latin typeface="Arial" panose="020B0604020202020204" pitchFamily="34" charset="0"/>
                </a:rPr>
                <a:t>Provides report on samples &amp; measurements</a:t>
              </a:r>
              <a:endParaRPr lang="ru-RU" altLang="ru-RU" sz="1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6AE543-2120-3FE9-12A2-38A149F8B5FC}"/>
              </a:ext>
            </a:extLst>
          </p:cNvPr>
          <p:cNvGrpSpPr/>
          <p:nvPr/>
        </p:nvGrpSpPr>
        <p:grpSpPr>
          <a:xfrm>
            <a:off x="2656119" y="2244129"/>
            <a:ext cx="9442574" cy="1478584"/>
            <a:chOff x="2656119" y="2244129"/>
            <a:chExt cx="9442574" cy="14785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15915E2-9ECB-61BD-6116-9D0EA8C65307}"/>
                </a:ext>
              </a:extLst>
            </p:cNvPr>
            <p:cNvGrpSpPr/>
            <p:nvPr/>
          </p:nvGrpSpPr>
          <p:grpSpPr>
            <a:xfrm>
              <a:off x="9177499" y="3261048"/>
              <a:ext cx="2921194" cy="461665"/>
              <a:chOff x="9177499" y="3261048"/>
              <a:chExt cx="2921194" cy="461665"/>
            </a:xfrm>
          </p:grpSpPr>
          <p:sp>
            <p:nvSpPr>
              <p:cNvPr id="51" name="Text Box 10">
                <a:extLst>
                  <a:ext uri="{FF2B5EF4-FFF2-40B4-BE49-F238E27FC236}">
                    <a16:creationId xmlns:a16="http://schemas.microsoft.com/office/drawing/2014/main" id="{97FC09D8-7C9D-A82C-F1E4-A627798E08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38105" y="3261048"/>
                <a:ext cx="2160588" cy="461665"/>
              </a:xfrm>
              <a:prstGeom prst="rect">
                <a:avLst/>
              </a:prstGeom>
              <a:solidFill>
                <a:srgbClr val="92D050">
                  <a:alpha val="50000"/>
                </a:srgb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defRPr sz="20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defRPr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accent2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US" altLang="ru-RU" b="1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Report</a:t>
                </a:r>
                <a:endParaRPr lang="ru-RU" altLang="ru-RU" b="1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0EB6456E-0E92-5764-D492-677045C335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7499" y="3490124"/>
                <a:ext cx="780702" cy="1757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70C0">
                    <a:alpha val="6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D689E67-BD1F-638E-7C0C-BAFECF0F3150}"/>
                </a:ext>
              </a:extLst>
            </p:cNvPr>
            <p:cNvCxnSpPr>
              <a:cxnSpLocks/>
            </p:cNvCxnSpPr>
            <p:nvPr/>
          </p:nvCxnSpPr>
          <p:spPr>
            <a:xfrm>
              <a:off x="2656119" y="2244129"/>
              <a:ext cx="7321894" cy="105173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687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3021C-1EA4-5941-E9EE-AD3958446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40B5440-AC9D-3CBF-D48E-BF650DE99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&amp; Experiment: Chemical systems &amp; compositions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44EA02-FF94-437D-2B6C-22D3F746D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B7738640-103B-6B13-DEF5-19C1C7477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973" y="2155664"/>
            <a:ext cx="2160588" cy="65246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System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qualitative composition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" name="Line 11">
            <a:extLst>
              <a:ext uri="{FF2B5EF4-FFF2-40B4-BE49-F238E27FC236}">
                <a16:creationId xmlns:a16="http://schemas.microsoft.com/office/drawing/2014/main" id="{472C71F3-F130-46FA-1747-65BD430C51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39298" y="2803364"/>
            <a:ext cx="3175" cy="5429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2BB355C7-9986-BFAE-44C7-74947ABAC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1386" y="4489289"/>
            <a:ext cx="2160587" cy="53181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800" b="1" dirty="0">
                <a:solidFill>
                  <a:schemeClr val="tx1"/>
                </a:solidFill>
                <a:latin typeface="Arial" panose="020B0604020202020204" pitchFamily="34" charset="0"/>
              </a:rPr>
              <a:t>Modification</a:t>
            </a:r>
            <a:endParaRPr lang="ru-RU" altLang="ru-RU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0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000" dirty="0">
                <a:solidFill>
                  <a:schemeClr val="tx1"/>
                </a:solidFill>
                <a:latin typeface="Arial" panose="020B0604020202020204" pitchFamily="34" charset="0"/>
              </a:rPr>
              <a:t>crystal structure type</a:t>
            </a:r>
            <a:r>
              <a:rPr lang="ru-RU" altLang="ru-RU" sz="10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968A7A4A-62D3-60BD-65EB-A4C2C69FD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1386" y="3341527"/>
            <a:ext cx="2160587" cy="554037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800" b="1" dirty="0">
                <a:solidFill>
                  <a:schemeClr val="tx1"/>
                </a:solidFill>
                <a:latin typeface="Arial" panose="020B0604020202020204" pitchFamily="34" charset="0"/>
              </a:rPr>
              <a:t>Substance</a:t>
            </a:r>
            <a:endParaRPr lang="ru-RU" altLang="ru-RU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>
                <a:solidFill>
                  <a:schemeClr val="tx1"/>
                </a:solidFill>
                <a:latin typeface="Arial" panose="020B0604020202020204" pitchFamily="34" charset="0"/>
              </a:rPr>
              <a:t>quantitative </a:t>
            </a:r>
            <a:r>
              <a:rPr lang="en-US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composition</a:t>
            </a:r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0" name="Line 15">
            <a:extLst>
              <a:ext uri="{FF2B5EF4-FFF2-40B4-BE49-F238E27FC236}">
                <a16:creationId xmlns:a16="http://schemas.microsoft.com/office/drawing/2014/main" id="{20E2945E-54E1-0193-643D-7720E544B5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40886" y="5016339"/>
            <a:ext cx="1587" cy="52387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AC11ED13-A911-231F-0323-41D4BF6C9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923" y="5460839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b="1" dirty="0">
                <a:solidFill>
                  <a:schemeClr val="tx2"/>
                </a:solidFill>
                <a:latin typeface="Arial" panose="020B0604020202020204" pitchFamily="34" charset="0"/>
              </a:rPr>
              <a:t>…</a:t>
            </a:r>
            <a:endParaRPr lang="ru-RU" altLang="ru-RU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C839531E-668B-0906-A7AA-667CC1B7B8A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236" y="3905089"/>
            <a:ext cx="1587" cy="5937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Text Box 52">
            <a:extLst>
              <a:ext uri="{FF2B5EF4-FFF2-40B4-BE49-F238E27FC236}">
                <a16:creationId xmlns:a16="http://schemas.microsoft.com/office/drawing/2014/main" id="{89259BA1-7958-ABFF-3603-1AB5E6CB1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973" y="2803364"/>
            <a:ext cx="1008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Co-O</a:t>
            </a:r>
            <a:endParaRPr lang="ru-RU" alt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53">
            <a:extLst>
              <a:ext uri="{FF2B5EF4-FFF2-40B4-BE49-F238E27FC236}">
                <a16:creationId xmlns:a16="http://schemas.microsoft.com/office/drawing/2014/main" id="{CA32CDF6-98CF-FA56-D45C-904680C05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948" y="3954302"/>
            <a:ext cx="1039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Co</a:t>
            </a:r>
            <a:r>
              <a:rPr lang="en-US" altLang="ru-RU" sz="20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en-US" alt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lang="en-US" altLang="ru-RU" sz="20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8" name="Rectangle 54">
            <a:extLst>
              <a:ext uri="{FF2B5EF4-FFF2-40B4-BE49-F238E27FC236}">
                <a16:creationId xmlns:a16="http://schemas.microsoft.com/office/drawing/2014/main" id="{25C179B5-E98F-6B5E-8162-82122C7F5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948" y="5035389"/>
            <a:ext cx="11811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l-GR" alt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</a:t>
            </a:r>
            <a:r>
              <a:rPr lang="en-US" altLang="ru-RU" sz="20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en-US" alt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lang="en-US" altLang="ru-RU" sz="20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00505D-1094-42E9-7FDD-091333B7D34F}"/>
              </a:ext>
            </a:extLst>
          </p:cNvPr>
          <p:cNvSpPr txBox="1"/>
          <p:nvPr/>
        </p:nvSpPr>
        <p:spPr>
          <a:xfrm>
            <a:off x="984740" y="1106548"/>
            <a:ext cx="12091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Theory	Types											Experiment Types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343061-2C6B-20C2-21AE-CB3D49F499F4}"/>
              </a:ext>
            </a:extLst>
          </p:cNvPr>
          <p:cNvSpPr txBox="1"/>
          <p:nvPr/>
        </p:nvSpPr>
        <p:spPr>
          <a:xfrm>
            <a:off x="816429" y="2312350"/>
            <a:ext cx="3775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Calculation/Computational Sample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75BD33-4F83-2A27-5449-0C0D76FE110D}"/>
              </a:ext>
            </a:extLst>
          </p:cNvPr>
          <p:cNvSpPr txBox="1"/>
          <p:nvPr/>
        </p:nvSpPr>
        <p:spPr>
          <a:xfrm>
            <a:off x="7468437" y="2111383"/>
            <a:ext cx="4613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Sample; </a:t>
            </a:r>
            <a:r>
              <a:rPr lang="en-US" dirty="0">
                <a:solidFill>
                  <a:prstClr val="black"/>
                </a:solidFill>
              </a:rPr>
              <a:t>FP1_Sample; </a:t>
            </a:r>
            <a:r>
              <a:rPr lang="en-US" dirty="0"/>
              <a:t>Electrodeposited Sample</a:t>
            </a:r>
          </a:p>
          <a:p>
            <a:r>
              <a:rPr lang="en-US" dirty="0"/>
              <a:t>System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8E1A43-450A-36FE-D9D6-E8E088E2FCF1}"/>
              </a:ext>
            </a:extLst>
          </p:cNvPr>
          <p:cNvSpPr txBox="1"/>
          <p:nvPr/>
        </p:nvSpPr>
        <p:spPr>
          <a:xfrm>
            <a:off x="575269" y="3387523"/>
            <a:ext cx="4097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Calculation/Computational Composition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31D36B-E6EE-EC26-F9E0-1DD214FD7EAC}"/>
              </a:ext>
            </a:extLst>
          </p:cNvPr>
          <p:cNvSpPr txBox="1"/>
          <p:nvPr/>
        </p:nvSpPr>
        <p:spPr>
          <a:xfrm>
            <a:off x="7438292" y="3276992"/>
            <a:ext cx="4639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Nanoparticle powder sample; </a:t>
            </a:r>
          </a:p>
          <a:p>
            <a:r>
              <a:rPr lang="en-US" dirty="0"/>
              <a:t>Volume Composition; Surface Composition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F2CF2-B551-1F10-BF10-604EC9D135B1}"/>
              </a:ext>
            </a:extLst>
          </p:cNvPr>
          <p:cNvSpPr txBox="1"/>
          <p:nvPr/>
        </p:nvSpPr>
        <p:spPr>
          <a:xfrm>
            <a:off x="7458388" y="4553131"/>
            <a:ext cx="303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CIF XRD Measurement (</a:t>
            </a:r>
            <a:r>
              <a:rPr lang="en-US" dirty="0" err="1"/>
              <a:t>cif</a:t>
            </a:r>
            <a:r>
              <a:rPr lang="en-US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CD8B9B-25A4-2B53-4F3E-ECE26E8D5946}"/>
              </a:ext>
            </a:extLst>
          </p:cNvPr>
          <p:cNvSpPr txBox="1"/>
          <p:nvPr/>
        </p:nvSpPr>
        <p:spPr>
          <a:xfrm>
            <a:off x="1037492" y="4583277"/>
            <a:ext cx="3253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Phase or Crystal Structure (</a:t>
            </a:r>
            <a:r>
              <a:rPr lang="en-US" dirty="0" err="1"/>
              <a:t>cif</a:t>
            </a:r>
            <a:r>
              <a:rPr lang="en-US" dirty="0"/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123505-4A32-9040-A756-1BB4057035D6}"/>
              </a:ext>
            </a:extLst>
          </p:cNvPr>
          <p:cNvSpPr txBox="1"/>
          <p:nvPr/>
        </p:nvSpPr>
        <p:spPr>
          <a:xfrm>
            <a:off x="5177413" y="1307514"/>
            <a:ext cx="6536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RDMS Object Types</a:t>
            </a:r>
            <a:endParaRPr lang="en-US" dirty="0"/>
          </a:p>
        </p:txBody>
      </p:sp>
      <p:sp>
        <p:nvSpPr>
          <p:cNvPr id="37" name="Line 11">
            <a:extLst>
              <a:ext uri="{FF2B5EF4-FFF2-40B4-BE49-F238E27FC236}">
                <a16:creationId xmlns:a16="http://schemas.microsoft.com/office/drawing/2014/main" id="{C339729C-3A43-85E7-6E19-470C4868E0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4379" y="1510300"/>
            <a:ext cx="688368" cy="0"/>
          </a:xfrm>
          <a:prstGeom prst="line">
            <a:avLst/>
          </a:prstGeom>
          <a:noFill/>
          <a:ln w="635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" name="Line 11">
            <a:extLst>
              <a:ext uri="{FF2B5EF4-FFF2-40B4-BE49-F238E27FC236}">
                <a16:creationId xmlns:a16="http://schemas.microsoft.com/office/drawing/2014/main" id="{6EF45DD9-019F-8A31-85D8-C973A44DBC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48711" y="1508586"/>
            <a:ext cx="645561" cy="1713"/>
          </a:xfrm>
          <a:prstGeom prst="line">
            <a:avLst/>
          </a:prstGeom>
          <a:noFill/>
          <a:ln w="635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674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674C2-53E2-210E-0EF8-60E5F369A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220D9BD-F60B-99FF-1C55-05BED897C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Interlinking objects: A03 use case (</a:t>
            </a:r>
            <a:r>
              <a:rPr lang="en-US" sz="3600" dirty="0"/>
              <a:t>Liang </a:t>
            </a:r>
            <a:r>
              <a:rPr lang="en-US" sz="3600" dirty="0" err="1"/>
              <a:t>Yanyan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20EAEB-E7AD-FD7B-88C1-E063F45FD4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en-US" sz="1200" dirty="0"/>
              <a:t>Data by Liang </a:t>
            </a:r>
            <a:r>
              <a:rPr lang="en-US" sz="1200" dirty="0" err="1"/>
              <a:t>Yanyan</a:t>
            </a:r>
            <a:r>
              <a:rPr lang="en-US" sz="1200" dirty="0"/>
              <a:t>:</a:t>
            </a:r>
          </a:p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https://crc1625.mdi.ruhr-uni-bochum.de/rubric/a03</a:t>
            </a:r>
            <a:endParaRPr lang="en-US" sz="1200" dirty="0"/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https://crc1625.mdi.ruhr-uni-bochum.de/report/usersstatistics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9001F-5FEF-1528-884B-3A05BF424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09" y="873463"/>
            <a:ext cx="6801799" cy="46488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3035E7-65FA-0AF7-14A4-481BF6869D75}"/>
              </a:ext>
            </a:extLst>
          </p:cNvPr>
          <p:cNvSpPr txBox="1"/>
          <p:nvPr/>
        </p:nvSpPr>
        <p:spPr>
          <a:xfrm>
            <a:off x="7220578" y="851024"/>
            <a:ext cx="453599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Summary: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u="sng" dirty="0">
                <a:solidFill>
                  <a:prstClr val="black"/>
                </a:solidFill>
              </a:rPr>
              <a:t>Objects: 59</a:t>
            </a: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Idea/experiment plan: 1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sz="2200" dirty="0"/>
              <a:t>Python Script (</a:t>
            </a:r>
            <a:r>
              <a:rPr lang="en-US" sz="2200" dirty="0" err="1"/>
              <a:t>ipynb</a:t>
            </a:r>
            <a:r>
              <a:rPr lang="en-US" sz="2200" dirty="0"/>
              <a:t>): 1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Simulation Database (CSV): 57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u="sng" dirty="0">
                <a:solidFill>
                  <a:prstClr val="black"/>
                </a:solidFill>
              </a:rPr>
              <a:t>Projects: 20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u="sng" dirty="0">
                <a:solidFill>
                  <a:srgbClr val="FF0000"/>
                </a:solidFill>
              </a:rPr>
              <a:t>Links: 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B61815-36DC-4C50-93EA-97AC91269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313" y="2712215"/>
            <a:ext cx="7450274" cy="1340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2AF60-3CAC-90E9-CFCF-9F9B1A188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979" y="4674152"/>
            <a:ext cx="7449752" cy="12587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488722-B47C-46D7-3F7E-54800BD4D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8991" y="6008070"/>
            <a:ext cx="1648055" cy="8097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2723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C0612-9095-89CB-8F70-F05D66C5A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426367-ECD0-573B-119B-4FCFC793C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3" y="1485812"/>
            <a:ext cx="9097645" cy="334374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251DD8E-5004-FAC7-F0FF-B5A1B5DA0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properties/template: A03 use case (</a:t>
            </a:r>
            <a:r>
              <a:rPr lang="en-US" sz="3600" dirty="0"/>
              <a:t>Liang </a:t>
            </a:r>
            <a:r>
              <a:rPr lang="en-US" sz="3600" dirty="0" err="1"/>
              <a:t>Yanyan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D12F6D-D9C1-F05F-5087-EB5297CBB0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1" y="6362393"/>
            <a:ext cx="6571622" cy="485999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en-US" sz="1200" dirty="0"/>
              <a:t>Data by Liang </a:t>
            </a:r>
            <a:r>
              <a:rPr lang="en-US" sz="1200" dirty="0" err="1"/>
              <a:t>Yanyan</a:t>
            </a:r>
            <a:r>
              <a:rPr lang="en-US" sz="1200" dirty="0"/>
              <a:t>:</a:t>
            </a:r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https://crc1625.mdi.ruhr-uni-bochum.de/rubric/a03_agaupdpt_ag13_au45_pd24_pt18_surface-segregation-in-111-at-t300k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3540B0-5020-1664-D08B-C069006C4F5A}"/>
              </a:ext>
            </a:extLst>
          </p:cNvPr>
          <p:cNvSpPr txBox="1"/>
          <p:nvPr/>
        </p:nvSpPr>
        <p:spPr>
          <a:xfrm>
            <a:off x="166634" y="4840207"/>
            <a:ext cx="27674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Properties to extract: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Temperature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Data Source</a:t>
            </a:r>
            <a:endParaRPr lang="en-US" altLang="ru-RU" sz="2200" dirty="0">
              <a:solidFill>
                <a:srgbClr val="FF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E57E9E-FB20-6D4E-BBBB-8B62011ED781}"/>
              </a:ext>
            </a:extLst>
          </p:cNvPr>
          <p:cNvGrpSpPr/>
          <p:nvPr/>
        </p:nvGrpSpPr>
        <p:grpSpPr>
          <a:xfrm>
            <a:off x="5787845" y="722069"/>
            <a:ext cx="6404155" cy="3417853"/>
            <a:chOff x="5787845" y="722069"/>
            <a:chExt cx="6404155" cy="34178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485F40-7FB3-EBE7-B1E1-EB933414734B}"/>
                </a:ext>
              </a:extLst>
            </p:cNvPr>
            <p:cNvSpPr txBox="1"/>
            <p:nvPr/>
          </p:nvSpPr>
          <p:spPr>
            <a:xfrm>
              <a:off x="8488345" y="722069"/>
              <a:ext cx="37036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Bef>
                  <a:spcPts val="0"/>
                </a:spcBef>
              </a:pPr>
              <a:r>
                <a:rPr lang="en-US" altLang="ru-RU" sz="2200" dirty="0">
                  <a:solidFill>
                    <a:prstClr val="black"/>
                  </a:solidFill>
                </a:rPr>
                <a:t>Inconsistent description (</a:t>
              </a:r>
              <a:r>
                <a:rPr lang="en-US" altLang="ru-RU" sz="2200" dirty="0" err="1">
                  <a:solidFill>
                    <a:prstClr val="black"/>
                  </a:solidFill>
                </a:rPr>
                <a:t>w.r.t.</a:t>
              </a:r>
              <a:r>
                <a:rPr lang="en-US" altLang="ru-RU" sz="2200" dirty="0">
                  <a:solidFill>
                    <a:prstClr val="black"/>
                  </a:solidFill>
                </a:rPr>
                <a:t> folder path specification)</a:t>
              </a:r>
              <a:endParaRPr lang="en-US" altLang="ru-RU" sz="2200" dirty="0">
                <a:solidFill>
                  <a:srgbClr val="FF0000"/>
                </a:solidFill>
              </a:endParaRPr>
            </a:p>
          </p:txBody>
        </p:sp>
        <p:sp>
          <p:nvSpPr>
            <p:cNvPr id="9" name="Line 36">
              <a:extLst>
                <a:ext uri="{FF2B5EF4-FFF2-40B4-BE49-F238E27FC236}">
                  <a16:creationId xmlns:a16="http://schemas.microsoft.com/office/drawing/2014/main" id="{3CE36CA5-31E4-7CE4-115E-F57B09E086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87845" y="934497"/>
              <a:ext cx="2763301" cy="1567531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" name="Line 36">
              <a:extLst>
                <a:ext uri="{FF2B5EF4-FFF2-40B4-BE49-F238E27FC236}">
                  <a16:creationId xmlns:a16="http://schemas.microsoft.com/office/drawing/2014/main" id="{70D26FF9-6A66-432A-7694-D62CA47CC7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98382" y="1296238"/>
              <a:ext cx="2632668" cy="2843684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ACD1D-1BA7-0917-D286-80E61A8B96AF}"/>
              </a:ext>
            </a:extLst>
          </p:cNvPr>
          <p:cNvGrpSpPr/>
          <p:nvPr/>
        </p:nvGrpSpPr>
        <p:grpSpPr>
          <a:xfrm>
            <a:off x="137129" y="2418612"/>
            <a:ext cx="7353720" cy="2032200"/>
            <a:chOff x="127080" y="2921040"/>
            <a:chExt cx="7353720" cy="203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9BF4331-D4B3-D040-6157-0823E56F9E3B}"/>
                    </a:ext>
                  </a:extLst>
                </p14:cNvPr>
                <p14:cNvContentPartPr/>
                <p14:nvPr/>
              </p14:nvContentPartPr>
              <p14:xfrm>
                <a:off x="127080" y="4591080"/>
                <a:ext cx="7353720" cy="362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9BF4331-D4B3-D040-6157-0823E56F9E3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1240" y="4527720"/>
                  <a:ext cx="738504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6014675-9AC3-F7BA-AC79-987AB21148D4}"/>
                    </a:ext>
                  </a:extLst>
                </p14:cNvPr>
                <p14:cNvContentPartPr/>
                <p14:nvPr/>
              </p14:nvContentPartPr>
              <p14:xfrm>
                <a:off x="5391000" y="2921040"/>
                <a:ext cx="280080" cy="432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6014675-9AC3-F7BA-AC79-987AB21148D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75160" y="2857680"/>
                  <a:ext cx="31140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48F947D-6C2E-3D2B-744C-494D2CD45600}"/>
                    </a:ext>
                  </a:extLst>
                </p14:cNvPr>
                <p14:cNvContentPartPr/>
                <p14:nvPr/>
              </p14:nvContentPartPr>
              <p14:xfrm>
                <a:off x="5479920" y="3556080"/>
                <a:ext cx="8928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48F947D-6C2E-3D2B-744C-494D2CD4560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64080" y="3492720"/>
                  <a:ext cx="120600" cy="127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7FB2A7B-8D1D-E9FA-BE80-11BF0436A9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0183" y="4902082"/>
            <a:ext cx="7527984" cy="1206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2F6276-C827-B58D-6422-E79BA0D031C8}"/>
              </a:ext>
            </a:extLst>
          </p:cNvPr>
          <p:cNvSpPr txBox="1"/>
          <p:nvPr/>
        </p:nvSpPr>
        <p:spPr>
          <a:xfrm>
            <a:off x="110532" y="1036209"/>
            <a:ext cx="6209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List of the objects: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7A9B5D-DC4B-C0CD-8EC9-72D098279AA9}"/>
              </a:ext>
            </a:extLst>
          </p:cNvPr>
          <p:cNvSpPr txBox="1"/>
          <p:nvPr/>
        </p:nvSpPr>
        <p:spPr>
          <a:xfrm>
            <a:off x="3217148" y="5268241"/>
            <a:ext cx="13347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Template:</a:t>
            </a:r>
          </a:p>
        </p:txBody>
      </p:sp>
    </p:spTree>
    <p:extLst>
      <p:ext uri="{BB962C8B-B14F-4D97-AF65-F5344CB8AC3E}">
        <p14:creationId xmlns:p14="http://schemas.microsoft.com/office/powerpoint/2010/main" val="7113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60A0A-C5A0-FD4C-A788-8C4177383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EDE5FB-BA4A-0477-A66F-156874D9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Search: A03 use case (</a:t>
            </a:r>
            <a:r>
              <a:rPr lang="en-US" sz="3600" dirty="0"/>
              <a:t>Liang </a:t>
            </a:r>
            <a:r>
              <a:rPr lang="en-US" sz="3600" dirty="0" err="1"/>
              <a:t>Yanyan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D84FA3-C1A8-1754-3E87-CCF1C46F2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1" y="6362393"/>
            <a:ext cx="6692202" cy="485999"/>
          </a:xfrm>
        </p:spPr>
        <p:txBody>
          <a:bodyPr>
            <a:normAutofit fontScale="77500" lnSpcReduction="20000"/>
          </a:bodyPr>
          <a:lstStyle/>
          <a:p>
            <a:pPr indent="0">
              <a:buNone/>
            </a:pPr>
            <a:r>
              <a:rPr lang="en-US" sz="1200" dirty="0"/>
              <a:t>Data by Liang </a:t>
            </a:r>
            <a:r>
              <a:rPr lang="en-US" sz="1200" dirty="0" err="1"/>
              <a:t>Yanyan</a:t>
            </a:r>
            <a:r>
              <a:rPr lang="en-US" sz="1200" dirty="0"/>
              <a:t>:</a:t>
            </a:r>
          </a:p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https://crc1625.mdi.ruhr-uni-bochum.de/search/?typeid=94&amp;createdbyuser=47&amp;pr0name=Temperature&amp;pr0type=Float&amp;pr0min=300&amp;pr0max=500&amp;pr1name=SourcePath&amp;pr1type=String&amp;pr1max=3&amp;pr1str=MDruns&amp;prcnt=2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BB0998-9472-B037-F6BC-DEE52E5CFB93}"/>
              </a:ext>
            </a:extLst>
          </p:cNvPr>
          <p:cNvSpPr txBox="1"/>
          <p:nvPr/>
        </p:nvSpPr>
        <p:spPr>
          <a:xfrm>
            <a:off x="110532" y="825193"/>
            <a:ext cx="1200778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Use properties on search:</a:t>
            </a:r>
          </a:p>
          <a:p>
            <a:pPr defTabSz="914377">
              <a:spcBef>
                <a:spcPts val="0"/>
              </a:spcBef>
            </a:pPr>
            <a:r>
              <a:rPr lang="en-US" altLang="ru-RU" sz="1600" dirty="0">
                <a:solidFill>
                  <a:prstClr val="black"/>
                </a:solidFill>
              </a:rPr>
              <a:t>Temperature in [300; 500] and </a:t>
            </a:r>
            <a:r>
              <a:rPr lang="en-US" altLang="ru-RU" sz="1600" dirty="0" err="1">
                <a:solidFill>
                  <a:prstClr val="black"/>
                </a:solidFill>
              </a:rPr>
              <a:t>SourcePath</a:t>
            </a:r>
            <a:r>
              <a:rPr lang="en-US" altLang="ru-RU" sz="1600" dirty="0">
                <a:solidFill>
                  <a:prstClr val="black"/>
                </a:solidFill>
              </a:rPr>
              <a:t> contains '</a:t>
            </a:r>
            <a:r>
              <a:rPr lang="en-US" altLang="ru-RU" sz="1600" dirty="0" err="1">
                <a:solidFill>
                  <a:prstClr val="black"/>
                </a:solidFill>
              </a:rPr>
              <a:t>MDruns</a:t>
            </a:r>
            <a:r>
              <a:rPr lang="en-US" altLang="ru-RU" sz="1600" dirty="0">
                <a:solidFill>
                  <a:prstClr val="black"/>
                </a:solidFill>
              </a:rPr>
              <a:t>' and type is Simulation Database (zip, </a:t>
            </a:r>
            <a:r>
              <a:rPr lang="en-US" altLang="ru-RU" sz="1600" dirty="0" err="1">
                <a:solidFill>
                  <a:prstClr val="black"/>
                </a:solidFill>
              </a:rPr>
              <a:t>db</a:t>
            </a:r>
            <a:r>
              <a:rPr lang="en-US" altLang="ru-RU" sz="1600" dirty="0">
                <a:solidFill>
                  <a:prstClr val="black"/>
                </a:solidFill>
              </a:rPr>
              <a:t>, csv) and user-creator is Liang </a:t>
            </a:r>
            <a:r>
              <a:rPr lang="en-US" altLang="ru-RU" sz="1600" dirty="0" err="1">
                <a:solidFill>
                  <a:prstClr val="black"/>
                </a:solidFill>
              </a:rPr>
              <a:t>Yanyan</a:t>
            </a:r>
            <a:endParaRPr lang="en-US" altLang="ru-RU" sz="1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434C7-2934-4373-E80C-5787D2ACB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31" y="1509724"/>
            <a:ext cx="11957538" cy="2316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53ED7-D9F6-969B-CCB2-C0D8532D1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72" y="4015850"/>
            <a:ext cx="4163006" cy="5144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35FC8F-6FC7-5139-E939-2EF176649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436" y="5034911"/>
            <a:ext cx="2257740" cy="6668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B4FD7E-A481-57D3-3722-1D5CB1EE0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28" y="4986756"/>
            <a:ext cx="7411484" cy="7430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Line 36">
            <a:extLst>
              <a:ext uri="{FF2B5EF4-FFF2-40B4-BE49-F238E27FC236}">
                <a16:creationId xmlns:a16="http://schemas.microsoft.com/office/drawing/2014/main" id="{C1759EFE-82B1-12B8-4E2C-F855E4C7CE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8052" y="4531805"/>
            <a:ext cx="1949380" cy="502418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" name="Line 36">
            <a:extLst>
              <a:ext uri="{FF2B5EF4-FFF2-40B4-BE49-F238E27FC236}">
                <a16:creationId xmlns:a16="http://schemas.microsoft.com/office/drawing/2014/main" id="{C4A9FBB9-39DC-5EA2-CA68-DF1E4A28EF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1363" y="4543528"/>
            <a:ext cx="1589313" cy="460551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40785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</a:t>
            </a:r>
            <a:r>
              <a:rPr lang="en-US" dirty="0"/>
              <a:t>: Advanced Interlink Objects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398E6-55F5-F189-C03C-8DF3E9FC44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1727" y="6362199"/>
            <a:ext cx="5753528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800" b="0" dirty="0">
                <a:solidFill>
                  <a:prstClr val="black"/>
                </a:solidFill>
                <a:latin typeface="Arial" panose="020B0604020202020204" pitchFamily="34" charset="0"/>
              </a:rPr>
              <a:t>User view: </a:t>
            </a:r>
            <a:r>
              <a:rPr lang="en-US" altLang="ru-RU" sz="800" b="0" dirty="0">
                <a:solidFill>
                  <a:srgbClr val="0070C0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https://demo.mdi.ruhr-uni-bochum.de/object/ag2s-4870</a:t>
            </a:r>
            <a:endParaRPr lang="en-US" altLang="ru-RU" sz="800" b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800" b="0" dirty="0">
                <a:solidFill>
                  <a:prstClr val="black"/>
                </a:solidFill>
                <a:latin typeface="Arial" panose="020B0604020202020204" pitchFamily="34" charset="0"/>
              </a:rPr>
              <a:t>Admin view: </a:t>
            </a:r>
            <a:r>
              <a:rPr lang="en-US" altLang="ru-RU" sz="800" b="0" dirty="0">
                <a:solidFill>
                  <a:srgbClr val="0070C0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https://demo.mdi.ruhr-uni-bochum.de/adminobject/edititem/4870</a:t>
            </a:r>
            <a:endParaRPr lang="en-US" sz="800" b="0" dirty="0">
              <a:solidFill>
                <a:srgbClr val="0070C0"/>
              </a:solidFill>
              <a:latin typeface="Arial" panose="020B0604020202020204"/>
            </a:endParaRPr>
          </a:p>
          <a:p>
            <a:pPr indent="0">
              <a:spcAft>
                <a:spcPts val="0"/>
              </a:spcAft>
              <a:buNone/>
            </a:pPr>
            <a:endParaRPr lang="en-US" sz="800" b="0" dirty="0"/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ECE8CDA6-538F-1854-2C60-80C1E68BD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1" y="805031"/>
            <a:ext cx="87711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600" b="1" dirty="0">
                <a:solidFill>
                  <a:prstClr val="black"/>
                </a:solidFill>
                <a:latin typeface="+mn-lt"/>
              </a:rPr>
              <a:t>Example: establishing graph above objects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 Box 52">
            <a:extLst>
              <a:ext uri="{FF2B5EF4-FFF2-40B4-BE49-F238E27FC236}">
                <a16:creationId xmlns:a16="http://schemas.microsoft.com/office/drawing/2014/main" id="{1CC26477-7D6C-B4BB-92B9-D77469937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1" y="3832045"/>
            <a:ext cx="5538583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To add associated objects: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0) Go to “List edit” or select object to edit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1) Select associated object type (optional filter)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2) Input search phrase, contained in the </a:t>
            </a:r>
            <a:r>
              <a:rPr lang="en-US" altLang="ru-RU" sz="1400" u="sng" dirty="0">
                <a:solidFill>
                  <a:prstClr val="black"/>
                </a:solidFill>
                <a:latin typeface="+mn-lt"/>
              </a:rPr>
              <a:t>Name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 of the desired object to be associated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3) Select (if required) </a:t>
            </a:r>
            <a:r>
              <a:rPr lang="en-US" altLang="ru-RU" sz="1400" b="1" dirty="0">
                <a:solidFill>
                  <a:prstClr val="black"/>
                </a:solidFill>
                <a:latin typeface="+mn-lt"/>
              </a:rPr>
              <a:t>link/association type 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object.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4) Drag &amp; Drop desired object(s) from search result list to the area / adjust list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5) Save changes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27FAE-8765-6081-F8A7-21D653959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261" y="1971470"/>
            <a:ext cx="6398558" cy="412110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30" name="Picture 6" descr="Directed graph - Wikipedia">
            <a:extLst>
              <a:ext uri="{FF2B5EF4-FFF2-40B4-BE49-F238E27FC236}">
                <a16:creationId xmlns:a16="http://schemas.microsoft.com/office/drawing/2014/main" id="{A83AF66D-4037-98B4-A945-1FFCD0BC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05" y="100485"/>
            <a:ext cx="2713687" cy="1797658"/>
          </a:xfrm>
          <a:custGeom>
            <a:avLst/>
            <a:gdLst>
              <a:gd name="connsiteX0" fmla="*/ 0 w 2713687"/>
              <a:gd name="connsiteY0" fmla="*/ 0 h 1797658"/>
              <a:gd name="connsiteX1" fmla="*/ 515601 w 2713687"/>
              <a:gd name="connsiteY1" fmla="*/ 0 h 1797658"/>
              <a:gd name="connsiteX2" fmla="*/ 976927 w 2713687"/>
              <a:gd name="connsiteY2" fmla="*/ 0 h 1797658"/>
              <a:gd name="connsiteX3" fmla="*/ 1573938 w 2713687"/>
              <a:gd name="connsiteY3" fmla="*/ 0 h 1797658"/>
              <a:gd name="connsiteX4" fmla="*/ 2089539 w 2713687"/>
              <a:gd name="connsiteY4" fmla="*/ 0 h 1797658"/>
              <a:gd name="connsiteX5" fmla="*/ 2713687 w 2713687"/>
              <a:gd name="connsiteY5" fmla="*/ 0 h 1797658"/>
              <a:gd name="connsiteX6" fmla="*/ 2713687 w 2713687"/>
              <a:gd name="connsiteY6" fmla="*/ 635172 h 1797658"/>
              <a:gd name="connsiteX7" fmla="*/ 2713687 w 2713687"/>
              <a:gd name="connsiteY7" fmla="*/ 1234392 h 1797658"/>
              <a:gd name="connsiteX8" fmla="*/ 2713687 w 2713687"/>
              <a:gd name="connsiteY8" fmla="*/ 1797658 h 1797658"/>
              <a:gd name="connsiteX9" fmla="*/ 2225223 w 2713687"/>
              <a:gd name="connsiteY9" fmla="*/ 1797658 h 1797658"/>
              <a:gd name="connsiteX10" fmla="*/ 1682486 w 2713687"/>
              <a:gd name="connsiteY10" fmla="*/ 1797658 h 1797658"/>
              <a:gd name="connsiteX11" fmla="*/ 1139749 w 2713687"/>
              <a:gd name="connsiteY11" fmla="*/ 1797658 h 1797658"/>
              <a:gd name="connsiteX12" fmla="*/ 624148 w 2713687"/>
              <a:gd name="connsiteY12" fmla="*/ 1797658 h 1797658"/>
              <a:gd name="connsiteX13" fmla="*/ 0 w 2713687"/>
              <a:gd name="connsiteY13" fmla="*/ 1797658 h 1797658"/>
              <a:gd name="connsiteX14" fmla="*/ 0 w 2713687"/>
              <a:gd name="connsiteY14" fmla="*/ 1162486 h 1797658"/>
              <a:gd name="connsiteX15" fmla="*/ 0 w 2713687"/>
              <a:gd name="connsiteY15" fmla="*/ 527313 h 1797658"/>
              <a:gd name="connsiteX16" fmla="*/ 0 w 2713687"/>
              <a:gd name="connsiteY16" fmla="*/ 0 h 179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3687" h="1797658" extrusionOk="0">
                <a:moveTo>
                  <a:pt x="0" y="0"/>
                </a:moveTo>
                <a:cubicBezTo>
                  <a:pt x="192399" y="-60097"/>
                  <a:pt x="328052" y="61391"/>
                  <a:pt x="515601" y="0"/>
                </a:cubicBezTo>
                <a:cubicBezTo>
                  <a:pt x="703150" y="-61391"/>
                  <a:pt x="860759" y="43404"/>
                  <a:pt x="976927" y="0"/>
                </a:cubicBezTo>
                <a:cubicBezTo>
                  <a:pt x="1093095" y="-43404"/>
                  <a:pt x="1365485" y="21549"/>
                  <a:pt x="1573938" y="0"/>
                </a:cubicBezTo>
                <a:cubicBezTo>
                  <a:pt x="1782391" y="-21549"/>
                  <a:pt x="1917594" y="47808"/>
                  <a:pt x="2089539" y="0"/>
                </a:cubicBezTo>
                <a:cubicBezTo>
                  <a:pt x="2261484" y="-47808"/>
                  <a:pt x="2542721" y="34653"/>
                  <a:pt x="2713687" y="0"/>
                </a:cubicBezTo>
                <a:cubicBezTo>
                  <a:pt x="2717058" y="306250"/>
                  <a:pt x="2671670" y="482745"/>
                  <a:pt x="2713687" y="635172"/>
                </a:cubicBezTo>
                <a:cubicBezTo>
                  <a:pt x="2755704" y="787599"/>
                  <a:pt x="2672687" y="1005884"/>
                  <a:pt x="2713687" y="1234392"/>
                </a:cubicBezTo>
                <a:cubicBezTo>
                  <a:pt x="2754687" y="1462900"/>
                  <a:pt x="2709681" y="1597432"/>
                  <a:pt x="2713687" y="1797658"/>
                </a:cubicBezTo>
                <a:cubicBezTo>
                  <a:pt x="2529987" y="1828913"/>
                  <a:pt x="2432169" y="1785975"/>
                  <a:pt x="2225223" y="1797658"/>
                </a:cubicBezTo>
                <a:cubicBezTo>
                  <a:pt x="2018277" y="1809341"/>
                  <a:pt x="1810714" y="1790491"/>
                  <a:pt x="1682486" y="1797658"/>
                </a:cubicBezTo>
                <a:cubicBezTo>
                  <a:pt x="1554258" y="1804825"/>
                  <a:pt x="1257452" y="1762831"/>
                  <a:pt x="1139749" y="1797658"/>
                </a:cubicBezTo>
                <a:cubicBezTo>
                  <a:pt x="1022046" y="1832485"/>
                  <a:pt x="728088" y="1767945"/>
                  <a:pt x="624148" y="1797658"/>
                </a:cubicBezTo>
                <a:cubicBezTo>
                  <a:pt x="520208" y="1827371"/>
                  <a:pt x="309579" y="1786654"/>
                  <a:pt x="0" y="1797658"/>
                </a:cubicBezTo>
                <a:cubicBezTo>
                  <a:pt x="-26287" y="1481676"/>
                  <a:pt x="39600" y="1322144"/>
                  <a:pt x="0" y="1162486"/>
                </a:cubicBezTo>
                <a:cubicBezTo>
                  <a:pt x="-39600" y="1002828"/>
                  <a:pt x="61458" y="788660"/>
                  <a:pt x="0" y="527313"/>
                </a:cubicBezTo>
                <a:cubicBezTo>
                  <a:pt x="-61458" y="265966"/>
                  <a:pt x="45033" y="174442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2">
            <a:extLst>
              <a:ext uri="{FF2B5EF4-FFF2-40B4-BE49-F238E27FC236}">
                <a16:creationId xmlns:a16="http://schemas.microsoft.com/office/drawing/2014/main" id="{D6A41B01-5513-1E3E-100E-31618F4F6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994" y="1507253"/>
            <a:ext cx="1909186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directed graph</a:t>
            </a:r>
            <a:endParaRPr lang="ru-RU" altLang="ru-RU" sz="16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Text Box 52">
            <a:extLst>
              <a:ext uri="{FF2B5EF4-FFF2-40B4-BE49-F238E27FC236}">
                <a16:creationId xmlns:a16="http://schemas.microsoft.com/office/drawing/2014/main" id="{A6C922AC-B81E-195F-7D99-669BC9B00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9363" y="293078"/>
            <a:ext cx="286377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E7428D42-1564-C93C-066A-78E5BA690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2005" y="1068476"/>
            <a:ext cx="286377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b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Text Box 52">
            <a:extLst>
              <a:ext uri="{FF2B5EF4-FFF2-40B4-BE49-F238E27FC236}">
                <a16:creationId xmlns:a16="http://schemas.microsoft.com/office/drawing/2014/main" id="{F8D1EB32-55D9-AC2F-3ECE-DFC0632F487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138788" y="145702"/>
            <a:ext cx="28972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Text Box 52">
            <a:extLst>
              <a:ext uri="{FF2B5EF4-FFF2-40B4-BE49-F238E27FC236}">
                <a16:creationId xmlns:a16="http://schemas.microsoft.com/office/drawing/2014/main" id="{DA02711E-986C-8C47-8714-3E673C6A042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361527" y="589504"/>
            <a:ext cx="28972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6604E2-8B68-7D0E-B2BA-59BCDD2E9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0" y="1114069"/>
            <a:ext cx="5105229" cy="27112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1F1627-1AD8-C751-E31A-7A99F77A120E}"/>
              </a:ext>
            </a:extLst>
          </p:cNvPr>
          <p:cNvSpPr txBox="1"/>
          <p:nvPr/>
        </p:nvSpPr>
        <p:spPr>
          <a:xfrm>
            <a:off x="82192" y="6067360"/>
            <a:ext cx="8643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800"/>
              </a:spcBef>
            </a:pPr>
            <a:r>
              <a:rPr lang="en-US" altLang="ru-RU" sz="1400" b="1" dirty="0">
                <a:solidFill>
                  <a:srgbClr val="0070C0"/>
                </a:solidFill>
                <a:latin typeface="+mn-lt"/>
              </a:rPr>
              <a:t>Important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1400" b="1" dirty="0">
                <a:solidFill>
                  <a:prstClr val="black"/>
                </a:solidFill>
                <a:latin typeface="+mn-lt"/>
              </a:rPr>
              <a:t>Reverse associations 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allow to browse reverse- directional associations.</a:t>
            </a:r>
            <a:endParaRPr lang="ru-RU" altLang="ru-RU" sz="14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510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CB361-4DDF-421D-1DD4-90D6B1A0F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89A21C92-42EF-021F-DBF0-9C88F384ED8C}"/>
              </a:ext>
            </a:extLst>
          </p:cNvPr>
          <p:cNvSpPr/>
          <p:nvPr/>
        </p:nvSpPr>
        <p:spPr>
          <a:xfrm>
            <a:off x="140677" y="3617407"/>
            <a:ext cx="11897248" cy="1939331"/>
          </a:xfrm>
          <a:prstGeom prst="rect">
            <a:avLst/>
          </a:prstGeom>
          <a:solidFill>
            <a:schemeClr val="accent4">
              <a:lumMod val="40000"/>
              <a:lumOff val="60000"/>
              <a:alpha val="1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F90430-8DBF-8752-743C-BE7C245C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A03 use case: adding missing objects and links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5B7A01-F624-1923-3147-A87FDF54C379}"/>
              </a:ext>
            </a:extLst>
          </p:cNvPr>
          <p:cNvSpPr txBox="1"/>
          <p:nvPr/>
        </p:nvSpPr>
        <p:spPr>
          <a:xfrm>
            <a:off x="131428" y="791742"/>
            <a:ext cx="12060572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u="sng" dirty="0">
                <a:solidFill>
                  <a:prstClr val="black"/>
                </a:solidFill>
              </a:rPr>
              <a:t>Initial object structure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  <a:r>
              <a:rPr lang="en-US" sz="2200" dirty="0">
                <a:solidFill>
                  <a:prstClr val="black"/>
                </a:solidFill>
              </a:rPr>
              <a:t>Idea, Simulation database</a:t>
            </a:r>
          </a:p>
          <a:p>
            <a:pPr defTabSz="914377">
              <a:spcAft>
                <a:spcPts val="600"/>
              </a:spcAft>
            </a:pPr>
            <a:r>
              <a:rPr lang="en-US" sz="2200" u="sng" dirty="0">
                <a:solidFill>
                  <a:prstClr val="black"/>
                </a:solidFill>
              </a:rPr>
              <a:t>Desired object structure</a:t>
            </a:r>
            <a:r>
              <a:rPr lang="en-US" sz="2200" dirty="0">
                <a:solidFill>
                  <a:prstClr val="black"/>
                </a:solidFill>
              </a:rPr>
              <a:t>: Idea -&gt; </a:t>
            </a:r>
            <a:r>
              <a:rPr lang="en-US" sz="2200" dirty="0">
                <a:solidFill>
                  <a:schemeClr val="accent1"/>
                </a:solidFill>
              </a:rPr>
              <a:t>System</a:t>
            </a:r>
            <a:r>
              <a:rPr lang="en-US" sz="2200" dirty="0">
                <a:solidFill>
                  <a:prstClr val="black"/>
                </a:solidFill>
              </a:rPr>
              <a:t> -&gt; </a:t>
            </a:r>
            <a:r>
              <a:rPr lang="en-US" sz="2200" dirty="0">
                <a:solidFill>
                  <a:schemeClr val="accent1"/>
                </a:solidFill>
              </a:rPr>
              <a:t>Composition</a:t>
            </a:r>
            <a:r>
              <a:rPr lang="en-US" sz="2200" dirty="0">
                <a:solidFill>
                  <a:prstClr val="black"/>
                </a:solidFill>
              </a:rPr>
              <a:t> -&gt; Simulation database</a:t>
            </a:r>
          </a:p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ru-RU" sz="2200" b="1" dirty="0">
                <a:solidFill>
                  <a:prstClr val="black"/>
                </a:solidFill>
              </a:rPr>
              <a:t> </a:t>
            </a:r>
            <a:r>
              <a:rPr lang="en-US" sz="2200" b="1" dirty="0">
                <a:solidFill>
                  <a:prstClr val="black"/>
                </a:solidFill>
              </a:rPr>
              <a:t>fill the gap between an “Idea” and “Simulation database”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</a:t>
            </a:r>
            <a:r>
              <a:rPr lang="en-US" sz="2200" b="1" dirty="0">
                <a:solidFill>
                  <a:prstClr val="black"/>
                </a:solidFill>
              </a:rPr>
              <a:t>Types</a:t>
            </a:r>
            <a:r>
              <a:rPr lang="en-US" sz="2200" dirty="0">
                <a:solidFill>
                  <a:prstClr val="black"/>
                </a:solidFill>
              </a:rPr>
              <a:t>:	</a:t>
            </a:r>
            <a:r>
              <a:rPr lang="en-US" sz="2200" u="sng" dirty="0">
                <a:solidFill>
                  <a:prstClr val="black"/>
                </a:solidFill>
              </a:rPr>
              <a:t>System:</a:t>
            </a:r>
            <a:r>
              <a:rPr lang="en-US" sz="2200" dirty="0">
                <a:solidFill>
                  <a:prstClr val="black"/>
                </a:solidFill>
              </a:rPr>
              <a:t> Calculation/Computational Sample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	</a:t>
            </a:r>
            <a:r>
              <a:rPr lang="en-US" sz="2200" u="sng" dirty="0">
                <a:solidFill>
                  <a:prstClr val="black"/>
                </a:solidFill>
              </a:rPr>
              <a:t>Composition:</a:t>
            </a:r>
            <a:r>
              <a:rPr lang="en-US" sz="2200" dirty="0">
                <a:solidFill>
                  <a:prstClr val="black"/>
                </a:solidFill>
              </a:rPr>
              <a:t> Calculation/Computational Composition</a:t>
            </a: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03B7C-CA0B-4309-60C5-0AE27FA14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374" y="20096"/>
            <a:ext cx="2905530" cy="193384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F83BFB2-E8DD-A0F4-95A1-030E093D59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https://crc1625.mdi.ruhr-uni-bochum.de/rubric/a03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5"/>
              </a:rPr>
              <a:t>https://crc1625.mdi.ruhr-uni-bochum.de/rubric/a03_ag-au-cu-pd-pt</a:t>
            </a:r>
            <a:endParaRPr lang="en-US" dirty="0"/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E1B661CC-CBF9-6676-002E-802FAD29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76" y="4812335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_1-1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284F7B-BA61-0281-9F32-7528F8154754}"/>
              </a:ext>
            </a:extLst>
          </p:cNvPr>
          <p:cNvCxnSpPr>
            <a:cxnSpLocks/>
          </p:cNvCxnSpPr>
          <p:nvPr/>
        </p:nvCxnSpPr>
        <p:spPr>
          <a:xfrm flipH="1">
            <a:off x="1558386" y="4421275"/>
            <a:ext cx="1456123" cy="399640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Text Box 10">
            <a:extLst>
              <a:ext uri="{FF2B5EF4-FFF2-40B4-BE49-F238E27FC236}">
                <a16:creationId xmlns:a16="http://schemas.microsoft.com/office/drawing/2014/main" id="{950BF8AE-7587-B315-1764-1A9E572AE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587" y="3980679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System_1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54BB8127-B257-9300-250A-2A213757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96" y="3982354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 err="1">
                <a:solidFill>
                  <a:schemeClr val="tx1"/>
                </a:solidFill>
                <a:latin typeface="Arial" panose="020B0604020202020204" pitchFamily="34" charset="0"/>
              </a:rPr>
              <a:t>System_N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0" name="Text Box 10">
            <a:extLst>
              <a:ext uri="{FF2B5EF4-FFF2-40B4-BE49-F238E27FC236}">
                <a16:creationId xmlns:a16="http://schemas.microsoft.com/office/drawing/2014/main" id="{CCBDF7C5-E219-1C73-999A-ADD6D0541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06" y="3127955"/>
            <a:ext cx="2160588" cy="461665"/>
          </a:xfrm>
          <a:prstGeom prst="rect">
            <a:avLst/>
          </a:prstGeom>
          <a:solidFill>
            <a:srgbClr val="FFFF0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Idea or Plan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" name="Text Box 10">
            <a:extLst>
              <a:ext uri="{FF2B5EF4-FFF2-40B4-BE49-F238E27FC236}">
                <a16:creationId xmlns:a16="http://schemas.microsoft.com/office/drawing/2014/main" id="{65C5DA3C-B2BB-25FD-6C26-FA6E2536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8418" y="4810623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Composition_1-K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 Box 10">
            <a:extLst>
              <a:ext uri="{FF2B5EF4-FFF2-40B4-BE49-F238E27FC236}">
                <a16:creationId xmlns:a16="http://schemas.microsoft.com/office/drawing/2014/main" id="{C594CFF0-BB6D-D9BD-48D1-5B5B7C821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902" y="4810625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_N-1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 Box 10">
            <a:extLst>
              <a:ext uri="{FF2B5EF4-FFF2-40B4-BE49-F238E27FC236}">
                <a16:creationId xmlns:a16="http://schemas.microsoft.com/office/drawing/2014/main" id="{D14ABF95-2AD2-F881-5A5A-877431B0F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3544" y="4808913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Composition_N-L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" name="Cylinder 64">
            <a:extLst>
              <a:ext uri="{FF2B5EF4-FFF2-40B4-BE49-F238E27FC236}">
                <a16:creationId xmlns:a16="http://schemas.microsoft.com/office/drawing/2014/main" id="{FE8E845A-FF37-127E-F442-D385508DE18E}"/>
              </a:ext>
            </a:extLst>
          </p:cNvPr>
          <p:cNvSpPr/>
          <p:nvPr/>
        </p:nvSpPr>
        <p:spPr>
          <a:xfrm>
            <a:off x="494970" y="5613756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C500FED-6190-D3B7-05DA-3A6EF1C2F1DC}"/>
              </a:ext>
            </a:extLst>
          </p:cNvPr>
          <p:cNvCxnSpPr>
            <a:cxnSpLocks/>
          </p:cNvCxnSpPr>
          <p:nvPr/>
        </p:nvCxnSpPr>
        <p:spPr>
          <a:xfrm>
            <a:off x="993714" y="5168944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0C1D50A-1E3A-E2E6-42CF-11C86C9433C8}"/>
              </a:ext>
            </a:extLst>
          </p:cNvPr>
          <p:cNvCxnSpPr>
            <a:cxnSpLocks/>
          </p:cNvCxnSpPr>
          <p:nvPr/>
        </p:nvCxnSpPr>
        <p:spPr>
          <a:xfrm>
            <a:off x="4062100" y="4441372"/>
            <a:ext cx="0" cy="371169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E019B57-2FFD-52BA-1C56-C23023DD41ED}"/>
              </a:ext>
            </a:extLst>
          </p:cNvPr>
          <p:cNvCxnSpPr>
            <a:cxnSpLocks/>
          </p:cNvCxnSpPr>
          <p:nvPr/>
        </p:nvCxnSpPr>
        <p:spPr>
          <a:xfrm>
            <a:off x="8163502" y="4453095"/>
            <a:ext cx="0" cy="371169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2724F90-DD9B-F5A6-C384-53BEEE497000}"/>
              </a:ext>
            </a:extLst>
          </p:cNvPr>
          <p:cNvCxnSpPr>
            <a:cxnSpLocks/>
          </p:cNvCxnSpPr>
          <p:nvPr/>
        </p:nvCxnSpPr>
        <p:spPr>
          <a:xfrm>
            <a:off x="9244487" y="4451420"/>
            <a:ext cx="1587640" cy="361741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5" name="Cylinder 74">
            <a:extLst>
              <a:ext uri="{FF2B5EF4-FFF2-40B4-BE49-F238E27FC236}">
                <a16:creationId xmlns:a16="http://schemas.microsoft.com/office/drawing/2014/main" id="{B1247185-CF67-B6D5-DC25-0BA35FD7C4D0}"/>
              </a:ext>
            </a:extLst>
          </p:cNvPr>
          <p:cNvSpPr/>
          <p:nvPr/>
        </p:nvSpPr>
        <p:spPr>
          <a:xfrm>
            <a:off x="1682350" y="5605382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F5BB5F7-D914-8590-0C30-5CDAFAE57B22}"/>
              </a:ext>
            </a:extLst>
          </p:cNvPr>
          <p:cNvCxnSpPr>
            <a:cxnSpLocks/>
          </p:cNvCxnSpPr>
          <p:nvPr/>
        </p:nvCxnSpPr>
        <p:spPr>
          <a:xfrm>
            <a:off x="2181094" y="5160570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7" name="Cylinder 76">
            <a:extLst>
              <a:ext uri="{FF2B5EF4-FFF2-40B4-BE49-F238E27FC236}">
                <a16:creationId xmlns:a16="http://schemas.microsoft.com/office/drawing/2014/main" id="{4278644C-7CB8-8461-D58A-3144D9E283B0}"/>
              </a:ext>
            </a:extLst>
          </p:cNvPr>
          <p:cNvSpPr/>
          <p:nvPr/>
        </p:nvSpPr>
        <p:spPr>
          <a:xfrm>
            <a:off x="2978586" y="5605382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5C6C8ED-18FB-0FCB-D1FC-1A74CE91D778}"/>
              </a:ext>
            </a:extLst>
          </p:cNvPr>
          <p:cNvCxnSpPr>
            <a:cxnSpLocks/>
          </p:cNvCxnSpPr>
          <p:nvPr/>
        </p:nvCxnSpPr>
        <p:spPr>
          <a:xfrm>
            <a:off x="3477330" y="5160570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9" name="Cylinder 78">
            <a:extLst>
              <a:ext uri="{FF2B5EF4-FFF2-40B4-BE49-F238E27FC236}">
                <a16:creationId xmlns:a16="http://schemas.microsoft.com/office/drawing/2014/main" id="{C2EF73F2-1E3C-6DA5-78DC-9EF3A866B4F6}"/>
              </a:ext>
            </a:extLst>
          </p:cNvPr>
          <p:cNvSpPr/>
          <p:nvPr/>
        </p:nvSpPr>
        <p:spPr>
          <a:xfrm>
            <a:off x="4165966" y="5597008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1BD2A12-5020-3193-B258-DBED18E2E774}"/>
              </a:ext>
            </a:extLst>
          </p:cNvPr>
          <p:cNvCxnSpPr>
            <a:cxnSpLocks/>
          </p:cNvCxnSpPr>
          <p:nvPr/>
        </p:nvCxnSpPr>
        <p:spPr>
          <a:xfrm>
            <a:off x="4664710" y="5152196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1" name="Cylinder 80">
            <a:extLst>
              <a:ext uri="{FF2B5EF4-FFF2-40B4-BE49-F238E27FC236}">
                <a16:creationId xmlns:a16="http://schemas.microsoft.com/office/drawing/2014/main" id="{B5CFF43F-DC7F-2444-319A-C26347831531}"/>
              </a:ext>
            </a:extLst>
          </p:cNvPr>
          <p:cNvSpPr/>
          <p:nvPr/>
        </p:nvSpPr>
        <p:spPr>
          <a:xfrm>
            <a:off x="7110133" y="5597009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EAFC521-3AB4-080C-7B1C-A3AF83ED993A}"/>
              </a:ext>
            </a:extLst>
          </p:cNvPr>
          <p:cNvCxnSpPr>
            <a:cxnSpLocks/>
          </p:cNvCxnSpPr>
          <p:nvPr/>
        </p:nvCxnSpPr>
        <p:spPr>
          <a:xfrm>
            <a:off x="7608877" y="5152197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3" name="Cylinder 82">
            <a:extLst>
              <a:ext uri="{FF2B5EF4-FFF2-40B4-BE49-F238E27FC236}">
                <a16:creationId xmlns:a16="http://schemas.microsoft.com/office/drawing/2014/main" id="{87B4FBA8-822D-7A0C-8B18-F1DE078EE186}"/>
              </a:ext>
            </a:extLst>
          </p:cNvPr>
          <p:cNvSpPr/>
          <p:nvPr/>
        </p:nvSpPr>
        <p:spPr>
          <a:xfrm>
            <a:off x="8297513" y="5588635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F8CC771-DE39-39C4-5280-F1F814593BE0}"/>
              </a:ext>
            </a:extLst>
          </p:cNvPr>
          <p:cNvCxnSpPr>
            <a:cxnSpLocks/>
          </p:cNvCxnSpPr>
          <p:nvPr/>
        </p:nvCxnSpPr>
        <p:spPr>
          <a:xfrm>
            <a:off x="8796257" y="5143823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5" name="Cylinder 84">
            <a:extLst>
              <a:ext uri="{FF2B5EF4-FFF2-40B4-BE49-F238E27FC236}">
                <a16:creationId xmlns:a16="http://schemas.microsoft.com/office/drawing/2014/main" id="{312F300F-A5D7-BE4E-BD85-4C32BB4D4804}"/>
              </a:ext>
            </a:extLst>
          </p:cNvPr>
          <p:cNvSpPr/>
          <p:nvPr/>
        </p:nvSpPr>
        <p:spPr>
          <a:xfrm>
            <a:off x="9612172" y="5597008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55FF6A8-4A38-C5E6-781B-928709D830CE}"/>
              </a:ext>
            </a:extLst>
          </p:cNvPr>
          <p:cNvCxnSpPr>
            <a:cxnSpLocks/>
          </p:cNvCxnSpPr>
          <p:nvPr/>
        </p:nvCxnSpPr>
        <p:spPr>
          <a:xfrm>
            <a:off x="10110916" y="5152196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7" name="Cylinder 86">
            <a:extLst>
              <a:ext uri="{FF2B5EF4-FFF2-40B4-BE49-F238E27FC236}">
                <a16:creationId xmlns:a16="http://schemas.microsoft.com/office/drawing/2014/main" id="{765FA791-2C80-7D02-8F40-1AC534A42781}"/>
              </a:ext>
            </a:extLst>
          </p:cNvPr>
          <p:cNvSpPr/>
          <p:nvPr/>
        </p:nvSpPr>
        <p:spPr>
          <a:xfrm>
            <a:off x="10799552" y="5588634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6D63B25-5F80-3988-2508-54690D8D44E2}"/>
              </a:ext>
            </a:extLst>
          </p:cNvPr>
          <p:cNvCxnSpPr>
            <a:cxnSpLocks/>
          </p:cNvCxnSpPr>
          <p:nvPr/>
        </p:nvCxnSpPr>
        <p:spPr>
          <a:xfrm>
            <a:off x="11298296" y="5143822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9C569C6-03D5-256F-FEA8-77DE78BC80D9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4095881" y="3587262"/>
            <a:ext cx="928299" cy="39341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0F4504E-E7C4-53BA-4BCF-E01566098C32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7186251" y="3588937"/>
            <a:ext cx="974339" cy="39341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8E5297FD-89F5-D629-A1C5-FE38992E004F}"/>
              </a:ext>
            </a:extLst>
          </p:cNvPr>
          <p:cNvSpPr txBox="1"/>
          <p:nvPr/>
        </p:nvSpPr>
        <p:spPr>
          <a:xfrm>
            <a:off x="5870753" y="4502891"/>
            <a:ext cx="82145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prstClr val="black"/>
                </a:solidFill>
              </a:rPr>
              <a:t>…</a:t>
            </a:r>
            <a:endParaRPr lang="en-US" sz="38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596C19D-D201-DC92-F75E-C734C5DFC494}"/>
              </a:ext>
            </a:extLst>
          </p:cNvPr>
          <p:cNvSpPr txBox="1"/>
          <p:nvPr/>
        </p:nvSpPr>
        <p:spPr>
          <a:xfrm>
            <a:off x="10663814" y="3648780"/>
            <a:ext cx="136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</a:rPr>
              <a:t>Missing part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176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70B4E-7366-47EA-7E81-E2C79E69E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1A9459A-174A-876F-580A-4881114D1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Page and Publication List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C3A013-DAED-6209-7CC1-6C4CF98B94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5182" y="6362393"/>
            <a:ext cx="8803271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https://crc1625.mdi.ruhr-uni-bochum.de/rubric/inf_publications</a:t>
            </a:r>
            <a:endParaRPr lang="en-US" sz="1200" dirty="0"/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https://crc247.mdi.ruhr-uni-bochum.de/rubric/area-c_c04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54529-FC01-FFE9-609B-05008B923D91}"/>
              </a:ext>
            </a:extLst>
          </p:cNvPr>
          <p:cNvSpPr txBox="1"/>
          <p:nvPr/>
        </p:nvSpPr>
        <p:spPr>
          <a:xfrm>
            <a:off x="166636" y="790736"/>
            <a:ext cx="1191483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Please provide the project description and publication list on your project page</a:t>
            </a:r>
            <a:r>
              <a:rPr lang="en-US" altLang="ru-RU" sz="2200" dirty="0">
                <a:solidFill>
                  <a:prstClr val="black"/>
                </a:solidFill>
              </a:rPr>
              <a:t>: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CC1BAE-E699-CCBB-5803-7DBA4025FF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658"/>
          <a:stretch>
            <a:fillRect/>
          </a:stretch>
        </p:blipFill>
        <p:spPr>
          <a:xfrm>
            <a:off x="187254" y="1266093"/>
            <a:ext cx="6773220" cy="33134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B047B-A0AE-AA4F-5F41-B079C2CBD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283" y="4279637"/>
            <a:ext cx="4723128" cy="18961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0BDBAB-7255-DB0C-53D9-7E781262E22F}"/>
              </a:ext>
            </a:extLst>
          </p:cNvPr>
          <p:cNvCxnSpPr>
            <a:cxnSpLocks/>
          </p:cNvCxnSpPr>
          <p:nvPr/>
        </p:nvCxnSpPr>
        <p:spPr>
          <a:xfrm>
            <a:off x="1460365" y="4213606"/>
            <a:ext cx="800514" cy="87089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0109BC9-3A2C-F8A0-7BD0-2E53325F6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754" y="1768612"/>
            <a:ext cx="4591691" cy="2295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23A984-8373-0D05-C455-624814F256AE}"/>
              </a:ext>
            </a:extLst>
          </p:cNvPr>
          <p:cNvCxnSpPr>
            <a:cxnSpLocks/>
          </p:cNvCxnSpPr>
          <p:nvPr/>
        </p:nvCxnSpPr>
        <p:spPr>
          <a:xfrm>
            <a:off x="6174717" y="1743387"/>
            <a:ext cx="1271112" cy="12560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886E629-28C9-D991-30C5-96D815A72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188" y="4564596"/>
            <a:ext cx="4534533" cy="11050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C0AAB6-7040-A838-E52B-57DB0C575A48}"/>
              </a:ext>
            </a:extLst>
          </p:cNvPr>
          <p:cNvCxnSpPr>
            <a:cxnSpLocks/>
          </p:cNvCxnSpPr>
          <p:nvPr/>
        </p:nvCxnSpPr>
        <p:spPr>
          <a:xfrm flipH="1">
            <a:off x="7807569" y="3232218"/>
            <a:ext cx="2548937" cy="153070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7575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000BAAC5-1BF6-4632-98E4-EAE7F27CB44D}" vid="{2CEA2AD0-887D-4310-A6D5-7BA3E34DA7AC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11896</TotalTime>
  <Words>1868</Words>
  <Application>Microsoft Office PowerPoint</Application>
  <PresentationFormat>Widescreen</PresentationFormat>
  <Paragraphs>278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Roboto</vt:lpstr>
      <vt:lpstr>Slack-Lato</vt:lpstr>
      <vt:lpstr>Wingdings</vt:lpstr>
      <vt:lpstr>Office</vt:lpstr>
      <vt:lpstr>PowerPoint Master RUB</vt:lpstr>
      <vt:lpstr>INF Update: Theory meets Experiment,  Publications</vt:lpstr>
      <vt:lpstr>Research Workflow</vt:lpstr>
      <vt:lpstr>Theory &amp; Experiment: Chemical systems &amp; compositions</vt:lpstr>
      <vt:lpstr>Interlinking objects: A03 use case (Liang Yanyan)</vt:lpstr>
      <vt:lpstr>Establishing properties/template: A03 use case (Liang Yanyan)</vt:lpstr>
      <vt:lpstr>Search: A03 use case (Liang Yanyan)</vt:lpstr>
      <vt:lpstr>RDMS: Advanced Interlink Objects</vt:lpstr>
      <vt:lpstr>A03 use case: adding missing objects and links</vt:lpstr>
      <vt:lpstr>Project Page and Publication List</vt:lpstr>
      <vt:lpstr>Publications in RDMS</vt:lpstr>
      <vt:lpstr>Good Publication = Publication with Data</vt:lpstr>
      <vt:lpstr>Thanks for your kind attention</vt:lpstr>
      <vt:lpstr>NFDI Login: use your institutional account in RDMS</vt:lpstr>
      <vt:lpstr>Access Level Update: New “Partner” Access Level</vt:lpstr>
      <vt:lpstr>Catalyst Benchmark: Differential Tafel Analysis</vt:lpstr>
      <vt:lpstr>Source Data: diverse csv&amp;txt formats (different potentiostats)</vt:lpstr>
      <vt:lpstr>Demo: Tafel slope calculation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Victor Dudarev</cp:lastModifiedBy>
  <cp:revision>574</cp:revision>
  <cp:lastPrinted>2021-07-01T07:54:40Z</cp:lastPrinted>
  <dcterms:created xsi:type="dcterms:W3CDTF">2018-11-13T11:45:51Z</dcterms:created>
  <dcterms:modified xsi:type="dcterms:W3CDTF">2025-10-13T13:57:32Z</dcterms:modified>
</cp:coreProperties>
</file>