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5" r:id="rId1"/>
    <p:sldMasterId id="2147483679" r:id="rId2"/>
  </p:sldMasterIdLst>
  <p:notesMasterIdLst>
    <p:notesMasterId r:id="rId12"/>
  </p:notesMasterIdLst>
  <p:handoutMasterIdLst>
    <p:handoutMasterId r:id="rId13"/>
  </p:handoutMasterIdLst>
  <p:sldIdLst>
    <p:sldId id="256" r:id="rId3"/>
    <p:sldId id="9492" r:id="rId4"/>
    <p:sldId id="9453" r:id="rId5"/>
    <p:sldId id="9494" r:id="rId6"/>
    <p:sldId id="9499" r:id="rId7"/>
    <p:sldId id="9500" r:id="rId8"/>
    <p:sldId id="9477" r:id="rId9"/>
    <p:sldId id="384" r:id="rId10"/>
    <p:sldId id="397" r:id="rId11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B0BD07-221F-49F1-84C3-A636A7D2C99B}">
          <p14:sldIdLst>
            <p14:sldId id="256"/>
          </p14:sldIdLst>
        </p14:section>
        <p14:section name="Publication type" id="{3A98F23C-1CF7-4B82-BAEA-3AC3F3F36FCA}">
          <p14:sldIdLst>
            <p14:sldId id="9492"/>
            <p14:sldId id="9453"/>
            <p14:sldId id="9494"/>
            <p14:sldId id="9499"/>
          </p14:sldIdLst>
        </p14:section>
        <p14:section name="Next" id="{E011328B-3E29-45BF-AAA2-90D48ECA6989}">
          <p14:sldIdLst>
            <p14:sldId id="9500"/>
          </p14:sldIdLst>
        </p14:section>
        <p14:section name="NFDI AAI" id="{56118B26-A60B-4816-85A5-D4A1A7D8E17F}">
          <p14:sldIdLst>
            <p14:sldId id="9477"/>
          </p14:sldIdLst>
        </p14:section>
        <p14:section name="&quot;Partner&quot; Access Level" id="{9542FD90-6CBF-4D51-935A-C7DAD9D2B92D}">
          <p14:sldIdLst>
            <p14:sldId id="384"/>
          </p14:sldIdLst>
        </p14:section>
        <p14:section name="Conclusion" id="{BA70D61A-F589-4CAA-B1AF-793277921755}">
          <p14:sldIdLst>
            <p14:sldId id="39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7FD401A-9AFC-CEB2-2E40-A6115EBD7297}" name="Carsten Placke-Yan" initials="CPY" userId="Carsten Placke-Yan" providerId="None"/>
  <p188:author id="{639AA42E-AEF7-5BC6-A619-3DB851885769}" name="Timo  Fockenberg" initials="TF" userId="S::timo.fockenberg@uni-due.de::ca5b5eaa-ed32-423f-b93f-7fe16104f6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4C0B07"/>
    <a:srgbClr val="004C93"/>
    <a:srgbClr val="2E316C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50" autoAdjust="0"/>
    <p:restoredTop sz="89467" autoAdjust="0"/>
  </p:normalViewPr>
  <p:slideViewPr>
    <p:cSldViewPr snapToGrid="0">
      <p:cViewPr varScale="1">
        <p:scale>
          <a:sx n="98" d="100"/>
          <a:sy n="98" d="100"/>
        </p:scale>
        <p:origin x="9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40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5A9029-D419-CC36-E2B9-5E00E84FF4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7A68C2-ABBF-C7F1-08F7-E0FA2109EF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120CC-B14A-4276-BC9B-30C89641BADF}" type="datetimeFigureOut">
              <a:rPr lang="en-US" smtClean="0"/>
              <a:t>10/14/2025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C66B3-741F-3822-E843-881D10F2BB0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2ED757-3AE4-AF73-0B9F-324E55E7D7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A1140-198F-4929-BC70-E73E07C4B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96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ABD12-B764-4614-BC86-391BAE625E29}" type="datetimeFigureOut">
              <a:rPr lang="de-DE" smtClean="0"/>
              <a:t>14.10.2025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428B1-2554-491D-B226-BCE32FA9188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475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086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606A-691E-6E71-0C17-C2A13C7BF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C396852-EE4D-CF84-2F15-744131911B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355458B-FFE7-6E4E-B0AE-80FFF72E61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73EDA7-DE17-22F7-19DF-B0008283E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2749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035-C793-7235-2EF1-D3617C5C8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4DFE8D0-97BE-0451-8569-D8780F2C29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A606130-C751-D085-B4B5-D4366A8368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1799176-B9EF-B601-5020-8683BC41E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794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B11CA-0903-A50A-FE3A-893ACCBC1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6E790A-4D86-6E29-452B-E652E4EC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35455CF-A628-176A-FADE-2498CF3F8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5687AB-E792-0BFD-EA5D-C622A6B4AE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66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42892-CDFB-F4EC-79C0-60229CA68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0C3DDB1-68F0-FA2C-CCDC-B2EE75242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58B3B47C-0559-3935-0278-79F178687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E215F3-982F-9F61-01B0-EFC296FF76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387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B6A3B-2934-E114-D862-45CC034D4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38A1279-4B3F-D0DB-AEEA-CB0794FF57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6B2635F-0737-3D96-B2D6-C950006CE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F91245-B57C-9C6D-B932-E024D5087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880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6FB84-45E8-73AB-B87D-F57CD9018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873372-6311-3051-76B8-3693F4ADC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7C0E78-76D1-BFAF-8DA5-A958A4B0A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2C27-83EB-3565-A73C-FBC940F01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79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A045E6-D734-4DB2-BEE5-DF972DD20CA2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169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428B1-2554-491D-B226-BCE32FA91880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6403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3765550"/>
            <a:ext cx="12192000" cy="30924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0" y="0"/>
            <a:ext cx="12192000" cy="3765550"/>
          </a:xfrm>
          <a:prstGeom prst="rect">
            <a:avLst/>
          </a:prstGeom>
          <a:solidFill>
            <a:srgbClr val="004C93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10"/>
          <p:cNvSpPr/>
          <p:nvPr userDrawn="1"/>
        </p:nvSpPr>
        <p:spPr>
          <a:xfrm>
            <a:off x="493776" y="742950"/>
            <a:ext cx="11201400" cy="554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46200" y="3849688"/>
            <a:ext cx="9448800" cy="16557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rgbClr val="004C93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 dirty="0"/>
              <a:t>Name(s)</a:t>
            </a:r>
          </a:p>
        </p:txBody>
      </p:sp>
      <p:sp>
        <p:nvSpPr>
          <p:cNvPr id="12" name="Titel 1"/>
          <p:cNvSpPr>
            <a:spLocks noGrp="1"/>
          </p:cNvSpPr>
          <p:nvPr>
            <p:ph type="ctrTitle" hasCustomPrompt="1"/>
          </p:nvPr>
        </p:nvSpPr>
        <p:spPr>
          <a:xfrm>
            <a:off x="1337733" y="831853"/>
            <a:ext cx="9450000" cy="279876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 cap="sm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 Title</a:t>
            </a:r>
            <a:endParaRPr lang="en-US" noProof="0" dirty="0"/>
          </a:p>
        </p:txBody>
      </p:sp>
      <p:pic>
        <p:nvPicPr>
          <p:cNvPr id="2054" name="Picture 6" descr="Logo Lehrstuhl Materials Discovery">
            <a:extLst>
              <a:ext uri="{FF2B5EF4-FFF2-40B4-BE49-F238E27FC236}">
                <a16:creationId xmlns:a16="http://schemas.microsoft.com/office/drawing/2014/main" id="{C9CF2E9C-9C9D-1CC9-8FD5-806FA9ABCB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311" y="5798415"/>
            <a:ext cx="1781894" cy="4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34">
            <a:extLst>
              <a:ext uri="{FF2B5EF4-FFF2-40B4-BE49-F238E27FC236}">
                <a16:creationId xmlns:a16="http://schemas.microsoft.com/office/drawing/2014/main" id="{64F223F5-A070-8BDA-79D1-F5E3B37D54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8" y="5602670"/>
            <a:ext cx="1081823" cy="58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24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624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320000"/>
            <a:ext cx="5280000" cy="139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</a:t>
            </a:r>
            <a:r>
              <a:rPr lang="de-DE" dirty="0" err="1"/>
              <a:t>Bildunterzeile</a:t>
            </a:r>
            <a:r>
              <a:rPr lang="de-DE" dirty="0"/>
              <a:t> // für weitere Ebenen (Text)  &gt;&gt; Menü &gt; Start &gt; Absatz &gt; Listenebene erhöhen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70370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3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1963">
          <p15:clr>
            <a:srgbClr val="FBAE40"/>
          </p15:clr>
        </p15:guide>
        <p15:guide id="5" pos="27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inkl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CFABEA7C-7103-4FAC-AAB1-B8FF068486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9CA26BD8-E4CD-4A9F-ACC0-895F1FD274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0B3784F-BC20-4A45-986C-728B00F596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</p:spTree>
    <p:extLst>
      <p:ext uri="{BB962C8B-B14F-4D97-AF65-F5344CB8AC3E}">
        <p14:creationId xmlns:p14="http://schemas.microsoft.com/office/powerpoint/2010/main" val="13076508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  <p15:guide id="5" pos="2790">
          <p15:clr>
            <a:srgbClr val="FBAE40"/>
          </p15:clr>
        </p15:guide>
        <p15:guide id="6" pos="54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432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72000" y="1272000"/>
            <a:ext cx="6048000" cy="4032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01497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83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5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Bild inkl. Bildunter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5472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78335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Bild inkl. Bildunterzeile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60000" y="1224000"/>
            <a:ext cx="456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5280000" cy="352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8C92916-9C2D-4160-84A7-92C7AE8CF34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000" y="4944000"/>
            <a:ext cx="5280000" cy="768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0"/>
            <a:endParaRPr lang="de-DE" dirty="0"/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44277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45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226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Text /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4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40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40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4505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77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/ 2 Bilder 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320000" y="1224000"/>
            <a:ext cx="7200000" cy="44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DB40BEE-2C74-4B7C-AA75-FB330D4E18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4000" y="1272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73CCF540-0E4F-47A6-981D-1A856FBCB4E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00" y="3504000"/>
            <a:ext cx="2880000" cy="1920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815621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8">
          <p15:clr>
            <a:srgbClr val="FBAE40"/>
          </p15:clr>
        </p15:guide>
        <p15:guide id="2" pos="5444">
          <p15:clr>
            <a:srgbClr val="FBAE40"/>
          </p15:clr>
        </p15:guide>
        <p15:guide id="3" orient="horz" pos="596">
          <p15:clr>
            <a:srgbClr val="FBAE40"/>
          </p15:clr>
        </p15:guide>
        <p15:guide id="4" orient="horz" pos="1653">
          <p15:clr>
            <a:srgbClr val="FBAE40"/>
          </p15:clr>
        </p15:guide>
        <p15:guide id="5" orient="horz" pos="2564">
          <p15:clr>
            <a:srgbClr val="FBAE40"/>
          </p15:clr>
        </p15:guide>
        <p15:guide id="6" orient="horz" pos="151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2F6D41-300A-44A6-A773-F84C7424C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5674647-E98A-4E91-B769-603FBD38F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012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E7FEC2D-DBFC-481D-89EF-55316F02D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C5583F-31A1-412C-900F-41106AD78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2065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E10AE831-2867-F646-83B4-DA810147BE78}"/>
              </a:ext>
            </a:extLst>
          </p:cNvPr>
          <p:cNvSpPr txBox="1"/>
          <p:nvPr userDrawn="1"/>
        </p:nvSpPr>
        <p:spPr>
          <a:xfrm>
            <a:off x="219600" y="6390591"/>
            <a:ext cx="489047" cy="427215"/>
          </a:xfrm>
          <a:prstGeom prst="rect">
            <a:avLst/>
          </a:prstGeom>
          <a:noFill/>
        </p:spPr>
        <p:txBody>
          <a:bodyPr wrap="none" lIns="0" rtlCol="0" anchor="ctr" anchorCtr="0">
            <a:noAutofit/>
          </a:bodyPr>
          <a:lstStyle/>
          <a:p>
            <a:fld id="{C2010D74-AEB2-4A4B-A2EC-3697475144BD}" type="slidenum">
              <a:rPr lang="en-GB" sz="1400" b="0" kern="1200" smtClean="0">
                <a:solidFill>
                  <a:srgbClr val="004C93"/>
                </a:solidFill>
                <a:latin typeface="+mn-lt"/>
                <a:ea typeface="ＭＳ Ｐゴシック" charset="-128"/>
                <a:cs typeface="Calibri" panose="020F0502020204030204" pitchFamily="34" charset="0"/>
              </a:rPr>
              <a:t>‹#›</a:t>
            </a:fld>
            <a:endParaRPr lang="en-GB" sz="1400" b="0" kern="1200" dirty="0">
              <a:solidFill>
                <a:srgbClr val="004C93"/>
              </a:solidFill>
              <a:latin typeface="+mn-lt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60DD7736-FA16-9041-A930-CE6D748B0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99" y="108000"/>
            <a:ext cx="11764994" cy="792000"/>
          </a:xfrm>
        </p:spPr>
        <p:txBody>
          <a:bodyPr tIns="36000" bIns="36000">
            <a:noAutofit/>
          </a:bodyPr>
          <a:lstStyle>
            <a:lvl1pPr>
              <a:defRPr lang="de-DE" sz="3600" b="1" baseline="0" smtClean="0">
                <a:solidFill>
                  <a:srgbClr val="004C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 noProof="0" dirty="0"/>
          </a:p>
        </p:txBody>
      </p:sp>
      <p:grpSp>
        <p:nvGrpSpPr>
          <p:cNvPr id="22" name="Area C" hidden="1">
            <a:extLst>
              <a:ext uri="{FF2B5EF4-FFF2-40B4-BE49-F238E27FC236}">
                <a16:creationId xmlns:a16="http://schemas.microsoft.com/office/drawing/2014/main" id="{0F8AF86F-DAD4-E648-A096-8E7DDD34F16A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23" name="Element_C">
              <a:extLst>
                <a:ext uri="{FF2B5EF4-FFF2-40B4-BE49-F238E27FC236}">
                  <a16:creationId xmlns:a16="http://schemas.microsoft.com/office/drawing/2014/main" id="{717E5556-728B-D449-9DB4-95716CFA47C0}"/>
                </a:ext>
              </a:extLst>
            </p:cNvPr>
            <p:cNvSpPr/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_C">
              <a:extLst>
                <a:ext uri="{FF2B5EF4-FFF2-40B4-BE49-F238E27FC236}">
                  <a16:creationId xmlns:a16="http://schemas.microsoft.com/office/drawing/2014/main" id="{3331879B-FD0F-4F43-8A20-22FB5D4129E5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C01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Area B" hidden="1">
            <a:extLst>
              <a:ext uri="{FF2B5EF4-FFF2-40B4-BE49-F238E27FC236}">
                <a16:creationId xmlns:a16="http://schemas.microsoft.com/office/drawing/2014/main" id="{5F7337AB-AC00-9A4F-AE65-68CE30482C06}"/>
              </a:ext>
            </a:extLst>
          </p:cNvPr>
          <p:cNvGrpSpPr/>
          <p:nvPr userDrawn="1"/>
        </p:nvGrpSpPr>
        <p:grpSpPr>
          <a:xfrm>
            <a:off x="11407608" y="144000"/>
            <a:ext cx="720000" cy="720000"/>
            <a:chOff x="11448000" y="144000"/>
            <a:chExt cx="720000" cy="720000"/>
          </a:xfrm>
        </p:grpSpPr>
        <p:sp>
          <p:nvSpPr>
            <p:cNvPr id="17" name="Element_B">
              <a:extLst>
                <a:ext uri="{FF2B5EF4-FFF2-40B4-BE49-F238E27FC236}">
                  <a16:creationId xmlns:a16="http://schemas.microsoft.com/office/drawing/2014/main" id="{C489C6BB-48D0-214E-8C59-0E82FE509984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flipH="1">
              <a:off x="11448000" y="144000"/>
              <a:ext cx="720000" cy="72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36000" tIns="36000" rIns="36000" bIns="36000" rtlCol="0" anchor="ctr">
              <a:normAutofit/>
            </a:bodyPr>
            <a:lstStyle/>
            <a:p>
              <a:pPr algn="ctr"/>
              <a:endParaRPr lang="de-DE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_B">
              <a:extLst>
                <a:ext uri="{FF2B5EF4-FFF2-40B4-BE49-F238E27FC236}">
                  <a16:creationId xmlns:a16="http://schemas.microsoft.com/office/drawing/2014/main" id="{96CD414C-3C04-2E4A-897D-68B2E774E954}"/>
                </a:ext>
              </a:extLst>
            </p:cNvPr>
            <p:cNvSpPr txBox="1"/>
            <p:nvPr/>
          </p:nvSpPr>
          <p:spPr>
            <a:xfrm>
              <a:off x="11448000" y="288000"/>
              <a:ext cx="72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ctr" anchorCtr="0">
              <a:norm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B02</a:t>
              </a:r>
              <a:endParaRPr lang="en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8" name="Design Element: Line">
            <a:extLst>
              <a:ext uri="{FF2B5EF4-FFF2-40B4-BE49-F238E27FC236}">
                <a16:creationId xmlns:a16="http://schemas.microsoft.com/office/drawing/2014/main" id="{78779EE9-EA30-7A40-A4ED-51C6928F2CBA}"/>
              </a:ext>
            </a:extLst>
          </p:cNvPr>
          <p:cNvCxnSpPr>
            <a:cxnSpLocks/>
          </p:cNvCxnSpPr>
          <p:nvPr userDrawn="1"/>
        </p:nvCxnSpPr>
        <p:spPr>
          <a:xfrm>
            <a:off x="215999" y="6342499"/>
            <a:ext cx="11764994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resentation Details">
            <a:extLst>
              <a:ext uri="{FF2B5EF4-FFF2-40B4-BE49-F238E27FC236}">
                <a16:creationId xmlns:a16="http://schemas.microsoft.com/office/drawing/2014/main" id="{4D7C228A-EAD6-1667-CBEA-C827F0274DC9}"/>
              </a:ext>
            </a:extLst>
          </p:cNvPr>
          <p:cNvSpPr txBox="1"/>
          <p:nvPr userDrawn="1"/>
        </p:nvSpPr>
        <p:spPr>
          <a:xfrm>
            <a:off x="580104" y="6372000"/>
            <a:ext cx="4995073" cy="485999"/>
          </a:xfrm>
          <a:prstGeom prst="rect">
            <a:avLst/>
          </a:prstGeom>
          <a:noFill/>
        </p:spPr>
        <p:txBody>
          <a:bodyPr wrap="none" lIns="90000" rIns="90000" rtlCol="0" anchor="ctr" anchorCtr="0">
            <a:noAutofit/>
          </a:bodyPr>
          <a:lstStyle/>
          <a:p>
            <a:r>
              <a:rPr lang="en-US" sz="1300" b="1" noProof="0" dirty="0">
                <a:solidFill>
                  <a:srgbClr val="004C93"/>
                </a:solidFill>
              </a:rPr>
              <a:t>CRC 247 INF Project</a:t>
            </a:r>
          </a:p>
          <a:p>
            <a:r>
              <a:rPr lang="en-US" sz="1200" noProof="0" dirty="0">
                <a:solidFill>
                  <a:srgbClr val="004C93"/>
                </a:solidFill>
              </a:rPr>
              <a:t>Publications in RDMS</a:t>
            </a:r>
          </a:p>
        </p:txBody>
      </p:sp>
      <p:sp>
        <p:nvSpPr>
          <p:cNvPr id="7" name="References" hidden="1">
            <a:extLst>
              <a:ext uri="{FF2B5EF4-FFF2-40B4-BE49-F238E27FC236}">
                <a16:creationId xmlns:a16="http://schemas.microsoft.com/office/drawing/2014/main" id="{9F55CC67-CB81-B052-1C1C-EF8D44B1F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023" y="6362393"/>
            <a:ext cx="5313301" cy="485999"/>
          </a:xfrm>
        </p:spPr>
        <p:txBody>
          <a:bodyPr lIns="36000" tIns="18000" rIns="36000" bIns="0">
            <a:normAutofit/>
          </a:bodyPr>
          <a:lstStyle>
            <a:lvl1pPr marL="0" indent="-228600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noProof="0" dirty="0"/>
              <a:t>Reference 1</a:t>
            </a:r>
          </a:p>
          <a:p>
            <a:pPr lvl="0"/>
            <a:r>
              <a:rPr lang="en-US" noProof="0" dirty="0"/>
              <a:t>Reference 2</a:t>
            </a:r>
          </a:p>
          <a:p>
            <a:pPr lvl="0"/>
            <a:r>
              <a:rPr lang="en-US" noProof="0" dirty="0"/>
              <a:t>Reference 3</a:t>
            </a:r>
          </a:p>
        </p:txBody>
      </p:sp>
    </p:spTree>
    <p:extLst>
      <p:ext uri="{BB962C8B-B14F-4D97-AF65-F5344CB8AC3E}">
        <p14:creationId xmlns:p14="http://schemas.microsoft.com/office/powerpoint/2010/main" val="2688142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24000" y="5640000"/>
            <a:ext cx="10080000" cy="432000"/>
          </a:xfrm>
        </p:spPr>
        <p:txBody>
          <a:bodyPr/>
          <a:lstStyle>
            <a:lvl1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1pPr>
            <a:lvl2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2pPr>
            <a:lvl3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3pPr>
            <a:lvl4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4pPr>
            <a:lvl5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5pPr>
            <a:lvl6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6pPr>
            <a:lvl7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7pPr>
            <a:lvl8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8pPr>
            <a:lvl9pPr marL="0" indent="0" algn="l">
              <a:lnSpc>
                <a:spcPts val="3200"/>
              </a:lnSpc>
              <a:spcAft>
                <a:spcPts val="0"/>
              </a:spcAft>
              <a:buFont typeface="Arial" panose="020B0604020202020204" pitchFamily="34" charset="0"/>
              <a:buNone/>
              <a:defRPr sz="2000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624000" y="6240000"/>
            <a:ext cx="10080000" cy="192000"/>
          </a:xfr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D81F06-1D47-4C44-8C29-89662B0E1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4000" y="4665600"/>
            <a:ext cx="3340800" cy="231864"/>
          </a:xfrm>
          <a:prstGeom prst="rect">
            <a:avLst/>
          </a:prstGeom>
        </p:spPr>
      </p:pic>
      <p:sp>
        <p:nvSpPr>
          <p:cNvPr id="22" name="Bildplatzhalter 21">
            <a:extLst>
              <a:ext uri="{FF2B5EF4-FFF2-40B4-BE49-F238E27FC236}">
                <a16:creationId xmlns:a16="http://schemas.microsoft.com/office/drawing/2014/main" id="{84C7B36F-18FD-48F5-9A0D-FC40AEE68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1"/>
            <a:ext cx="10910400" cy="4248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C28E9FB3-DC3C-4E55-9877-2DEEAAB329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33600" y="0"/>
            <a:ext cx="1920483" cy="1920000"/>
          </a:xfrm>
          <a:prstGeom prst="rect">
            <a:avLst/>
          </a:prstGeom>
        </p:spPr>
      </p:pic>
      <p:sp>
        <p:nvSpPr>
          <p:cNvPr id="23" name="Titel 22">
            <a:extLst>
              <a:ext uri="{FF2B5EF4-FFF2-40B4-BE49-F238E27FC236}">
                <a16:creationId xmlns:a16="http://schemas.microsoft.com/office/drawing/2014/main" id="{259FB325-4F00-4E24-9BB5-CBE59A8EE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000" y="5193600"/>
            <a:ext cx="4703915" cy="432000"/>
          </a:xfrm>
        </p:spPr>
        <p:txBody>
          <a:bodyPr/>
          <a:lstStyle>
            <a:lvl1pPr>
              <a:lnSpc>
                <a:spcPts val="3333"/>
              </a:lnSpc>
              <a:defRPr cap="all" baseline="0"/>
            </a:lvl1pPr>
          </a:lstStyle>
          <a:p>
            <a:pPr lvl="0"/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EA11C8C5-D6EB-4C5D-9539-1ADEFC0908B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9599" y="5193600"/>
            <a:ext cx="3340800" cy="432000"/>
          </a:xfrm>
        </p:spPr>
        <p:txBody>
          <a:bodyPr anchor="ctr" anchorCtr="0"/>
          <a:lstStyle>
            <a:lvl1pPr algn="ctr">
              <a:defRPr sz="1400"/>
            </a:lvl1pPr>
          </a:lstStyle>
          <a:p>
            <a:r>
              <a:rPr lang="de-DE" dirty="0"/>
              <a:t>Logo auf Platzhalter ziehen</a:t>
            </a:r>
          </a:p>
        </p:txBody>
      </p:sp>
    </p:spTree>
    <p:extLst>
      <p:ext uri="{BB962C8B-B14F-4D97-AF65-F5344CB8AC3E}">
        <p14:creationId xmlns:p14="http://schemas.microsoft.com/office/powerpoint/2010/main" val="3169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008000"/>
            <a:ext cx="10896000" cy="960000"/>
          </a:xfrm>
        </p:spPr>
        <p:txBody>
          <a:bodyPr/>
          <a:lstStyle>
            <a:lvl1pPr>
              <a:lnSpc>
                <a:spcPts val="7600"/>
              </a:lnSpc>
              <a:defRPr sz="64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968589"/>
            <a:ext cx="10896000" cy="1919817"/>
          </a:xfrm>
        </p:spPr>
        <p:txBody>
          <a:bodyPr/>
          <a:lstStyle>
            <a:lvl1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1pPr>
            <a:lvl2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2pPr>
            <a:lvl3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3pPr>
            <a:lvl4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4pPr>
            <a:lvl5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5pPr>
            <a:lvl6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6pPr>
            <a:lvl7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7pPr>
            <a:lvl8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8pPr>
            <a:lvl9pPr>
              <a:lnSpc>
                <a:spcPts val="7600"/>
              </a:lnSpc>
              <a:defRPr sz="6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</p:txBody>
      </p:sp>
    </p:spTree>
    <p:extLst>
      <p:ext uri="{BB962C8B-B14F-4D97-AF65-F5344CB8AC3E}">
        <p14:creationId xmlns:p14="http://schemas.microsoft.com/office/powerpoint/2010/main" val="18550497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 HERVORHEBUNG MIT VIEL INH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88A6D120-9FDF-4BA4-88F2-0C6E4507EEA9}"/>
              </a:ext>
            </a:extLst>
          </p:cNvPr>
          <p:cNvSpPr/>
          <p:nvPr userDrawn="1"/>
        </p:nvSpPr>
        <p:spPr>
          <a:xfrm>
            <a:off x="0" y="0"/>
            <a:ext cx="12192000" cy="6864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15F71-44DB-4D13-AE55-D28F1D1B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4000" y="1104000"/>
            <a:ext cx="10896000" cy="720000"/>
          </a:xfrm>
        </p:spPr>
        <p:txBody>
          <a:bodyPr/>
          <a:lstStyle>
            <a:lvl1pPr>
              <a:lnSpc>
                <a:spcPts val="5867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3B6EDCF-E80D-4E83-A8E4-8D2B26F44C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4000" y="1823999"/>
            <a:ext cx="10896000" cy="3888000"/>
          </a:xfrm>
        </p:spPr>
        <p:txBody>
          <a:bodyPr/>
          <a:lstStyle>
            <a:lvl1pPr>
              <a:lnSpc>
                <a:spcPts val="5867"/>
              </a:lnSpc>
              <a:spcAft>
                <a:spcPts val="0"/>
              </a:spcAft>
              <a:defRPr sz="4800" b="0">
                <a:solidFill>
                  <a:schemeClr val="bg1"/>
                </a:solidFill>
              </a:defRPr>
            </a:lvl1pPr>
            <a:lvl2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2pPr>
            <a:lvl3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3pPr>
            <a:lvl4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4pPr>
            <a:lvl5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5pPr>
            <a:lvl6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6pPr>
            <a:lvl7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7pPr>
            <a:lvl8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8pPr>
            <a:lvl9pPr>
              <a:lnSpc>
                <a:spcPts val="5867"/>
              </a:lnSpc>
              <a:defRPr sz="4800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Hervorhebung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22524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 defTabSz="311992">
              <a:tabLst>
                <a:tab pos="311992" algn="l"/>
              </a:tabLst>
              <a:defRPr/>
            </a:lvl2pPr>
            <a:lvl3pPr defTabSz="311992">
              <a:tabLst>
                <a:tab pos="311992" algn="l"/>
              </a:tabLst>
              <a:defRPr/>
            </a:lvl3pPr>
            <a:lvl4pPr defTabSz="311992">
              <a:tabLst>
                <a:tab pos="311992" algn="l"/>
              </a:tabLst>
              <a:defRPr/>
            </a:lvl4pPr>
            <a:lvl5pPr defTabSz="311992">
              <a:tabLst>
                <a:tab pos="311992" algn="l"/>
              </a:tabLst>
              <a:defRPr/>
            </a:lvl5pPr>
            <a:lvl6pPr marL="0" indent="0" defTabSz="311992">
              <a:buFont typeface="+mj-lt"/>
              <a:buNone/>
              <a:tabLst>
                <a:tab pos="311992" algn="l"/>
              </a:tabLst>
              <a:defRPr/>
            </a:lvl6pPr>
            <a:lvl7pPr defTabSz="311992">
              <a:tabLst>
                <a:tab pos="311992" algn="l"/>
              </a:tabLst>
              <a:defRPr/>
            </a:lvl7pPr>
            <a:lvl8pPr defTabSz="311992">
              <a:tabLst>
                <a:tab pos="311992" algn="l"/>
              </a:tabLst>
              <a:defRPr/>
            </a:lvl8pPr>
            <a:lvl9pPr defTabSz="311992">
              <a:tabLst>
                <a:tab pos="311992" algn="l"/>
              </a:tabLst>
              <a:defRPr/>
            </a:lvl9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3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//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KAPITEL | CHART-HEADLINE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261E425-9AF3-4B68-A7DE-55697E59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8FE19E-1A66-4F06-9454-D8ECA488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5A8BB0B-4BD0-4791-8A9B-89C9D0000E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24000" y="1224000"/>
            <a:ext cx="10896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  <p:grpSp>
        <p:nvGrpSpPr>
          <p:cNvPr id="6" name="Regieanweisungen">
            <a:extLst>
              <a:ext uri="{FF2B5EF4-FFF2-40B4-BE49-F238E27FC236}">
                <a16:creationId xmlns:a16="http://schemas.microsoft.com/office/drawing/2014/main" id="{20CE116F-C667-495A-B654-8B72C3A079E7}"/>
              </a:ext>
            </a:extLst>
          </p:cNvPr>
          <p:cNvGrpSpPr/>
          <p:nvPr userDrawn="1"/>
        </p:nvGrpSpPr>
        <p:grpSpPr>
          <a:xfrm>
            <a:off x="-3505067" y="-624000"/>
            <a:ext cx="19778197" cy="8111999"/>
            <a:chOff x="-2628800" y="-468000"/>
            <a:chExt cx="14833648" cy="6083999"/>
          </a:xfrm>
        </p:grpSpPr>
        <p:sp>
          <p:nvSpPr>
            <p:cNvPr id="16" name="Listenebenen">
              <a:extLst>
                <a:ext uri="{FF2B5EF4-FFF2-40B4-BE49-F238E27FC236}">
                  <a16:creationId xmlns:a16="http://schemas.microsoft.com/office/drawing/2014/main" id="{84A0104B-AA90-4DE7-ADAE-6959FBC15DB1}"/>
                </a:ext>
              </a:extLst>
            </p:cNvPr>
            <p:cNvSpPr txBox="1"/>
            <p:nvPr userDrawn="1"/>
          </p:nvSpPr>
          <p:spPr>
            <a:xfrm rot="10800000" flipH="1" flipV="1">
              <a:off x="-2628800" y="1368000"/>
              <a:ext cx="2520800" cy="1527786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Einfärbung einer Spalte/Zeile: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Spalte/Zeile: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 Entwurf / Tabellentools &gt; Schattierung &gt;</a:t>
              </a: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de-DE" sz="1600" b="1" baseline="0" dirty="0">
                <a:solidFill>
                  <a:schemeClr val="tx1"/>
                </a:solidFill>
                <a:latin typeface="+mn-lt"/>
              </a:endParaRPr>
            </a:p>
            <a:p>
              <a:pPr marL="0" marR="0" lvl="0" indent="0" algn="r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Die gewünschte Farbe aus den Designfarben auswählen</a:t>
              </a:r>
            </a:p>
          </p:txBody>
        </p:sp>
        <p:sp>
          <p:nvSpPr>
            <p:cNvPr id="10" name="Zurücksetzen">
              <a:extLst>
                <a:ext uri="{FF2B5EF4-FFF2-40B4-BE49-F238E27FC236}">
                  <a16:creationId xmlns:a16="http://schemas.microsoft.com/office/drawing/2014/main" id="{431D1FFE-03BA-4520-A89B-CDD1BC7E4751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1" name="Hilfslinien">
              <a:extLst>
                <a:ext uri="{FF2B5EF4-FFF2-40B4-BE49-F238E27FC236}">
                  <a16:creationId xmlns:a16="http://schemas.microsoft.com/office/drawing/2014/main" id="{38EA8585-E11F-4D10-9DAB-78E6756B2D63}"/>
                </a:ext>
              </a:extLst>
            </p:cNvPr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Löschen einer Spalte/Zeile: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Markieren der Spalte/Zeile: Layout &gt; Löschen &gt; Spalte bzw. Zeile löschen</a:t>
              </a:r>
            </a:p>
          </p:txBody>
        </p:sp>
        <p:sp>
          <p:nvSpPr>
            <p:cNvPr id="12" name="Fußzeile">
              <a:extLst>
                <a:ext uri="{FF2B5EF4-FFF2-40B4-BE49-F238E27FC236}">
                  <a16:creationId xmlns:a16="http://schemas.microsoft.com/office/drawing/2014/main" id="{4EFB3271-7B15-42ED-A704-B39FAEDC1436}"/>
                </a:ext>
              </a:extLst>
            </p:cNvPr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13" name="Layoutwechsel">
              <a:extLst>
                <a:ext uri="{FF2B5EF4-FFF2-40B4-BE49-F238E27FC236}">
                  <a16:creationId xmlns:a16="http://schemas.microsoft.com/office/drawing/2014/main" id="{6BCDAEA0-53BC-4E57-84CA-5C530F05A90E}"/>
                </a:ext>
              </a:extLst>
            </p:cNvPr>
            <p:cNvSpPr txBox="1"/>
            <p:nvPr userDrawn="1"/>
          </p:nvSpPr>
          <p:spPr>
            <a:xfrm rot="10800000" flipH="1" flipV="1">
              <a:off x="9252000" y="2283786"/>
              <a:ext cx="2952848" cy="104404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Einfügen einer Spalte/Zeile: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Markieren der Spalte/Zeile neben der eine weitere eingefügt werden soll: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Layout &gt; Hier die gewünschte Einfügeoption auswählen</a:t>
              </a:r>
            </a:p>
          </p:txBody>
        </p:sp>
      </p:grp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573989D-8FFD-4555-AAB7-592C2CE3AC9F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F3269418-AEC9-43D6-9A0C-41CA02546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513"/>
          <a:stretch/>
        </p:blipFill>
        <p:spPr>
          <a:xfrm>
            <a:off x="12336001" y="4437031"/>
            <a:ext cx="2756284" cy="115221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1CC49D-33BF-49DC-B533-86BE2EB412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8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64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 dirty="0"/>
              <a:t>Vollbild durch klicken einfügen.</a:t>
            </a:r>
          </a:p>
        </p:txBody>
      </p:sp>
    </p:spTree>
    <p:extLst>
      <p:ext uri="{BB962C8B-B14F-4D97-AF65-F5344CB8AC3E}">
        <p14:creationId xmlns:p14="http://schemas.microsoft.com/office/powerpoint/2010/main" val="753158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EC3A98A1-0379-4B57-A126-017C70E1949C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2736000" y="624000"/>
            <a:ext cx="6720000" cy="448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97D7879-BA70-4DD0-99E9-74C1A1FA34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Titel | ggf. weitere Angaben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22CC4-3EFE-4A06-B194-FAB2C24ECE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DC3B07E-B021-4B5C-9450-33EDD58444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35999" y="5270400"/>
            <a:ext cx="6720000" cy="432000"/>
          </a:xfrm>
        </p:spPr>
        <p:txBody>
          <a:bodyPr/>
          <a:lstStyle>
            <a:lvl1pPr>
              <a:lnSpc>
                <a:spcPts val="1600"/>
              </a:lnSpc>
              <a:spcAft>
                <a:spcPts val="0"/>
              </a:spcAft>
              <a:defRPr sz="1200"/>
            </a:lvl1pPr>
            <a:lvl2pPr>
              <a:lnSpc>
                <a:spcPts val="1600"/>
              </a:lnSpc>
              <a:spcAft>
                <a:spcPts val="0"/>
              </a:spcAft>
              <a:defRPr sz="1200"/>
            </a:lvl2pPr>
            <a:lvl3pPr>
              <a:lnSpc>
                <a:spcPts val="1600"/>
              </a:lnSpc>
              <a:spcAft>
                <a:spcPts val="0"/>
              </a:spcAft>
              <a:defRPr sz="1200"/>
            </a:lvl3pPr>
            <a:lvl4pPr>
              <a:lnSpc>
                <a:spcPts val="1600"/>
              </a:lnSpc>
              <a:spcAft>
                <a:spcPts val="0"/>
              </a:spcAft>
              <a:defRPr sz="1200"/>
            </a:lvl4pPr>
            <a:lvl5pPr>
              <a:lnSpc>
                <a:spcPts val="1600"/>
              </a:lnSpc>
              <a:spcAft>
                <a:spcPts val="0"/>
              </a:spcAft>
              <a:defRPr sz="1200"/>
            </a:lvl5pPr>
            <a:lvl6pPr>
              <a:lnSpc>
                <a:spcPts val="1600"/>
              </a:lnSpc>
              <a:spcAft>
                <a:spcPts val="0"/>
              </a:spcAft>
              <a:defRPr sz="1200"/>
            </a:lvl6pPr>
            <a:lvl7pPr>
              <a:lnSpc>
                <a:spcPts val="1600"/>
              </a:lnSpc>
              <a:spcAft>
                <a:spcPts val="0"/>
              </a:spcAft>
              <a:defRPr sz="1200"/>
            </a:lvl7pPr>
            <a:lvl8pPr>
              <a:lnSpc>
                <a:spcPts val="1600"/>
              </a:lnSpc>
              <a:spcAft>
                <a:spcPts val="0"/>
              </a:spcAft>
              <a:defRPr sz="1200"/>
            </a:lvl8pPr>
            <a:lvl9pPr>
              <a:lnSpc>
                <a:spcPts val="1600"/>
              </a:lnSpc>
              <a:spcAft>
                <a:spcPts val="0"/>
              </a:spcAft>
              <a:defRPr sz="1200"/>
            </a:lvl9pPr>
          </a:lstStyle>
          <a:p>
            <a:pPr lvl="0"/>
            <a:r>
              <a:rPr lang="de-DE" dirty="0"/>
              <a:t>Bildunterzeile // für weitere Ebenen (Text) 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104425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  <p15:guide id="3" orient="horz" pos="291">
          <p15:clr>
            <a:srgbClr val="FBAE40"/>
          </p15:clr>
        </p15:guide>
        <p15:guide id="4" orient="horz" pos="241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90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 userDrawn="1">
            <p:ph type="title"/>
          </p:nvPr>
        </p:nvSpPr>
        <p:spPr>
          <a:xfrm>
            <a:off x="624000" y="528000"/>
            <a:ext cx="10080000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KAPITEL | CHART-HEADLINE</a:t>
            </a:r>
          </a:p>
        </p:txBody>
      </p:sp>
      <p:sp>
        <p:nvSpPr>
          <p:cNvPr id="3" name="Textplatzhalter 2"/>
          <p:cNvSpPr>
            <a:spLocks noGrp="1"/>
          </p:cNvSpPr>
          <p:nvPr userDrawn="1">
            <p:ph type="body" idx="1"/>
          </p:nvPr>
        </p:nvSpPr>
        <p:spPr>
          <a:xfrm>
            <a:off x="624000" y="1224000"/>
            <a:ext cx="10080000" cy="44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 err="1"/>
              <a:t>Subline</a:t>
            </a:r>
            <a:r>
              <a:rPr lang="de-DE" dirty="0"/>
              <a:t> auf erster Ebene // für weitere Ebenen (Text und Aufzählungen &gt;&gt; Menü &gt; Start &gt; Absatz &gt; Listenebene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2"/>
          </p:nvPr>
        </p:nvSpPr>
        <p:spPr>
          <a:xfrm>
            <a:off x="480000" y="7365485"/>
            <a:ext cx="5712011" cy="23997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3"/>
          </p:nvPr>
        </p:nvSpPr>
        <p:spPr>
          <a:xfrm>
            <a:off x="960000" y="6336000"/>
            <a:ext cx="8400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r>
              <a:rPr lang="de-DE" dirty="0"/>
              <a:t>Titel | ggf. weitere Angaben</a:t>
            </a:r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4"/>
          </p:nvPr>
        </p:nvSpPr>
        <p:spPr>
          <a:xfrm>
            <a:off x="432000" y="6336000"/>
            <a:ext cx="336000" cy="1440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aseline="0">
                <a:solidFill>
                  <a:schemeClr val="tx2"/>
                </a:solidFill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600" baseline="0">
                <a:latin typeface="+mn-lt"/>
              </a:defRPr>
            </a:lvl9pPr>
          </a:lstStyle>
          <a:p>
            <a:fld id="{6C8FC03C-C266-4645-ABC5-645062898383}" type="slidenum">
              <a:rPr lang="de-DE" smtClean="0"/>
              <a:pPr/>
              <a:t>‹#›</a:t>
            </a:fld>
            <a:r>
              <a:rPr lang="de-DE"/>
              <a:t> </a:t>
            </a:r>
            <a:endParaRPr lang="de-DE" dirty="0"/>
          </a:p>
        </p:txBody>
      </p:sp>
      <p:grpSp>
        <p:nvGrpSpPr>
          <p:cNvPr id="31" name="Regieanweisungen"/>
          <p:cNvGrpSpPr/>
          <p:nvPr userDrawn="1"/>
        </p:nvGrpSpPr>
        <p:grpSpPr>
          <a:xfrm>
            <a:off x="-2784000" y="-624000"/>
            <a:ext cx="17712000" cy="8111999"/>
            <a:chOff x="-2088000" y="-468000"/>
            <a:chExt cx="13284000" cy="6083999"/>
          </a:xfrm>
        </p:grpSpPr>
        <p:grpSp>
          <p:nvGrpSpPr>
            <p:cNvPr id="29" name="Listenebenen"/>
            <p:cNvGrpSpPr/>
            <p:nvPr userDrawn="1"/>
          </p:nvGrpSpPr>
          <p:grpSpPr>
            <a:xfrm>
              <a:off x="-2088000" y="1368000"/>
              <a:ext cx="1980000" cy="2319874"/>
              <a:chOff x="-2088000" y="1368000"/>
              <a:chExt cx="1980000" cy="2319874"/>
            </a:xfrm>
          </p:grpSpPr>
          <p:sp>
            <p:nvSpPr>
              <p:cNvPr id="12" name="Text // Listenebene erhöhen"/>
              <p:cNvSpPr txBox="1"/>
              <p:nvPr userDrawn="1"/>
            </p:nvSpPr>
            <p:spPr>
              <a:xfrm>
                <a:off x="-2016000" y="2787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erhöhen</a:t>
                </a:r>
              </a:p>
            </p:txBody>
          </p:sp>
          <p:sp>
            <p:nvSpPr>
              <p:cNvPr id="13" name="Text // Listenebene verringern"/>
              <p:cNvSpPr txBox="1"/>
              <p:nvPr userDrawn="1"/>
            </p:nvSpPr>
            <p:spPr>
              <a:xfrm>
                <a:off x="-2016000" y="3291874"/>
                <a:ext cx="936000" cy="3960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Listenebene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verringern</a:t>
                </a:r>
              </a:p>
            </p:txBody>
          </p:sp>
          <p:sp>
            <p:nvSpPr>
              <p:cNvPr id="25" name="Listenebenen"/>
              <p:cNvSpPr txBox="1"/>
              <p:nvPr userDrawn="1"/>
            </p:nvSpPr>
            <p:spPr>
              <a:xfrm rot="10800000" flipH="1" flipV="1">
                <a:off x="-2088000" y="1368000"/>
                <a:ext cx="1980000" cy="828000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vert="horz" wrap="square" lIns="0" tIns="0" rIns="0" bIns="0" rtlCol="0" anchor="t" anchorCtr="0">
                <a:noAutofit/>
              </a:bodyPr>
              <a:lstStyle>
                <a:defPPr>
                  <a:defRPr lang="de-DE"/>
                </a:defPPr>
                <a:lvl1pPr marL="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2152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04305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56458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86112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607640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129168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650696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172224" algn="l" defTabSz="1043056" rtl="0" eaLnBrk="1" latinLnBrk="0" hangingPunct="1"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Listen erstellen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Wechseln Sie die Textebene</a:t>
                </a:r>
              </a:p>
              <a:p>
                <a:pPr marL="0" marR="0" lvl="0" indent="0" algn="r" defTabSz="120790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  <a:t>im Menü über: </a:t>
                </a:r>
                <a:br>
                  <a:rPr lang="de-DE" sz="1600" b="0" baseline="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de-DE" sz="1600" b="1" baseline="0" dirty="0">
                    <a:solidFill>
                      <a:schemeClr val="tx1"/>
                    </a:solidFill>
                    <a:latin typeface="+mn-lt"/>
                  </a:rPr>
                  <a:t>Start &gt; Absatz &gt; Listenebene erhöhen/verringern</a:t>
                </a:r>
              </a:p>
            </p:txBody>
          </p:sp>
          <p:pic>
            <p:nvPicPr>
              <p:cNvPr id="27" name="Bild // Listenebene verringern"/>
              <p:cNvPicPr>
                <a:picLocks noChangeAspect="1"/>
              </p:cNvPicPr>
              <p:nvPr userDrawn="1"/>
            </p:nvPicPr>
            <p:blipFill>
              <a:blip r:embed="rId18"/>
              <a:stretch>
                <a:fillRect/>
              </a:stretch>
            </p:blipFill>
            <p:spPr>
              <a:xfrm>
                <a:off x="-963360" y="3291874"/>
                <a:ext cx="855360" cy="396000"/>
              </a:xfrm>
              <a:prstGeom prst="rect">
                <a:avLst/>
              </a:prstGeom>
            </p:spPr>
          </p:pic>
          <p:pic>
            <p:nvPicPr>
              <p:cNvPr id="28" name="Bild // Listenebene erhöhen"/>
              <p:cNvPicPr>
                <a:picLocks noChangeAspect="1"/>
              </p:cNvPicPr>
              <p:nvPr userDrawn="1"/>
            </p:nvPicPr>
            <p:blipFill>
              <a:blip r:embed="rId19"/>
              <a:stretch>
                <a:fillRect/>
              </a:stretch>
            </p:blipFill>
            <p:spPr>
              <a:xfrm>
                <a:off x="-963360" y="2787874"/>
                <a:ext cx="855360" cy="396000"/>
              </a:xfrm>
              <a:prstGeom prst="rect">
                <a:avLst/>
              </a:prstGeom>
            </p:spPr>
          </p:pic>
        </p:grpSp>
        <p:sp>
          <p:nvSpPr>
            <p:cNvPr id="14" name="Zurücksetzen"/>
            <p:cNvSpPr txBox="1"/>
            <p:nvPr userDrawn="1"/>
          </p:nvSpPr>
          <p:spPr>
            <a:xfrm rot="10800000" flipH="1" flipV="1">
              <a:off x="9252000" y="648000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Folie in Ursprungsform 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bringen über Menü:</a:t>
              </a:r>
            </a:p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Zurücksetzen</a:t>
              </a:r>
            </a:p>
          </p:txBody>
        </p:sp>
        <p:sp>
          <p:nvSpPr>
            <p:cNvPr id="15" name="Hilfslinien"/>
            <p:cNvSpPr txBox="1"/>
            <p:nvPr userDrawn="1"/>
          </p:nvSpPr>
          <p:spPr>
            <a:xfrm rot="10800000" flipH="1" flipV="1">
              <a:off x="431801" y="-468000"/>
              <a:ext cx="8280400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Hilfslinien anzeigen über Menü: </a:t>
              </a:r>
              <a:r>
                <a: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Ansicht &gt; Anzeigen &gt; Haken bei Führungslinien setzen</a:t>
              </a:r>
            </a:p>
          </p:txBody>
        </p:sp>
        <p:sp>
          <p:nvSpPr>
            <p:cNvPr id="16" name="Fußzeile"/>
            <p:cNvSpPr txBox="1"/>
            <p:nvPr userDrawn="1"/>
          </p:nvSpPr>
          <p:spPr>
            <a:xfrm rot="10800000" flipH="1" flipV="1">
              <a:off x="431800" y="5255998"/>
              <a:ext cx="8280400" cy="360001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3778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Fußzeile anpassen: </a:t>
              </a: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Einfügen &gt; Text &gt; Kopf- und Fußzeile</a:t>
              </a:r>
            </a:p>
          </p:txBody>
        </p:sp>
        <p:sp>
          <p:nvSpPr>
            <p:cNvPr id="30" name="Layoutwechsel"/>
            <p:cNvSpPr txBox="1"/>
            <p:nvPr userDrawn="1"/>
          </p:nvSpPr>
          <p:spPr>
            <a:xfrm rot="10800000" flipH="1" flipV="1">
              <a:off x="9252000" y="2283786"/>
              <a:ext cx="1944000" cy="612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Wechsel des Folienlayouts </a:t>
              </a:r>
              <a:br>
                <a:rPr lang="de-DE" sz="1600" b="0" baseline="0" dirty="0">
                  <a:solidFill>
                    <a:schemeClr val="tx1"/>
                  </a:solidFill>
                  <a:latin typeface="+mn-lt"/>
                </a:rPr>
              </a:br>
              <a:r>
                <a:rPr lang="de-DE" sz="1600" b="0" baseline="0" dirty="0">
                  <a:solidFill>
                    <a:schemeClr val="tx1"/>
                  </a:solidFill>
                  <a:latin typeface="+mn-lt"/>
                </a:rPr>
                <a:t>im Menü über:</a:t>
              </a:r>
            </a:p>
            <a:p>
              <a:pPr marL="0" marR="0" lvl="0" indent="0" algn="l" defTabSz="12079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600" b="1" baseline="0" dirty="0">
                  <a:solidFill>
                    <a:schemeClr val="tx1"/>
                  </a:solidFill>
                  <a:latin typeface="+mn-lt"/>
                </a:rPr>
                <a:t>Start &gt; Folien &gt; Layout</a:t>
              </a:r>
            </a:p>
          </p:txBody>
        </p:sp>
      </p:grp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F61B1FA0-8233-4248-B899-BF9702E3E986}"/>
              </a:ext>
            </a:extLst>
          </p:cNvPr>
          <p:cNvCxnSpPr/>
          <p:nvPr userDrawn="1"/>
        </p:nvCxnSpPr>
        <p:spPr>
          <a:xfrm>
            <a:off x="0" y="5980800"/>
            <a:ext cx="1219200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289C4D98-9606-4382-895C-2F9999CA328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9744000" y="6239520"/>
            <a:ext cx="2016000" cy="3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0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hf hdr="0" dt="0"/>
  <p:txStyles>
    <p:title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3600" b="0" kern="1200" baseline="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1600"/>
        </a:spcAft>
        <a:buSzPct val="75000"/>
        <a:buFont typeface="Arial" panose="020B0604020202020204" pitchFamily="34" charset="0"/>
        <a:buNone/>
        <a:defRPr sz="2000" b="1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11992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bg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623984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935977" indent="-311992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l" defTabSz="914377" rtl="0" eaLnBrk="1" latinLnBrk="0" hangingPunct="1">
        <a:lnSpc>
          <a:spcPts val="2400"/>
        </a:lnSpc>
        <a:spcBef>
          <a:spcPts val="0"/>
        </a:spcBef>
        <a:spcAft>
          <a:spcPts val="800"/>
        </a:spcAft>
        <a:buSzPct val="75000"/>
        <a:buFont typeface="Arial" panose="020B0604020202020204" pitchFamily="34" charset="0"/>
        <a:buNone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2">
          <p15:clr>
            <a:srgbClr val="5ACBF0"/>
          </p15:clr>
        </p15:guide>
        <p15:guide id="2" pos="5059">
          <p15:clr>
            <a:srgbClr val="5ACBF0"/>
          </p15:clr>
        </p15:guide>
        <p15:guide id="3" orient="horz" pos="245">
          <p15:clr>
            <a:srgbClr val="5ACBF0"/>
          </p15:clr>
        </p15:guide>
        <p15:guide id="4" orient="horz" pos="2700">
          <p15:clr>
            <a:srgbClr val="5ACBF0"/>
          </p15:clr>
        </p15:guide>
        <p15:guide id="5" pos="5443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7.emf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crc247.mdi.ruhr-uni-bochum.de/rubric/area-c_c04" TargetMode="Externa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c247.mdi.ruhr-uni-bochum.de/rubric/area-c_c0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crc247.mdi.ruhr-uni-bochum.de/rubric/area-c_c04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s://www.researchobject.org/ro-crate/" TargetMode="External"/><Relationship Id="rId10" Type="http://schemas.openxmlformats.org/officeDocument/2006/relationships/image" Target="../media/image23.png"/><Relationship Id="rId4" Type="http://schemas.openxmlformats.org/officeDocument/2006/relationships/hyperlink" Target="https://pubs.acs.org/doi/10.1021/acscombsci.0c00126" TargetMode="External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hyperlink" Target="https://iam.services.base4nfdi.de/" TargetMode="External"/><Relationship Id="rId5" Type="http://schemas.openxmlformats.org/officeDocument/2006/relationships/hyperlink" Target="https://base4nfdi.de/projects/iam4nfdi" TargetMode="Externa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Victor.Dudarev@rub.d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dudarev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12F0A855-EB3C-04D6-EFE5-D5946B1C1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6566" y="4266415"/>
            <a:ext cx="9448800" cy="1655762"/>
          </a:xfrm>
        </p:spPr>
        <p:txBody>
          <a:bodyPr/>
          <a:lstStyle/>
          <a:p>
            <a:r>
              <a:rPr lang="en-US" u="sng" dirty="0">
                <a:solidFill>
                  <a:srgbClr val="4C0B07"/>
                </a:solidFill>
              </a:rPr>
              <a:t>Victor Dudarev</a:t>
            </a:r>
            <a:r>
              <a:rPr lang="en-US" dirty="0">
                <a:solidFill>
                  <a:srgbClr val="4C0B07"/>
                </a:solidFill>
              </a:rPr>
              <a:t>, Alfred Ludwig</a:t>
            </a:r>
          </a:p>
        </p:txBody>
      </p:sp>
      <p:sp>
        <p:nvSpPr>
          <p:cNvPr id="19" name="Titel 5">
            <a:extLst>
              <a:ext uri="{FF2B5EF4-FFF2-40B4-BE49-F238E27FC236}">
                <a16:creationId xmlns:a16="http://schemas.microsoft.com/office/drawing/2014/main" id="{1FD4D80D-43CE-4DFC-2871-ED5F1AF6F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2336" y="3164176"/>
            <a:ext cx="10264877" cy="163345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INF: Publications Management</a:t>
            </a:r>
            <a:endParaRPr lang="de-DE" sz="40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08938626-A650-BC0D-1205-0937B75F3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74" y="285008"/>
            <a:ext cx="1352550" cy="1352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9F063A-7CBF-D69A-BECC-B9056C12D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" y="1"/>
            <a:ext cx="7212494" cy="1938358"/>
          </a:xfrm>
          <a:prstGeom prst="rect">
            <a:avLst/>
          </a:prstGeom>
        </p:spPr>
      </p:pic>
      <p:pic>
        <p:nvPicPr>
          <p:cNvPr id="4" name="Grafik 15">
            <a:extLst>
              <a:ext uri="{FF2B5EF4-FFF2-40B4-BE49-F238E27FC236}">
                <a16:creationId xmlns:a16="http://schemas.microsoft.com/office/drawing/2014/main" id="{3C3BB4CA-5266-A306-F96B-E9C075A24E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5200" y="0"/>
            <a:ext cx="1440362" cy="1440000"/>
          </a:xfrm>
          <a:prstGeom prst="rect">
            <a:avLst/>
          </a:prstGeom>
        </p:spPr>
      </p:pic>
      <p:pic>
        <p:nvPicPr>
          <p:cNvPr id="5" name="Bildplatzhalter 19" descr="Ein Bild, das Luftfotografie, draußen, Vogelperspektive, Baum enthält.&#10;&#10;Automatisch generierte Beschreibung">
            <a:extLst>
              <a:ext uri="{FF2B5EF4-FFF2-40B4-BE49-F238E27FC236}">
                <a16:creationId xmlns:a16="http://schemas.microsoft.com/office/drawing/2014/main" id="{0D28936C-CD09-1C28-7A52-A9B3167451C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802" b="20802"/>
          <a:stretch>
            <a:fillRect/>
          </a:stretch>
        </p:blipFill>
        <p:spPr>
          <a:xfrm>
            <a:off x="-1" y="-1"/>
            <a:ext cx="8182800" cy="3186000"/>
          </a:xfrm>
          <a:custGeom>
            <a:avLst/>
            <a:gdLst>
              <a:gd name="connsiteX0" fmla="*/ 0 w 8182800"/>
              <a:gd name="connsiteY0" fmla="*/ 0 h 3186000"/>
              <a:gd name="connsiteX1" fmla="*/ 8182800 w 8182800"/>
              <a:gd name="connsiteY1" fmla="*/ 0 h 3186000"/>
              <a:gd name="connsiteX2" fmla="*/ 8182800 w 8182800"/>
              <a:gd name="connsiteY2" fmla="*/ 1 h 3186000"/>
              <a:gd name="connsiteX3" fmla="*/ 7225201 w 8182800"/>
              <a:gd name="connsiteY3" fmla="*/ 1 h 3186000"/>
              <a:gd name="connsiteX4" fmla="*/ 7225201 w 8182800"/>
              <a:gd name="connsiteY4" fmla="*/ 1440001 h 3186000"/>
              <a:gd name="connsiteX5" fmla="*/ 8182800 w 8182800"/>
              <a:gd name="connsiteY5" fmla="*/ 1440001 h 3186000"/>
              <a:gd name="connsiteX6" fmla="*/ 8182800 w 8182800"/>
              <a:gd name="connsiteY6" fmla="*/ 3186000 h 3186000"/>
              <a:gd name="connsiteX7" fmla="*/ 0 w 8182800"/>
              <a:gd name="connsiteY7" fmla="*/ 3186000 h 31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2800" h="3186000">
                <a:moveTo>
                  <a:pt x="0" y="0"/>
                </a:moveTo>
                <a:lnTo>
                  <a:pt x="8182800" y="0"/>
                </a:lnTo>
                <a:lnTo>
                  <a:pt x="8182800" y="1"/>
                </a:lnTo>
                <a:lnTo>
                  <a:pt x="7225201" y="1"/>
                </a:lnTo>
                <a:lnTo>
                  <a:pt x="7225201" y="1440001"/>
                </a:lnTo>
                <a:lnTo>
                  <a:pt x="8182800" y="1440001"/>
                </a:lnTo>
                <a:lnTo>
                  <a:pt x="8182800" y="3186000"/>
                </a:lnTo>
                <a:lnTo>
                  <a:pt x="0" y="3186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104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70B4E-7366-47EA-7E81-E2C79E69E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B211A6-AAC5-2934-A37C-5A3922D6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316" y="4709642"/>
            <a:ext cx="4590253" cy="10637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C9B0D4-6EDF-4DDF-7FCC-981A7BD8F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85" y="1229514"/>
            <a:ext cx="6773220" cy="28769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A1A9459A-174A-876F-580A-4881114D1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Page and Publication List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C3A013-DAED-6209-7CC1-6C4CF98B94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55182" y="6362393"/>
            <a:ext cx="8803271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5"/>
              </a:rPr>
              <a:t>https://crc247.mdi.ruhr-uni-bochum.de/rubric/service-and-general-projects_inf</a:t>
            </a:r>
            <a:br>
              <a:rPr lang="en-US" sz="1200" dirty="0">
                <a:hlinkClick r:id="rId5"/>
              </a:rPr>
            </a:br>
            <a:r>
              <a:rPr lang="en-US" sz="1200" dirty="0">
                <a:hlinkClick r:id="rId5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754529-FC01-FFE9-609B-05008B923D91}"/>
              </a:ext>
            </a:extLst>
          </p:cNvPr>
          <p:cNvSpPr txBox="1"/>
          <p:nvPr/>
        </p:nvSpPr>
        <p:spPr>
          <a:xfrm>
            <a:off x="166636" y="790736"/>
            <a:ext cx="1191483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Please provide the project description and publication list on your project page</a:t>
            </a:r>
            <a:r>
              <a:rPr lang="en-US" altLang="ru-RU" sz="2200" dirty="0">
                <a:solidFill>
                  <a:prstClr val="black"/>
                </a:solidFill>
              </a:rPr>
              <a:t>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3B047B-A0AE-AA4F-5F41-B079C2CBD5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0283" y="4279637"/>
            <a:ext cx="4723128" cy="18961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80BDBAB-7255-DB0C-53D9-7E781262E22F}"/>
              </a:ext>
            </a:extLst>
          </p:cNvPr>
          <p:cNvCxnSpPr>
            <a:cxnSpLocks/>
          </p:cNvCxnSpPr>
          <p:nvPr/>
        </p:nvCxnSpPr>
        <p:spPr>
          <a:xfrm>
            <a:off x="4527424" y="3677056"/>
            <a:ext cx="0" cy="70146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60109BC9-3A2C-F8A0-7BD0-2E53325F69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7754" y="1768612"/>
            <a:ext cx="4591691" cy="22958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23A984-8373-0D05-C455-624814F256AE}"/>
              </a:ext>
            </a:extLst>
          </p:cNvPr>
          <p:cNvCxnSpPr>
            <a:cxnSpLocks/>
          </p:cNvCxnSpPr>
          <p:nvPr/>
        </p:nvCxnSpPr>
        <p:spPr>
          <a:xfrm>
            <a:off x="6135807" y="2044945"/>
            <a:ext cx="1335036" cy="1535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EC0AAB6-7040-A838-E52B-57DB0C575A48}"/>
              </a:ext>
            </a:extLst>
          </p:cNvPr>
          <p:cNvCxnSpPr>
            <a:cxnSpLocks/>
          </p:cNvCxnSpPr>
          <p:nvPr/>
        </p:nvCxnSpPr>
        <p:spPr>
          <a:xfrm flipH="1">
            <a:off x="7807569" y="3232218"/>
            <a:ext cx="2548937" cy="153070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27575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50704-2B35-91FA-FA2C-D2D9D53A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D438C9-6F8E-3482-E4DE-438515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Publications in RDMS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A587BA2-FB54-D0A8-2B25-58116C9D69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44366" y="6362393"/>
            <a:ext cx="9614087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sz="1200" dirty="0">
                <a:hlinkClick r:id="rId3"/>
              </a:rPr>
              <a:t>https://crc247.mdi.ruhr-uni-bochum.de/rubric/service-and-general-projects_inf</a:t>
            </a:r>
          </a:p>
          <a:p>
            <a:pPr indent="0">
              <a:buNone/>
            </a:pPr>
            <a:r>
              <a:rPr lang="en-US" sz="1200" dirty="0">
                <a:hlinkClick r:id="rId3"/>
              </a:rPr>
              <a:t>https://crc247.mdi.ruhr-uni-bochum.de/rubric/area-c_c04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DCC1F3-0F3D-C6DE-8FD4-E560E04F4381}"/>
              </a:ext>
            </a:extLst>
          </p:cNvPr>
          <p:cNvSpPr txBox="1"/>
          <p:nvPr/>
        </p:nvSpPr>
        <p:spPr>
          <a:xfrm>
            <a:off x="166636" y="790736"/>
            <a:ext cx="7205714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Two types </a:t>
            </a:r>
            <a:r>
              <a:rPr lang="en-US" altLang="ru-RU" sz="2200" dirty="0">
                <a:solidFill>
                  <a:prstClr val="black"/>
                </a:solidFill>
              </a:rPr>
              <a:t>(based on </a:t>
            </a:r>
            <a:r>
              <a:rPr lang="en-US" altLang="ru-RU" sz="2200" u="sng" dirty="0">
                <a:solidFill>
                  <a:prstClr val="black"/>
                </a:solidFill>
              </a:rPr>
              <a:t>Reference</a:t>
            </a:r>
            <a:r>
              <a:rPr lang="en-US" altLang="ru-RU" sz="2200" dirty="0">
                <a:solidFill>
                  <a:prstClr val="black"/>
                </a:solidFill>
              </a:rPr>
              <a:t> table):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  <a:p>
            <a:pPr defTabSz="914377">
              <a:spcBef>
                <a:spcPts val="0"/>
              </a:spcBef>
            </a:pPr>
            <a:r>
              <a:rPr lang="en-US" altLang="ru-RU" sz="2200" dirty="0">
                <a:solidFill>
                  <a:prstClr val="black"/>
                </a:solidFill>
              </a:rPr>
              <a:t>Store publications / presentations / reports in RDMS:</a:t>
            </a:r>
          </a:p>
          <a:p>
            <a:pPr defTabSz="914377">
              <a:spcBef>
                <a:spcPts val="0"/>
              </a:spcBef>
            </a:pPr>
            <a:r>
              <a:rPr lang="en-US" altLang="ru-RU" sz="2200" b="1" dirty="0">
                <a:solidFill>
                  <a:prstClr val="black"/>
                </a:solidFill>
              </a:rPr>
              <a:t>Alternative types</a:t>
            </a:r>
            <a:r>
              <a:rPr lang="ru-RU" altLang="ru-RU" sz="2200" b="1" dirty="0">
                <a:solidFill>
                  <a:prstClr val="black"/>
                </a:solidFill>
              </a:rPr>
              <a:t> </a:t>
            </a:r>
            <a:r>
              <a:rPr lang="en-US" altLang="ru-RU" sz="2200" b="1" dirty="0">
                <a:solidFill>
                  <a:prstClr val="black"/>
                </a:solidFill>
              </a:rPr>
              <a:t>to conclude your findings: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PowerPoint Presentation Slides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Report</a:t>
            </a:r>
          </a:p>
          <a:p>
            <a:pPr defTabSz="914377">
              <a:spcBef>
                <a:spcPts val="0"/>
              </a:spcBef>
            </a:pPr>
            <a:endParaRPr lang="en-US" altLang="ru-RU" sz="2200" dirty="0">
              <a:solidFill>
                <a:prstClr val="black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E2B70B-9DB4-092E-2F7F-04FB5BB7A151}"/>
              </a:ext>
            </a:extLst>
          </p:cNvPr>
          <p:cNvSpPr txBox="1"/>
          <p:nvPr/>
        </p:nvSpPr>
        <p:spPr>
          <a:xfrm>
            <a:off x="4727759" y="3475111"/>
            <a:ext cx="15826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Video</a:t>
            </a:r>
          </a:p>
          <a:p>
            <a:pPr marL="342900" indent="-342900" defTabSz="914377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ru-RU" sz="2200" dirty="0">
                <a:solidFill>
                  <a:prstClr val="black"/>
                </a:solidFill>
              </a:rPr>
              <a:t>Audio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4C435F-9D4D-BAD9-1E1F-84D9786CA34B}"/>
              </a:ext>
            </a:extLst>
          </p:cNvPr>
          <p:cNvGrpSpPr/>
          <p:nvPr/>
        </p:nvGrpSpPr>
        <p:grpSpPr>
          <a:xfrm>
            <a:off x="207305" y="1270675"/>
            <a:ext cx="6782775" cy="1452399"/>
            <a:chOff x="207305" y="1270675"/>
            <a:chExt cx="6782775" cy="14523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42A2BC-0C35-C2FC-6897-132894D9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305" y="1270675"/>
              <a:ext cx="6782775" cy="145239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75C82E74-C232-3DDC-84CC-81185B048839}"/>
                </a:ext>
              </a:extLst>
            </p:cNvPr>
            <p:cNvSpPr/>
            <p:nvPr/>
          </p:nvSpPr>
          <p:spPr>
            <a:xfrm>
              <a:off x="2110153" y="1607737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Up 8">
              <a:extLst>
                <a:ext uri="{FF2B5EF4-FFF2-40B4-BE49-F238E27FC236}">
                  <a16:creationId xmlns:a16="http://schemas.microsoft.com/office/drawing/2014/main" id="{09945501-172E-8402-CF64-4D8B307CF496}"/>
                </a:ext>
              </a:extLst>
            </p:cNvPr>
            <p:cNvSpPr/>
            <p:nvPr/>
          </p:nvSpPr>
          <p:spPr>
            <a:xfrm>
              <a:off x="2111828" y="2302745"/>
              <a:ext cx="261258" cy="291402"/>
            </a:xfrm>
            <a:prstGeom prst="up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0FDDA99-E186-7E41-089C-AFC6AE128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487" y="0"/>
            <a:ext cx="474551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05FD3A-CBED-9735-AFAF-84D8936FD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42" y="4248547"/>
            <a:ext cx="6035040" cy="20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45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C6D64-6C87-6D81-5CFE-5FF9A18F6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E620B02-FA87-DB16-E79B-B20A7D968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Publication = Publication with Data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67415-BE45-75FD-D317-E61049959D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>
                <a:hlinkClick r:id="rId3"/>
              </a:rPr>
              <a:t>https://crc247.mdi.ruhr-uni-bochum.de/rubric/area-c_c04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4"/>
              </a:rPr>
              <a:t>https://pubs.acs.org/doi/10.1021/acscombsci.0c00126</a:t>
            </a:r>
            <a:endParaRPr lang="en-US" dirty="0"/>
          </a:p>
          <a:p>
            <a:pPr indent="0">
              <a:buNone/>
            </a:pPr>
            <a:r>
              <a:rPr lang="en-US" dirty="0">
                <a:hlinkClick r:id="rId5"/>
              </a:rPr>
              <a:t>https://www.researchobject.org/ro-crate/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8ABE1-5D86-4603-0F8E-4222DAFBA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14" y="850682"/>
            <a:ext cx="6392167" cy="10097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D5715BB-24F8-E8E5-EF85-5FED91E377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80" y="1850759"/>
            <a:ext cx="6554115" cy="181000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F98F33-B49F-E530-3906-BECA05FC4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93" y="2939503"/>
            <a:ext cx="6277851" cy="8383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B58E6C6-6551-840D-9EAB-92767EF980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018" y="4478401"/>
            <a:ext cx="6849431" cy="10764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BC40EB41-25EE-3941-3243-AB314CF034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5225" y="2377439"/>
            <a:ext cx="5776775" cy="394018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5CB27F28-0B86-CF2B-4E63-562788AB8BC4}"/>
              </a:ext>
            </a:extLst>
          </p:cNvPr>
          <p:cNvCxnSpPr>
            <a:cxnSpLocks/>
          </p:cNvCxnSpPr>
          <p:nvPr/>
        </p:nvCxnSpPr>
        <p:spPr>
          <a:xfrm flipH="1">
            <a:off x="1497204" y="3697793"/>
            <a:ext cx="793820" cy="964642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066E1BC-6C56-58E0-7025-B713D2B1B531}"/>
              </a:ext>
            </a:extLst>
          </p:cNvPr>
          <p:cNvCxnSpPr>
            <a:cxnSpLocks/>
          </p:cNvCxnSpPr>
          <p:nvPr/>
        </p:nvCxnSpPr>
        <p:spPr>
          <a:xfrm flipV="1">
            <a:off x="6219930" y="2743200"/>
            <a:ext cx="1939332" cy="183884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08" name="TextBox 107">
            <a:extLst>
              <a:ext uri="{FF2B5EF4-FFF2-40B4-BE49-F238E27FC236}">
                <a16:creationId xmlns:a16="http://schemas.microsoft.com/office/drawing/2014/main" id="{BCB3F25D-AC54-D2D9-0096-8B542587FAFD}"/>
              </a:ext>
            </a:extLst>
          </p:cNvPr>
          <p:cNvSpPr txBox="1"/>
          <p:nvPr/>
        </p:nvSpPr>
        <p:spPr>
          <a:xfrm>
            <a:off x="7310176" y="785000"/>
            <a:ext cx="33729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Publication in RDMS</a:t>
            </a:r>
            <a:endParaRPr lang="en-US" dirty="0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DB67705-EB95-AA84-0E87-B20BDEC60F0F}"/>
              </a:ext>
            </a:extLst>
          </p:cNvPr>
          <p:cNvCxnSpPr>
            <a:cxnSpLocks/>
          </p:cNvCxnSpPr>
          <p:nvPr/>
        </p:nvCxnSpPr>
        <p:spPr>
          <a:xfrm flipH="1">
            <a:off x="6511332" y="956268"/>
            <a:ext cx="855784" cy="118906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E4757C11-1F38-63A8-F92D-897B0E9C9CAC}"/>
              </a:ext>
            </a:extLst>
          </p:cNvPr>
          <p:cNvSpPr txBox="1"/>
          <p:nvPr/>
        </p:nvSpPr>
        <p:spPr>
          <a:xfrm>
            <a:off x="7331946" y="1289093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Article text on publisher’s web site</a:t>
            </a:r>
            <a:endParaRPr lang="en-US" dirty="0"/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ED0388A4-E6B7-F0C3-0E06-565CE16A67B3}"/>
              </a:ext>
            </a:extLst>
          </p:cNvPr>
          <p:cNvCxnSpPr>
            <a:cxnSpLocks/>
            <a:stCxn id="112" idx="1"/>
          </p:cNvCxnSpPr>
          <p:nvPr/>
        </p:nvCxnSpPr>
        <p:spPr>
          <a:xfrm flipH="1">
            <a:off x="6513007" y="1473759"/>
            <a:ext cx="818939" cy="457198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6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6F7301EF-2998-8F59-D89D-E5D76353EE36}"/>
              </a:ext>
            </a:extLst>
          </p:cNvPr>
          <p:cNvSpPr txBox="1"/>
          <p:nvPr/>
        </p:nvSpPr>
        <p:spPr>
          <a:xfrm>
            <a:off x="7077389" y="2014249"/>
            <a:ext cx="51146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Objects/data accessible from the publication object</a:t>
            </a:r>
            <a:endParaRPr lang="en-US" dirty="0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B642668-CA8D-B4F5-E4A3-AD37EF5CE4E0}"/>
              </a:ext>
            </a:extLst>
          </p:cNvPr>
          <p:cNvSpPr txBox="1"/>
          <p:nvPr/>
        </p:nvSpPr>
        <p:spPr>
          <a:xfrm>
            <a:off x="1909186" y="4136126"/>
            <a:ext cx="37011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Related objects/data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3BE7A8-8193-4AAD-FD61-3D302D47EE69}"/>
              </a:ext>
            </a:extLst>
          </p:cNvPr>
          <p:cNvSpPr txBox="1"/>
          <p:nvPr/>
        </p:nvSpPr>
        <p:spPr>
          <a:xfrm>
            <a:off x="123825" y="5784893"/>
            <a:ext cx="6286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u="sng" dirty="0"/>
              <a:t>The nearest plans:</a:t>
            </a:r>
            <a:r>
              <a:rPr lang="en-US" sz="1400" dirty="0"/>
              <a:t> enable the creation and upload of RO-Crate (data and metadata) to </a:t>
            </a:r>
            <a:r>
              <a:rPr lang="en-US" sz="1400" dirty="0" err="1"/>
              <a:t>Zenodo</a:t>
            </a:r>
            <a:r>
              <a:rPr lang="en-US" sz="1400" dirty="0"/>
              <a:t>, allowing you to obtain a DOI for FAIR data sharing in your article.</a:t>
            </a:r>
          </a:p>
        </p:txBody>
      </p:sp>
    </p:spTree>
    <p:extLst>
      <p:ext uri="{BB962C8B-B14F-4D97-AF65-F5344CB8AC3E}">
        <p14:creationId xmlns:p14="http://schemas.microsoft.com/office/powerpoint/2010/main" val="220973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A716-E326-D8FF-82E7-88F3FB80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3E2D67D-E693-02D6-BD3A-68950DD1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Hands-on Session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F8A7F9-46A8-A04A-2522-4F7A8EA36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r>
              <a:rPr lang="en-US" dirty="0"/>
              <a:t>DMP – Data Management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2375CF-0F73-3E45-B6DE-BF37041208FB}"/>
              </a:ext>
            </a:extLst>
          </p:cNvPr>
          <p:cNvSpPr txBox="1"/>
          <p:nvPr/>
        </p:nvSpPr>
        <p:spPr>
          <a:xfrm>
            <a:off x="238990" y="771364"/>
            <a:ext cx="11758742" cy="5432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Topics: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“DMP Light”: adding data description for your project;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Publication List Management: adding publications.</a:t>
            </a:r>
          </a:p>
          <a:p>
            <a:pPr defTabSz="914377">
              <a:spcAft>
                <a:spcPts val="600"/>
              </a:spcAft>
            </a:pPr>
            <a:endParaRPr lang="en-US" sz="2200" b="1" u="sng" dirty="0">
              <a:solidFill>
                <a:prstClr val="black"/>
              </a:solidFill>
            </a:endParaRPr>
          </a:p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Home Assignment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prepare a short text (1-2 paragraphs) describing your project in terms of data contributions: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do you add</a:t>
            </a:r>
            <a:r>
              <a:rPr lang="ru-RU" sz="2200" dirty="0">
                <a:solidFill>
                  <a:prstClr val="black"/>
                </a:solidFill>
              </a:rPr>
              <a:t>?</a:t>
            </a:r>
            <a:endParaRPr lang="en-US" sz="2200" dirty="0">
              <a:solidFill>
                <a:prstClr val="black"/>
              </a:solidFill>
            </a:endParaRP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What types do you use?</a:t>
            </a:r>
          </a:p>
          <a:p>
            <a:pPr marL="800100" lvl="1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Your suggestions: What is missing (types/parameters/workflow)?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prepare a list of project publications (including DOI, URL);</a:t>
            </a:r>
          </a:p>
          <a:p>
            <a:pPr marL="342900" indent="-3429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 dirty="0">
                <a:solidFill>
                  <a:prstClr val="black"/>
                </a:solidFill>
                <a:effectLst/>
                <a:latin typeface="system-ui"/>
              </a:rPr>
              <a:t>prepare a list of literature references, relevant for your project and guiding your research</a:t>
            </a:r>
            <a:r>
              <a:rPr lang="en-US" sz="2400" dirty="0">
                <a:solidFill>
                  <a:prstClr val="black"/>
                </a:solidFill>
              </a:rPr>
              <a:t> (including DOI, URL).</a:t>
            </a:r>
            <a:endParaRPr lang="en-US" sz="2400" i="0" dirty="0">
              <a:solidFill>
                <a:srgbClr val="212529"/>
              </a:solidFill>
              <a:effectLst/>
              <a:latin typeface="system-ui"/>
            </a:endParaRPr>
          </a:p>
          <a:p>
            <a:pPr defTabSz="914377">
              <a:spcAft>
                <a:spcPts val="600"/>
              </a:spcAft>
            </a:pPr>
            <a:r>
              <a:rPr lang="en-US" sz="2200" b="1" dirty="0" err="1">
                <a:solidFill>
                  <a:prstClr val="black"/>
                </a:solidFill>
              </a:rPr>
              <a:t>Date&amp;Time</a:t>
            </a:r>
            <a:r>
              <a:rPr lang="en-US" sz="2200" b="1" dirty="0">
                <a:solidFill>
                  <a:prstClr val="black"/>
                </a:solidFill>
              </a:rPr>
              <a:t> of hands-on session will be announced by Carina.</a:t>
            </a:r>
          </a:p>
        </p:txBody>
      </p:sp>
    </p:spTree>
    <p:extLst>
      <p:ext uri="{BB962C8B-B14F-4D97-AF65-F5344CB8AC3E}">
        <p14:creationId xmlns:p14="http://schemas.microsoft.com/office/powerpoint/2010/main" val="396448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02D0C-5259-334A-2D22-BD0E52F1C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C88C9DC6-3923-7E0E-CAA3-345B0236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RDMS Updates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56A6A-B3DA-DF5D-D1B4-CDEE60E6E4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70E282-225E-8431-3FD3-06F46B1A8474}"/>
              </a:ext>
            </a:extLst>
          </p:cNvPr>
          <p:cNvSpPr txBox="1"/>
          <p:nvPr/>
        </p:nvSpPr>
        <p:spPr>
          <a:xfrm>
            <a:off x="238990" y="771364"/>
            <a:ext cx="1175874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Topics: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NFDI Login</a:t>
            </a:r>
          </a:p>
          <a:p>
            <a:pPr marL="457200" indent="-457200" defTabSz="914377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“Partner” Access Level</a:t>
            </a:r>
          </a:p>
        </p:txBody>
      </p:sp>
    </p:spTree>
    <p:extLst>
      <p:ext uri="{BB962C8B-B14F-4D97-AF65-F5344CB8AC3E}">
        <p14:creationId xmlns:p14="http://schemas.microsoft.com/office/powerpoint/2010/main" val="201223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69D89-095C-A28E-CDD8-2D3E4DA7F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13DC71-802E-2576-A6D6-D92892E34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262" y="1202002"/>
            <a:ext cx="6490298" cy="4650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7AAF47-2248-8772-3F84-A7F596949220}"/>
              </a:ext>
            </a:extLst>
          </p:cNvPr>
          <p:cNvSpPr txBox="1"/>
          <p:nvPr/>
        </p:nvSpPr>
        <p:spPr>
          <a:xfrm>
            <a:off x="238990" y="771364"/>
            <a:ext cx="919381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200" b="1" u="sng" dirty="0">
                <a:solidFill>
                  <a:prstClr val="black"/>
                </a:solidFill>
              </a:rPr>
              <a:t>Motivation</a:t>
            </a:r>
            <a:r>
              <a:rPr lang="en-US" sz="2200" b="1" dirty="0">
                <a:solidFill>
                  <a:prstClr val="black"/>
                </a:solidFill>
              </a:rPr>
              <a:t>: </a:t>
            </a:r>
            <a:r>
              <a:rPr lang="en-US" sz="2200" dirty="0">
                <a:solidFill>
                  <a:prstClr val="black"/>
                </a:solidFill>
              </a:rPr>
              <a:t>allow use any institutional account to log in.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BB51C1-55FD-5742-BD9E-177C2294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NFDI Login: use your institutional account in RDMS</a:t>
            </a:r>
            <a:endParaRPr lang="en-US" sz="16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CF8CCC4-8FD8-3B5C-D3D4-BAC9714F5D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indent="0">
              <a:buNone/>
            </a:pPr>
            <a:r>
              <a:rPr lang="en-US" dirty="0">
                <a:solidFill>
                  <a:prstClr val="black"/>
                </a:solidFill>
              </a:rPr>
              <a:t>NFDI - Nationale </a:t>
            </a:r>
            <a:r>
              <a:rPr lang="en-US" dirty="0" err="1">
                <a:solidFill>
                  <a:prstClr val="black"/>
                </a:solidFill>
              </a:rPr>
              <a:t>Forschungsdateninfrastruktur</a:t>
            </a:r>
            <a:endParaRPr lang="en-US" dirty="0"/>
          </a:p>
          <a:p>
            <a:pPr indent="0">
              <a:buNone/>
            </a:pPr>
            <a:r>
              <a:rPr lang="en-US" dirty="0"/>
              <a:t>AAI - Authentication and </a:t>
            </a:r>
            <a:r>
              <a:rPr lang="en-US" dirty="0" err="1"/>
              <a:t>Authorisation</a:t>
            </a:r>
            <a:r>
              <a:rPr lang="en-US" dirty="0"/>
              <a:t> Infrastructure</a:t>
            </a:r>
            <a:endParaRPr lang="en-US" dirty="0">
              <a:hlinkClick r:id="rId5"/>
            </a:endParaRPr>
          </a:p>
          <a:p>
            <a:pPr indent="0">
              <a:buNone/>
            </a:pPr>
            <a:r>
              <a:rPr lang="en-US" dirty="0">
                <a:hlinkClick r:id="rId5"/>
              </a:rPr>
              <a:t>https://base4nfdi.de/projects/iam4nfdi</a:t>
            </a:r>
            <a:r>
              <a:rPr lang="en-US" dirty="0"/>
              <a:t>	</a:t>
            </a:r>
            <a:r>
              <a:rPr lang="en-US" dirty="0">
                <a:hlinkClick r:id="rId6"/>
              </a:rPr>
              <a:t>https://iam.services.base4nfdi.de</a:t>
            </a:r>
            <a:endParaRPr lang="en-US" dirty="0"/>
          </a:p>
          <a:p>
            <a:pPr indent="0">
              <a:buNone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AF4F0A-6639-8ECB-DD77-64B031C30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0877" y="799335"/>
            <a:ext cx="2972215" cy="47631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989C6F-403F-CD78-28AE-5224241B5F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7036" y="2843683"/>
            <a:ext cx="5290921" cy="29231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D56DF-CF0C-9606-B14F-655C142A7801}"/>
              </a:ext>
            </a:extLst>
          </p:cNvPr>
          <p:cNvSpPr txBox="1"/>
          <p:nvPr/>
        </p:nvSpPr>
        <p:spPr>
          <a:xfrm>
            <a:off x="6845439" y="1619012"/>
            <a:ext cx="53465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prstClr val="black"/>
                </a:solidFill>
              </a:rPr>
              <a:t>Hint for existing users</a:t>
            </a:r>
            <a:r>
              <a:rPr lang="en-US" sz="1800" dirty="0">
                <a:solidFill>
                  <a:prstClr val="black"/>
                </a:solidFill>
              </a:rPr>
              <a:t>: bind with institutional account: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Go to your profile</a:t>
            </a:r>
            <a:r>
              <a:rPr lang="en-US" sz="1800" dirty="0">
                <a:solidFill>
                  <a:prstClr val="black"/>
                </a:solidFill>
              </a:rPr>
              <a:t> 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Select “External Logins”</a:t>
            </a:r>
          </a:p>
          <a:p>
            <a:pPr marL="342900" indent="-342900">
              <a:buAutoNum type="arabicParenR"/>
            </a:pPr>
            <a:r>
              <a:rPr lang="en-US" dirty="0">
                <a:solidFill>
                  <a:prstClr val="black"/>
                </a:solidFill>
              </a:rPr>
              <a:t>Click on “NFDI Login” and follow the instructions</a:t>
            </a:r>
            <a:endParaRPr lang="en-US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C808634-CD4C-22AE-7CD5-E866D619C483}"/>
              </a:ext>
            </a:extLst>
          </p:cNvPr>
          <p:cNvCxnSpPr>
            <a:cxnSpLocks/>
          </p:cNvCxnSpPr>
          <p:nvPr/>
        </p:nvCxnSpPr>
        <p:spPr>
          <a:xfrm flipV="1">
            <a:off x="8953081" y="1135464"/>
            <a:ext cx="482321" cy="954593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A949C91-88F3-8D6A-FCA1-41840934E76F}"/>
              </a:ext>
            </a:extLst>
          </p:cNvPr>
          <p:cNvCxnSpPr>
            <a:cxnSpLocks/>
          </p:cNvCxnSpPr>
          <p:nvPr/>
        </p:nvCxnSpPr>
        <p:spPr>
          <a:xfrm>
            <a:off x="7335297" y="2471895"/>
            <a:ext cx="512466" cy="2341265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E9D9F4-2B7E-5CFC-A0FE-1DD975DE090A}"/>
              </a:ext>
            </a:extLst>
          </p:cNvPr>
          <p:cNvCxnSpPr>
            <a:cxnSpLocks/>
          </p:cNvCxnSpPr>
          <p:nvPr/>
        </p:nvCxnSpPr>
        <p:spPr>
          <a:xfrm>
            <a:off x="8482484" y="2754923"/>
            <a:ext cx="922773" cy="2339591"/>
          </a:xfrm>
          <a:prstGeom prst="straightConnector1">
            <a:avLst/>
          </a:prstGeom>
          <a:noFill/>
          <a:ln w="63500" cap="flat" cmpd="sng" algn="ctr">
            <a:solidFill>
              <a:srgbClr val="0070C0">
                <a:alpha val="5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0E3419E-6A65-0101-9024-1EAA7CF79374}"/>
              </a:ext>
            </a:extLst>
          </p:cNvPr>
          <p:cNvSpPr txBox="1"/>
          <p:nvPr/>
        </p:nvSpPr>
        <p:spPr>
          <a:xfrm>
            <a:off x="153237" y="5889563"/>
            <a:ext cx="85385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b="1" u="sng" dirty="0">
                <a:solidFill>
                  <a:schemeClr val="accent1"/>
                </a:solidFill>
              </a:rPr>
              <a:t>The best case</a:t>
            </a:r>
            <a:r>
              <a:rPr lang="en-US" sz="1800" b="1" dirty="0">
                <a:solidFill>
                  <a:schemeClr val="accent1"/>
                </a:solidFill>
              </a:rPr>
              <a:t>: </a:t>
            </a:r>
            <a:r>
              <a:rPr lang="en-US" sz="1800" dirty="0">
                <a:solidFill>
                  <a:prstClr val="black"/>
                </a:solidFill>
              </a:rPr>
              <a:t>password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Google </a:t>
            </a:r>
            <a:r>
              <a:rPr lang="en-US" sz="1800" b="1" dirty="0">
                <a:solidFill>
                  <a:prstClr val="black"/>
                </a:solidFill>
              </a:rPr>
              <a:t>+</a:t>
            </a:r>
            <a:r>
              <a:rPr lang="en-US" sz="1800" dirty="0">
                <a:solidFill>
                  <a:prstClr val="black"/>
                </a:solidFill>
              </a:rPr>
              <a:t> Institutional Account (NFDI Login / Helmholtz ID/AAI).</a:t>
            </a:r>
            <a:endParaRPr lang="en-US" sz="1800" b="1" dirty="0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38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2242330-634B-69F8-A2FD-25947EC29FB4}"/>
              </a:ext>
            </a:extLst>
          </p:cNvPr>
          <p:cNvSpPr txBox="1"/>
          <p:nvPr/>
        </p:nvSpPr>
        <p:spPr>
          <a:xfrm>
            <a:off x="195393" y="788314"/>
            <a:ext cx="11801215" cy="5493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2133" b="1" u="sng" dirty="0">
                <a:solidFill>
                  <a:prstClr val="black"/>
                </a:solidFill>
              </a:rPr>
              <a:t>Motivation</a:t>
            </a:r>
            <a:r>
              <a:rPr lang="en-US" sz="2133" b="1" dirty="0">
                <a:solidFill>
                  <a:prstClr val="black"/>
                </a:solidFill>
              </a:rPr>
              <a:t>:</a:t>
            </a:r>
          </a:p>
          <a:p>
            <a:pPr defTabSz="914377"/>
            <a:r>
              <a:rPr lang="en-US" sz="2133" dirty="0">
                <a:solidFill>
                  <a:prstClr val="black"/>
                </a:solidFill>
              </a:rPr>
              <a:t>Enable external collaborators to have limited data access in the RDMS (objects with </a:t>
            </a:r>
            <a:r>
              <a:rPr lang="en-US" sz="2133" b="1" dirty="0">
                <a:solidFill>
                  <a:prstClr val="black"/>
                </a:solidFill>
              </a:rPr>
              <a:t>Public</a:t>
            </a:r>
            <a:r>
              <a:rPr lang="en-US" sz="2133" dirty="0">
                <a:solidFill>
                  <a:prstClr val="black"/>
                </a:solidFill>
              </a:rPr>
              <a:t> and </a:t>
            </a:r>
            <a:r>
              <a:rPr lang="en-US" sz="2133" b="1" dirty="0">
                <a:solidFill>
                  <a:prstClr val="black"/>
                </a:solidFill>
              </a:rPr>
              <a:t>Partner</a:t>
            </a:r>
            <a:r>
              <a:rPr lang="en-US" sz="2133" dirty="0">
                <a:solidFill>
                  <a:prstClr val="black"/>
                </a:solidFill>
              </a:rPr>
              <a:t> access levels are visible/accessible).</a:t>
            </a:r>
          </a:p>
          <a:p>
            <a:pPr defTabSz="914377"/>
            <a:endParaRPr lang="en-US" sz="2133" dirty="0">
              <a:solidFill>
                <a:prstClr val="black"/>
              </a:solidFill>
            </a:endParaRPr>
          </a:p>
          <a:p>
            <a:pPr algn="ctr" defTabSz="914377"/>
            <a:r>
              <a:rPr lang="en-US" sz="2133" b="1" dirty="0">
                <a:solidFill>
                  <a:srgbClr val="003560">
                    <a:lumMod val="75000"/>
                    <a:lumOff val="25000"/>
                  </a:srgbClr>
                </a:solidFill>
              </a:rPr>
              <a:t>Data access policy is controlled via Data Access Levels.</a:t>
            </a:r>
          </a:p>
          <a:p>
            <a:pPr defTabSz="914377"/>
            <a:endParaRPr lang="en-US" sz="800" b="1" dirty="0">
              <a:solidFill>
                <a:prstClr val="black"/>
              </a:solidFill>
            </a:endParaRPr>
          </a:p>
          <a:p>
            <a:pPr defTabSz="914377"/>
            <a:r>
              <a:rPr lang="en-US" sz="2133" b="1" dirty="0">
                <a:solidFill>
                  <a:prstClr val="black"/>
                </a:solidFill>
              </a:rPr>
              <a:t>Five Access Levels:</a:t>
            </a: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Public</a:t>
            </a:r>
            <a:r>
              <a:rPr lang="en-US" sz="17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anonymous users, search engines)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</a:t>
            </a:r>
            <a:r>
              <a:rPr lang="en-US" sz="1700" u="sng" dirty="0">
                <a:solidFill>
                  <a:prstClr val="black"/>
                </a:solidFill>
              </a:rPr>
              <a:t>available to everybody </a:t>
            </a:r>
            <a:r>
              <a:rPr lang="en-US" sz="1700" dirty="0">
                <a:solidFill>
                  <a:prstClr val="black"/>
                </a:solidFill>
              </a:rPr>
              <a:t>regardless of authorization (visible to internet search engines);</a:t>
            </a:r>
          </a:p>
          <a:p>
            <a:pPr marL="914378" lvl="2"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baseline="30000" dirty="0">
                <a:solidFill>
                  <a:srgbClr val="FF0000"/>
                </a:solidFill>
              </a:rPr>
              <a:t>NEW </a:t>
            </a:r>
            <a:r>
              <a:rPr lang="en-US" sz="1700" b="1" dirty="0">
                <a:solidFill>
                  <a:prstClr val="black"/>
                </a:solidFill>
              </a:rPr>
              <a:t>Partner </a:t>
            </a:r>
            <a:r>
              <a:rPr lang="en-US" sz="1700" dirty="0">
                <a:solidFill>
                  <a:prstClr val="white">
                    <a:lumMod val="50000"/>
                  </a:prstClr>
                </a:solidFill>
              </a:rPr>
              <a:t>(for external users / collaborations)</a:t>
            </a:r>
            <a:r>
              <a:rPr lang="en-US" sz="1700" b="1" baseline="30000" dirty="0">
                <a:solidFill>
                  <a:srgbClr val="FF0000"/>
                </a:solidFill>
              </a:rPr>
              <a:t>NEW</a:t>
            </a:r>
            <a:r>
              <a:rPr lang="en-US" sz="1700" dirty="0">
                <a:solidFill>
                  <a:prstClr val="black"/>
                </a:solidFill>
              </a:rPr>
              <a:t>:</a:t>
            </a:r>
          </a:p>
          <a:p>
            <a:pPr marL="914378" lvl="2" defTabSz="914377"/>
            <a:r>
              <a:rPr lang="en-US" sz="1700" dirty="0">
                <a:solidFill>
                  <a:prstClr val="black"/>
                </a:solidFill>
              </a:rPr>
              <a:t>- objects are visible to the authorized users with a </a:t>
            </a:r>
            <a:r>
              <a:rPr lang="en-US" sz="1700" b="1" u="sng" dirty="0">
                <a:solidFill>
                  <a:prstClr val="black"/>
                </a:solidFill>
              </a:rPr>
              <a:t>Partner</a:t>
            </a:r>
            <a:r>
              <a:rPr lang="en-US" sz="1700" u="sng" dirty="0">
                <a:solidFill>
                  <a:prstClr val="black"/>
                </a:solidFill>
              </a:rPr>
              <a:t> claim</a:t>
            </a:r>
            <a:r>
              <a:rPr lang="en-US" sz="1700" dirty="0">
                <a:solidFill>
                  <a:prstClr val="black"/>
                </a:solidFill>
              </a:rPr>
              <a:t> (and at least</a:t>
            </a:r>
            <a:r>
              <a:rPr lang="ru-RU" sz="1700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 assigned</a:t>
            </a:r>
            <a:r>
              <a:rPr lang="en-US" sz="1700" dirty="0">
                <a:solidFill>
                  <a:prstClr val="black"/>
                </a:solidFill>
              </a:rPr>
              <a:t>);</a:t>
            </a:r>
          </a:p>
          <a:p>
            <a:pPr marL="1295368" lvl="2" indent="-380990" defTabSz="914377">
              <a:buFontTx/>
              <a:buChar char="-"/>
            </a:pPr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Protected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</a:t>
            </a:r>
            <a:r>
              <a:rPr lang="en-US" sz="1700" b="1" u="sng" dirty="0">
                <a:solidFill>
                  <a:prstClr val="white">
                    <a:lumMod val="65000"/>
                  </a:prstClr>
                </a:solidFill>
              </a:rPr>
              <a:t>by default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, visible to the community only):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community (</a:t>
            </a:r>
            <a:r>
              <a:rPr lang="en-US" sz="1700" u="sng" dirty="0">
                <a:solidFill>
                  <a:prstClr val="black"/>
                </a:solidFill>
              </a:rPr>
              <a:t>available to authorized users with at least</a:t>
            </a:r>
            <a:r>
              <a:rPr lang="ru-RU" sz="1700" u="sng" dirty="0">
                <a:solidFill>
                  <a:prstClr val="black"/>
                </a:solidFill>
              </a:rPr>
              <a:t>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 err="1">
                <a:solidFill>
                  <a:prstClr val="black"/>
                </a:solidFill>
              </a:rPr>
              <a:t>ProtectedNDA</a:t>
            </a:r>
            <a:r>
              <a:rPr lang="en-US" sz="1700" b="1" dirty="0">
                <a:solidFill>
                  <a:prstClr val="black"/>
                </a:solidFill>
              </a:rPr>
              <a:t> 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(restricted visibility):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authorized users (at least </a:t>
            </a:r>
            <a:r>
              <a:rPr lang="en-US" sz="1700" b="1" u="sng" dirty="0">
                <a:solidFill>
                  <a:prstClr val="black"/>
                </a:solidFill>
              </a:rPr>
              <a:t>User</a:t>
            </a:r>
            <a:r>
              <a:rPr lang="en-US" sz="1700" u="sng" dirty="0">
                <a:solidFill>
                  <a:prstClr val="black"/>
                </a:solidFill>
              </a:rPr>
              <a:t> role</a:t>
            </a:r>
            <a:r>
              <a:rPr lang="en-US" sz="1700" dirty="0">
                <a:solidFill>
                  <a:prstClr val="black"/>
                </a:solidFill>
              </a:rPr>
              <a:t> assigned) with </a:t>
            </a:r>
            <a:r>
              <a:rPr lang="en-US" sz="1700" b="1" u="sng" dirty="0">
                <a:solidFill>
                  <a:prstClr val="black"/>
                </a:solidFill>
              </a:rPr>
              <a:t>NDA </a:t>
            </a:r>
            <a:r>
              <a:rPr lang="en-US" sz="1700" u="sng" dirty="0">
                <a:solidFill>
                  <a:prstClr val="black"/>
                </a:solidFill>
              </a:rPr>
              <a:t>claim</a:t>
            </a:r>
            <a:r>
              <a:rPr lang="en-US" sz="1700" dirty="0">
                <a:solidFill>
                  <a:prstClr val="black"/>
                </a:solidFill>
              </a:rPr>
              <a:t> set OR to </a:t>
            </a:r>
            <a:r>
              <a:rPr lang="en-US" sz="1700" u="sng" dirty="0">
                <a:solidFill>
                  <a:prstClr val="black"/>
                </a:solidFill>
              </a:rPr>
              <a:t>Administrators</a:t>
            </a:r>
            <a:r>
              <a:rPr lang="en-US" sz="1700" dirty="0">
                <a:solidFill>
                  <a:prstClr val="black"/>
                </a:solidFill>
              </a:rPr>
              <a:t>;  </a:t>
            </a:r>
          </a:p>
          <a:p>
            <a:pPr defTabSz="914377"/>
            <a:endParaRPr lang="en-US" sz="700" dirty="0">
              <a:solidFill>
                <a:prstClr val="black"/>
              </a:solidFill>
            </a:endParaRPr>
          </a:p>
          <a:p>
            <a:pPr marL="380990" indent="-380990" defTabSz="914377">
              <a:buFont typeface="Arial" panose="020B0604020202020204" pitchFamily="34" charset="0"/>
              <a:buChar char="•"/>
            </a:pPr>
            <a:r>
              <a:rPr lang="en-US" sz="1700" b="1" dirty="0">
                <a:solidFill>
                  <a:prstClr val="black"/>
                </a:solidFill>
              </a:rPr>
              <a:t>Private</a:t>
            </a:r>
            <a:r>
              <a:rPr lang="en-US" sz="1700" dirty="0">
                <a:solidFill>
                  <a:prstClr val="white">
                    <a:lumMod val="65000"/>
                  </a:prstClr>
                </a:solidFill>
              </a:rPr>
              <a:t> (person’s secret, but open for Administrators):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the user-creator (at least </a:t>
            </a:r>
            <a:r>
              <a:rPr lang="en-US" sz="1700" b="1" dirty="0" err="1">
                <a:solidFill>
                  <a:prstClr val="black"/>
                </a:solidFill>
              </a:rPr>
              <a:t>PowerUser</a:t>
            </a:r>
            <a:r>
              <a:rPr lang="en-US" sz="1700" dirty="0">
                <a:solidFill>
                  <a:prstClr val="black"/>
                </a:solidFill>
              </a:rPr>
              <a:t> role assigned);</a:t>
            </a:r>
          </a:p>
          <a:p>
            <a:pPr defTabSz="914377"/>
            <a:r>
              <a:rPr lang="en-US" sz="1700" dirty="0">
                <a:solidFill>
                  <a:prstClr val="black"/>
                </a:solidFill>
              </a:rPr>
              <a:t>	- objects are visible to all users of </a:t>
            </a:r>
            <a:r>
              <a:rPr lang="en-US" sz="1700" b="1" dirty="0">
                <a:solidFill>
                  <a:prstClr val="black"/>
                </a:solidFill>
              </a:rPr>
              <a:t>Administrator</a:t>
            </a:r>
            <a:r>
              <a:rPr lang="en-US" sz="1700" dirty="0">
                <a:solidFill>
                  <a:prstClr val="black"/>
                </a:solidFill>
              </a:rPr>
              <a:t> role.</a:t>
            </a:r>
            <a:endParaRPr lang="en-US" sz="1700" dirty="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8E55A0-73B3-4565-BA58-ACE5F642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Level Update</a:t>
            </a:r>
            <a:r>
              <a:rPr lang="de-DE" dirty="0"/>
              <a:t>: </a:t>
            </a:r>
            <a:r>
              <a:rPr lang="en-US" dirty="0"/>
              <a:t>New “Partner” Access Level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EB550-9B9F-7AD6-FA82-0CE47544E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63855" y="6362393"/>
            <a:ext cx="4618469" cy="485999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en-US" b="1" dirty="0"/>
              <a:t>Protected</a:t>
            </a:r>
            <a:r>
              <a:rPr lang="en-US" dirty="0"/>
              <a:t> is default access level in </a:t>
            </a:r>
            <a:r>
              <a:rPr lang="en-US" b="1" dirty="0"/>
              <a:t>CRC</a:t>
            </a:r>
            <a:br>
              <a:rPr lang="en-US" b="1" dirty="0"/>
            </a:br>
            <a:r>
              <a:rPr lang="en-US" b="0" i="0" dirty="0">
                <a:solidFill>
                  <a:srgbClr val="1D1C1D"/>
                </a:solidFill>
                <a:effectLst/>
                <a:latin typeface="Slack-Lato"/>
              </a:rPr>
              <a:t>NDA - Non-Disclosure Agreement</a:t>
            </a:r>
            <a:endParaRPr lang="en-US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CD9B9496-20BF-16E1-07D8-504B0FF3218E}"/>
              </a:ext>
            </a:extLst>
          </p:cNvPr>
          <p:cNvSpPr/>
          <p:nvPr/>
        </p:nvSpPr>
        <p:spPr>
          <a:xfrm>
            <a:off x="0" y="2882764"/>
            <a:ext cx="221063" cy="3175279"/>
          </a:xfrm>
          <a:prstGeom prst="downArrow">
            <a:avLst/>
          </a:prstGeom>
          <a:solidFill>
            <a:srgbClr val="0070C0">
              <a:alpha val="34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F19E946-5EFF-1537-7C68-95C24F1B51C7}"/>
              </a:ext>
            </a:extLst>
          </p:cNvPr>
          <p:cNvSpPr/>
          <p:nvPr/>
        </p:nvSpPr>
        <p:spPr>
          <a:xfrm>
            <a:off x="167881" y="4122412"/>
            <a:ext cx="9950809" cy="624673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2BE58F5-2F8D-7162-AA23-4A87A38D2879}"/>
              </a:ext>
            </a:extLst>
          </p:cNvPr>
          <p:cNvSpPr/>
          <p:nvPr/>
        </p:nvSpPr>
        <p:spPr>
          <a:xfrm>
            <a:off x="11183816" y="2863781"/>
            <a:ext cx="924470" cy="2522136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NDA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6679C9-9895-868E-7307-E71C5AAF7168}"/>
              </a:ext>
            </a:extLst>
          </p:cNvPr>
          <p:cNvSpPr/>
          <p:nvPr/>
        </p:nvSpPr>
        <p:spPr>
          <a:xfrm>
            <a:off x="10088545" y="2885554"/>
            <a:ext cx="1004835" cy="1204125"/>
          </a:xfrm>
          <a:prstGeom prst="roundRect">
            <a:avLst/>
          </a:prstGeom>
          <a:solidFill>
            <a:srgbClr val="0070C0">
              <a:alpha val="2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Partner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9BACF-FF46-955D-6135-60AC9832D22A}"/>
              </a:ext>
            </a:extLst>
          </p:cNvPr>
          <p:cNvSpPr txBox="1"/>
          <p:nvPr/>
        </p:nvSpPr>
        <p:spPr>
          <a:xfrm>
            <a:off x="10051700" y="2483180"/>
            <a:ext cx="21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User’s Access Claim: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AAA30FB-5D2B-4F9F-74F0-E2EA803330A2}"/>
              </a:ext>
            </a:extLst>
          </p:cNvPr>
          <p:cNvGrpSpPr/>
          <p:nvPr/>
        </p:nvGrpSpPr>
        <p:grpSpPr>
          <a:xfrm>
            <a:off x="-86695" y="2059910"/>
            <a:ext cx="385692" cy="4599636"/>
            <a:chOff x="-86695" y="2059910"/>
            <a:chExt cx="385692" cy="459963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0752205-06DC-7971-671B-3EE5D616CB0F}"/>
                </a:ext>
              </a:extLst>
            </p:cNvPr>
            <p:cNvSpPr txBox="1"/>
            <p:nvPr/>
          </p:nvSpPr>
          <p:spPr>
            <a:xfrm rot="16200000">
              <a:off x="-286379" y="6090531"/>
              <a:ext cx="7686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strict</a:t>
              </a:r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277AF65-F79E-A412-D8D6-88D4100C8E69}"/>
                </a:ext>
              </a:extLst>
            </p:cNvPr>
            <p:cNvSpPr txBox="1"/>
            <p:nvPr/>
          </p:nvSpPr>
          <p:spPr>
            <a:xfrm rot="16200000">
              <a:off x="-322355" y="2311930"/>
              <a:ext cx="87337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prstClr val="black"/>
                  </a:solidFill>
                </a:rPr>
                <a:t>relaxed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4548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B201B8-24F4-4B45-84DE-D68A9557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dirty="0">
                <a:latin typeface="Arial" panose="020B0604020202020204" pitchFamily="34" charset="0"/>
              </a:rPr>
              <a:t>Thanks for your kind attention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ACCA0-8621-F316-A835-02AA0C0152B3}"/>
              </a:ext>
            </a:extLst>
          </p:cNvPr>
          <p:cNvSpPr txBox="1"/>
          <p:nvPr/>
        </p:nvSpPr>
        <p:spPr>
          <a:xfrm>
            <a:off x="285007" y="1152580"/>
            <a:ext cx="11625943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de-DE" sz="8000" dirty="0"/>
          </a:p>
          <a:p>
            <a:pPr algn="ctr"/>
            <a:r>
              <a:rPr lang="de-DE" sz="8000" dirty="0"/>
              <a:t>Questions &amp; </a:t>
            </a:r>
            <a:r>
              <a:rPr lang="en-US" sz="8000" noProof="0" dirty="0"/>
              <a:t>Answers</a:t>
            </a:r>
            <a:endParaRPr lang="de-DE" sz="8000" dirty="0"/>
          </a:p>
          <a:p>
            <a:endParaRPr lang="de-DE" sz="2400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2FCA08F-F595-E922-63C8-30406A6EA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2913" y="5417848"/>
            <a:ext cx="5313301" cy="485999"/>
          </a:xfrm>
        </p:spPr>
        <p:txBody>
          <a:bodyPr>
            <a:noAutofit/>
          </a:bodyPr>
          <a:lstStyle/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</a:rPr>
              <a:t>Victor Dudarev</a:t>
            </a:r>
          </a:p>
          <a:p>
            <a:pPr indent="0" defTabSz="914377">
              <a:buNone/>
            </a:pPr>
            <a:r>
              <a:rPr lang="en-US" sz="2400" dirty="0">
                <a:solidFill>
                  <a:srgbClr val="1D1C1D"/>
                </a:solidFill>
                <a:latin typeface="+mn-lt"/>
                <a:hlinkClick r:id="rId3"/>
              </a:rPr>
              <a:t>Victor.Dudarev@rub.de</a:t>
            </a:r>
            <a:endParaRPr lang="en-US" sz="2400" dirty="0">
              <a:solidFill>
                <a:prstClr val="black"/>
              </a:solidFill>
              <a:latin typeface="+mn-lt"/>
            </a:endParaRPr>
          </a:p>
          <a:p>
            <a:pPr indent="0">
              <a:buNone/>
            </a:pPr>
            <a:endParaRPr lang="en-US" sz="2400" dirty="0">
              <a:latin typeface="+mn-lt"/>
            </a:endParaRPr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BF5B7F41-2497-9FD8-16DB-0134FF742C8B}"/>
              </a:ext>
            </a:extLst>
          </p:cNvPr>
          <p:cNvSpPr txBox="1">
            <a:spLocks/>
          </p:cNvSpPr>
          <p:nvPr/>
        </p:nvSpPr>
        <p:spPr>
          <a:xfrm>
            <a:off x="5669023" y="6362393"/>
            <a:ext cx="5313301" cy="485999"/>
          </a:xfrm>
          <a:prstGeom prst="rect">
            <a:avLst/>
          </a:prstGeom>
        </p:spPr>
        <p:txBody>
          <a:bodyPr vert="horz" lIns="36000" tIns="18000" rIns="36000" bIns="0" rtlCol="0">
            <a:normAutofit/>
          </a:bodyPr>
          <a:lstStyle>
            <a:lvl1pPr marL="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arenBoth"/>
              <a:defRPr sz="1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+mj-lt"/>
              <a:buNone/>
            </a:pPr>
            <a:r>
              <a:rPr lang="en-US" sz="1200" dirty="0">
                <a:hlinkClick r:id="rId4"/>
              </a:rPr>
              <a:t>https://vdudarev.ru</a:t>
            </a:r>
            <a:endParaRPr lang="en-US" sz="1200" dirty="0"/>
          </a:p>
          <a:p>
            <a:pPr indent="0">
              <a:buFont typeface="+mj-lt"/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178600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|13|22.9|4"/>
</p:tagLst>
</file>

<file path=ppt/theme/theme1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owerPoint Master RUB">
  <a:themeElements>
    <a:clrScheme name="RUB">
      <a:dk1>
        <a:sysClr val="windowText" lastClr="000000"/>
      </a:dk1>
      <a:lt1>
        <a:sysClr val="window" lastClr="FFFFFF"/>
      </a:lt1>
      <a:dk2>
        <a:srgbClr val="003560"/>
      </a:dk2>
      <a:lt2>
        <a:srgbClr val="8DAE10"/>
      </a:lt2>
      <a:accent1>
        <a:srgbClr val="FFCC00"/>
      </a:accent1>
      <a:accent2>
        <a:srgbClr val="EE7203"/>
      </a:accent2>
      <a:accent3>
        <a:srgbClr val="E6332A"/>
      </a:accent3>
      <a:accent4>
        <a:srgbClr val="B71E3F"/>
      </a:accent4>
      <a:accent5>
        <a:srgbClr val="9C5516"/>
      </a:accent5>
      <a:accent6>
        <a:srgbClr val="59211C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2" id="{000BAAC5-1BF6-4632-98E4-EAE7F27CB44D}" vid="{2CEA2AD0-887D-4310-A6D5-7BA3E34DA7AC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12572</TotalTime>
  <Words>700</Words>
  <Application>Microsoft Office PowerPoint</Application>
  <PresentationFormat>Widescreen</PresentationFormat>
  <Paragraphs>102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Slack-Lato</vt:lpstr>
      <vt:lpstr>system-ui</vt:lpstr>
      <vt:lpstr>Wingdings</vt:lpstr>
      <vt:lpstr>Office</vt:lpstr>
      <vt:lpstr>PowerPoint Master RUB</vt:lpstr>
      <vt:lpstr>INF: Publications Management</vt:lpstr>
      <vt:lpstr>Project Page and Publication List</vt:lpstr>
      <vt:lpstr>Publications in RDMS</vt:lpstr>
      <vt:lpstr>Good Publication = Publication with Data</vt:lpstr>
      <vt:lpstr>Hands-on Session</vt:lpstr>
      <vt:lpstr>Other RDMS Updates</vt:lpstr>
      <vt:lpstr>NFDI Login: use your institutional account in RDMS</vt:lpstr>
      <vt:lpstr>Access Level Update: New “Partner” Access Level</vt:lpstr>
      <vt:lpstr>Thanks for your kind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Günther, Franziska, Dr.</dc:creator>
  <cp:lastModifiedBy>Victor Dudarev</cp:lastModifiedBy>
  <cp:revision>583</cp:revision>
  <cp:lastPrinted>2021-07-01T07:54:40Z</cp:lastPrinted>
  <dcterms:created xsi:type="dcterms:W3CDTF">2018-11-13T11:45:51Z</dcterms:created>
  <dcterms:modified xsi:type="dcterms:W3CDTF">2025-10-14T11:29:34Z</dcterms:modified>
</cp:coreProperties>
</file>