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5" r:id="rId1"/>
    <p:sldMasterId id="2147483679" r:id="rId2"/>
  </p:sldMasterIdLst>
  <p:notesMasterIdLst>
    <p:notesMasterId r:id="rId12"/>
  </p:notesMasterIdLst>
  <p:handoutMasterIdLst>
    <p:handoutMasterId r:id="rId13"/>
  </p:handoutMasterIdLst>
  <p:sldIdLst>
    <p:sldId id="256" r:id="rId3"/>
    <p:sldId id="9492" r:id="rId4"/>
    <p:sldId id="9453" r:id="rId5"/>
    <p:sldId id="9494" r:id="rId6"/>
    <p:sldId id="9499" r:id="rId7"/>
    <p:sldId id="9500" r:id="rId8"/>
    <p:sldId id="9477" r:id="rId9"/>
    <p:sldId id="384" r:id="rId10"/>
    <p:sldId id="397" r:id="rId1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</p14:sldIdLst>
        </p14:section>
        <p14:section name="Publication type" id="{3A98F23C-1CF7-4B82-BAEA-3AC3F3F36FCA}">
          <p14:sldIdLst>
            <p14:sldId id="9492"/>
            <p14:sldId id="9453"/>
            <p14:sldId id="9494"/>
            <p14:sldId id="9499"/>
          </p14:sldIdLst>
        </p14:section>
        <p14:section name="Next" id="{E011328B-3E29-45BF-AAA2-90D48ECA6989}">
          <p14:sldIdLst>
            <p14:sldId id="9500"/>
          </p14:sldIdLst>
        </p14:section>
        <p14:section name="NFDI AAI" id="{56118B26-A60B-4816-85A5-D4A1A7D8E17F}">
          <p14:sldIdLst>
            <p14:sldId id="9477"/>
          </p14:sldIdLst>
        </p14:section>
        <p14:section name="&quot;Partner&quot; Access Level" id="{9542FD90-6CBF-4D51-935A-C7DAD9D2B92D}">
          <p14:sldIdLst>
            <p14:sldId id="384"/>
          </p14:sldIdLst>
        </p14:section>
        <p14:section name="Conclusion" id="{BA70D61A-F589-4CAA-B1AF-793277921755}">
          <p14:sldIdLst>
            <p14:sldId id="3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4C0B07"/>
    <a:srgbClr val="004C93"/>
    <a:srgbClr val="2E316C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50" autoAdjust="0"/>
    <p:restoredTop sz="89467" autoAdjust="0"/>
  </p:normalViewPr>
  <p:slideViewPr>
    <p:cSldViewPr snapToGrid="0">
      <p:cViewPr varScale="1">
        <p:scale>
          <a:sx n="98" d="100"/>
          <a:sy n="98" d="100"/>
        </p:scale>
        <p:origin x="9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5A9029-D419-CC36-E2B9-5E00E84FF4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A68C2-ABBF-C7F1-08F7-E0FA2109EF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120CC-B14A-4276-BC9B-30C89641BADF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C66B3-741F-3822-E843-881D10F2BB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ED757-3AE4-AF73-0B9F-324E55E7D7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8A1140-198F-4929-BC70-E73E07C4B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9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14.10.2025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3086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606A-691E-6E71-0C17-C2A13C7BF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C396852-EE4D-CF84-2F15-744131911B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355458B-FFE7-6E4E-B0AE-80FFF72E6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73EDA7-DE17-22F7-19DF-B0008283E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2749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6D035-C793-7235-2EF1-D3617C5C8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4DFE8D0-97BE-0451-8569-D8780F2C2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606130-C751-D085-B4B5-D4366A836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799176-B9EF-B601-5020-8683BC41EF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94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B11CA-0903-A50A-FE3A-893ACCBC1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76E790A-4D86-6E29-452B-E652E4EC1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35455CF-A628-176A-FADE-2498CF3F8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5687AB-E792-0BFD-EA5D-C622A6B4AE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7667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42892-CDFB-F4EC-79C0-60229CA6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0C3DDB1-68F0-FA2C-CCDC-B2EE75242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8B3B47C-0559-3935-0278-79F178687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E215F3-982F-9F61-01B0-EFC296FF76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387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B6A3B-2934-E114-D862-45CC034D4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8A1279-4B3F-D0DB-AEEA-CB0794FF5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6B2635F-0737-3D96-B2D6-C950006CE9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F91245-B57C-9C6D-B932-E024D5087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880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6FB84-45E8-73AB-B87D-F57CD9018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73372-6311-3051-76B8-3693F4ADC0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7C0E78-76D1-BFAF-8DA5-A958A4B0A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42C27-83EB-3565-A73C-FBC940F017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795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  <p:pic>
        <p:nvPicPr>
          <p:cNvPr id="2054" name="Picture 6" descr="Logo Lehrstuhl Materials Discovery">
            <a:extLst>
              <a:ext uri="{FF2B5EF4-FFF2-40B4-BE49-F238E27FC236}">
                <a16:creationId xmlns:a16="http://schemas.microsoft.com/office/drawing/2014/main" id="{C9CF2E9C-9C9D-1CC9-8FD5-806FA9ABC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311" y="579841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34">
            <a:extLst>
              <a:ext uri="{FF2B5EF4-FFF2-40B4-BE49-F238E27FC236}">
                <a16:creationId xmlns:a16="http://schemas.microsoft.com/office/drawing/2014/main" id="{64F223F5-A070-8BDA-79D1-F5E3B37D54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CRC 247 INF Project</a:t>
            </a:r>
          </a:p>
          <a:p>
            <a:r>
              <a:rPr lang="en-US" sz="1200" noProof="0" dirty="0">
                <a:solidFill>
                  <a:srgbClr val="004C93"/>
                </a:solidFill>
              </a:rPr>
              <a:t>Publications in RDMS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7.emf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crc247.mdi.ruhr-uni-bochum.de/rubric/area-c_c04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rubric/area-c_c0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crc247.mdi.ruhr-uni-bochum.de/rubric/area-c_c04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www.researchobject.org/ro-crate/" TargetMode="External"/><Relationship Id="rId10" Type="http://schemas.openxmlformats.org/officeDocument/2006/relationships/image" Target="../media/image23.png"/><Relationship Id="rId4" Type="http://schemas.openxmlformats.org/officeDocument/2006/relationships/hyperlink" Target="https://pubs.acs.org/doi/10.1021/acscombsci.0c00126" TargetMode="External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hyperlink" Target="https://iam.services.base4nfdi.de/" TargetMode="External"/><Relationship Id="rId5" Type="http://schemas.openxmlformats.org/officeDocument/2006/relationships/hyperlink" Target="https://base4nfdi.de/projects/iam4nfdi" TargetMode="Externa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566" y="4266415"/>
            <a:ext cx="9448800" cy="1655762"/>
          </a:xfrm>
        </p:spPr>
        <p:txBody>
          <a:bodyPr/>
          <a:lstStyle/>
          <a:p>
            <a:r>
              <a:rPr lang="en-US" u="sng" dirty="0">
                <a:solidFill>
                  <a:srgbClr val="4C0B07"/>
                </a:solidFill>
              </a:rPr>
              <a:t>Victor Dudarev</a:t>
            </a:r>
            <a:r>
              <a:rPr lang="en-US" dirty="0">
                <a:solidFill>
                  <a:srgbClr val="4C0B07"/>
                </a:solidFill>
              </a:rPr>
              <a:t>, Alfred Ludwig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336" y="3164176"/>
            <a:ext cx="10264877" cy="163345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INF: Publications Management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9F063A-7CBF-D69A-BECC-B9056C12D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8" y="1"/>
            <a:ext cx="7212494" cy="1938358"/>
          </a:xfrm>
          <a:prstGeom prst="rect">
            <a:avLst/>
          </a:prstGeom>
        </p:spPr>
      </p:pic>
      <p:pic>
        <p:nvPicPr>
          <p:cNvPr id="4" name="Grafik 15">
            <a:extLst>
              <a:ext uri="{FF2B5EF4-FFF2-40B4-BE49-F238E27FC236}">
                <a16:creationId xmlns:a16="http://schemas.microsoft.com/office/drawing/2014/main" id="{3C3BB4CA-5266-A306-F96B-E9C075A24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5200" y="0"/>
            <a:ext cx="1440362" cy="1440000"/>
          </a:xfrm>
          <a:prstGeom prst="rect">
            <a:avLst/>
          </a:prstGeom>
        </p:spPr>
      </p:pic>
      <p:pic>
        <p:nvPicPr>
          <p:cNvPr id="5" name="Bildplatzhalter 19" descr="Ein Bild, das Luftfotografie, draußen, Vogelperspektive, Baum enthält.&#10;&#10;Automatisch generierte Beschreibung">
            <a:extLst>
              <a:ext uri="{FF2B5EF4-FFF2-40B4-BE49-F238E27FC236}">
                <a16:creationId xmlns:a16="http://schemas.microsoft.com/office/drawing/2014/main" id="{0D28936C-CD09-1C28-7A52-A9B3167451C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802" b="20802"/>
          <a:stretch>
            <a:fillRect/>
          </a:stretch>
        </p:blipFill>
        <p:spPr>
          <a:xfrm>
            <a:off x="-1" y="-1"/>
            <a:ext cx="8182800" cy="3186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70B4E-7366-47EA-7E81-E2C79E69E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FB211A6-AAC5-2934-A37C-5A3922D60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316" y="4709642"/>
            <a:ext cx="4590253" cy="10637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C9B0D4-6EDF-4DDF-7FCC-981A7BD8F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085" y="1229514"/>
            <a:ext cx="6773220" cy="28769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A1A9459A-174A-876F-580A-4881114D1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Page and Publication List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6C3A013-DAED-6209-7CC1-6C4CF98B94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55182" y="6362393"/>
            <a:ext cx="8803271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5"/>
              </a:rPr>
              <a:t>https://crc247.mdi.ruhr-uni-bochum.de/rubric/service-and-general-projects_inf</a:t>
            </a:r>
            <a:br>
              <a:rPr lang="en-US" sz="1200" dirty="0">
                <a:hlinkClick r:id="rId5"/>
              </a:rPr>
            </a:br>
            <a:r>
              <a:rPr lang="en-US" sz="1200" dirty="0">
                <a:hlinkClick r:id="rId5"/>
              </a:rPr>
              <a:t>https://crc247.mdi.ruhr-uni-bochum.de/rubric/area-c_c04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54529-FC01-FFE9-609B-05008B923D91}"/>
              </a:ext>
            </a:extLst>
          </p:cNvPr>
          <p:cNvSpPr txBox="1"/>
          <p:nvPr/>
        </p:nvSpPr>
        <p:spPr>
          <a:xfrm>
            <a:off x="166636" y="790736"/>
            <a:ext cx="1191483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Please provide the project description and publication list on your project page</a:t>
            </a:r>
            <a:r>
              <a:rPr lang="en-US" altLang="ru-RU" sz="2200" dirty="0">
                <a:solidFill>
                  <a:prstClr val="black"/>
                </a:solidFill>
              </a:rPr>
              <a:t>: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3B047B-A0AE-AA4F-5F41-B079C2CBD5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0283" y="4279637"/>
            <a:ext cx="4723128" cy="18961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0BDBAB-7255-DB0C-53D9-7E781262E22F}"/>
              </a:ext>
            </a:extLst>
          </p:cNvPr>
          <p:cNvCxnSpPr>
            <a:cxnSpLocks/>
          </p:cNvCxnSpPr>
          <p:nvPr/>
        </p:nvCxnSpPr>
        <p:spPr>
          <a:xfrm>
            <a:off x="4527424" y="3677056"/>
            <a:ext cx="0" cy="70146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0109BC9-3A2C-F8A0-7BD0-2E53325F69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7754" y="1768612"/>
            <a:ext cx="4591691" cy="22958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823A984-8373-0D05-C455-624814F256AE}"/>
              </a:ext>
            </a:extLst>
          </p:cNvPr>
          <p:cNvCxnSpPr>
            <a:cxnSpLocks/>
          </p:cNvCxnSpPr>
          <p:nvPr/>
        </p:nvCxnSpPr>
        <p:spPr>
          <a:xfrm>
            <a:off x="6135807" y="2044945"/>
            <a:ext cx="1335036" cy="1535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EC0AAB6-7040-A838-E52B-57DB0C575A48}"/>
              </a:ext>
            </a:extLst>
          </p:cNvPr>
          <p:cNvCxnSpPr>
            <a:cxnSpLocks/>
          </p:cNvCxnSpPr>
          <p:nvPr/>
        </p:nvCxnSpPr>
        <p:spPr>
          <a:xfrm flipH="1">
            <a:off x="7807569" y="3232218"/>
            <a:ext cx="2548937" cy="153070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127575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50704-2B35-91FA-FA2C-D2D9D53A0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9D438C9-6F8E-3482-E4DE-4385151E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Publications in RDMS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587BA2-FB54-D0A8-2B25-58116C9D69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44366" y="6362393"/>
            <a:ext cx="9614087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https://crc247.mdi.ruhr-uni-bochum.de/rubric/service-and-general-projects_inf</a:t>
            </a:r>
          </a:p>
          <a:p>
            <a:pPr indent="0">
              <a:buNone/>
            </a:pPr>
            <a:r>
              <a:rPr lang="en-US" sz="1200" dirty="0">
                <a:hlinkClick r:id="rId3"/>
              </a:rPr>
              <a:t>https://crc247.mdi.ruhr-uni-bochum.de/rubric/area-c_c04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CC1F3-0F3D-C6DE-8FD4-E560E04F4381}"/>
              </a:ext>
            </a:extLst>
          </p:cNvPr>
          <p:cNvSpPr txBox="1"/>
          <p:nvPr/>
        </p:nvSpPr>
        <p:spPr>
          <a:xfrm>
            <a:off x="166636" y="790736"/>
            <a:ext cx="7205714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Two types </a:t>
            </a:r>
            <a:r>
              <a:rPr lang="en-US" altLang="ru-RU" sz="2200" dirty="0">
                <a:solidFill>
                  <a:prstClr val="black"/>
                </a:solidFill>
              </a:rPr>
              <a:t>(based on </a:t>
            </a:r>
            <a:r>
              <a:rPr lang="en-US" altLang="ru-RU" sz="2200" u="sng" dirty="0">
                <a:solidFill>
                  <a:prstClr val="black"/>
                </a:solidFill>
              </a:rPr>
              <a:t>Reference</a:t>
            </a:r>
            <a:r>
              <a:rPr lang="en-US" altLang="ru-RU" sz="2200" dirty="0">
                <a:solidFill>
                  <a:prstClr val="black"/>
                </a:solidFill>
              </a:rPr>
              <a:t> table):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</a:rPr>
              <a:t>Store publications / presentations / reports in RDMS: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Alternative types</a:t>
            </a:r>
            <a:r>
              <a:rPr lang="ru-RU" altLang="ru-RU" sz="2200" b="1" dirty="0">
                <a:solidFill>
                  <a:prstClr val="black"/>
                </a:solidFill>
              </a:rPr>
              <a:t> </a:t>
            </a:r>
            <a:r>
              <a:rPr lang="en-US" altLang="ru-RU" sz="2200" b="1" dirty="0">
                <a:solidFill>
                  <a:prstClr val="black"/>
                </a:solidFill>
              </a:rPr>
              <a:t>to conclude your findings: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PowerPoint Presentation Slides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Report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E2B70B-9DB4-092E-2F7F-04FB5BB7A151}"/>
              </a:ext>
            </a:extLst>
          </p:cNvPr>
          <p:cNvSpPr txBox="1"/>
          <p:nvPr/>
        </p:nvSpPr>
        <p:spPr>
          <a:xfrm>
            <a:off x="4727759" y="3475111"/>
            <a:ext cx="15826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Video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Audio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4C435F-9D4D-BAD9-1E1F-84D9786CA34B}"/>
              </a:ext>
            </a:extLst>
          </p:cNvPr>
          <p:cNvGrpSpPr/>
          <p:nvPr/>
        </p:nvGrpSpPr>
        <p:grpSpPr>
          <a:xfrm>
            <a:off x="207305" y="1270675"/>
            <a:ext cx="6782775" cy="1452399"/>
            <a:chOff x="207305" y="1270675"/>
            <a:chExt cx="6782775" cy="14523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542A2BC-0C35-C2FC-6897-132894D9B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305" y="1270675"/>
              <a:ext cx="6782775" cy="145239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" name="Arrow: Up 5">
              <a:extLst>
                <a:ext uri="{FF2B5EF4-FFF2-40B4-BE49-F238E27FC236}">
                  <a16:creationId xmlns:a16="http://schemas.microsoft.com/office/drawing/2014/main" id="{75C82E74-C232-3DDC-84CC-81185B048839}"/>
                </a:ext>
              </a:extLst>
            </p:cNvPr>
            <p:cNvSpPr/>
            <p:nvPr/>
          </p:nvSpPr>
          <p:spPr>
            <a:xfrm>
              <a:off x="2110153" y="1607737"/>
              <a:ext cx="261258" cy="291402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Up 8">
              <a:extLst>
                <a:ext uri="{FF2B5EF4-FFF2-40B4-BE49-F238E27FC236}">
                  <a16:creationId xmlns:a16="http://schemas.microsoft.com/office/drawing/2014/main" id="{09945501-172E-8402-CF64-4D8B307CF496}"/>
                </a:ext>
              </a:extLst>
            </p:cNvPr>
            <p:cNvSpPr/>
            <p:nvPr/>
          </p:nvSpPr>
          <p:spPr>
            <a:xfrm>
              <a:off x="2111828" y="2302745"/>
              <a:ext cx="261258" cy="291402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0FDDA99-E186-7E41-089C-AFC6AE128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6487" y="0"/>
            <a:ext cx="4745513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05FD3A-CBED-9735-AFAF-84D8936FD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642" y="4248547"/>
            <a:ext cx="6035040" cy="204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45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C6D64-6C87-6D81-5CFE-5FF9A18F6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E620B02-FA87-DB16-E79B-B20A7D968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Publication = Publication with Data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67415-BE45-75FD-D317-E61049959D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https://crc247.mdi.ruhr-uni-bochum.de/rubric/area-c_c04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https://pubs.acs.org/doi/10.1021/acscombsci.0c00126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5"/>
              </a:rPr>
              <a:t>https://www.researchobject.org/ro-crate/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88ABE1-5D86-4603-0F8E-4222DAFBA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14" y="850682"/>
            <a:ext cx="6392167" cy="10097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5715BB-24F8-E8E5-EF85-5FED91E377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580" y="1850759"/>
            <a:ext cx="6554115" cy="1810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6F98F33-B49F-E530-3906-BECA05FC40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793" y="2939503"/>
            <a:ext cx="6277851" cy="8383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B58E6C6-6551-840D-9EAB-92767EF980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018" y="4478401"/>
            <a:ext cx="6849431" cy="10764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BC40EB41-25EE-3941-3243-AB314CF034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5225" y="2377439"/>
            <a:ext cx="5776775" cy="39401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5CB27F28-0B86-CF2B-4E63-562788AB8BC4}"/>
              </a:ext>
            </a:extLst>
          </p:cNvPr>
          <p:cNvCxnSpPr>
            <a:cxnSpLocks/>
          </p:cNvCxnSpPr>
          <p:nvPr/>
        </p:nvCxnSpPr>
        <p:spPr>
          <a:xfrm flipH="1">
            <a:off x="1497204" y="3697793"/>
            <a:ext cx="793820" cy="964642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066E1BC-6C56-58E0-7025-B713D2B1B531}"/>
              </a:ext>
            </a:extLst>
          </p:cNvPr>
          <p:cNvCxnSpPr>
            <a:cxnSpLocks/>
          </p:cNvCxnSpPr>
          <p:nvPr/>
        </p:nvCxnSpPr>
        <p:spPr>
          <a:xfrm flipV="1">
            <a:off x="6219930" y="2743200"/>
            <a:ext cx="1939332" cy="183884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BCB3F25D-AC54-D2D9-0096-8B542587FAFD}"/>
              </a:ext>
            </a:extLst>
          </p:cNvPr>
          <p:cNvSpPr txBox="1"/>
          <p:nvPr/>
        </p:nvSpPr>
        <p:spPr>
          <a:xfrm>
            <a:off x="7310176" y="785000"/>
            <a:ext cx="3372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Publication in RDMS</a:t>
            </a:r>
            <a:endParaRPr lang="en-US" dirty="0"/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9DB67705-EB95-AA84-0E87-B20BDEC60F0F}"/>
              </a:ext>
            </a:extLst>
          </p:cNvPr>
          <p:cNvCxnSpPr>
            <a:cxnSpLocks/>
          </p:cNvCxnSpPr>
          <p:nvPr/>
        </p:nvCxnSpPr>
        <p:spPr>
          <a:xfrm flipH="1">
            <a:off x="6511332" y="956268"/>
            <a:ext cx="855784" cy="1189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E4757C11-1F38-63A8-F92D-897B0E9C9CAC}"/>
              </a:ext>
            </a:extLst>
          </p:cNvPr>
          <p:cNvSpPr txBox="1"/>
          <p:nvPr/>
        </p:nvSpPr>
        <p:spPr>
          <a:xfrm>
            <a:off x="7331946" y="1289093"/>
            <a:ext cx="3701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Article text on publisher’s web site</a:t>
            </a:r>
            <a:endParaRPr lang="en-US" dirty="0"/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ED0388A4-E6B7-F0C3-0E06-565CE16A67B3}"/>
              </a:ext>
            </a:extLst>
          </p:cNvPr>
          <p:cNvCxnSpPr>
            <a:cxnSpLocks/>
            <a:stCxn id="112" idx="1"/>
          </p:cNvCxnSpPr>
          <p:nvPr/>
        </p:nvCxnSpPr>
        <p:spPr>
          <a:xfrm flipH="1">
            <a:off x="6513007" y="1473759"/>
            <a:ext cx="818939" cy="45719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6F7301EF-2998-8F59-D89D-E5D76353EE36}"/>
              </a:ext>
            </a:extLst>
          </p:cNvPr>
          <p:cNvSpPr txBox="1"/>
          <p:nvPr/>
        </p:nvSpPr>
        <p:spPr>
          <a:xfrm>
            <a:off x="7077389" y="2014249"/>
            <a:ext cx="5114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Objects/data accessible from the publication object</a:t>
            </a:r>
            <a:endParaRPr lang="en-US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B642668-CA8D-B4F5-E4A3-AD37EF5CE4E0}"/>
              </a:ext>
            </a:extLst>
          </p:cNvPr>
          <p:cNvSpPr txBox="1"/>
          <p:nvPr/>
        </p:nvSpPr>
        <p:spPr>
          <a:xfrm>
            <a:off x="1909186" y="4136126"/>
            <a:ext cx="3701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Related objects/data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BE7A8-8193-4AAD-FD61-3D302D47EE69}"/>
              </a:ext>
            </a:extLst>
          </p:cNvPr>
          <p:cNvSpPr txBox="1"/>
          <p:nvPr/>
        </p:nvSpPr>
        <p:spPr>
          <a:xfrm>
            <a:off x="123825" y="5784893"/>
            <a:ext cx="6286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/>
              <a:t>The nearest plans:</a:t>
            </a:r>
            <a:r>
              <a:rPr lang="en-US" sz="1400" dirty="0"/>
              <a:t> enable the creation and upload of RO-Crate (data and metadata) to </a:t>
            </a:r>
            <a:r>
              <a:rPr lang="en-US" sz="1400" dirty="0" err="1"/>
              <a:t>Zenodo</a:t>
            </a:r>
            <a:r>
              <a:rPr lang="en-US" sz="1400" dirty="0"/>
              <a:t>, allowing you to obtain a DOI for FAIR data sharing in your article.</a:t>
            </a:r>
          </a:p>
        </p:txBody>
      </p:sp>
    </p:spTree>
    <p:extLst>
      <p:ext uri="{BB962C8B-B14F-4D97-AF65-F5344CB8AC3E}">
        <p14:creationId xmlns:p14="http://schemas.microsoft.com/office/powerpoint/2010/main" val="220973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5A716-E326-D8FF-82E7-88F3FB806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3E2D67D-E693-02D6-BD3A-68950DD18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Hands-on Session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8A7F9-46A8-A04A-2522-4F7A8EA36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DMP – Data Management 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2375CF-0F73-3E45-B6DE-BF37041208FB}"/>
              </a:ext>
            </a:extLst>
          </p:cNvPr>
          <p:cNvSpPr txBox="1"/>
          <p:nvPr/>
        </p:nvSpPr>
        <p:spPr>
          <a:xfrm>
            <a:off x="238990" y="771364"/>
            <a:ext cx="11758742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Topics:</a:t>
            </a:r>
          </a:p>
          <a:p>
            <a:pPr marL="457200" indent="-4572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“DMP Light”: adding data description for your project;</a:t>
            </a:r>
          </a:p>
          <a:p>
            <a:pPr marL="457200" indent="-4572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Publication List Management: adding publications.</a:t>
            </a:r>
          </a:p>
          <a:p>
            <a:pPr defTabSz="914377">
              <a:spcAft>
                <a:spcPts val="600"/>
              </a:spcAft>
            </a:pPr>
            <a:endParaRPr lang="en-US" sz="2200" b="1" u="sng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Home Assignment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</a:p>
          <a:p>
            <a:pPr marL="342900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prepare a short text (1-2 paragraphs) describing your project in terms of data contributions:</a:t>
            </a:r>
          </a:p>
          <a:p>
            <a:pPr marL="800100" lvl="1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What do you add</a:t>
            </a:r>
            <a:r>
              <a:rPr lang="ru-RU" sz="2200" dirty="0">
                <a:solidFill>
                  <a:prstClr val="black"/>
                </a:solidFill>
              </a:rPr>
              <a:t>?</a:t>
            </a:r>
            <a:endParaRPr lang="en-US" sz="2200" dirty="0">
              <a:solidFill>
                <a:prstClr val="black"/>
              </a:solidFill>
            </a:endParaRPr>
          </a:p>
          <a:p>
            <a:pPr marL="800100" lvl="1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What types do you use?</a:t>
            </a:r>
          </a:p>
          <a:p>
            <a:pPr marL="800100" lvl="1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Your suggestions: What is missing (types/parameters/workflow)?</a:t>
            </a:r>
          </a:p>
          <a:p>
            <a:pPr marL="342900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prepare a list of project publications (including DOI, URL);</a:t>
            </a:r>
          </a:p>
          <a:p>
            <a:pPr marL="342900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prstClr val="black"/>
                </a:solidFill>
                <a:effectLst/>
                <a:latin typeface="system-ui"/>
              </a:rPr>
              <a:t>prepare a list of literature references, relevant for your project and guiding your research</a:t>
            </a:r>
            <a:r>
              <a:rPr lang="en-US" sz="2400" dirty="0">
                <a:solidFill>
                  <a:prstClr val="black"/>
                </a:solidFill>
              </a:rPr>
              <a:t> (including DOI, URL).</a:t>
            </a:r>
            <a:endParaRPr lang="en-US" sz="2400" i="0" dirty="0">
              <a:solidFill>
                <a:srgbClr val="212529"/>
              </a:solidFill>
              <a:effectLst/>
              <a:latin typeface="system-ui"/>
            </a:endParaRPr>
          </a:p>
          <a:p>
            <a:pPr defTabSz="914377">
              <a:spcAft>
                <a:spcPts val="600"/>
              </a:spcAft>
            </a:pPr>
            <a:r>
              <a:rPr lang="en-US" sz="2200" b="1" dirty="0" err="1">
                <a:solidFill>
                  <a:prstClr val="black"/>
                </a:solidFill>
              </a:rPr>
              <a:t>Date&amp;Time</a:t>
            </a:r>
            <a:r>
              <a:rPr lang="en-US" sz="2200" b="1" dirty="0">
                <a:solidFill>
                  <a:prstClr val="black"/>
                </a:solidFill>
              </a:rPr>
              <a:t> of hands-on session will be announced by Carina.</a:t>
            </a:r>
          </a:p>
        </p:txBody>
      </p:sp>
    </p:spTree>
    <p:extLst>
      <p:ext uri="{BB962C8B-B14F-4D97-AF65-F5344CB8AC3E}">
        <p14:creationId xmlns:p14="http://schemas.microsoft.com/office/powerpoint/2010/main" val="396448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02D0C-5259-334A-2D22-BD0E52F1C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88C9DC6-3923-7E0E-CAA3-345B0236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RDMS Updates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56A6A-B3DA-DF5D-D1B4-CDEE60E6E4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70E282-225E-8431-3FD3-06F46B1A8474}"/>
              </a:ext>
            </a:extLst>
          </p:cNvPr>
          <p:cNvSpPr txBox="1"/>
          <p:nvPr/>
        </p:nvSpPr>
        <p:spPr>
          <a:xfrm>
            <a:off x="238990" y="771364"/>
            <a:ext cx="1175874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Topics:</a:t>
            </a:r>
          </a:p>
          <a:p>
            <a:pPr marL="457200" indent="-4572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NFDI Login</a:t>
            </a:r>
          </a:p>
          <a:p>
            <a:pPr marL="457200" indent="-4572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“Partner” Access Level</a:t>
            </a:r>
          </a:p>
        </p:txBody>
      </p:sp>
    </p:spTree>
    <p:extLst>
      <p:ext uri="{BB962C8B-B14F-4D97-AF65-F5344CB8AC3E}">
        <p14:creationId xmlns:p14="http://schemas.microsoft.com/office/powerpoint/2010/main" val="201223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69D89-095C-A28E-CDD8-2D3E4DA7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13DC71-802E-2576-A6D6-D92892E34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62" y="1202002"/>
            <a:ext cx="6490298" cy="46501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7AAF47-2248-8772-3F84-A7F596949220}"/>
              </a:ext>
            </a:extLst>
          </p:cNvPr>
          <p:cNvSpPr txBox="1"/>
          <p:nvPr/>
        </p:nvSpPr>
        <p:spPr>
          <a:xfrm>
            <a:off x="238990" y="771364"/>
            <a:ext cx="91938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  <a:r>
              <a:rPr lang="en-US" sz="2200" dirty="0">
                <a:solidFill>
                  <a:prstClr val="black"/>
                </a:solidFill>
              </a:rPr>
              <a:t>allow use any institutional account to log in.</a:t>
            </a:r>
            <a:endParaRPr lang="en-US" sz="2200" b="1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BB51C1-55FD-5742-BD9E-177C2294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NFDI Login: use your institutional account in RDMS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CF8CCC4-8FD8-3B5C-D3D4-BAC9714F5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solidFill>
                  <a:prstClr val="black"/>
                </a:solidFill>
              </a:rPr>
              <a:t>NFDI - Nationale </a:t>
            </a:r>
            <a:r>
              <a:rPr lang="en-US" dirty="0" err="1">
                <a:solidFill>
                  <a:prstClr val="black"/>
                </a:solidFill>
              </a:rPr>
              <a:t>Forschungsdateninfrastruktur</a:t>
            </a:r>
            <a:endParaRPr lang="en-US" dirty="0"/>
          </a:p>
          <a:p>
            <a:pPr indent="0">
              <a:buNone/>
            </a:pPr>
            <a:r>
              <a:rPr lang="en-US" dirty="0"/>
              <a:t>AAI - Authentication and </a:t>
            </a:r>
            <a:r>
              <a:rPr lang="en-US" dirty="0" err="1"/>
              <a:t>Authorisation</a:t>
            </a:r>
            <a:r>
              <a:rPr lang="en-US" dirty="0"/>
              <a:t> Infrastructure</a:t>
            </a:r>
            <a:endParaRPr lang="en-US" dirty="0">
              <a:hlinkClick r:id="rId5"/>
            </a:endParaRPr>
          </a:p>
          <a:p>
            <a:pPr indent="0">
              <a:buNone/>
            </a:pPr>
            <a:r>
              <a:rPr lang="en-US" dirty="0">
                <a:hlinkClick r:id="rId5"/>
              </a:rPr>
              <a:t>https://base4nfdi.de/projects/iam4nfdi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https://iam.services.base4nfdi.de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7AF4F0A-6639-8ECB-DD77-64B031C304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0877" y="799335"/>
            <a:ext cx="2972215" cy="4763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989C6F-403F-CD78-28AE-5224241B5F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7036" y="2843683"/>
            <a:ext cx="5290921" cy="29231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CCD56DF-CF0C-9606-B14F-655C142A7801}"/>
              </a:ext>
            </a:extLst>
          </p:cNvPr>
          <p:cNvSpPr txBox="1"/>
          <p:nvPr/>
        </p:nvSpPr>
        <p:spPr>
          <a:xfrm>
            <a:off x="6845439" y="1619012"/>
            <a:ext cx="53465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prstClr val="black"/>
                </a:solidFill>
              </a:rPr>
              <a:t>Hint for existing users</a:t>
            </a:r>
            <a:r>
              <a:rPr lang="en-US" sz="1800" dirty="0">
                <a:solidFill>
                  <a:prstClr val="black"/>
                </a:solidFill>
              </a:rPr>
              <a:t>: bind with institutional account: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Go to your profile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Select “External Logins”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Click on “NFDI Login” and follow the instructions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808634-CD4C-22AE-7CD5-E866D619C483}"/>
              </a:ext>
            </a:extLst>
          </p:cNvPr>
          <p:cNvCxnSpPr>
            <a:cxnSpLocks/>
          </p:cNvCxnSpPr>
          <p:nvPr/>
        </p:nvCxnSpPr>
        <p:spPr>
          <a:xfrm flipV="1">
            <a:off x="8953081" y="1135464"/>
            <a:ext cx="482321" cy="95459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A949C91-88F3-8D6A-FCA1-41840934E76F}"/>
              </a:ext>
            </a:extLst>
          </p:cNvPr>
          <p:cNvCxnSpPr>
            <a:cxnSpLocks/>
          </p:cNvCxnSpPr>
          <p:nvPr/>
        </p:nvCxnSpPr>
        <p:spPr>
          <a:xfrm>
            <a:off x="7335297" y="2471895"/>
            <a:ext cx="512466" cy="234126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0E9D9F4-2B7E-5CFC-A0FE-1DD975DE090A}"/>
              </a:ext>
            </a:extLst>
          </p:cNvPr>
          <p:cNvCxnSpPr>
            <a:cxnSpLocks/>
          </p:cNvCxnSpPr>
          <p:nvPr/>
        </p:nvCxnSpPr>
        <p:spPr>
          <a:xfrm>
            <a:off x="8482484" y="2754923"/>
            <a:ext cx="922773" cy="233959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0E3419E-6A65-0101-9024-1EAA7CF79374}"/>
              </a:ext>
            </a:extLst>
          </p:cNvPr>
          <p:cNvSpPr txBox="1"/>
          <p:nvPr/>
        </p:nvSpPr>
        <p:spPr>
          <a:xfrm>
            <a:off x="153237" y="5889563"/>
            <a:ext cx="85385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u="sng" dirty="0">
                <a:solidFill>
                  <a:schemeClr val="accent1"/>
                </a:solidFill>
              </a:rPr>
              <a:t>The best case</a:t>
            </a:r>
            <a:r>
              <a:rPr lang="en-US" sz="1800" b="1" dirty="0">
                <a:solidFill>
                  <a:schemeClr val="accent1"/>
                </a:solidFill>
              </a:rPr>
              <a:t>: </a:t>
            </a:r>
            <a:r>
              <a:rPr lang="en-US" sz="1800" dirty="0">
                <a:solidFill>
                  <a:prstClr val="black"/>
                </a:solidFill>
              </a:rPr>
              <a:t>password </a:t>
            </a:r>
            <a:r>
              <a:rPr lang="en-US" sz="1800" b="1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</a:rPr>
              <a:t> Google </a:t>
            </a:r>
            <a:r>
              <a:rPr lang="en-US" sz="1800" b="1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</a:rPr>
              <a:t> Institutional Account (NFDI Login / Helmholtz ID/AAI).</a:t>
            </a:r>
            <a:endParaRPr lang="en-US" sz="1800" b="1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938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493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u="sng" dirty="0">
                <a:solidFill>
                  <a:prstClr val="black"/>
                </a:solidFill>
              </a:rPr>
              <a:t>Motivation</a:t>
            </a:r>
            <a:r>
              <a:rPr lang="en-US" sz="2133" b="1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Enable external collaborators to have limited data access in the RDMS (objects with </a:t>
            </a:r>
            <a:r>
              <a:rPr lang="en-US" sz="2133" b="1" dirty="0">
                <a:solidFill>
                  <a:prstClr val="black"/>
                </a:solidFill>
              </a:rPr>
              <a:t>Public</a:t>
            </a:r>
            <a:r>
              <a:rPr lang="en-US" sz="2133" dirty="0">
                <a:solidFill>
                  <a:prstClr val="black"/>
                </a:solidFill>
              </a:rPr>
              <a:t> and </a:t>
            </a:r>
            <a:r>
              <a:rPr lang="en-US" sz="2133" b="1" dirty="0">
                <a:solidFill>
                  <a:prstClr val="black"/>
                </a:solidFill>
              </a:rPr>
              <a:t>Partner</a:t>
            </a:r>
            <a:r>
              <a:rPr lang="en-US" sz="2133" dirty="0">
                <a:solidFill>
                  <a:prstClr val="black"/>
                </a:solidFill>
              </a:rPr>
              <a:t> access levels are visible/accessible).</a:t>
            </a:r>
          </a:p>
          <a:p>
            <a:pPr defTabSz="914377"/>
            <a:endParaRPr lang="en-US" sz="2133" dirty="0">
              <a:solidFill>
                <a:prstClr val="black"/>
              </a:solidFill>
            </a:endParaRP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Data access policy is controlled via Data Access Levels.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Five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Public</a:t>
            </a:r>
            <a:r>
              <a:rPr lang="en-US" sz="1700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anonymous users, search engines)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</a:t>
            </a:r>
            <a:r>
              <a:rPr lang="en-US" sz="1700" u="sng" dirty="0">
                <a:solidFill>
                  <a:prstClr val="black"/>
                </a:solidFill>
              </a:rPr>
              <a:t>available to everybody </a:t>
            </a:r>
            <a:r>
              <a:rPr lang="en-US" sz="1700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914378" lvl="2"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baseline="30000" dirty="0">
                <a:solidFill>
                  <a:srgbClr val="FF0000"/>
                </a:solidFill>
              </a:rPr>
              <a:t>NEW </a:t>
            </a:r>
            <a:r>
              <a:rPr lang="en-US" sz="1700" b="1" dirty="0">
                <a:solidFill>
                  <a:prstClr val="black"/>
                </a:solidFill>
              </a:rPr>
              <a:t>Partner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external users / collaborations)</a:t>
            </a:r>
            <a:r>
              <a:rPr lang="en-US" sz="1700" b="1" baseline="30000" dirty="0">
                <a:solidFill>
                  <a:srgbClr val="FF0000"/>
                </a:solidFill>
              </a:rPr>
              <a:t>NEW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visible to the authorized users with a </a:t>
            </a:r>
            <a:r>
              <a:rPr lang="en-US" sz="1700" b="1" u="sng" dirty="0">
                <a:solidFill>
                  <a:prstClr val="black"/>
                </a:solidFill>
              </a:rPr>
              <a:t>Partner</a:t>
            </a:r>
            <a:r>
              <a:rPr lang="en-US" sz="1700" u="sng" dirty="0">
                <a:solidFill>
                  <a:prstClr val="black"/>
                </a:solidFill>
              </a:rPr>
              <a:t> claim</a:t>
            </a:r>
            <a:r>
              <a:rPr lang="en-US" sz="1700" dirty="0">
                <a:solidFill>
                  <a:prstClr val="black"/>
                </a:solidFill>
              </a:rPr>
              <a:t> (and at least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 assigned</a:t>
            </a:r>
            <a:r>
              <a:rPr lang="en-US" sz="1700" dirty="0">
                <a:solidFill>
                  <a:prstClr val="black"/>
                </a:solidFill>
              </a:rPr>
              <a:t>);</a:t>
            </a:r>
          </a:p>
          <a:p>
            <a:pPr marL="1295368" lvl="2" indent="-380990" defTabSz="914377">
              <a:buFontTx/>
              <a:buChar char="-"/>
            </a:pPr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Protected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</a:t>
            </a:r>
            <a:r>
              <a:rPr lang="en-US" sz="1700" b="1" u="sng" dirty="0">
                <a:solidFill>
                  <a:prstClr val="white">
                    <a:lumMod val="65000"/>
                  </a:prstClr>
                </a:solidFill>
              </a:rPr>
              <a:t>by default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, visible to the community only):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700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700" u="sng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 err="1">
                <a:solidFill>
                  <a:prstClr val="black"/>
                </a:solidFill>
              </a:rPr>
              <a:t>ProtectedNDA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(restricted visibility):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authorized users (at least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 with </a:t>
            </a:r>
            <a:r>
              <a:rPr lang="en-US" sz="1700" b="1" u="sng" dirty="0">
                <a:solidFill>
                  <a:prstClr val="black"/>
                </a:solidFill>
              </a:rPr>
              <a:t>NDA </a:t>
            </a:r>
            <a:r>
              <a:rPr lang="en-US" sz="1700" u="sng" dirty="0">
                <a:solidFill>
                  <a:prstClr val="black"/>
                </a:solidFill>
              </a:rPr>
              <a:t>claim</a:t>
            </a:r>
            <a:r>
              <a:rPr lang="en-US" sz="1700" dirty="0">
                <a:solidFill>
                  <a:prstClr val="black"/>
                </a:solidFill>
              </a:rPr>
              <a:t> set OR to </a:t>
            </a:r>
            <a:r>
              <a:rPr lang="en-US" sz="1700" u="sng" dirty="0">
                <a:solidFill>
                  <a:prstClr val="black"/>
                </a:solidFill>
              </a:rPr>
              <a:t>Administrators</a:t>
            </a:r>
            <a:r>
              <a:rPr lang="en-US" sz="1700" dirty="0">
                <a:solidFill>
                  <a:prstClr val="black"/>
                </a:solidFill>
              </a:rPr>
              <a:t>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Private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700" b="1" dirty="0" err="1">
                <a:solidFill>
                  <a:prstClr val="black"/>
                </a:solidFill>
              </a:rPr>
              <a:t>PowerUser</a:t>
            </a:r>
            <a:r>
              <a:rPr lang="en-US" sz="1700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700" b="1" dirty="0">
                <a:solidFill>
                  <a:prstClr val="black"/>
                </a:solidFill>
              </a:rPr>
              <a:t>Administrator</a:t>
            </a:r>
            <a:r>
              <a:rPr lang="en-US" sz="1700" dirty="0">
                <a:solidFill>
                  <a:prstClr val="black"/>
                </a:solidFill>
              </a:rPr>
              <a:t> role.</a:t>
            </a:r>
            <a:endParaRPr lang="en-US" sz="17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Level Update</a:t>
            </a:r>
            <a:r>
              <a:rPr lang="de-DE" dirty="0"/>
              <a:t>: </a:t>
            </a:r>
            <a:r>
              <a:rPr lang="en-US" dirty="0"/>
              <a:t>New “Partner” Access Level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3855" y="6362393"/>
            <a:ext cx="4618469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Protected</a:t>
            </a:r>
            <a:r>
              <a:rPr lang="en-US" dirty="0"/>
              <a:t> is default access level in </a:t>
            </a:r>
            <a:r>
              <a:rPr lang="en-US" b="1" dirty="0"/>
              <a:t>CRC</a:t>
            </a:r>
            <a:br>
              <a:rPr lang="en-US" b="1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NDA - Non-Disclosure Agreement</a:t>
            </a:r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0" y="2882764"/>
            <a:ext cx="221063" cy="3175279"/>
          </a:xfrm>
          <a:prstGeom prst="downArrow">
            <a:avLst/>
          </a:prstGeom>
          <a:solidFill>
            <a:srgbClr val="0070C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19E946-5EFF-1537-7C68-95C24F1B51C7}"/>
              </a:ext>
            </a:extLst>
          </p:cNvPr>
          <p:cNvSpPr/>
          <p:nvPr/>
        </p:nvSpPr>
        <p:spPr>
          <a:xfrm>
            <a:off x="167881" y="4122412"/>
            <a:ext cx="9950809" cy="624673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BE58F5-2F8D-7162-AA23-4A87A38D2879}"/>
              </a:ext>
            </a:extLst>
          </p:cNvPr>
          <p:cNvSpPr/>
          <p:nvPr/>
        </p:nvSpPr>
        <p:spPr>
          <a:xfrm>
            <a:off x="11183816" y="2863781"/>
            <a:ext cx="924470" cy="2522136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6679C9-9895-868E-7307-E71C5AAF7168}"/>
              </a:ext>
            </a:extLst>
          </p:cNvPr>
          <p:cNvSpPr/>
          <p:nvPr/>
        </p:nvSpPr>
        <p:spPr>
          <a:xfrm>
            <a:off x="10088545" y="2885554"/>
            <a:ext cx="1004835" cy="1204125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Partner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9BACF-FF46-955D-6135-60AC9832D22A}"/>
              </a:ext>
            </a:extLst>
          </p:cNvPr>
          <p:cNvSpPr txBox="1"/>
          <p:nvPr/>
        </p:nvSpPr>
        <p:spPr>
          <a:xfrm>
            <a:off x="10051700" y="2483180"/>
            <a:ext cx="214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User’s Access Claim: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AA30FB-5D2B-4F9F-74F0-E2EA803330A2}"/>
              </a:ext>
            </a:extLst>
          </p:cNvPr>
          <p:cNvGrpSpPr/>
          <p:nvPr/>
        </p:nvGrpSpPr>
        <p:grpSpPr>
          <a:xfrm>
            <a:off x="-86695" y="2059910"/>
            <a:ext cx="385692" cy="4599636"/>
            <a:chOff x="-86695" y="2059910"/>
            <a:chExt cx="385692" cy="45996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752205-06DC-7971-671B-3EE5D616CB0F}"/>
                </a:ext>
              </a:extLst>
            </p:cNvPr>
            <p:cNvSpPr txBox="1"/>
            <p:nvPr/>
          </p:nvSpPr>
          <p:spPr>
            <a:xfrm rot="16200000">
              <a:off x="-286379" y="6090531"/>
              <a:ext cx="7686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strict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77AF65-F79E-A412-D8D6-88D4100C8E69}"/>
                </a:ext>
              </a:extLst>
            </p:cNvPr>
            <p:cNvSpPr txBox="1"/>
            <p:nvPr/>
          </p:nvSpPr>
          <p:spPr>
            <a:xfrm rot="16200000">
              <a:off x="-322355" y="2311930"/>
              <a:ext cx="87337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relaxed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5488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en-US" sz="8000" noProof="0" dirty="0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sz="1200" dirty="0">
                <a:hlinkClick r:id="rId4"/>
              </a:rPr>
              <a:t>https://vdudarev.ru</a:t>
            </a:r>
            <a:endParaRPr lang="en-US" sz="1200" dirty="0"/>
          </a:p>
          <a:p>
            <a:pPr indent="0">
              <a:buFont typeface="+mj-lt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178600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|13|22.9|4"/>
</p:tagLst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12572</TotalTime>
  <Words>700</Words>
  <Application>Microsoft Office PowerPoint</Application>
  <PresentationFormat>Widescreen</PresentationFormat>
  <Paragraphs>102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Slack-Lato</vt:lpstr>
      <vt:lpstr>system-ui</vt:lpstr>
      <vt:lpstr>Wingdings</vt:lpstr>
      <vt:lpstr>Office</vt:lpstr>
      <vt:lpstr>PowerPoint Master RUB</vt:lpstr>
      <vt:lpstr>INF: Publications Management</vt:lpstr>
      <vt:lpstr>Project Page and Publication List</vt:lpstr>
      <vt:lpstr>Publications in RDMS</vt:lpstr>
      <vt:lpstr>Good Publication = Publication with Data</vt:lpstr>
      <vt:lpstr>Hands-on Session</vt:lpstr>
      <vt:lpstr>Other RDMS Updates</vt:lpstr>
      <vt:lpstr>NFDI Login: use your institutional account in RDMS</vt:lpstr>
      <vt:lpstr>Access Level Update: New “Partner” Access Level</vt:lpstr>
      <vt:lpstr>Thanks for your kind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Victor Dudarev</cp:lastModifiedBy>
  <cp:revision>583</cp:revision>
  <cp:lastPrinted>2021-07-01T07:54:40Z</cp:lastPrinted>
  <dcterms:created xsi:type="dcterms:W3CDTF">2018-11-13T11:45:51Z</dcterms:created>
  <dcterms:modified xsi:type="dcterms:W3CDTF">2025-10-14T11:29:34Z</dcterms:modified>
</cp:coreProperties>
</file>