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679" r:id="rId2"/>
  </p:sldMasterIdLst>
  <p:notesMasterIdLst>
    <p:notesMasterId r:id="rId17"/>
  </p:notesMasterIdLst>
  <p:handoutMasterIdLst>
    <p:handoutMasterId r:id="rId18"/>
  </p:handoutMasterIdLst>
  <p:sldIdLst>
    <p:sldId id="256" r:id="rId3"/>
    <p:sldId id="403" r:id="rId4"/>
    <p:sldId id="9486" r:id="rId5"/>
    <p:sldId id="9493" r:id="rId6"/>
    <p:sldId id="9476" r:id="rId7"/>
    <p:sldId id="9501" r:id="rId8"/>
    <p:sldId id="9492" r:id="rId9"/>
    <p:sldId id="9453" r:id="rId10"/>
    <p:sldId id="9494" r:id="rId11"/>
    <p:sldId id="9499" r:id="rId12"/>
    <p:sldId id="9500" r:id="rId13"/>
    <p:sldId id="9477" r:id="rId14"/>
    <p:sldId id="384" r:id="rId15"/>
    <p:sldId id="397" r:id="rId1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</p14:sldIdLst>
        </p14:section>
        <p14:section name="General" id="{DEB7FBF0-7718-4F0A-A4B4-B844148E4E4C}">
          <p14:sldIdLst>
            <p14:sldId id="403"/>
            <p14:sldId id="9486"/>
            <p14:sldId id="9493"/>
            <p14:sldId id="9476"/>
            <p14:sldId id="9501"/>
          </p14:sldIdLst>
        </p14:section>
        <p14:section name="Publication type" id="{3A98F23C-1CF7-4B82-BAEA-3AC3F3F36FCA}">
          <p14:sldIdLst>
            <p14:sldId id="9492"/>
            <p14:sldId id="9453"/>
            <p14:sldId id="9494"/>
            <p14:sldId id="9499"/>
          </p14:sldIdLst>
        </p14:section>
        <p14:section name="Next" id="{E011328B-3E29-45BF-AAA2-90D48ECA6989}">
          <p14:sldIdLst>
            <p14:sldId id="9500"/>
          </p14:sldIdLst>
        </p14:section>
        <p14:section name="NFDI AAI" id="{56118B26-A60B-4816-85A5-D4A1A7D8E17F}">
          <p14:sldIdLst>
            <p14:sldId id="9477"/>
          </p14:sldIdLst>
        </p14:section>
        <p14:section name="&quot;Partner&quot; Access Level" id="{9542FD90-6CBF-4D51-935A-C7DAD9D2B92D}">
          <p14:sldIdLst>
            <p14:sldId id="384"/>
          </p14:sldIdLst>
        </p14:section>
        <p14:section name="Conclusion" id="{BA70D61A-F589-4CAA-B1AF-793277921755}">
          <p14:sldIdLst>
            <p14:sldId id="3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C0B07"/>
    <a:srgbClr val="004C93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0" autoAdjust="0"/>
    <p:restoredTop sz="89467" autoAdjust="0"/>
  </p:normalViewPr>
  <p:slideViewPr>
    <p:cSldViewPr snapToGrid="0">
      <p:cViewPr varScale="1">
        <p:scale>
          <a:sx n="98" d="100"/>
          <a:sy n="98" d="100"/>
        </p:scale>
        <p:origin x="9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5A9029-D419-CC36-E2B9-5E00E84FF4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A68C2-ABBF-C7F1-08F7-E0FA2109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120CC-B14A-4276-BC9B-30C89641BAD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C66B3-741F-3822-E843-881D10F2B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ED757-3AE4-AF73-0B9F-324E55E7D7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1140-198F-4929-BC70-E73E07C4B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10.11.2025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086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2892-CDFB-F4EC-79C0-60229CA68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C3DDB1-68F0-FA2C-CCDC-B2EE75242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B3B47C-0559-3935-0278-79F178687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E215F3-982F-9F61-01B0-EFC296FF7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387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6A3B-2934-E114-D862-45CC034D4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8A1279-4B3F-D0DB-AEEA-CB0794FF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6B2635F-0737-3D96-B2D6-C950006CE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F91245-B57C-9C6D-B932-E024D5087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88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FB84-45E8-73AB-B87D-F57CD901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73372-6311-3051-76B8-3693F4ADC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C0E78-76D1-BFAF-8DA5-A958A4B0A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42C27-83EB-3565-A73C-FBC940F01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9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6900A-AD17-93AF-B22F-14929E44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7246D-055E-48A9-EF35-B67EE3415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FCC05-2C8C-CC72-0D2A-32A75202E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B8BF-AD7B-84CA-1B58-4FC56C3FE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3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B78E7-7F4B-D8E6-31D9-608FA5EF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F31EE7-601E-C2E8-F0E8-8D6F84342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4C54DC-8B86-3F70-5150-0F402F67C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7BA9F7-AEBE-2518-C640-027DF9752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35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B5C4E-2B46-8203-2035-6AB7F202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92685-CF0B-E84D-97C6-CD5EBDAF5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6C5A9-78B0-B5AC-545D-2AF617DA8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E4081-D786-6ADB-39AD-95171DFE6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0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64B05-83FC-8580-0FAF-1F8ECA5F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1EA9A-8B68-7C90-A87F-BBECFB3DC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536C0F-A5D9-9DE9-DC0B-8F5EE7BFE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4B62C-ECC6-D443-D2F5-2D7B3D065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84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606A-691E-6E71-0C17-C2A13C7B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396852-EE4D-CF84-2F15-744131911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55458B-FFE7-6E4E-B0AE-80FFF72E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3EDA7-DE17-22F7-19DF-B0008283E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74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035-C793-7235-2EF1-D3617C5C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DFE8D0-97BE-0451-8569-D8780F2C2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606130-C751-D085-B4B5-D4366A836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176-B9EF-B601-5020-8683BC41E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B11CA-0903-A50A-FE3A-893ACCBC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6E790A-4D86-6E29-452B-E652E4EC1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5455CF-A628-176A-FADE-2498CF3F8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5687AB-E792-0BFD-EA5D-C622A6B4A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6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34">
            <a:extLst>
              <a:ext uri="{FF2B5EF4-FFF2-40B4-BE49-F238E27FC236}">
                <a16:creationId xmlns:a16="http://schemas.microsoft.com/office/drawing/2014/main" id="{64F223F5-A070-8BDA-79D1-F5E3B37D54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CRC 247 INF Project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Publications in RDMS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7.e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s://iam.services.base4nfdi.de/" TargetMode="External"/><Relationship Id="rId5" Type="http://schemas.openxmlformats.org/officeDocument/2006/relationships/hyperlink" Target="https://base4nfdi.de/projects/iam4nfdi" TargetMode="Externa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udarev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crc247.mdi.ruhr-uni-bochum.de/object/la-co-ni-o-exploration-147192" TargetMode="External"/><Relationship Id="rId4" Type="http://schemas.openxmlformats.org/officeDocument/2006/relationships/hyperlink" Target="https://crc247.mdi.ruhr-uni-bochum.de/rubric/area-c_c04_la-co-x-o-ccs-2024_la-co-ni-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inf.mdi.ruhr-uni-bochum.de/object/sample-demo-29196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mdi.matinf.pro/object/9838-mg-mn-al-o-mg-mn-al-o-56489" TargetMode="Externa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crc247.mdi.ruhr-uni-bochum.de/object/241106-k3-1-106937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crc247.mdi.ruhr-uni-bochum.de/object/arxiv-2025-marx-15002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crc247.mdi.ruhr-uni-bochum.de/rubric/area-c_c04" TargetMode="Externa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rubric/area-c_c0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crc247.mdi.ruhr-uni-bochum.de/rubric/area-c_c04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www.researchobject.org/ro-crate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pubs.acs.org/doi/10.1021/acscombsci.0c00126" TargetMode="Externa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Dudarev</a:t>
            </a:r>
            <a:r>
              <a:rPr lang="en-US" dirty="0">
                <a:solidFill>
                  <a:srgbClr val="4C0B07"/>
                </a:solidFill>
              </a:rPr>
              <a:t>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INF: Publications Management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A716-E326-D8FF-82E7-88F3FB806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3E2D67D-E693-02D6-BD3A-68950DD1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Session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8A7F9-46A8-A04A-2522-4F7A8EA36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DMP – Data Management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375CF-0F73-3E45-B6DE-BF37041208FB}"/>
              </a:ext>
            </a:extLst>
          </p:cNvPr>
          <p:cNvSpPr txBox="1"/>
          <p:nvPr/>
        </p:nvSpPr>
        <p:spPr>
          <a:xfrm>
            <a:off x="238990" y="771364"/>
            <a:ext cx="11758742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Topics: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“DMP Light”: adding data description for your project;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Publication List Management: adding publications.</a:t>
            </a:r>
          </a:p>
          <a:p>
            <a:pPr defTabSz="914377">
              <a:spcAft>
                <a:spcPts val="600"/>
              </a:spcAft>
            </a:pPr>
            <a:endParaRPr lang="en-US" sz="2200" b="1" u="sng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Home Assignment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prepare a short text (1-2 paragraphs) describing your project in terms of data contributions:</a:t>
            </a: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What do you add</a:t>
            </a:r>
            <a:r>
              <a:rPr lang="ru-RU" sz="2200" dirty="0">
                <a:solidFill>
                  <a:prstClr val="black"/>
                </a:solidFill>
              </a:rPr>
              <a:t>?</a:t>
            </a:r>
            <a:endParaRPr lang="en-US" sz="2200" dirty="0">
              <a:solidFill>
                <a:prstClr val="black"/>
              </a:solidFill>
            </a:endParaRP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What types do you use?</a:t>
            </a: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Your suggestions: What is missing (types/parameters/workflow)?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prepare a list of project publications (including DOI, URL);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prstClr val="black"/>
                </a:solidFill>
                <a:effectLst/>
                <a:latin typeface="system-ui"/>
              </a:rPr>
              <a:t>prepare a list of literature references, relevant for your project and guiding your research</a:t>
            </a:r>
            <a:r>
              <a:rPr lang="en-US" sz="2400" dirty="0">
                <a:solidFill>
                  <a:prstClr val="black"/>
                </a:solidFill>
              </a:rPr>
              <a:t> (including DOI, URL).</a:t>
            </a:r>
            <a:endParaRPr lang="en-US" sz="2400" i="0" dirty="0">
              <a:solidFill>
                <a:srgbClr val="212529"/>
              </a:solidFill>
              <a:effectLst/>
              <a:latin typeface="system-ui"/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82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2D0C-5259-334A-2D22-BD0E52F1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88C9DC6-3923-7E0E-CAA3-345B023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RDMS Updates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56A6A-B3DA-DF5D-D1B4-CDEE60E6E4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70E282-225E-8431-3FD3-06F46B1A8474}"/>
              </a:ext>
            </a:extLst>
          </p:cNvPr>
          <p:cNvSpPr txBox="1"/>
          <p:nvPr/>
        </p:nvSpPr>
        <p:spPr>
          <a:xfrm>
            <a:off x="238990" y="771364"/>
            <a:ext cx="117587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Topics: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NFDI Login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“Partner” Access Level</a:t>
            </a:r>
          </a:p>
        </p:txBody>
      </p:sp>
    </p:spTree>
    <p:extLst>
      <p:ext uri="{BB962C8B-B14F-4D97-AF65-F5344CB8AC3E}">
        <p14:creationId xmlns:p14="http://schemas.microsoft.com/office/powerpoint/2010/main" val="201223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9D89-095C-A28E-CDD8-2D3E4DA7F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3DC71-802E-2576-A6D6-D92892E3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62" y="1202002"/>
            <a:ext cx="6490298" cy="4650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7AAF47-2248-8772-3F84-A7F596949220}"/>
              </a:ext>
            </a:extLst>
          </p:cNvPr>
          <p:cNvSpPr txBox="1"/>
          <p:nvPr/>
        </p:nvSpPr>
        <p:spPr>
          <a:xfrm>
            <a:off x="238990" y="771364"/>
            <a:ext cx="9193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allow use any institutional account to log in.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BB51C1-55FD-5742-BD9E-177C2294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NFDI Login: use your institutional account in RDMS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F8CCC4-8FD8-3B5C-D3D4-BAC9714F5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solidFill>
                  <a:prstClr val="black"/>
                </a:solidFill>
              </a:rPr>
              <a:t>NFDI - Nationale </a:t>
            </a:r>
            <a:r>
              <a:rPr lang="en-US" dirty="0" err="1">
                <a:solidFill>
                  <a:prstClr val="black"/>
                </a:solidFill>
              </a:rPr>
              <a:t>Forschungsdateninfrastruktur</a:t>
            </a:r>
            <a:endParaRPr lang="en-US" dirty="0"/>
          </a:p>
          <a:p>
            <a:pPr indent="0">
              <a:buNone/>
            </a:pPr>
            <a:r>
              <a:rPr lang="en-US" dirty="0"/>
              <a:t>AAI - Authentication and </a:t>
            </a:r>
            <a:r>
              <a:rPr lang="en-US" dirty="0" err="1"/>
              <a:t>Authorisation</a:t>
            </a:r>
            <a:r>
              <a:rPr lang="en-US" dirty="0"/>
              <a:t> Infrastructure</a:t>
            </a:r>
            <a:endParaRPr lang="en-US" dirty="0">
              <a:hlinkClick r:id="rId5"/>
            </a:endParaRPr>
          </a:p>
          <a:p>
            <a:pPr indent="0">
              <a:buNone/>
            </a:pPr>
            <a:r>
              <a:rPr lang="en-US" dirty="0">
                <a:hlinkClick r:id="rId5"/>
              </a:rPr>
              <a:t>https://base4nfdi.de/projects/iam4nfdi</a:t>
            </a:r>
            <a:r>
              <a:rPr lang="en-US" dirty="0"/>
              <a:t>	</a:t>
            </a:r>
            <a:r>
              <a:rPr lang="en-US" dirty="0">
                <a:hlinkClick r:id="rId6"/>
              </a:rPr>
              <a:t>https://iam.services.base4nfdi.de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AF4F0A-6639-8ECB-DD77-64B031C30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877" y="799335"/>
            <a:ext cx="2972215" cy="476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89C6F-403F-CD78-28AE-5224241B5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036" y="2843683"/>
            <a:ext cx="5290921" cy="2923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CD56DF-CF0C-9606-B14F-655C142A7801}"/>
              </a:ext>
            </a:extLst>
          </p:cNvPr>
          <p:cNvSpPr txBox="1"/>
          <p:nvPr/>
        </p:nvSpPr>
        <p:spPr>
          <a:xfrm>
            <a:off x="6845439" y="1619012"/>
            <a:ext cx="5346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prstClr val="black"/>
                </a:solidFill>
              </a:rPr>
              <a:t>Hint for existing users</a:t>
            </a:r>
            <a:r>
              <a:rPr lang="en-US" sz="1800" dirty="0">
                <a:solidFill>
                  <a:prstClr val="black"/>
                </a:solidFill>
              </a:rPr>
              <a:t>: bind with institutional account: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Go to your profile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Select “External Logins”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Click on “NFDI Login” and follow the instructions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08634-CD4C-22AE-7CD5-E866D619C483}"/>
              </a:ext>
            </a:extLst>
          </p:cNvPr>
          <p:cNvCxnSpPr>
            <a:cxnSpLocks/>
          </p:cNvCxnSpPr>
          <p:nvPr/>
        </p:nvCxnSpPr>
        <p:spPr>
          <a:xfrm flipV="1">
            <a:off x="8953081" y="1135464"/>
            <a:ext cx="482321" cy="95459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949C91-88F3-8D6A-FCA1-41840934E76F}"/>
              </a:ext>
            </a:extLst>
          </p:cNvPr>
          <p:cNvCxnSpPr>
            <a:cxnSpLocks/>
          </p:cNvCxnSpPr>
          <p:nvPr/>
        </p:nvCxnSpPr>
        <p:spPr>
          <a:xfrm>
            <a:off x="7335297" y="2471895"/>
            <a:ext cx="512466" cy="234126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E9D9F4-2B7E-5CFC-A0FE-1DD975DE090A}"/>
              </a:ext>
            </a:extLst>
          </p:cNvPr>
          <p:cNvCxnSpPr>
            <a:cxnSpLocks/>
          </p:cNvCxnSpPr>
          <p:nvPr/>
        </p:nvCxnSpPr>
        <p:spPr>
          <a:xfrm>
            <a:off x="8482484" y="2754923"/>
            <a:ext cx="922773" cy="23395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0E3419E-6A65-0101-9024-1EAA7CF79374}"/>
              </a:ext>
            </a:extLst>
          </p:cNvPr>
          <p:cNvSpPr txBox="1"/>
          <p:nvPr/>
        </p:nvSpPr>
        <p:spPr>
          <a:xfrm>
            <a:off x="153237" y="5889563"/>
            <a:ext cx="8538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schemeClr val="accent1"/>
                </a:solidFill>
              </a:rPr>
              <a:t>The best case</a:t>
            </a:r>
            <a:r>
              <a:rPr lang="en-US" sz="1800" b="1" dirty="0">
                <a:solidFill>
                  <a:schemeClr val="accent1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password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Google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Institutional Account (NFDI Login / Helmholtz ID/AAI).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3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Enable external collaborators to have limited data access in the RDMS (objects with </a:t>
            </a:r>
            <a:r>
              <a:rPr lang="en-US" sz="2133" b="1" dirty="0">
                <a:solidFill>
                  <a:prstClr val="black"/>
                </a:solidFill>
              </a:rPr>
              <a:t>Public</a:t>
            </a:r>
            <a:r>
              <a:rPr lang="en-US" sz="2133" dirty="0">
                <a:solidFill>
                  <a:prstClr val="black"/>
                </a:solidFill>
              </a:rPr>
              <a:t> and </a:t>
            </a:r>
            <a:r>
              <a:rPr lang="en-US" sz="2133" b="1" dirty="0">
                <a:solidFill>
                  <a:prstClr val="black"/>
                </a:solidFill>
              </a:rPr>
              <a:t>Partner</a:t>
            </a:r>
            <a:r>
              <a:rPr lang="en-US" sz="2133" dirty="0">
                <a:solidFill>
                  <a:prstClr val="black"/>
                </a:solidFill>
              </a:rPr>
              <a:t> access levels are visible/accessible).</a:t>
            </a: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Data access policy is controlled via Data Access Levels.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Level Update</a:t>
            </a:r>
            <a:r>
              <a:rPr lang="de-DE" dirty="0"/>
              <a:t>: </a:t>
            </a:r>
            <a:r>
              <a:rPr lang="en-US" dirty="0"/>
              <a:t>New “Partner” Access Level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en-US" sz="8000" noProof="0" dirty="0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r>
              <a:rPr lang="en-US" sz="900" i="1" dirty="0"/>
              <a:t>RDM Image source</a:t>
            </a:r>
            <a:r>
              <a:rPr lang="en-US" sz="900" dirty="0"/>
              <a:t>: </a:t>
            </a:r>
            <a:r>
              <a:rPr lang="en-US" sz="900" dirty="0" err="1"/>
              <a:t>Yazdi</a:t>
            </a:r>
            <a:r>
              <a:rPr lang="en-US" sz="900" dirty="0"/>
              <a:t>, M., </a:t>
            </a:r>
            <a:r>
              <a:rPr lang="en-US" sz="900" dirty="0" err="1"/>
              <a:t>Politze</a:t>
            </a:r>
            <a:r>
              <a:rPr lang="en-US" sz="900" dirty="0"/>
              <a:t>, M. and Müller, M. (2024) ‘A Novel Approach to Outlining Research Data Management Life Cycle: A Case Study’, Research gate, accessed 15.05.2024</a:t>
            </a:r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087795"/>
            <a:ext cx="2921194" cy="830997"/>
            <a:chOff x="9177499" y="3087795"/>
            <a:chExt cx="2921194" cy="830997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087795"/>
              <a:ext cx="2160588" cy="830997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r>
                <a:rPr lang="ru-RU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/ Publication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38012" cy="3804975"/>
            <a:chOff x="80387" y="2404905"/>
            <a:chExt cx="109380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11009799" y="3918792"/>
              <a:ext cx="8600" cy="2291088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43621C-7D90-28AB-5B28-1CB8F7AB4865}"/>
              </a:ext>
            </a:extLst>
          </p:cNvPr>
          <p:cNvSpPr txBox="1"/>
          <p:nvPr/>
        </p:nvSpPr>
        <p:spPr>
          <a:xfrm>
            <a:off x="273818" y="79504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 RDMS Object Types Interconnection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</a:t>
              </a:r>
              <a:r>
                <a:rPr lang="en-US" altLang="ru-RU" sz="14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characterisations</a:t>
              </a:r>
              <a:endParaRPr lang="en-US" altLang="ru-RU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4EA30D-F153-82B0-C583-94B851EACC4D}"/>
              </a:ext>
            </a:extLst>
          </p:cNvPr>
          <p:cNvCxnSpPr>
            <a:cxnSpLocks/>
          </p:cNvCxnSpPr>
          <p:nvPr/>
        </p:nvCxnSpPr>
        <p:spPr>
          <a:xfrm>
            <a:off x="2647551" y="2420134"/>
            <a:ext cx="7324222" cy="698451"/>
          </a:xfrm>
          <a:prstGeom prst="straightConnector1">
            <a:avLst/>
          </a:prstGeom>
          <a:noFill/>
          <a:ln w="63500" cap="flat" cmpd="sng" algn="ctr">
            <a:solidFill>
              <a:schemeClr val="accent6">
                <a:alpha val="60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68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C1E5C-629C-2F74-7EE6-7F9F89F8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BEAC4B-11E5-BF60-B8BB-928C3FE16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92"/>
          <a:stretch>
            <a:fillRect/>
          </a:stretch>
        </p:blipFill>
        <p:spPr>
          <a:xfrm>
            <a:off x="2969103" y="1195556"/>
            <a:ext cx="4887007" cy="51364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54DD22-0A85-87AE-8B1D-EF061202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workflow (</a:t>
            </a:r>
            <a:r>
              <a:rPr lang="en-US" dirty="0" err="1"/>
              <a:t>characterisation</a:t>
            </a:r>
            <a:r>
              <a:rPr lang="en-US" dirty="0"/>
              <a:t> chain)</a:t>
            </a:r>
            <a:endParaRPr lang="en-US" sz="1600" dirty="0"/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1D1C709C-123E-6623-2C5E-ACE376737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8133" y="6362393"/>
            <a:ext cx="7214192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https://crc247.mdi.ruhr-uni-bochum.de/rubric/area-c_c04_la-co-x-o-ccs-2024_la-co-ni-o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5"/>
              </a:rPr>
              <a:t>https://crc247.mdi.ruhr-uni-bochum.de/object/la-co-ni-o-exploration-147192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18107-0645-DCEC-BDAE-5F43C9491504}"/>
              </a:ext>
            </a:extLst>
          </p:cNvPr>
          <p:cNvSpPr txBox="1"/>
          <p:nvPr/>
        </p:nvSpPr>
        <p:spPr>
          <a:xfrm>
            <a:off x="131428" y="791742"/>
            <a:ext cx="1206057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Solution: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i="1" dirty="0">
                <a:solidFill>
                  <a:prstClr val="black"/>
                </a:solidFill>
              </a:rPr>
              <a:t>set up the workflow </a:t>
            </a:r>
            <a:r>
              <a:rPr lang="en-US" sz="2200" dirty="0">
                <a:solidFill>
                  <a:prstClr val="black"/>
                </a:solidFill>
              </a:rPr>
              <a:t>by defining </a:t>
            </a:r>
            <a:r>
              <a:rPr lang="en-US" sz="2200" dirty="0" err="1">
                <a:solidFill>
                  <a:prstClr val="black"/>
                </a:solidFill>
              </a:rPr>
              <a:t>characterisation</a:t>
            </a:r>
            <a:r>
              <a:rPr lang="en-US" sz="2200" dirty="0">
                <a:solidFill>
                  <a:prstClr val="black"/>
                </a:solidFill>
              </a:rPr>
              <a:t> for the experiment (idea or plan)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								and </a:t>
            </a:r>
            <a:r>
              <a:rPr lang="en-US" sz="2200" i="1" dirty="0">
                <a:solidFill>
                  <a:prstClr val="black"/>
                </a:solidFill>
              </a:rPr>
              <a:t>track the progress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2ED5156A-47DC-CD0E-3B5D-319131F3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2" y="1269800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Line 36">
            <a:extLst>
              <a:ext uri="{FF2B5EF4-FFF2-40B4-BE49-F238E27FC236}">
                <a16:creationId xmlns:a16="http://schemas.microsoft.com/office/drawing/2014/main" id="{DECD4CE7-AD5F-3A25-D605-FB15F84FC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1363" y="1728316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A7B5157D-02FF-954F-026E-7020556F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948" y="5156479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71885-DDCA-B4C2-CB0B-0A91C9707455}"/>
              </a:ext>
            </a:extLst>
          </p:cNvPr>
          <p:cNvSpPr txBox="1"/>
          <p:nvPr/>
        </p:nvSpPr>
        <p:spPr>
          <a:xfrm>
            <a:off x="121722" y="1784706"/>
            <a:ext cx="2457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1) Create </a:t>
            </a:r>
            <a:r>
              <a:rPr lang="en-US" dirty="0">
                <a:solidFill>
                  <a:prstClr val="black"/>
                </a:solidFill>
              </a:rPr>
              <a:t>“plan” object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794DC-333A-69DC-00E1-3DCE825C177D}"/>
              </a:ext>
            </a:extLst>
          </p:cNvPr>
          <p:cNvSpPr txBox="1"/>
          <p:nvPr/>
        </p:nvSpPr>
        <p:spPr>
          <a:xfrm>
            <a:off x="119743" y="2922757"/>
            <a:ext cx="2796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) Define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88C8F-7389-1C28-9F5A-0D03A6273B6F}"/>
              </a:ext>
            </a:extLst>
          </p:cNvPr>
          <p:cNvSpPr txBox="1"/>
          <p:nvPr/>
        </p:nvSpPr>
        <p:spPr>
          <a:xfrm>
            <a:off x="94014" y="3953931"/>
            <a:ext cx="2870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  <a:r>
              <a:rPr lang="en-US" sz="1800" dirty="0">
                <a:solidFill>
                  <a:prstClr val="black"/>
                </a:solidFill>
              </a:rPr>
              <a:t>) Add/link samples and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     measurements…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44F5C0-41A0-FAA7-53B6-0116F7A23027}"/>
              </a:ext>
            </a:extLst>
          </p:cNvPr>
          <p:cNvSpPr txBox="1"/>
          <p:nvPr/>
        </p:nvSpPr>
        <p:spPr>
          <a:xfrm>
            <a:off x="139536" y="5234487"/>
            <a:ext cx="2819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  <a:r>
              <a:rPr lang="en-US" sz="1800" dirty="0">
                <a:solidFill>
                  <a:prstClr val="black"/>
                </a:solidFill>
              </a:rPr>
              <a:t>) Monitor workflows via reports in the “plan” object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508CD-7363-637F-137D-C399594D6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361" y="3737929"/>
            <a:ext cx="7875639" cy="25741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7FF9B6-097E-A11C-912A-1D75FADF2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63" y="4520117"/>
            <a:ext cx="1609950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16EBC-F82B-2159-D980-1008FE745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49CCBE4-4F70-2549-5EC6-31863855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 Evolution: from Documents to Facts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E823F-1383-E03A-534C-465249E5E5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EDC1E00A-CE33-D872-E1D9-922B3E0CB10A}"/>
              </a:ext>
            </a:extLst>
          </p:cNvPr>
          <p:cNvCxnSpPr>
            <a:cxnSpLocks/>
          </p:cNvCxnSpPr>
          <p:nvPr/>
        </p:nvCxnSpPr>
        <p:spPr>
          <a:xfrm flipH="1">
            <a:off x="10733844" y="2647692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F7FA7B-40C6-0DD0-BEC4-92213B44CEA1}"/>
              </a:ext>
            </a:extLst>
          </p:cNvPr>
          <p:cNvCxnSpPr>
            <a:cxnSpLocks/>
          </p:cNvCxnSpPr>
          <p:nvPr/>
        </p:nvCxnSpPr>
        <p:spPr>
          <a:xfrm>
            <a:off x="8223250" y="2189846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">
            <a:extLst>
              <a:ext uri="{FF2B5EF4-FFF2-40B4-BE49-F238E27FC236}">
                <a16:creationId xmlns:a16="http://schemas.microsoft.com/office/drawing/2014/main" id="{82144B9D-866E-FED1-C00A-0657A3C7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10" y="2151546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F2444-FFA2-9EB6-F135-8ABB51316B69}"/>
              </a:ext>
            </a:extLst>
          </p:cNvPr>
          <p:cNvSpPr txBox="1"/>
          <p:nvPr/>
        </p:nvSpPr>
        <p:spPr>
          <a:xfrm>
            <a:off x="1093595" y="2117693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B26D15-6ACC-18AA-81C9-87999BE6E348}"/>
              </a:ext>
            </a:extLst>
          </p:cNvPr>
          <p:cNvSpPr/>
          <p:nvPr/>
        </p:nvSpPr>
        <p:spPr>
          <a:xfrm>
            <a:off x="2088452" y="2448312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BB4A783E-75ED-1102-1051-6D6B1791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9" y="3459506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2F04F-8FB3-C409-8AB5-051E58D5FF6F}"/>
              </a:ext>
            </a:extLst>
          </p:cNvPr>
          <p:cNvSpPr txBox="1"/>
          <p:nvPr/>
        </p:nvSpPr>
        <p:spPr>
          <a:xfrm>
            <a:off x="58824" y="342565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CA7C29-C296-928B-1FFC-87E7F5A05394}"/>
              </a:ext>
            </a:extLst>
          </p:cNvPr>
          <p:cNvSpPr/>
          <p:nvPr/>
        </p:nvSpPr>
        <p:spPr>
          <a:xfrm>
            <a:off x="500952" y="375724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CD6232-A874-7095-7571-D7B09D99BB12}"/>
              </a:ext>
            </a:extLst>
          </p:cNvPr>
          <p:cNvSpPr/>
          <p:nvPr/>
        </p:nvSpPr>
        <p:spPr>
          <a:xfrm>
            <a:off x="1066381" y="3756272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A27CAA3F-27BA-9DA4-632C-1E0D59DA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218" y="3461182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AEE8CF-DE53-E077-E452-01C7B73AE1A9}"/>
              </a:ext>
            </a:extLst>
          </p:cNvPr>
          <p:cNvSpPr txBox="1"/>
          <p:nvPr/>
        </p:nvSpPr>
        <p:spPr>
          <a:xfrm>
            <a:off x="2136603" y="3427329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subproject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32D722-8CC2-42A8-F020-DABCBD372972}"/>
              </a:ext>
            </a:extLst>
          </p:cNvPr>
          <p:cNvSpPr/>
          <p:nvPr/>
        </p:nvSpPr>
        <p:spPr>
          <a:xfrm>
            <a:off x="2185031" y="3765275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0ABC5F2-26BC-3919-7C35-F698FB14E751}"/>
              </a:ext>
            </a:extLst>
          </p:cNvPr>
          <p:cNvSpPr/>
          <p:nvPr/>
        </p:nvSpPr>
        <p:spPr>
          <a:xfrm>
            <a:off x="3156860" y="3757948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E341EE-5AD7-C513-DEFA-1969FE9EB8E7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25500" y="2921561"/>
            <a:ext cx="1000933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AA6C04-7A30-6324-B744-11252286DDB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826433" y="2921561"/>
            <a:ext cx="1088217" cy="5382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94FA26D2-308C-AEC3-6BD3-EFFD41F377A2}"/>
              </a:ext>
            </a:extLst>
          </p:cNvPr>
          <p:cNvSpPr/>
          <p:nvPr/>
        </p:nvSpPr>
        <p:spPr>
          <a:xfrm>
            <a:off x="2673981" y="3765275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A8A19E1D-6B55-7627-7A4C-B13D8AC7C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" y="4780306"/>
            <a:ext cx="1468446" cy="770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908048-269C-E81A-78FF-3DF52406F48C}"/>
              </a:ext>
            </a:extLst>
          </p:cNvPr>
          <p:cNvSpPr txBox="1"/>
          <p:nvPr/>
        </p:nvSpPr>
        <p:spPr>
          <a:xfrm>
            <a:off x="52474" y="4746453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subsubproject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84F8FC0-4ADF-FA7D-FCA5-E31DFB0FD941}"/>
              </a:ext>
            </a:extLst>
          </p:cNvPr>
          <p:cNvSpPr/>
          <p:nvPr/>
        </p:nvSpPr>
        <p:spPr>
          <a:xfrm>
            <a:off x="1034352" y="5065349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4F49EB-F3A8-F4C3-CA6F-685FCA68DD95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91662" y="4229521"/>
            <a:ext cx="4296" cy="5635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0">
            <a:extLst>
              <a:ext uri="{FF2B5EF4-FFF2-40B4-BE49-F238E27FC236}">
                <a16:creationId xmlns:a16="http://schemas.microsoft.com/office/drawing/2014/main" id="{55A83EF4-2FB8-94C4-1897-78551CB16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0" y="215154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4227D8-CB44-6C47-ED6D-C391C848E882}"/>
              </a:ext>
            </a:extLst>
          </p:cNvPr>
          <p:cNvSpPr txBox="1"/>
          <p:nvPr/>
        </p:nvSpPr>
        <p:spPr>
          <a:xfrm>
            <a:off x="5335395" y="2117693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16522E2-1254-063C-AA94-656CC6B21BD2}"/>
              </a:ext>
            </a:extLst>
          </p:cNvPr>
          <p:cNvSpPr/>
          <p:nvPr/>
        </p:nvSpPr>
        <p:spPr>
          <a:xfrm>
            <a:off x="6292152" y="2461012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CCA0D83B-6DA9-9367-82B9-EFB55EBA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689" y="345950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66DC9A-8F3E-BC5F-12C9-D31C4BB27072}"/>
              </a:ext>
            </a:extLst>
          </p:cNvPr>
          <p:cNvSpPr txBox="1"/>
          <p:nvPr/>
        </p:nvSpPr>
        <p:spPr>
          <a:xfrm>
            <a:off x="4345074" y="342565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0F5525-3BD3-CD46-4C15-F0CBFB30F7AB}"/>
              </a:ext>
            </a:extLst>
          </p:cNvPr>
          <p:cNvSpPr/>
          <p:nvPr/>
        </p:nvSpPr>
        <p:spPr>
          <a:xfrm>
            <a:off x="4787202" y="375724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D901F9F-994F-94EE-46C8-EFA41DEC7C5C}"/>
              </a:ext>
            </a:extLst>
          </p:cNvPr>
          <p:cNvSpPr/>
          <p:nvPr/>
        </p:nvSpPr>
        <p:spPr>
          <a:xfrm>
            <a:off x="5352631" y="3758653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741024C6-517C-A1CB-0DCE-DBF555D8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018" y="3461182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075E14-47EA-6505-3B00-8915D5017C6C}"/>
              </a:ext>
            </a:extLst>
          </p:cNvPr>
          <p:cNvSpPr txBox="1"/>
          <p:nvPr/>
        </p:nvSpPr>
        <p:spPr>
          <a:xfrm>
            <a:off x="6378403" y="3427329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36A2847-E125-23C2-3E13-12BCECC640B9}"/>
              </a:ext>
            </a:extLst>
          </p:cNvPr>
          <p:cNvSpPr/>
          <p:nvPr/>
        </p:nvSpPr>
        <p:spPr>
          <a:xfrm>
            <a:off x="6426831" y="3760513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A2A6E25-F587-C1EA-F122-209B620E5DD3}"/>
              </a:ext>
            </a:extLst>
          </p:cNvPr>
          <p:cNvSpPr/>
          <p:nvPr/>
        </p:nvSpPr>
        <p:spPr>
          <a:xfrm>
            <a:off x="7398660" y="3757948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685FB73-53CB-38FF-F579-DD8C0B3CB6F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5086350" y="2921561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E8BF0A-7A27-10D7-D7D2-C12478BEE1EB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6068233" y="2921561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6E2A8288-CF97-AC05-ACE7-E30A6C108DC2}"/>
              </a:ext>
            </a:extLst>
          </p:cNvPr>
          <p:cNvSpPr/>
          <p:nvPr/>
        </p:nvSpPr>
        <p:spPr>
          <a:xfrm>
            <a:off x="6915781" y="3765275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F39BFE42-1A17-DBD7-7E07-CA33C83AE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339" y="478030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CE559B-D187-CA01-606A-311F92783DEF}"/>
              </a:ext>
            </a:extLst>
          </p:cNvPr>
          <p:cNvSpPr txBox="1"/>
          <p:nvPr/>
        </p:nvSpPr>
        <p:spPr>
          <a:xfrm>
            <a:off x="4338724" y="4746453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3589018-2FE2-1803-9305-84C347E1A53A}"/>
              </a:ext>
            </a:extLst>
          </p:cNvPr>
          <p:cNvSpPr/>
          <p:nvPr/>
        </p:nvSpPr>
        <p:spPr>
          <a:xfrm>
            <a:off x="5320602" y="5065349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5FD1766-5841-F92A-E3CC-2012B7489084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5077912" y="4229521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5714FA9E-77AE-457C-F9D3-26051FE4FF72}"/>
              </a:ext>
            </a:extLst>
          </p:cNvPr>
          <p:cNvCxnSpPr>
            <a:cxnSpLocks/>
            <a:stCxn id="39" idx="4"/>
            <a:endCxn id="50" idx="2"/>
          </p:cNvCxnSpPr>
          <p:nvPr/>
        </p:nvCxnSpPr>
        <p:spPr>
          <a:xfrm rot="16200000" flipH="1">
            <a:off x="4600819" y="4546532"/>
            <a:ext cx="1107133" cy="332433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532B24D1-2BB2-D029-4832-06BB00CCFCDB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 rot="10800000" flipV="1">
            <a:off x="4988170" y="2661979"/>
            <a:ext cx="1303983" cy="1095270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0CB28A46-8F99-A26E-7B6B-E4AFDCC12396}"/>
              </a:ext>
            </a:extLst>
          </p:cNvPr>
          <p:cNvCxnSpPr>
            <a:cxnSpLocks/>
            <a:stCxn id="47" idx="4"/>
            <a:endCxn id="44" idx="4"/>
          </p:cNvCxnSpPr>
          <p:nvPr/>
        </p:nvCxnSpPr>
        <p:spPr>
          <a:xfrm rot="5400000" flipH="1" flipV="1">
            <a:off x="7354523" y="3922106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7C38C830-A27D-DF9B-1A25-B635D9FCAE93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10800000" flipV="1">
            <a:off x="5553598" y="2661979"/>
            <a:ext cx="738554" cy="1096674"/>
          </a:xfrm>
          <a:prstGeom prst="curvedConnector2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7AF04623-DE86-226F-0615-799784B23E08}"/>
              </a:ext>
            </a:extLst>
          </p:cNvPr>
          <p:cNvCxnSpPr>
            <a:cxnSpLocks/>
            <a:stCxn id="40" idx="6"/>
            <a:endCxn id="43" idx="2"/>
          </p:cNvCxnSpPr>
          <p:nvPr/>
        </p:nvCxnSpPr>
        <p:spPr>
          <a:xfrm>
            <a:off x="5754565" y="3959620"/>
            <a:ext cx="672266" cy="186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C2051434-1F05-CFB6-8A95-6C0F4E1FFF4F}"/>
              </a:ext>
            </a:extLst>
          </p:cNvPr>
          <p:cNvCxnSpPr>
            <a:cxnSpLocks/>
            <a:stCxn id="40" idx="4"/>
            <a:endCxn id="47" idx="4"/>
          </p:cNvCxnSpPr>
          <p:nvPr/>
        </p:nvCxnSpPr>
        <p:spPr>
          <a:xfrm rot="16200000" flipH="1">
            <a:off x="6331862" y="3382323"/>
            <a:ext cx="6622" cy="1563150"/>
          </a:xfrm>
          <a:prstGeom prst="curvedConnector3">
            <a:avLst>
              <a:gd name="adj1" fmla="val 3552129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1731CD72-3FBC-27DE-0136-EF5122B6F27C}"/>
              </a:ext>
            </a:extLst>
          </p:cNvPr>
          <p:cNvCxnSpPr>
            <a:cxnSpLocks/>
            <a:stCxn id="43" idx="0"/>
            <a:endCxn id="47" idx="0"/>
          </p:cNvCxnSpPr>
          <p:nvPr/>
        </p:nvCxnSpPr>
        <p:spPr>
          <a:xfrm rot="16200000" flipH="1">
            <a:off x="6869892" y="3518419"/>
            <a:ext cx="4762" cy="488950"/>
          </a:xfrm>
          <a:prstGeom prst="curvedConnector3">
            <a:avLst>
              <a:gd name="adj1" fmla="val -4800504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4E73C32D-D6C8-BA13-4DB2-9858AB072E2C}"/>
              </a:ext>
            </a:extLst>
          </p:cNvPr>
          <p:cNvCxnSpPr>
            <a:cxnSpLocks/>
            <a:stCxn id="39" idx="4"/>
            <a:endCxn id="40" idx="4"/>
          </p:cNvCxnSpPr>
          <p:nvPr/>
        </p:nvCxnSpPr>
        <p:spPr>
          <a:xfrm rot="16200000" flipH="1">
            <a:off x="5270181" y="3877170"/>
            <a:ext cx="1404" cy="565429"/>
          </a:xfrm>
          <a:prstGeom prst="curvedConnector3">
            <a:avLst>
              <a:gd name="adj1" fmla="val 16382051"/>
            </a:avLst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10">
            <a:extLst>
              <a:ext uri="{FF2B5EF4-FFF2-40B4-BE49-F238E27FC236}">
                <a16:creationId xmlns:a16="http://schemas.microsoft.com/office/drawing/2014/main" id="{7B28DB3A-D6CA-0134-137D-42F34E535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10" y="215154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8E2D39-4F81-90F1-B1E1-21C23A18022E}"/>
              </a:ext>
            </a:extLst>
          </p:cNvPr>
          <p:cNvSpPr txBox="1"/>
          <p:nvPr/>
        </p:nvSpPr>
        <p:spPr>
          <a:xfrm>
            <a:off x="9577195" y="2117693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project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9AB360-81EE-9005-CB2F-FFDE1D04A175}"/>
              </a:ext>
            </a:extLst>
          </p:cNvPr>
          <p:cNvSpPr/>
          <p:nvPr/>
        </p:nvSpPr>
        <p:spPr>
          <a:xfrm>
            <a:off x="10533952" y="2461012"/>
            <a:ext cx="401934" cy="40193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3" name="Text Box 10">
            <a:extLst>
              <a:ext uri="{FF2B5EF4-FFF2-40B4-BE49-F238E27FC236}">
                <a16:creationId xmlns:a16="http://schemas.microsoft.com/office/drawing/2014/main" id="{A935E9C5-A136-234A-293F-4A62F1154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489" y="345950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0AE84EE-6AE8-CA75-AA6E-329DAA064F8E}"/>
              </a:ext>
            </a:extLst>
          </p:cNvPr>
          <p:cNvSpPr txBox="1"/>
          <p:nvPr/>
        </p:nvSpPr>
        <p:spPr>
          <a:xfrm>
            <a:off x="8586874" y="3425653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1EC1C4F-B979-BC2D-CA92-3C5CE2DE2A92}"/>
              </a:ext>
            </a:extLst>
          </p:cNvPr>
          <p:cNvSpPr/>
          <p:nvPr/>
        </p:nvSpPr>
        <p:spPr>
          <a:xfrm>
            <a:off x="9029002" y="3757249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7F9D459-1CB1-73DD-7776-29F1FC330711}"/>
              </a:ext>
            </a:extLst>
          </p:cNvPr>
          <p:cNvSpPr/>
          <p:nvPr/>
        </p:nvSpPr>
        <p:spPr>
          <a:xfrm>
            <a:off x="9594431" y="3756272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3</a:t>
            </a:r>
          </a:p>
        </p:txBody>
      </p:sp>
      <p:sp>
        <p:nvSpPr>
          <p:cNvPr id="67" name="Text Box 10">
            <a:extLst>
              <a:ext uri="{FF2B5EF4-FFF2-40B4-BE49-F238E27FC236}">
                <a16:creationId xmlns:a16="http://schemas.microsoft.com/office/drawing/2014/main" id="{EDEB1350-78A7-F312-D48B-957ADAF7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818" y="3461182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766430-AC0C-F21F-7B91-94B4DDB62593}"/>
              </a:ext>
            </a:extLst>
          </p:cNvPr>
          <p:cNvSpPr txBox="1"/>
          <p:nvPr/>
        </p:nvSpPr>
        <p:spPr>
          <a:xfrm>
            <a:off x="10620203" y="3427329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subproject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9F860A2-378F-6F8A-B04A-FC24757A89D7}"/>
              </a:ext>
            </a:extLst>
          </p:cNvPr>
          <p:cNvSpPr/>
          <p:nvPr/>
        </p:nvSpPr>
        <p:spPr>
          <a:xfrm>
            <a:off x="10668631" y="3752575"/>
            <a:ext cx="401934" cy="40193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D5F9A61-41E7-F379-19FE-DB470F78EAD5}"/>
              </a:ext>
            </a:extLst>
          </p:cNvPr>
          <p:cNvSpPr/>
          <p:nvPr/>
        </p:nvSpPr>
        <p:spPr>
          <a:xfrm>
            <a:off x="11640460" y="3757948"/>
            <a:ext cx="401934" cy="401934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6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C388894-CF7A-68B6-86FC-6F58D1EA37D1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9328150" y="2921561"/>
            <a:ext cx="981883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47F03CD-6985-3932-59C6-D4712E2D5B70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10310033" y="2921561"/>
            <a:ext cx="1094567" cy="531935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E8015629-A854-3642-EE88-CF7ED318CF6D}"/>
              </a:ext>
            </a:extLst>
          </p:cNvPr>
          <p:cNvSpPr/>
          <p:nvPr/>
        </p:nvSpPr>
        <p:spPr>
          <a:xfrm>
            <a:off x="11157581" y="3765275"/>
            <a:ext cx="401934" cy="401934"/>
          </a:xfrm>
          <a:prstGeom prst="ellipse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5</a:t>
            </a: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26E0C7FE-F6AE-1713-A976-CB0DE9B9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139" y="4780306"/>
            <a:ext cx="1468446" cy="770015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333322-A950-523B-674F-D6C6FE0704C4}"/>
              </a:ext>
            </a:extLst>
          </p:cNvPr>
          <p:cNvSpPr txBox="1"/>
          <p:nvPr/>
        </p:nvSpPr>
        <p:spPr>
          <a:xfrm>
            <a:off x="8580524" y="4746453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subsubproject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65B98BA-2B85-FBFB-0824-6A58756E53AA}"/>
              </a:ext>
            </a:extLst>
          </p:cNvPr>
          <p:cNvSpPr/>
          <p:nvPr/>
        </p:nvSpPr>
        <p:spPr>
          <a:xfrm>
            <a:off x="9562402" y="5065349"/>
            <a:ext cx="401934" cy="401934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alpha val="30000"/>
                  </a:schemeClr>
                </a:solidFill>
              </a:rPr>
              <a:t>7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2D2A5E9-DC75-6346-2C5A-A0F089D3891D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9319712" y="4229521"/>
            <a:ext cx="4296" cy="563577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3372E6CE-F326-10BD-184A-0B4F9466A7B2}"/>
              </a:ext>
            </a:extLst>
          </p:cNvPr>
          <p:cNvCxnSpPr>
            <a:cxnSpLocks/>
            <a:stCxn id="65" idx="4"/>
            <a:endCxn id="76" idx="2"/>
          </p:cNvCxnSpPr>
          <p:nvPr/>
        </p:nvCxnSpPr>
        <p:spPr>
          <a:xfrm rot="16200000" flipH="1">
            <a:off x="8842619" y="4546532"/>
            <a:ext cx="1107133" cy="33243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87735225-5DC4-5504-26C5-CC710E5C2D04}"/>
              </a:ext>
            </a:extLst>
          </p:cNvPr>
          <p:cNvCxnSpPr>
            <a:cxnSpLocks/>
            <a:stCxn id="62" idx="2"/>
            <a:endCxn id="65" idx="0"/>
          </p:cNvCxnSpPr>
          <p:nvPr/>
        </p:nvCxnSpPr>
        <p:spPr>
          <a:xfrm rot="10800000" flipV="1">
            <a:off x="9229970" y="2661979"/>
            <a:ext cx="1303983" cy="1095270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Curved 79">
            <a:extLst>
              <a:ext uri="{FF2B5EF4-FFF2-40B4-BE49-F238E27FC236}">
                <a16:creationId xmlns:a16="http://schemas.microsoft.com/office/drawing/2014/main" id="{7C1FF9AA-9DB8-4636-4E23-DF72CEEC857E}"/>
              </a:ext>
            </a:extLst>
          </p:cNvPr>
          <p:cNvCxnSpPr>
            <a:cxnSpLocks/>
            <a:stCxn id="73" idx="4"/>
            <a:endCxn id="70" idx="4"/>
          </p:cNvCxnSpPr>
          <p:nvPr/>
        </p:nvCxnSpPr>
        <p:spPr>
          <a:xfrm rot="5400000" flipH="1" flipV="1">
            <a:off x="11596323" y="3922106"/>
            <a:ext cx="7327" cy="482879"/>
          </a:xfrm>
          <a:prstGeom prst="curvedConnector3">
            <a:avLst>
              <a:gd name="adj1" fmla="val -3119967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32956BA4-9191-7D45-3FA0-15A882A612BD}"/>
              </a:ext>
            </a:extLst>
          </p:cNvPr>
          <p:cNvCxnSpPr>
            <a:cxnSpLocks/>
            <a:stCxn id="62" idx="2"/>
            <a:endCxn id="66" idx="0"/>
          </p:cNvCxnSpPr>
          <p:nvPr/>
        </p:nvCxnSpPr>
        <p:spPr>
          <a:xfrm rot="10800000" flipV="1">
            <a:off x="9795398" y="2661978"/>
            <a:ext cx="738554" cy="1094293"/>
          </a:xfrm>
          <a:prstGeom prst="curvedConnector2">
            <a:avLst/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36D85716-EC2A-5467-531A-437215EDB7E8}"/>
              </a:ext>
            </a:extLst>
          </p:cNvPr>
          <p:cNvCxnSpPr>
            <a:cxnSpLocks/>
            <a:stCxn id="66" idx="6"/>
            <a:endCxn id="69" idx="2"/>
          </p:cNvCxnSpPr>
          <p:nvPr/>
        </p:nvCxnSpPr>
        <p:spPr>
          <a:xfrm flipV="1">
            <a:off x="9996365" y="3953542"/>
            <a:ext cx="672266" cy="3697"/>
          </a:xfrm>
          <a:prstGeom prst="curvedConnector3">
            <a:avLst>
              <a:gd name="adj1" fmla="val 5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0A66D076-61AB-952F-8DE3-8603B252675D}"/>
              </a:ext>
            </a:extLst>
          </p:cNvPr>
          <p:cNvCxnSpPr>
            <a:cxnSpLocks/>
            <a:stCxn id="66" idx="4"/>
            <a:endCxn id="73" idx="4"/>
          </p:cNvCxnSpPr>
          <p:nvPr/>
        </p:nvCxnSpPr>
        <p:spPr>
          <a:xfrm rot="16200000" flipH="1">
            <a:off x="10572472" y="3381132"/>
            <a:ext cx="9003" cy="1563150"/>
          </a:xfrm>
          <a:prstGeom prst="curvedConnector3">
            <a:avLst>
              <a:gd name="adj1" fmla="val 2639154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B43F87BC-873E-5B58-0A75-D159DC09A069}"/>
              </a:ext>
            </a:extLst>
          </p:cNvPr>
          <p:cNvCxnSpPr>
            <a:cxnSpLocks/>
            <a:stCxn id="69" idx="0"/>
            <a:endCxn id="73" idx="0"/>
          </p:cNvCxnSpPr>
          <p:nvPr/>
        </p:nvCxnSpPr>
        <p:spPr>
          <a:xfrm rot="16200000" flipH="1">
            <a:off x="11107723" y="3514450"/>
            <a:ext cx="12700" cy="488950"/>
          </a:xfrm>
          <a:prstGeom prst="curvedConnector3">
            <a:avLst>
              <a:gd name="adj1" fmla="val -1800000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ADB1B7E9-B57C-5350-1883-56390FD5A391}"/>
              </a:ext>
            </a:extLst>
          </p:cNvPr>
          <p:cNvCxnSpPr>
            <a:cxnSpLocks/>
            <a:stCxn id="65" idx="4"/>
            <a:endCxn id="66" idx="4"/>
          </p:cNvCxnSpPr>
          <p:nvPr/>
        </p:nvCxnSpPr>
        <p:spPr>
          <a:xfrm rot="5400000" flipH="1" flipV="1">
            <a:off x="9512194" y="3875980"/>
            <a:ext cx="977" cy="565429"/>
          </a:xfrm>
          <a:prstGeom prst="curvedConnector3">
            <a:avLst>
              <a:gd name="adj1" fmla="val -23398158"/>
            </a:avLst>
          </a:prstGeom>
          <a:ln w="254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4" descr="Key Value Stores Icons - Free SVG &amp; PNG Key Value Stores Images - Noun  Project">
            <a:extLst>
              <a:ext uri="{FF2B5EF4-FFF2-40B4-BE49-F238E27FC236}">
                <a16:creationId xmlns:a16="http://schemas.microsoft.com/office/drawing/2014/main" id="{1A808984-20B1-3B28-EB40-C5AEDE37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08" y="2384183"/>
            <a:ext cx="535913" cy="535913"/>
          </a:xfrm>
          <a:custGeom>
            <a:avLst/>
            <a:gdLst>
              <a:gd name="connsiteX0" fmla="*/ 0 w 535913"/>
              <a:gd name="connsiteY0" fmla="*/ 0 h 535913"/>
              <a:gd name="connsiteX1" fmla="*/ 535913 w 535913"/>
              <a:gd name="connsiteY1" fmla="*/ 0 h 535913"/>
              <a:gd name="connsiteX2" fmla="*/ 535913 w 535913"/>
              <a:gd name="connsiteY2" fmla="*/ 535913 h 535913"/>
              <a:gd name="connsiteX3" fmla="*/ 0 w 535913"/>
              <a:gd name="connsiteY3" fmla="*/ 535913 h 535913"/>
              <a:gd name="connsiteX4" fmla="*/ 0 w 535913"/>
              <a:gd name="connsiteY4" fmla="*/ 0 h 53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913" h="535913" extrusionOk="0">
                <a:moveTo>
                  <a:pt x="0" y="0"/>
                </a:moveTo>
                <a:cubicBezTo>
                  <a:pt x="109712" y="-52941"/>
                  <a:pt x="357834" y="11364"/>
                  <a:pt x="535913" y="0"/>
                </a:cubicBezTo>
                <a:cubicBezTo>
                  <a:pt x="582536" y="226922"/>
                  <a:pt x="489034" y="325182"/>
                  <a:pt x="535913" y="535913"/>
                </a:cubicBezTo>
                <a:cubicBezTo>
                  <a:pt x="303563" y="557045"/>
                  <a:pt x="247885" y="514904"/>
                  <a:pt x="0" y="535913"/>
                </a:cubicBezTo>
                <a:cubicBezTo>
                  <a:pt x="-26769" y="375576"/>
                  <a:pt x="39661" y="26211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011431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Data Table Icon Images – Browse 77,041 Stock Photos, Vectors, and Video |  Adobe Stock">
            <a:extLst>
              <a:ext uri="{FF2B5EF4-FFF2-40B4-BE49-F238E27FC236}">
                <a16:creationId xmlns:a16="http://schemas.microsoft.com/office/drawing/2014/main" id="{5B8B5571-E9C8-E17C-DBCC-FC76087E1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46" y="4710795"/>
            <a:ext cx="1076304" cy="778051"/>
          </a:xfrm>
          <a:custGeom>
            <a:avLst/>
            <a:gdLst>
              <a:gd name="connsiteX0" fmla="*/ 0 w 1076304"/>
              <a:gd name="connsiteY0" fmla="*/ 0 h 778051"/>
              <a:gd name="connsiteX1" fmla="*/ 527389 w 1076304"/>
              <a:gd name="connsiteY1" fmla="*/ 0 h 778051"/>
              <a:gd name="connsiteX2" fmla="*/ 1076304 w 1076304"/>
              <a:gd name="connsiteY2" fmla="*/ 0 h 778051"/>
              <a:gd name="connsiteX3" fmla="*/ 1076304 w 1076304"/>
              <a:gd name="connsiteY3" fmla="*/ 404587 h 778051"/>
              <a:gd name="connsiteX4" fmla="*/ 1076304 w 1076304"/>
              <a:gd name="connsiteY4" fmla="*/ 778051 h 778051"/>
              <a:gd name="connsiteX5" fmla="*/ 559678 w 1076304"/>
              <a:gd name="connsiteY5" fmla="*/ 778051 h 778051"/>
              <a:gd name="connsiteX6" fmla="*/ 0 w 1076304"/>
              <a:gd name="connsiteY6" fmla="*/ 778051 h 778051"/>
              <a:gd name="connsiteX7" fmla="*/ 0 w 1076304"/>
              <a:gd name="connsiteY7" fmla="*/ 404587 h 778051"/>
              <a:gd name="connsiteX8" fmla="*/ 0 w 1076304"/>
              <a:gd name="connsiteY8" fmla="*/ 0 h 77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6304" h="778051" extrusionOk="0">
                <a:moveTo>
                  <a:pt x="0" y="0"/>
                </a:moveTo>
                <a:cubicBezTo>
                  <a:pt x="149341" y="-13951"/>
                  <a:pt x="359071" y="36098"/>
                  <a:pt x="527389" y="0"/>
                </a:cubicBezTo>
                <a:cubicBezTo>
                  <a:pt x="695707" y="-36098"/>
                  <a:pt x="867696" y="21213"/>
                  <a:pt x="1076304" y="0"/>
                </a:cubicBezTo>
                <a:cubicBezTo>
                  <a:pt x="1102501" y="109709"/>
                  <a:pt x="1029814" y="245468"/>
                  <a:pt x="1076304" y="404587"/>
                </a:cubicBezTo>
                <a:cubicBezTo>
                  <a:pt x="1122794" y="563706"/>
                  <a:pt x="1048131" y="614949"/>
                  <a:pt x="1076304" y="778051"/>
                </a:cubicBezTo>
                <a:cubicBezTo>
                  <a:pt x="898272" y="787347"/>
                  <a:pt x="691254" y="744149"/>
                  <a:pt x="559678" y="778051"/>
                </a:cubicBezTo>
                <a:cubicBezTo>
                  <a:pt x="428102" y="811953"/>
                  <a:pt x="191782" y="711985"/>
                  <a:pt x="0" y="778051"/>
                </a:cubicBezTo>
                <a:cubicBezTo>
                  <a:pt x="-13587" y="622474"/>
                  <a:pt x="9356" y="509762"/>
                  <a:pt x="0" y="404587"/>
                </a:cubicBezTo>
                <a:cubicBezTo>
                  <a:pt x="-9356" y="299412"/>
                  <a:pt x="1366" y="924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Arrow: Right 87">
            <a:extLst>
              <a:ext uri="{FF2B5EF4-FFF2-40B4-BE49-F238E27FC236}">
                <a16:creationId xmlns:a16="http://schemas.microsoft.com/office/drawing/2014/main" id="{B5316888-F9E5-6465-3F66-4BB8999A93CC}"/>
              </a:ext>
            </a:extLst>
          </p:cNvPr>
          <p:cNvSpPr/>
          <p:nvPr/>
        </p:nvSpPr>
        <p:spPr>
          <a:xfrm>
            <a:off x="3670300" y="3764646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27DD3D5F-C469-345F-B5D1-59FAE5A7A0C3}"/>
              </a:ext>
            </a:extLst>
          </p:cNvPr>
          <p:cNvSpPr/>
          <p:nvPr/>
        </p:nvSpPr>
        <p:spPr>
          <a:xfrm>
            <a:off x="7912100" y="3764646"/>
            <a:ext cx="615950" cy="146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AB7F2213-6BC6-B2D0-DCB0-E3EE5C14A793}"/>
              </a:ext>
            </a:extLst>
          </p:cNvPr>
          <p:cNvSpPr/>
          <p:nvPr/>
        </p:nvSpPr>
        <p:spPr>
          <a:xfrm rot="5400000">
            <a:off x="10560050" y="4393296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86AD1B27-518D-A6C4-028E-9C3384134839}"/>
              </a:ext>
            </a:extLst>
          </p:cNvPr>
          <p:cNvSpPr/>
          <p:nvPr/>
        </p:nvSpPr>
        <p:spPr>
          <a:xfrm>
            <a:off x="10928350" y="2583546"/>
            <a:ext cx="615950" cy="146050"/>
          </a:xfrm>
          <a:prstGeom prst="rightArrow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4D92BBD-70E5-E5FE-B8C8-9D8EF3339C87}"/>
              </a:ext>
            </a:extLst>
          </p:cNvPr>
          <p:cNvCxnSpPr>
            <a:cxnSpLocks/>
          </p:cNvCxnSpPr>
          <p:nvPr/>
        </p:nvCxnSpPr>
        <p:spPr>
          <a:xfrm>
            <a:off x="3968750" y="2189846"/>
            <a:ext cx="0" cy="34353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52">
            <a:extLst>
              <a:ext uri="{FF2B5EF4-FFF2-40B4-BE49-F238E27FC236}">
                <a16:creationId xmlns:a16="http://schemas.microsoft.com/office/drawing/2014/main" id="{F6B99810-6F6B-3139-C9C2-014E14B0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671" y="2879417"/>
            <a:ext cx="917329" cy="323165"/>
          </a:xfrm>
          <a:custGeom>
            <a:avLst/>
            <a:gdLst>
              <a:gd name="connsiteX0" fmla="*/ 0 w 917329"/>
              <a:gd name="connsiteY0" fmla="*/ 0 h 323165"/>
              <a:gd name="connsiteX1" fmla="*/ 449491 w 917329"/>
              <a:gd name="connsiteY1" fmla="*/ 0 h 323165"/>
              <a:gd name="connsiteX2" fmla="*/ 917329 w 917329"/>
              <a:gd name="connsiteY2" fmla="*/ 0 h 323165"/>
              <a:gd name="connsiteX3" fmla="*/ 917329 w 917329"/>
              <a:gd name="connsiteY3" fmla="*/ 323165 h 323165"/>
              <a:gd name="connsiteX4" fmla="*/ 458665 w 917329"/>
              <a:gd name="connsiteY4" fmla="*/ 323165 h 323165"/>
              <a:gd name="connsiteX5" fmla="*/ 0 w 917329"/>
              <a:gd name="connsiteY5" fmla="*/ 323165 h 323165"/>
              <a:gd name="connsiteX6" fmla="*/ 0 w 917329"/>
              <a:gd name="connsiteY6" fmla="*/ 0 h 323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key-value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4" name="Text Box 52">
            <a:extLst>
              <a:ext uri="{FF2B5EF4-FFF2-40B4-BE49-F238E27FC236}">
                <a16:creationId xmlns:a16="http://schemas.microsoft.com/office/drawing/2014/main" id="{92921302-E9EC-1CC7-8A44-F27DDC99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871" y="5457517"/>
            <a:ext cx="917329" cy="323165"/>
          </a:xfrm>
          <a:custGeom>
            <a:avLst/>
            <a:gdLst>
              <a:gd name="connsiteX0" fmla="*/ 0 w 917329"/>
              <a:gd name="connsiteY0" fmla="*/ 0 h 323165"/>
              <a:gd name="connsiteX1" fmla="*/ 449491 w 917329"/>
              <a:gd name="connsiteY1" fmla="*/ 0 h 323165"/>
              <a:gd name="connsiteX2" fmla="*/ 917329 w 917329"/>
              <a:gd name="connsiteY2" fmla="*/ 0 h 323165"/>
              <a:gd name="connsiteX3" fmla="*/ 917329 w 917329"/>
              <a:gd name="connsiteY3" fmla="*/ 323165 h 323165"/>
              <a:gd name="connsiteX4" fmla="*/ 458665 w 917329"/>
              <a:gd name="connsiteY4" fmla="*/ 323165 h 323165"/>
              <a:gd name="connsiteX5" fmla="*/ 0 w 917329"/>
              <a:gd name="connsiteY5" fmla="*/ 323165 h 323165"/>
              <a:gd name="connsiteX6" fmla="*/ 0 w 917329"/>
              <a:gd name="connsiteY6" fmla="*/ 0 h 323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329" h="323165" extrusionOk="0">
                <a:moveTo>
                  <a:pt x="0" y="0"/>
                </a:moveTo>
                <a:cubicBezTo>
                  <a:pt x="222072" y="-28122"/>
                  <a:pt x="256309" y="25424"/>
                  <a:pt x="449491" y="0"/>
                </a:cubicBezTo>
                <a:cubicBezTo>
                  <a:pt x="642673" y="-25424"/>
                  <a:pt x="810471" y="5101"/>
                  <a:pt x="917329" y="0"/>
                </a:cubicBezTo>
                <a:cubicBezTo>
                  <a:pt x="934499" y="125539"/>
                  <a:pt x="901304" y="220768"/>
                  <a:pt x="917329" y="323165"/>
                </a:cubicBezTo>
                <a:cubicBezTo>
                  <a:pt x="757626" y="372026"/>
                  <a:pt x="650856" y="313282"/>
                  <a:pt x="458665" y="323165"/>
                </a:cubicBezTo>
                <a:cubicBezTo>
                  <a:pt x="266474" y="333048"/>
                  <a:pt x="124779" y="301316"/>
                  <a:pt x="0" y="323165"/>
                </a:cubicBezTo>
                <a:cubicBezTo>
                  <a:pt x="-34687" y="221390"/>
                  <a:pt x="10843" y="133881"/>
                  <a:pt x="0" y="0"/>
                </a:cubicBezTo>
                <a:close/>
              </a:path>
            </a:pathLst>
          </a:custGeom>
          <a:noFill/>
          <a:ln w="63500" algn="ctr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500" i="1" dirty="0">
                <a:solidFill>
                  <a:prstClr val="black"/>
                </a:solidFill>
                <a:latin typeface="+mn-lt"/>
              </a:rPr>
              <a:t>table</a:t>
            </a:r>
            <a:endParaRPr lang="ru-RU" altLang="ru-RU" sz="15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D76533F-24F4-E0E1-D8F0-40DECD82831A}"/>
              </a:ext>
            </a:extLst>
          </p:cNvPr>
          <p:cNvSpPr txBox="1"/>
          <p:nvPr/>
        </p:nvSpPr>
        <p:spPr>
          <a:xfrm>
            <a:off x="585595" y="1152493"/>
            <a:ext cx="1093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Document-oriented						Graph							  </a:t>
            </a:r>
            <a:r>
              <a:rPr lang="en-US" sz="2400" b="1" dirty="0" err="1"/>
              <a:t>Factographic</a:t>
            </a:r>
            <a:endParaRPr lang="en-US" sz="2400" b="1" dirty="0"/>
          </a:p>
        </p:txBody>
      </p:sp>
      <p:cxnSp>
        <p:nvCxnSpPr>
          <p:cNvPr id="96" name="Connector: Curved 95">
            <a:extLst>
              <a:ext uri="{FF2B5EF4-FFF2-40B4-BE49-F238E27FC236}">
                <a16:creationId xmlns:a16="http://schemas.microsoft.com/office/drawing/2014/main" id="{3E62E4AE-FFEB-890D-B44F-DA4628F0C339}"/>
              </a:ext>
            </a:extLst>
          </p:cNvPr>
          <p:cNvCxnSpPr>
            <a:cxnSpLocks/>
            <a:stCxn id="36" idx="6"/>
            <a:endCxn id="43" idx="1"/>
          </p:cNvCxnSpPr>
          <p:nvPr/>
        </p:nvCxnSpPr>
        <p:spPr>
          <a:xfrm flipH="1">
            <a:off x="6485693" y="2661979"/>
            <a:ext cx="208393" cy="1157396"/>
          </a:xfrm>
          <a:prstGeom prst="curvedConnector4">
            <a:avLst>
              <a:gd name="adj1" fmla="val -109697"/>
              <a:gd name="adj2" fmla="val 56139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9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47F8F-1F1A-D032-BBC2-441C87CD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DDE62-AF3B-07EF-43DA-DB11CE4C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9838: EDX &amp; XPS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928507-5ED1-76CD-246A-CBB2B7CF7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5377" y="6362393"/>
            <a:ext cx="866167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https://inf.mdi.ruhr-uni-bochum.de/object/sample-demo-29196</a:t>
            </a:r>
            <a:r>
              <a:rPr lang="en-US" dirty="0"/>
              <a:t>		Source: </a:t>
            </a:r>
            <a:r>
              <a:rPr lang="en-US" dirty="0">
                <a:hlinkClick r:id="rId4"/>
              </a:rPr>
              <a:t>https://mdi.matinf.pro/object/9838-mg-mn-al-o-mg-mn-al-o-56489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37EF18-948E-A283-9DC5-FD86A4E49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382" y="-1"/>
            <a:ext cx="6227618" cy="63304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D50D5C-2471-D548-839A-5368007C5225}"/>
              </a:ext>
            </a:extLst>
          </p:cNvPr>
          <p:cNvSpPr txBox="1"/>
          <p:nvPr/>
        </p:nvSpPr>
        <p:spPr>
          <a:xfrm>
            <a:off x="93517" y="792147"/>
            <a:ext cx="551757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Comparison</a:t>
            </a:r>
            <a:r>
              <a:rPr lang="en-US" sz="2200" b="1" dirty="0">
                <a:solidFill>
                  <a:prstClr val="black"/>
                </a:solidFill>
              </a:rPr>
              <a:t>: volume </a:t>
            </a:r>
            <a:r>
              <a:rPr lang="en-US" sz="2200" dirty="0">
                <a:solidFill>
                  <a:prstClr val="black"/>
                </a:solidFill>
              </a:rPr>
              <a:t>vs</a:t>
            </a:r>
            <a:r>
              <a:rPr lang="en-US" sz="2200" b="1" dirty="0">
                <a:solidFill>
                  <a:prstClr val="black"/>
                </a:solidFill>
              </a:rPr>
              <a:t> surface composition</a:t>
            </a: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4EF87E-0BBA-ACE7-E8A6-E6DE73A6B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1" y="1153390"/>
            <a:ext cx="5750751" cy="3235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54D048-FB4C-D049-B166-88E45A2D0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827" y="6631483"/>
            <a:ext cx="8032173" cy="22651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8543A7B-7983-5DFF-EB8D-B56232ECEC06}"/>
              </a:ext>
            </a:extLst>
          </p:cNvPr>
          <p:cNvSpPr txBox="1"/>
          <p:nvPr/>
        </p:nvSpPr>
        <p:spPr>
          <a:xfrm>
            <a:off x="72736" y="4532807"/>
            <a:ext cx="5746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Mg</a:t>
            </a:r>
            <a:r>
              <a:rPr lang="en-US" dirty="0">
                <a:solidFill>
                  <a:prstClr val="black"/>
                </a:solidFill>
              </a:rPr>
              <a:t>: Volume vs Surface			 </a:t>
            </a:r>
            <a:r>
              <a:rPr lang="en-US" b="1" dirty="0">
                <a:solidFill>
                  <a:prstClr val="black"/>
                </a:solidFill>
              </a:rPr>
              <a:t>Mg</a:t>
            </a:r>
            <a:r>
              <a:rPr lang="en-US" dirty="0">
                <a:solidFill>
                  <a:prstClr val="black"/>
                </a:solidFill>
              </a:rPr>
              <a:t>: S</a:t>
            </a:r>
            <a:r>
              <a:rPr lang="en-US" sz="1800" dirty="0">
                <a:solidFill>
                  <a:prstClr val="black"/>
                </a:solidFill>
              </a:rPr>
              <a:t>urface vs. volume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2301B7-D390-51DC-5BCF-F7D9DEC1F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8624" y="4866464"/>
            <a:ext cx="2365985" cy="14304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18905E-1409-B33A-AEE1-156A62FFD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42" y="4883727"/>
            <a:ext cx="2314870" cy="14114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8941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129D-81DE-E4CB-EF6E-8DB3D3454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B159D-3B6C-9798-43B3-DC613984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10669: Data integration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1BC6D9-6DBE-7AC4-962D-86F6D5D27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5566" y="6362393"/>
            <a:ext cx="943148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https://crc247.mdi.ruhr-uni-bochum.de/object/la-co-ni-o-exploration-147192</a:t>
            </a:r>
          </a:p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https://crc247.mdi.ruhr-uni-bochum.de/object/241106-k3-1-106937</a:t>
            </a:r>
            <a:endParaRPr lang="ru-RU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https://crc247.mdi.ruhr-uni-bochum.de/object</a:t>
            </a:r>
            <a:r>
              <a:rPr lang="en-US">
                <a:hlinkClick r:id="rId4"/>
              </a:rPr>
              <a:t>/arxiv-2025-marx-150024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31F7F3-6DCA-9615-7BD4-C64C68DB3084}"/>
              </a:ext>
            </a:extLst>
          </p:cNvPr>
          <p:cNvSpPr txBox="1"/>
          <p:nvPr/>
        </p:nvSpPr>
        <p:spPr>
          <a:xfrm>
            <a:off x="93517" y="792147"/>
            <a:ext cx="551757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 err="1">
                <a:solidFill>
                  <a:prstClr val="black"/>
                </a:solidFill>
              </a:rPr>
              <a:t>Visualisation</a:t>
            </a:r>
            <a:r>
              <a:rPr lang="en-US" sz="2200" b="1" dirty="0">
                <a:solidFill>
                  <a:prstClr val="black"/>
                </a:solidFill>
              </a:rPr>
              <a:t>: all properties</a:t>
            </a: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E108C-61BC-1858-DDCB-AC180AE0E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0" y="0"/>
            <a:ext cx="5588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578F4-1491-CC70-F806-C3E4C9FEB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83" y="1186774"/>
            <a:ext cx="4593607" cy="4333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44599-BEA2-EB95-573F-EF83D08BF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646" y="4290134"/>
            <a:ext cx="2136674" cy="18605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991290-9BD9-603B-6B8C-CA7C0D8B3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799" y="4331832"/>
            <a:ext cx="2164448" cy="18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0B4E-7366-47EA-7E81-E2C79E69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B211A6-AAC5-2934-A37C-5A3922D6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316" y="4709642"/>
            <a:ext cx="4590253" cy="10637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9B0D4-6EDF-4DDF-7FCC-981A7BD8F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85" y="1229514"/>
            <a:ext cx="6773220" cy="2876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1A9459A-174A-876F-580A-4881114D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Page and Publication List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C3A013-DAED-6209-7CC1-6C4CF98B9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5"/>
              </a:rPr>
              <a:t>https://crc247.mdi.ruhr-uni-bochum.de/rubric/service-and-general-projects_inf</a:t>
            </a:r>
            <a:br>
              <a:rPr lang="en-US" sz="1200" dirty="0">
                <a:hlinkClick r:id="rId5"/>
              </a:rPr>
            </a:br>
            <a:r>
              <a:rPr lang="en-US" sz="1200" dirty="0">
                <a:hlinkClick r:id="rId5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54529-FC01-FFE9-609B-05008B923D91}"/>
              </a:ext>
            </a:extLst>
          </p:cNvPr>
          <p:cNvSpPr txBox="1"/>
          <p:nvPr/>
        </p:nvSpPr>
        <p:spPr>
          <a:xfrm>
            <a:off x="166636" y="790736"/>
            <a:ext cx="1191483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Please provide the project description and publication list on your project page</a:t>
            </a:r>
            <a:r>
              <a:rPr lang="en-US" altLang="ru-RU" sz="2200" dirty="0">
                <a:solidFill>
                  <a:prstClr val="black"/>
                </a:solidFill>
              </a:rPr>
              <a:t>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3B047B-A0AE-AA4F-5F41-B079C2CBD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83" y="4279637"/>
            <a:ext cx="4723128" cy="1896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0BDBAB-7255-DB0C-53D9-7E781262E22F}"/>
              </a:ext>
            </a:extLst>
          </p:cNvPr>
          <p:cNvCxnSpPr>
            <a:cxnSpLocks/>
          </p:cNvCxnSpPr>
          <p:nvPr/>
        </p:nvCxnSpPr>
        <p:spPr>
          <a:xfrm>
            <a:off x="4527424" y="3677056"/>
            <a:ext cx="0" cy="70146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109BC9-3A2C-F8A0-7BD0-2E53325F6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754" y="1768612"/>
            <a:ext cx="4591691" cy="2295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23A984-8373-0D05-C455-624814F256AE}"/>
              </a:ext>
            </a:extLst>
          </p:cNvPr>
          <p:cNvCxnSpPr>
            <a:cxnSpLocks/>
          </p:cNvCxnSpPr>
          <p:nvPr/>
        </p:nvCxnSpPr>
        <p:spPr>
          <a:xfrm>
            <a:off x="6135807" y="2044945"/>
            <a:ext cx="1335036" cy="1535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C0AAB6-7040-A838-E52B-57DB0C575A48}"/>
              </a:ext>
            </a:extLst>
          </p:cNvPr>
          <p:cNvCxnSpPr>
            <a:cxnSpLocks/>
          </p:cNvCxnSpPr>
          <p:nvPr/>
        </p:nvCxnSpPr>
        <p:spPr>
          <a:xfrm flipH="1">
            <a:off x="7807569" y="3232218"/>
            <a:ext cx="2548937" cy="153070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757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0704-2B35-91FA-FA2C-D2D9D53A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D438C9-6F8E-3482-E4DE-438515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in RDMS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587BA2-FB54-D0A8-2B25-58116C9D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4366" y="6362393"/>
            <a:ext cx="9614087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https://crc247.mdi.ruhr-uni-bochum.de/rubric/service-and-general-projects_inf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C1F3-0F3D-C6DE-8FD4-E560E04F4381}"/>
              </a:ext>
            </a:extLst>
          </p:cNvPr>
          <p:cNvSpPr txBox="1"/>
          <p:nvPr/>
        </p:nvSpPr>
        <p:spPr>
          <a:xfrm>
            <a:off x="166636" y="790736"/>
            <a:ext cx="7205714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Two types </a:t>
            </a:r>
            <a:r>
              <a:rPr lang="en-US" altLang="ru-RU" sz="2200" dirty="0">
                <a:solidFill>
                  <a:prstClr val="black"/>
                </a:solidFill>
              </a:rPr>
              <a:t>(based on </a:t>
            </a:r>
            <a:r>
              <a:rPr lang="en-US" altLang="ru-RU" sz="2200" u="sng" dirty="0">
                <a:solidFill>
                  <a:prstClr val="black"/>
                </a:solidFill>
              </a:rPr>
              <a:t>Reference</a:t>
            </a:r>
            <a:r>
              <a:rPr lang="en-US" altLang="ru-RU" sz="2200" dirty="0">
                <a:solidFill>
                  <a:prstClr val="black"/>
                </a:solidFill>
              </a:rPr>
              <a:t> table):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Store publications / presentations / reports in RDMS: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Alternative types</a:t>
            </a:r>
            <a:r>
              <a:rPr lang="ru-RU" altLang="ru-RU" sz="2200" b="1" dirty="0">
                <a:solidFill>
                  <a:prstClr val="black"/>
                </a:solidFill>
              </a:rPr>
              <a:t> </a:t>
            </a:r>
            <a:r>
              <a:rPr lang="en-US" altLang="ru-RU" sz="2200" b="1" dirty="0">
                <a:solidFill>
                  <a:prstClr val="black"/>
                </a:solidFill>
              </a:rPr>
              <a:t>to conclude your findings: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PowerPoint Presentation Slides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Report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2B70B-9DB4-092E-2F7F-04FB5BB7A151}"/>
              </a:ext>
            </a:extLst>
          </p:cNvPr>
          <p:cNvSpPr txBox="1"/>
          <p:nvPr/>
        </p:nvSpPr>
        <p:spPr>
          <a:xfrm>
            <a:off x="4727759" y="3475111"/>
            <a:ext cx="15826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Video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Audio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4C435F-9D4D-BAD9-1E1F-84D9786CA34B}"/>
              </a:ext>
            </a:extLst>
          </p:cNvPr>
          <p:cNvGrpSpPr/>
          <p:nvPr/>
        </p:nvGrpSpPr>
        <p:grpSpPr>
          <a:xfrm>
            <a:off x="207305" y="1270675"/>
            <a:ext cx="6782775" cy="1452399"/>
            <a:chOff x="207305" y="1270675"/>
            <a:chExt cx="6782775" cy="1452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42A2BC-0C35-C2FC-6897-132894D9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305" y="1270675"/>
              <a:ext cx="6782775" cy="14523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75C82E74-C232-3DDC-84CC-81185B048839}"/>
                </a:ext>
              </a:extLst>
            </p:cNvPr>
            <p:cNvSpPr/>
            <p:nvPr/>
          </p:nvSpPr>
          <p:spPr>
            <a:xfrm>
              <a:off x="2110153" y="1607737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09945501-172E-8402-CF64-4D8B307CF496}"/>
                </a:ext>
              </a:extLst>
            </p:cNvPr>
            <p:cNvSpPr/>
            <p:nvPr/>
          </p:nvSpPr>
          <p:spPr>
            <a:xfrm>
              <a:off x="2111828" y="2302745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FDDA99-E186-7E41-089C-AFC6AE128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87" y="0"/>
            <a:ext cx="474551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05FD3A-CBED-9735-AFAF-84D8936FD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42" y="4248547"/>
            <a:ext cx="6035040" cy="20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6D64-6C87-6D81-5CFE-5FF9A18F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E620B02-FA87-DB16-E79B-B20A7D96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Publication = Publication with Data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67415-BE45-75FD-D317-E61049959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https://crc247.mdi.ruhr-uni-bochum.de/rubric/area-c_c04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https://pubs.acs.org/doi/10.1021/acscombsci.0c00126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5"/>
              </a:rPr>
              <a:t>https://www.researchobject.org/ro-crate/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8ABE1-5D86-4603-0F8E-4222DAFBA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14" y="850682"/>
            <a:ext cx="6392167" cy="1009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5715BB-24F8-E8E5-EF85-5FED91E37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80" y="1850759"/>
            <a:ext cx="6554115" cy="1810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98F33-B49F-E530-3906-BECA05FC4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93" y="2939503"/>
            <a:ext cx="6277851" cy="838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58E6C6-6551-840D-9EAB-92767EF98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018" y="4478401"/>
            <a:ext cx="6849431" cy="107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C40EB41-25EE-3941-3243-AB314CF03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225" y="2377439"/>
            <a:ext cx="5776775" cy="3940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CB27F28-0B86-CF2B-4E63-562788AB8BC4}"/>
              </a:ext>
            </a:extLst>
          </p:cNvPr>
          <p:cNvCxnSpPr>
            <a:cxnSpLocks/>
          </p:cNvCxnSpPr>
          <p:nvPr/>
        </p:nvCxnSpPr>
        <p:spPr>
          <a:xfrm flipH="1">
            <a:off x="1497204" y="3697793"/>
            <a:ext cx="793820" cy="96464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066E1BC-6C56-58E0-7025-B713D2B1B531}"/>
              </a:ext>
            </a:extLst>
          </p:cNvPr>
          <p:cNvCxnSpPr>
            <a:cxnSpLocks/>
          </p:cNvCxnSpPr>
          <p:nvPr/>
        </p:nvCxnSpPr>
        <p:spPr>
          <a:xfrm flipV="1">
            <a:off x="6219930" y="2743200"/>
            <a:ext cx="1939332" cy="183884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CB3F25D-AC54-D2D9-0096-8B542587FAFD}"/>
              </a:ext>
            </a:extLst>
          </p:cNvPr>
          <p:cNvSpPr txBox="1"/>
          <p:nvPr/>
        </p:nvSpPr>
        <p:spPr>
          <a:xfrm>
            <a:off x="7310176" y="785000"/>
            <a:ext cx="3372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Publication in RDMS</a:t>
            </a:r>
            <a:endParaRPr lang="en-US" dirty="0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DB67705-EB95-AA84-0E87-B20BDEC60F0F}"/>
              </a:ext>
            </a:extLst>
          </p:cNvPr>
          <p:cNvCxnSpPr>
            <a:cxnSpLocks/>
          </p:cNvCxnSpPr>
          <p:nvPr/>
        </p:nvCxnSpPr>
        <p:spPr>
          <a:xfrm flipH="1">
            <a:off x="6511332" y="956268"/>
            <a:ext cx="855784" cy="1189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E4757C11-1F38-63A8-F92D-897B0E9C9CAC}"/>
              </a:ext>
            </a:extLst>
          </p:cNvPr>
          <p:cNvSpPr txBox="1"/>
          <p:nvPr/>
        </p:nvSpPr>
        <p:spPr>
          <a:xfrm>
            <a:off x="7331946" y="1289093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Article text on publisher’s web site</a:t>
            </a:r>
            <a:endParaRPr lang="en-US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D0388A4-E6B7-F0C3-0E06-565CE16A67B3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6513007" y="1473759"/>
            <a:ext cx="818939" cy="45719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F7301EF-2998-8F59-D89D-E5D76353EE36}"/>
              </a:ext>
            </a:extLst>
          </p:cNvPr>
          <p:cNvSpPr txBox="1"/>
          <p:nvPr/>
        </p:nvSpPr>
        <p:spPr>
          <a:xfrm>
            <a:off x="7077389" y="2014249"/>
            <a:ext cx="5114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Objects/data accessible from the publication object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B642668-CA8D-B4F5-E4A3-AD37EF5CE4E0}"/>
              </a:ext>
            </a:extLst>
          </p:cNvPr>
          <p:cNvSpPr txBox="1"/>
          <p:nvPr/>
        </p:nvSpPr>
        <p:spPr>
          <a:xfrm>
            <a:off x="1909186" y="4136126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Related objects/data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BE7A8-8193-4AAD-FD61-3D302D47EE69}"/>
              </a:ext>
            </a:extLst>
          </p:cNvPr>
          <p:cNvSpPr txBox="1"/>
          <p:nvPr/>
        </p:nvSpPr>
        <p:spPr>
          <a:xfrm>
            <a:off x="123825" y="5784893"/>
            <a:ext cx="628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/>
              <a:t>The nearest plans:</a:t>
            </a:r>
            <a:r>
              <a:rPr lang="en-US" sz="1400" dirty="0"/>
              <a:t> enable the creation and upload of RO-Crate (data and metadata) to </a:t>
            </a:r>
            <a:r>
              <a:rPr lang="en-US" sz="1400" dirty="0" err="1"/>
              <a:t>Zenodo</a:t>
            </a:r>
            <a:r>
              <a:rPr lang="en-US" sz="1400" dirty="0"/>
              <a:t>, allowing you to obtain a DOI for FAIR data sharing in your article.</a:t>
            </a:r>
          </a:p>
        </p:txBody>
      </p:sp>
    </p:spTree>
    <p:extLst>
      <p:ext uri="{BB962C8B-B14F-4D97-AF65-F5344CB8AC3E}">
        <p14:creationId xmlns:p14="http://schemas.microsoft.com/office/powerpoint/2010/main" val="22097369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3|22.9|4"/>
</p:tagLst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12621</TotalTime>
  <Words>1090</Words>
  <Application>Microsoft Office PowerPoint</Application>
  <PresentationFormat>Widescreen</PresentationFormat>
  <Paragraphs>196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Slack-Lato</vt:lpstr>
      <vt:lpstr>system-ui</vt:lpstr>
      <vt:lpstr>Wingdings</vt:lpstr>
      <vt:lpstr>Office</vt:lpstr>
      <vt:lpstr>PowerPoint Master RUB</vt:lpstr>
      <vt:lpstr>INF: Publications Management</vt:lpstr>
      <vt:lpstr>Research Workflow</vt:lpstr>
      <vt:lpstr>Experiment workflow (characterisation chain)</vt:lpstr>
      <vt:lpstr>RDM Evolution: from Documents to Facts</vt:lpstr>
      <vt:lpstr>Sample 9838: EDX &amp; XPS</vt:lpstr>
      <vt:lpstr>Sample 10669: Data integration</vt:lpstr>
      <vt:lpstr>Project Page and Publication List</vt:lpstr>
      <vt:lpstr>Publications in RDMS</vt:lpstr>
      <vt:lpstr>Good Publication = Publication with Data</vt:lpstr>
      <vt:lpstr>Hands-on Session</vt:lpstr>
      <vt:lpstr>Other RDMS Updates</vt:lpstr>
      <vt:lpstr>NFDI Login: use your institutional account in RDMS</vt:lpstr>
      <vt:lpstr>Access Level Update: New “Partner” Access Level</vt:lpstr>
      <vt:lpstr>Thanks for your kind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586</cp:revision>
  <cp:lastPrinted>2021-07-01T07:54:40Z</cp:lastPrinted>
  <dcterms:created xsi:type="dcterms:W3CDTF">2018-11-13T11:45:51Z</dcterms:created>
  <dcterms:modified xsi:type="dcterms:W3CDTF">2025-11-10T08:56:41Z</dcterms:modified>
</cp:coreProperties>
</file>