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5" r:id="rId1"/>
  </p:sldMasterIdLst>
  <p:notesMasterIdLst>
    <p:notesMasterId r:id="rId44"/>
  </p:notesMasterIdLst>
  <p:handoutMasterIdLst>
    <p:handoutMasterId r:id="rId45"/>
  </p:handoutMasterIdLst>
  <p:sldIdLst>
    <p:sldId id="9487" r:id="rId2"/>
    <p:sldId id="9488" r:id="rId3"/>
    <p:sldId id="9535" r:id="rId4"/>
    <p:sldId id="9496" r:id="rId5"/>
    <p:sldId id="9534" r:id="rId6"/>
    <p:sldId id="9506" r:id="rId7"/>
    <p:sldId id="9523" r:id="rId8"/>
    <p:sldId id="9522" r:id="rId9"/>
    <p:sldId id="9524" r:id="rId10"/>
    <p:sldId id="9525" r:id="rId11"/>
    <p:sldId id="9532" r:id="rId12"/>
    <p:sldId id="9533" r:id="rId13"/>
    <p:sldId id="9526" r:id="rId14"/>
    <p:sldId id="9501" r:id="rId15"/>
    <p:sldId id="347" r:id="rId16"/>
    <p:sldId id="9498" r:id="rId17"/>
    <p:sldId id="398" r:id="rId18"/>
    <p:sldId id="9515" r:id="rId19"/>
    <p:sldId id="335" r:id="rId20"/>
    <p:sldId id="384" r:id="rId21"/>
    <p:sldId id="9505" r:id="rId22"/>
    <p:sldId id="9504" r:id="rId23"/>
    <p:sldId id="9519" r:id="rId24"/>
    <p:sldId id="9517" r:id="rId25"/>
    <p:sldId id="9530" r:id="rId26"/>
    <p:sldId id="9531" r:id="rId27"/>
    <p:sldId id="9529" r:id="rId28"/>
    <p:sldId id="9520" r:id="rId29"/>
    <p:sldId id="9528" r:id="rId30"/>
    <p:sldId id="9527" r:id="rId31"/>
    <p:sldId id="9514" r:id="rId32"/>
    <p:sldId id="9502" r:id="rId33"/>
    <p:sldId id="9512" r:id="rId34"/>
    <p:sldId id="9518" r:id="rId35"/>
    <p:sldId id="9510" r:id="rId36"/>
    <p:sldId id="407" r:id="rId37"/>
    <p:sldId id="9516" r:id="rId38"/>
    <p:sldId id="412" r:id="rId39"/>
    <p:sldId id="9447" r:id="rId40"/>
    <p:sldId id="9507" r:id="rId41"/>
    <p:sldId id="9511" r:id="rId42"/>
    <p:sldId id="9513" r:id="rId4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7DCAA9-E53C-4CF8-B767-44ADBD075163}">
          <p14:sldIdLst>
            <p14:sldId id="9487"/>
            <p14:sldId id="9488"/>
            <p14:sldId id="9535"/>
            <p14:sldId id="9496"/>
            <p14:sldId id="9534"/>
            <p14:sldId id="9506"/>
            <p14:sldId id="9523"/>
            <p14:sldId id="9522"/>
            <p14:sldId id="9524"/>
            <p14:sldId id="9525"/>
            <p14:sldId id="9532"/>
            <p14:sldId id="9533"/>
            <p14:sldId id="9526"/>
            <p14:sldId id="9501"/>
            <p14:sldId id="347"/>
            <p14:sldId id="9498"/>
            <p14:sldId id="398"/>
            <p14:sldId id="9515"/>
            <p14:sldId id="335"/>
            <p14:sldId id="384"/>
            <p14:sldId id="9505"/>
            <p14:sldId id="9504"/>
            <p14:sldId id="9519"/>
            <p14:sldId id="9517"/>
            <p14:sldId id="9530"/>
            <p14:sldId id="9531"/>
            <p14:sldId id="9529"/>
            <p14:sldId id="9520"/>
            <p14:sldId id="9528"/>
            <p14:sldId id="9527"/>
            <p14:sldId id="9514"/>
            <p14:sldId id="9502"/>
            <p14:sldId id="9512"/>
            <p14:sldId id="9518"/>
            <p14:sldId id="9510"/>
            <p14:sldId id="407"/>
            <p14:sldId id="9516"/>
            <p14:sldId id="412"/>
            <p14:sldId id="9447"/>
          </p14:sldIdLst>
        </p14:section>
        <p14:section name="Course" id="{4EE7D5F8-0F4E-4C4B-9B35-0AD355141143}">
          <p14:sldIdLst>
            <p14:sldId id="9507"/>
            <p14:sldId id="9511"/>
            <p14:sldId id="95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3"/>
    <a:srgbClr val="0432FF"/>
    <a:srgbClr val="4C0B07"/>
    <a:srgbClr val="2E316C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22" autoAdjust="0"/>
    <p:restoredTop sz="93447" autoAdjust="0"/>
  </p:normalViewPr>
  <p:slideViewPr>
    <p:cSldViewPr snapToGrid="0">
      <p:cViewPr varScale="1">
        <p:scale>
          <a:sx n="94" d="100"/>
          <a:sy n="94" d="100"/>
        </p:scale>
        <p:origin x="102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1A18F2-B6CA-9AEF-EBE2-02036C3D7C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8B7D64-F3B9-F459-46A3-443A8F9596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7364F-0A95-41EC-9530-1103221C3A4F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83427-753A-64AC-889F-7542A6EC69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B8DC2-3F7F-4A3A-9B08-2AADED57CB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C7379-8E21-4B26-8566-E1AA268BC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22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14.06.2026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086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61DAF-6DC5-CCE8-E7C1-3EB4F05D9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1FDEC-7EB3-2F41-66C9-B3D0F39EC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099AF-F4DB-E449-1BCB-5316B949A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9E15B-1062-0599-C5B2-221E36F9C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42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26DF6-8A16-1253-326B-452B85104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EFB7B-E11E-9F5A-CAD9-AAC93FB5FE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4BAD0-026A-131F-E1A0-F0B77B31D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FF43E-232C-E832-7455-F6511DDEA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373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97A09-14FA-257F-3BBD-A4EAD7EF0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341F8-35E0-FC91-4277-61EEECB6E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AAF046-D18A-980A-B906-EDA159531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9C9C3-DF6C-4F4F-3289-E8905DD17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4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CF380-45C0-DD27-2EC2-58FD17A97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AF06C-A0B6-F7F5-445B-A62F77CE9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6376F-9E3C-07A6-A6F6-95DFF11D3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838A7-7423-36D6-4566-48CAECE99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50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544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1AEB3-C073-F163-AE86-A0551AD7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F62347-91E4-9863-D0BE-BB8A59061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BB246D-A3C9-A599-F05C-C9852AC8B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tatefulness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raceability,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im, and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esult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9EFB51-A90F-49BC-CC74-3732CAC33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769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78399-18FE-43AD-6AA8-D31B175D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9BEAFF-26B5-8340-2FF0-AA3A3A35B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E6A9DB-25EC-68D0-1319-A367E224D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485F7A-C920-8AA8-B67B-14F2C8539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311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FDC27-BCC6-DFC4-24D7-7F13662E6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58B2D6-EB7D-84A9-A889-F38BE17A8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E716E3-F063-9286-A435-86E40F7E7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952087-7355-38D0-93FD-FA7134305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759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140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E224C-F6AE-7EED-AB31-2C17E104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3D59B6-26D5-2FE7-2B7C-165E03D2C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B775C-96DD-B1E9-6BB8-1E934021F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01CF7-5CFD-34EF-2A1E-AC5FBFB74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875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69F61-4643-28D0-D180-468D6420D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0B322-1EE4-3070-7979-1A3114B48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152FB-9A45-DAE5-EAEF-CD47D3F19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E1C7C-5A3E-3EE2-68F9-1FD93213A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75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C1CB6-5FCC-9F90-1A5E-5AF4704FE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F7C5C-09B5-F04D-A7BD-B9E04C6B6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3716D-B0F2-3282-AF20-5189AEDA6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CE283-2C89-80A6-3220-DFEB588FD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862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7F919-AE37-D005-BF61-A16B2BC86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B9E54F-4242-EE63-2B89-6742EF854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5BE59-E22A-E2B0-2458-D9DA87E42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4D5D0-F96E-2EFC-793E-2B10C8858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936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0A489-8112-0CDD-7980-8EEC1E084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CD783-ED42-2C59-D99F-97683DC04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B26E0E-C478-230D-752A-DEE02A4D8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15E0D-3407-EFE0-4FBF-109E9FF82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640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64B58-49AE-2279-002C-FE051FAD4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95C5C-F40C-23AE-C91D-ACD6A0423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8C9F2-FC40-840A-223B-1FFC067D5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62E0D-9591-6CD4-8BC8-A7990B63EE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811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8A935-0CAD-315A-C1C3-CDB991F89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21C5B-EA43-97ED-5D9F-5937BA084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99424-8E11-B4F4-C92F-89F20E138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4B448-7970-000C-9B4C-1D15075F5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6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F9803-5757-CECB-F7FF-1932949D8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FA9A8-5335-7552-E422-EEE69D4F8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D2618-A3C5-A1E9-0DCD-34509619E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B263B-2F2E-F56A-1C33-2AD5C7524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804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6005A-CAB0-34AE-51C2-59BA56F5B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3635C-37C6-7764-C9A5-EAEA070A9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20CCB-5F02-1378-D672-4FFF412DD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D86A-C0CC-AD55-3BED-F700B9ADB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4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70B6-A6C6-D1B6-C9B4-3BB0FF6A9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A7A489A-5A86-45A5-D71D-C384A47DB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3282D73-98E1-E5D0-DB5F-05EA73409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EFC829-2319-26D7-2DCB-5B34074A4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404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35F57-A650-F5F1-F168-03733DB5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98887-0FE8-9DCD-ED6E-A07A53ED6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B7825-A47E-8615-8D70-66C84C67D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03F18-E7AE-9301-AF2B-FF258F555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36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E9F1D-E5F8-3879-FCE1-005F9182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D02F14-446D-4B01-F01A-96E5F96D3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6FA0B6-A938-DC7F-7487-3309823B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D9A660-A451-5F16-D1A5-5A990A74B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582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FF62-FAE7-B231-82A8-9756B55A3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9D529-A028-1B60-3130-280C5F6BC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425BD-473B-6EE0-4501-B2A8FC9C1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4A1A3-12A2-04AC-5769-D077B7C2F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69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06BBF-128D-CFAF-A493-80226030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6ABDFF-6873-4E97-FEAF-11C4645BE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F3700BA-C9B0-3443-0248-A0A494F87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BB544F-E9D7-59AC-915E-88AC2BC99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955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C8ECC-DE86-ED0E-F508-E37694CF4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DF5511-2B02-B935-F506-BE2DCFBEE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1A01AC-1DBE-38DD-8C80-1D72969BB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E0311-A2CE-CE4A-0968-68157230E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92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A62FD-5A74-25B1-C057-C1BB9120C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6A397-1A82-9AC9-79DF-A44A527CC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4BAEA-1586-EAFA-E88C-D3368A790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C898D-EE55-E669-6C1A-212E93BAB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0602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https://qr.io/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24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8F499-9041-C4C7-CDF6-02B6999D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9D0CF-BB93-FB87-399F-DB3E62B1D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7A7912-6255-AF51-B42C-485BBE4FD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2811D-675D-5D10-8C07-5BBD6E9E2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405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784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343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B1B5-7601-22E7-1902-C124AD0D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5AB9FD-9A72-445A-4BC3-8371FE82E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CBCEA8D-88F5-EFB7-9DB0-2C3605360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7A2DC0-4CA3-157A-291B-1BEAC73525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054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73DF-45BC-F35A-8122-9DFB3733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0C772CA-DFC2-61D4-D259-82A721354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E204A0-D825-5154-B99D-9D0A71466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2F9985-A9B9-D23D-13FD-F45FB81EA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1995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3052-C385-C9A0-A8D7-54FD1DDD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C528C7-18B5-4274-0FB9-53D7F612A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78B62-D168-4BCB-D53C-544231278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215C6-B2DA-0E09-4EF6-750925F19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669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129D6-F0FE-580B-5C73-C7714A42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0B5055A-B71D-8B0E-4B5F-5E4414655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884A4C-AC5D-F5EE-D4B2-002D3F344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6DAC22-19B6-6503-0815-9CB280F81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84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4F4F-8A82-8993-2E9D-C8C5D425F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CA8A2C-0BBE-6C16-3556-8B2E5D36F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FEFC97-A4F0-6A97-0939-CCC907600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79A745-4555-E425-235B-FB589CCE8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12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4649-8857-8D7E-3F08-201550E3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5A574-3FE9-6668-DC72-E1B992A5D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C9C48-4F1F-1E39-4E3C-345B78E0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C2B27-AEC1-CBF4-00C2-7E0FC1EBC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82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682D1-542A-5CBF-21B8-F753B7A3B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78D4F-C736-A57D-1B9B-C334C9F68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CC3F9-DBB6-E169-DAC1-B0DCF7D10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9AC66-1055-2E91-522F-7A417B99D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9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62126-9EDC-7A2B-DFDA-67392A888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667E33-88CA-B0B1-685D-002AA10DD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B7A2D-B663-3EB9-8560-983EF68AB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5513E-3E23-8365-DB46-4BDD7F111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373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00EE8-DA41-4970-7F16-40C19A935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471089-412C-7964-4AF6-773FFAFA9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987F6-A23F-C79B-981B-132C44CDE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E3F98-0E7A-287E-A54F-82F80592F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0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A9088F-A54C-9918-177B-3ABD7F345A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CA215A-4297-0523-5253-A9439B90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B8D760-E6EB-7162-3722-8B1DEC48DA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40" name="Grafik 17">
            <a:extLst>
              <a:ext uri="{FF2B5EF4-FFF2-40B4-BE49-F238E27FC236}">
                <a16:creationId xmlns:a16="http://schemas.microsoft.com/office/drawing/2014/main" id="{350831FB-2888-4F0D-8E35-79EF011E18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41" name="Grafik 34">
            <a:extLst>
              <a:ext uri="{FF2B5EF4-FFF2-40B4-BE49-F238E27FC236}">
                <a16:creationId xmlns:a16="http://schemas.microsoft.com/office/drawing/2014/main" id="{4722DF14-D490-9E34-B514-5C509D9762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42" name="Grafik 45">
            <a:extLst>
              <a:ext uri="{FF2B5EF4-FFF2-40B4-BE49-F238E27FC236}">
                <a16:creationId xmlns:a16="http://schemas.microsoft.com/office/drawing/2014/main" id="{0C51EFDE-B1AB-3968-BCF7-449122D4C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43" name="Gruppieren 5">
            <a:extLst>
              <a:ext uri="{FF2B5EF4-FFF2-40B4-BE49-F238E27FC236}">
                <a16:creationId xmlns:a16="http://schemas.microsoft.com/office/drawing/2014/main" id="{CCFC8C10-445A-EE69-5944-E308104A08D4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44" name="Rechteck 3">
              <a:extLst>
                <a:ext uri="{FF2B5EF4-FFF2-40B4-BE49-F238E27FC236}">
                  <a16:creationId xmlns:a16="http://schemas.microsoft.com/office/drawing/2014/main" id="{77EFADCF-74C3-B78E-59BC-0021AE4F65D3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81B5F33-D62B-D10B-015C-AAF7C4C76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6" name="Grafik 34">
            <a:extLst>
              <a:ext uri="{FF2B5EF4-FFF2-40B4-BE49-F238E27FC236}">
                <a16:creationId xmlns:a16="http://schemas.microsoft.com/office/drawing/2014/main" id="{9A5EA96A-3C6B-A42C-D43A-25FDAC1804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131D0F5F-F6B4-34EB-3E55-D904C29B49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E5F6B3-1748-86DD-7313-B89ADEC487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06C513-F3D5-6632-7079-C0FAA89EBB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644660-7A1A-BA6C-6C67-548B3A6C39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35" name="Grafik 17">
            <a:extLst>
              <a:ext uri="{FF2B5EF4-FFF2-40B4-BE49-F238E27FC236}">
                <a16:creationId xmlns:a16="http://schemas.microsoft.com/office/drawing/2014/main" id="{4BD7F226-E559-BA5F-E361-1EF3E3CB47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36" name="Grafik 34">
            <a:extLst>
              <a:ext uri="{FF2B5EF4-FFF2-40B4-BE49-F238E27FC236}">
                <a16:creationId xmlns:a16="http://schemas.microsoft.com/office/drawing/2014/main" id="{28B0FA4B-297A-BF24-0E88-289D8A611B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37" name="Grafik 45">
            <a:extLst>
              <a:ext uri="{FF2B5EF4-FFF2-40B4-BE49-F238E27FC236}">
                <a16:creationId xmlns:a16="http://schemas.microsoft.com/office/drawing/2014/main" id="{89BEC2C5-B748-F6DD-7A54-853E405CC2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38" name="Gruppieren 5">
            <a:extLst>
              <a:ext uri="{FF2B5EF4-FFF2-40B4-BE49-F238E27FC236}">
                <a16:creationId xmlns:a16="http://schemas.microsoft.com/office/drawing/2014/main" id="{FF4B96AD-C6D9-155F-CF3D-ACF39533A1D7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39" name="Rechteck 3">
              <a:extLst>
                <a:ext uri="{FF2B5EF4-FFF2-40B4-BE49-F238E27FC236}">
                  <a16:creationId xmlns:a16="http://schemas.microsoft.com/office/drawing/2014/main" id="{D11EF6EC-2415-64F5-3F59-981D37BD67B1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B736AA7-302F-0F85-8154-E54F32D1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1" name="Grafik 34">
            <a:extLst>
              <a:ext uri="{FF2B5EF4-FFF2-40B4-BE49-F238E27FC236}">
                <a16:creationId xmlns:a16="http://schemas.microsoft.com/office/drawing/2014/main" id="{C3734F7A-CE02-D455-9FAA-CA20090E05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1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44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42" userDrawn="1">
          <p15:clr>
            <a:srgbClr val="FBAE40"/>
          </p15:clr>
        </p15:guide>
        <p15:guide id="6" orient="horz" pos="3589" userDrawn="1">
          <p15:clr>
            <a:srgbClr val="FBAE40"/>
          </p15:clr>
        </p15:guide>
        <p15:guide id="7" orient="horz" pos="61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Area A" hidden="1">
            <a:extLst>
              <a:ext uri="{FF2B5EF4-FFF2-40B4-BE49-F238E27FC236}">
                <a16:creationId xmlns:a16="http://schemas.microsoft.com/office/drawing/2014/main" id="{7643002E-2D77-6840-B933-08975F0106D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0" name="Element_A">
              <a:extLst>
                <a:ext uri="{FF2B5EF4-FFF2-40B4-BE49-F238E27FC236}">
                  <a16:creationId xmlns:a16="http://schemas.microsoft.com/office/drawing/2014/main" id="{A7CEC376-494D-C54F-B896-5E66AC180452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_A">
              <a:extLst>
                <a:ext uri="{FF2B5EF4-FFF2-40B4-BE49-F238E27FC236}">
                  <a16:creationId xmlns:a16="http://schemas.microsoft.com/office/drawing/2014/main" id="{0BD97176-935F-3D4E-B9A0-3E17388CF2C9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A09</a:t>
              </a:r>
              <a:endParaRPr lang="en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5" y="6372000"/>
            <a:ext cx="1938244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INF:</a:t>
            </a:r>
            <a:r>
              <a:rPr lang="en-US" sz="1300" b="0" noProof="0" dirty="0">
                <a:solidFill>
                  <a:srgbClr val="004C93"/>
                </a:solidFill>
              </a:rPr>
              <a:t> Workshop</a:t>
            </a:r>
            <a:br>
              <a:rPr lang="en-US" sz="1300" b="0" noProof="0" dirty="0">
                <a:solidFill>
                  <a:srgbClr val="004C93"/>
                </a:solidFill>
              </a:rPr>
            </a:br>
            <a:r>
              <a:rPr lang="en-US" sz="1300" b="0" noProof="0" dirty="0">
                <a:solidFill>
                  <a:srgbClr val="004C93"/>
                </a:solidFill>
              </a:rPr>
              <a:t>15</a:t>
            </a:r>
            <a:r>
              <a:rPr lang="en-US" sz="1200" noProof="0" dirty="0">
                <a:solidFill>
                  <a:srgbClr val="004C93"/>
                </a:solidFill>
              </a:rPr>
              <a:t> June 2026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6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ub.nfdi-jupyter.de/" TargetMode="External"/><Relationship Id="rId5" Type="http://schemas.openxmlformats.org/officeDocument/2006/relationships/hyperlink" Target="https://nfdi-jupyter.de/" TargetMode="External"/><Relationship Id="rId4" Type="http://schemas.openxmlformats.org/officeDocument/2006/relationships/hyperlink" Target="https://base4nfdi.de/projects/jupyter4nfd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hyperlink" Target="https://hub.nfdi-jupyter.de/share/BsvE41x7KW4" TargetMode="External"/><Relationship Id="rId4" Type="http://schemas.openxmlformats.org/officeDocument/2006/relationships/hyperlink" Target="https://hub.nfdi-jupyter.d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nfdi-jupyter.d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hyperlink" Target="https://hub.nfdi-jupyter.de/share/BsvE41x7KW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10472-agauirpdpt-on-au-111-on-mica-3457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sample-demo-2919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hyperlink" Target="https://creativecommons.org/licenses/" TargetMode="External"/><Relationship Id="rId4" Type="http://schemas.openxmlformats.org/officeDocument/2006/relationships/hyperlink" Target="https://crc247.mdi.ruhr-uni-bochum.de/object/241106-k3-1-10693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hyperlink" Target="https://crc247.mdi.ruhr-uni-bochum.de/adminobject/editgraph/30212?mode=AccessControl" TargetMode="Externa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crc247.mdi.ruhr-uni-bochum.de/public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hyperlink" Target="https://www.google.com/search?q=la-co-ni-o+exploration+site%3Acrc247.mdi.ruhr-uni-bochum.de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crc247.mdi.ruhr-uni-bochum.de/public/type/8" TargetMode="Externa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ruhr-uni-bochum.de/vic/infproject/-/tree/master/SCRIPTS/Extract_ExperimentDat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hyperlink" Target="https://crc247.mdi.ruhr-uni-bochum.d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hyperlink" Target="https://crc247.mdi.ruhr-uni-bochum.de/adminsecrets/key/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c247.mdi.ruhr-uni-bochum.de/adminsecrets/key/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rc247.mdi.ruhr-uni-bochum.de/adminsecrets/key/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ruhr-uni-bochum.de/vic/infproject/-/tree/master/SCRIPTS/PublishToZenodo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533452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nfdi-jupyter.de/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56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rc247.mdi.ruhr-uni-bochum.de/file/csv/22677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c247.mdi.ruhr-uni-bochum.de/file/csv/22680" TargetMode="External"/><Relationship Id="rId5" Type="http://schemas.openxmlformats.org/officeDocument/2006/relationships/hyperlink" Target="https://crc247.mdi.ruhr-uni-bochum.de/object/20250204_0010671_colanio_ph12_8_oer_lsv_eis-22680" TargetMode="External"/><Relationship Id="rId4" Type="http://schemas.openxmlformats.org/officeDocument/2006/relationships/image" Target="../media/image60.png"/><Relationship Id="rId9" Type="http://schemas.openxmlformats.org/officeDocument/2006/relationships/hyperlink" Target="https://crc247.mdi.ruhr-uni-bochum.de/file/csv/2267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c247.mdi.ruhr-uni-bochum.de/search/?system=Co&amp;pgsize=1000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hyperlink" Target="https://crc247.mdi.ruhr-uni-bochum.de/report/objectsstatistics" TargetMode="External"/><Relationship Id="rId4" Type="http://schemas.openxmlformats.org/officeDocument/2006/relationships/hyperlink" Target="https://crc247.mdi.ruhr-uni-bochum.de/home/genera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hyperlink" Target="https://vdudarev.ru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svg"/><Relationship Id="rId18" Type="http://schemas.openxmlformats.org/officeDocument/2006/relationships/image" Target="../media/image86.sv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12" Type="http://schemas.openxmlformats.org/officeDocument/2006/relationships/image" Target="../media/image80.svg"/><Relationship Id="rId17" Type="http://schemas.openxmlformats.org/officeDocument/2006/relationships/image" Target="../media/image85.sv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sv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78.svg"/><Relationship Id="rId19" Type="http://schemas.openxmlformats.org/officeDocument/2006/relationships/image" Target="../media/image87.svg"/><Relationship Id="rId4" Type="http://schemas.openxmlformats.org/officeDocument/2006/relationships/image" Target="../media/image72.svg"/><Relationship Id="rId9" Type="http://schemas.openxmlformats.org/officeDocument/2006/relationships/image" Target="../media/image77.svg"/><Relationship Id="rId14" Type="http://schemas.openxmlformats.org/officeDocument/2006/relationships/image" Target="../media/image8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rc247.mdi.ruhr-uni-bochum.de/home/doc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vroui" TargetMode="External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di.matinf.pro/home/doc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sample-demo-29196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hyperlink" Target="https://inf.mdi.ruhr-uni-bochum.de/dataset/sampleshowascsv/29196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atinf.pro/crc247-fp2-inf-report.htm" TargetMode="External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https://crc1625.mdi.ruhr-uni-bochum.de/rubric/s" TargetMode="External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sdata/submission-guidelin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nature.com/sdata/policies/repositori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n-finder.ulb.tu-darmstadt.de/items/8aefad94-9f2d-4b40-b94f-21c9419eb3b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3data.org/repository/r3d10001471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hyperlink" Target="https://www.nature.com/sdata/policies/repositori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2947" y="1552754"/>
            <a:ext cx="1120955" cy="6401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C0B07"/>
                </a:solidFill>
              </a:rPr>
              <a:t>Victor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C0B07"/>
                </a:solidFill>
              </a:rPr>
              <a:t>Dudarev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63888"/>
            <a:ext cx="12192000" cy="1633537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RDMS to DOI: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Publishing Research Data alongside Articles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980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1427-1CEB-B905-E712-2B797524D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 need to talk about reproducibility in machine learning - or do we?">
            <a:extLst>
              <a:ext uri="{FF2B5EF4-FFF2-40B4-BE49-F238E27FC236}">
                <a16:creationId xmlns:a16="http://schemas.microsoft.com/office/drawing/2014/main" id="{7ACCB55C-7487-D3E8-00A4-22A6DF0B9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621" r="16829"/>
          <a:stretch>
            <a:fillRect/>
          </a:stretch>
        </p:blipFill>
        <p:spPr bwMode="auto">
          <a:xfrm>
            <a:off x="6081615" y="2467152"/>
            <a:ext cx="6098875" cy="429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BF3ED3-C0AC-F3F2-CC6E-F9817F74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via executable documents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DA9BC78-7996-245D-9230-18FE200DF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7155" y="6362393"/>
            <a:ext cx="8515169" cy="485999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https://base4nfdi.de/projects/jupyter4nfdi</a:t>
            </a:r>
            <a:endParaRPr lang="en-US" dirty="0"/>
          </a:p>
          <a:p>
            <a:r>
              <a:rPr lang="en-US" dirty="0">
                <a:hlinkClick r:id="rId5"/>
              </a:rPr>
              <a:t>https://nfdi-jupyter.de/</a:t>
            </a:r>
            <a:endParaRPr lang="en-US" dirty="0"/>
          </a:p>
          <a:p>
            <a:r>
              <a:rPr lang="en-US" dirty="0">
                <a:hlinkClick r:id="rId6"/>
              </a:rPr>
              <a:t>https://hub.nfdi-jupyter.de/</a:t>
            </a:r>
            <a:r>
              <a:rPr lang="en-US" dirty="0"/>
              <a:t>		IAM - Identity and Access Management</a:t>
            </a:r>
          </a:p>
          <a:p>
            <a:endParaRPr lang="en-US" dirty="0"/>
          </a:p>
        </p:txBody>
      </p:sp>
      <p:pic>
        <p:nvPicPr>
          <p:cNvPr id="3" name="Picture 14" descr="Logo of Jupyter4NFDI - A Central JupyterHub for the German National Research Data Infrastructure">
            <a:extLst>
              <a:ext uri="{FF2B5EF4-FFF2-40B4-BE49-F238E27FC236}">
                <a16:creationId xmlns:a16="http://schemas.microsoft.com/office/drawing/2014/main" id="{D264C36C-5E2D-D4FF-F56C-463BE2E74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E8F409B-D6B0-0813-4A61-A7B2F227E8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03539" y="932199"/>
            <a:ext cx="3343275" cy="1438275"/>
          </a:xfrm>
          <a:prstGeom prst="rect">
            <a:avLst/>
          </a:prstGeom>
        </p:spPr>
      </p:pic>
      <p:sp>
        <p:nvSpPr>
          <p:cNvPr id="9" name="Text Box 52">
            <a:extLst>
              <a:ext uri="{FF2B5EF4-FFF2-40B4-BE49-F238E27FC236}">
                <a16:creationId xmlns:a16="http://schemas.microsoft.com/office/drawing/2014/main" id="{92F4AEA7-74B0-A9C9-9813-9BE70C3A0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91" y="1137192"/>
            <a:ext cx="6166036" cy="337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Jupyter4NFDI: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offers centralized service for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Jupyter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Notebooks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available within and beyond the NFDI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simplifies user access (via IAM4NFDI)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repo2docker integration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custom docker images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Real-Time Collaboration (concurrent team work)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Storage Mount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shareable links (PID) for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Jupyter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configurations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229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C4C3E-BAD7-88A7-3BDB-68F45CC3E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A27571-212E-E252-6CBB-0B7B0069E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" y="1097659"/>
            <a:ext cx="9807599" cy="447002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8312F2-CB5A-2471-5615-FD9413CD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Reproducibility: a persistent link to an </a:t>
            </a:r>
            <a:r>
              <a:rPr lang="en-US" dirty="0" err="1"/>
              <a:t>excutable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BD3ABB-CCA8-A6C0-D5C5-20B8DB6620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7155" y="6362393"/>
            <a:ext cx="8515169" cy="485999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https://hub.nfdi-jupyter.de/</a:t>
            </a:r>
            <a:endParaRPr lang="en-US" dirty="0"/>
          </a:p>
          <a:p>
            <a:r>
              <a:rPr lang="en-US" dirty="0">
                <a:hlinkClick r:id="rId5"/>
              </a:rPr>
              <a:t>https://hub.nfdi-jupyter.de/share/BsvE41x7KW4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3" name="Picture 14" descr="Logo of Jupyter4NFDI - A Central JupyterHub for the German National Research Data Infrastructure">
            <a:extLst>
              <a:ext uri="{FF2B5EF4-FFF2-40B4-BE49-F238E27FC236}">
                <a16:creationId xmlns:a16="http://schemas.microsoft.com/office/drawing/2014/main" id="{47B07C8D-439B-082E-1A2E-E6D4D77A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493B0-96DE-F8FB-3FDD-DF7AC3354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08666"/>
            <a:ext cx="12192000" cy="540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DDE945-402F-1953-6CC9-D96625C636E8}"/>
              </a:ext>
            </a:extLst>
          </p:cNvPr>
          <p:cNvCxnSpPr>
            <a:cxnSpLocks/>
          </p:cNvCxnSpPr>
          <p:nvPr/>
        </p:nvCxnSpPr>
        <p:spPr>
          <a:xfrm>
            <a:off x="9611360" y="2540000"/>
            <a:ext cx="629920" cy="334264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12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69DB-DD6C-C4DD-AFD0-8D57F4E64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70F96-A66B-6FFB-A768-0285B343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example: an EDX visualization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D46FA6-CA64-43CD-02AA-09D6391EB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7155" y="6362393"/>
            <a:ext cx="8515169" cy="485999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https://hub.nfdi-jupyter.de/</a:t>
            </a:r>
            <a:endParaRPr lang="en-US" dirty="0"/>
          </a:p>
          <a:p>
            <a:r>
              <a:rPr lang="en-US" dirty="0">
                <a:hlinkClick r:id="rId4"/>
              </a:rPr>
              <a:t>https://hub.nfdi-jupyter.de/share/BsvE41x7KW4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3" name="Picture 14" descr="Logo of Jupyter4NFDI - A Central JupyterHub for the German National Research Data Infrastructure">
            <a:extLst>
              <a:ext uri="{FF2B5EF4-FFF2-40B4-BE49-F238E27FC236}">
                <a16:creationId xmlns:a16="http://schemas.microsoft.com/office/drawing/2014/main" id="{EB05BC2A-959A-75FD-A6B2-AD772EBE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3877ED-0C81-D21B-5888-89879A379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" y="792480"/>
            <a:ext cx="10353040" cy="54993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1533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2F1D5-E179-D500-B51D-711D3488A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Dockerize JupyterLab | Greg Hilston">
            <a:extLst>
              <a:ext uri="{FF2B5EF4-FFF2-40B4-BE49-F238E27FC236}">
                <a16:creationId xmlns:a16="http://schemas.microsoft.com/office/drawing/2014/main" id="{A0CB2910-CDD6-D330-18B5-080B6DFE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52" y="5049781"/>
            <a:ext cx="2397702" cy="11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BA9071-9EC3-BDDF-57E1-22238ED84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Triad of a perfect publication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7890BA-96DE-62AF-30B2-DBC6FCA3F0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3983" y="6362393"/>
            <a:ext cx="8218342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/>
              <a:t>DOI – Digital Object Identifier</a:t>
            </a:r>
          </a:p>
          <a:p>
            <a:pPr indent="0">
              <a:buNone/>
            </a:pPr>
            <a:r>
              <a:rPr lang="en-US" dirty="0"/>
              <a:t>URL – Uniform Resource Locator</a:t>
            </a:r>
          </a:p>
          <a:p>
            <a:pPr indent="0">
              <a:buNone/>
            </a:pPr>
            <a:r>
              <a:rPr lang="en-US" dirty="0"/>
              <a:t>PID – Persistent Identifier</a:t>
            </a:r>
          </a:p>
          <a:p>
            <a:pPr indent="0">
              <a:buNone/>
            </a:pPr>
            <a:endParaRPr lang="en-US" dirty="0"/>
          </a:p>
        </p:txBody>
      </p:sp>
      <p:pic>
        <p:nvPicPr>
          <p:cNvPr id="81" name="Picture 80" descr="About | Zenodo">
            <a:extLst>
              <a:ext uri="{FF2B5EF4-FFF2-40B4-BE49-F238E27FC236}">
                <a16:creationId xmlns:a16="http://schemas.microsoft.com/office/drawing/2014/main" id="{BE254731-0B76-5025-E9F8-F19528E0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083" y="1943700"/>
            <a:ext cx="1452825" cy="5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Grafik 4">
            <a:extLst>
              <a:ext uri="{FF2B5EF4-FFF2-40B4-BE49-F238E27FC236}">
                <a16:creationId xmlns:a16="http://schemas.microsoft.com/office/drawing/2014/main" id="{D9EB1749-E506-575E-60F5-D15058EC7C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870" t="37114" r="29703" b="38046"/>
          <a:stretch>
            <a:fillRect/>
          </a:stretch>
        </p:blipFill>
        <p:spPr>
          <a:xfrm>
            <a:off x="1724959" y="1928936"/>
            <a:ext cx="1613965" cy="65314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0AA4716E-B686-BCE3-475A-AF87978323BA}"/>
              </a:ext>
            </a:extLst>
          </p:cNvPr>
          <p:cNvSpPr txBox="1"/>
          <p:nvPr/>
        </p:nvSpPr>
        <p:spPr>
          <a:xfrm>
            <a:off x="297295" y="1427749"/>
            <a:ext cx="4455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Live Research Data Layer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5A1D3FC-3187-CDA1-51D0-CA09900DDA0C}"/>
              </a:ext>
            </a:extLst>
          </p:cNvPr>
          <p:cNvSpPr txBox="1"/>
          <p:nvPr/>
        </p:nvSpPr>
        <p:spPr>
          <a:xfrm>
            <a:off x="7664413" y="1439471"/>
            <a:ext cx="3991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Archival Snapshot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0D077-F72E-A3FB-7708-640855C84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305" y="5204916"/>
            <a:ext cx="3410426" cy="895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D5030E-D77B-561A-598F-E4788951987A}"/>
              </a:ext>
            </a:extLst>
          </p:cNvPr>
          <p:cNvSpPr txBox="1"/>
          <p:nvPr/>
        </p:nvSpPr>
        <p:spPr>
          <a:xfrm>
            <a:off x="3961822" y="4635082"/>
            <a:ext cx="4455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Executable documents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39EF8-00E4-6E28-BEEF-F5483BBFAAEB}"/>
              </a:ext>
            </a:extLst>
          </p:cNvPr>
          <p:cNvSpPr/>
          <p:nvPr/>
        </p:nvSpPr>
        <p:spPr>
          <a:xfrm>
            <a:off x="633845" y="4447309"/>
            <a:ext cx="10931237" cy="180801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F3DF86-D500-5FCF-ADAE-9A90B8AD9F87}"/>
              </a:ext>
            </a:extLst>
          </p:cNvPr>
          <p:cNvSpPr/>
          <p:nvPr/>
        </p:nvSpPr>
        <p:spPr>
          <a:xfrm>
            <a:off x="7872846" y="1191486"/>
            <a:ext cx="3709554" cy="180801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BC3BA-B036-1421-493A-6C294E799BA8}"/>
              </a:ext>
            </a:extLst>
          </p:cNvPr>
          <p:cNvSpPr/>
          <p:nvPr/>
        </p:nvSpPr>
        <p:spPr>
          <a:xfrm>
            <a:off x="637315" y="1198412"/>
            <a:ext cx="3709554" cy="180801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11A3D5F1-2CCB-8FBD-897A-8BF69652001A}"/>
              </a:ext>
            </a:extLst>
          </p:cNvPr>
          <p:cNvSpPr/>
          <p:nvPr/>
        </p:nvSpPr>
        <p:spPr>
          <a:xfrm>
            <a:off x="3480955" y="2317170"/>
            <a:ext cx="737754" cy="519545"/>
          </a:xfrm>
          <a:prstGeom prst="flowChartMagneticDisk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310AAF1C-CA8F-C617-66AA-D5677FE8F14B}"/>
              </a:ext>
            </a:extLst>
          </p:cNvPr>
          <p:cNvSpPr/>
          <p:nvPr/>
        </p:nvSpPr>
        <p:spPr>
          <a:xfrm>
            <a:off x="10636824" y="2313706"/>
            <a:ext cx="737754" cy="519545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B6A6FD-9F78-2142-C908-367124C56D2A}"/>
              </a:ext>
            </a:extLst>
          </p:cNvPr>
          <p:cNvCxnSpPr>
            <a:cxnSpLocks/>
          </p:cNvCxnSpPr>
          <p:nvPr/>
        </p:nvCxnSpPr>
        <p:spPr>
          <a:xfrm>
            <a:off x="4333008" y="1569025"/>
            <a:ext cx="3564083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7BB0F6-2CCF-5599-ACAE-2681810A6356}"/>
              </a:ext>
            </a:extLst>
          </p:cNvPr>
          <p:cNvCxnSpPr>
            <a:cxnSpLocks/>
          </p:cNvCxnSpPr>
          <p:nvPr/>
        </p:nvCxnSpPr>
        <p:spPr>
          <a:xfrm>
            <a:off x="4329544" y="2635827"/>
            <a:ext cx="3564083" cy="0"/>
          </a:xfrm>
          <a:prstGeom prst="straightConnector1">
            <a:avLst/>
          </a:prstGeom>
          <a:ln w="635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A3B787-4CAB-466A-0814-6ABBF4FE4309}"/>
              </a:ext>
            </a:extLst>
          </p:cNvPr>
          <p:cNvSpPr txBox="1"/>
          <p:nvPr/>
        </p:nvSpPr>
        <p:spPr>
          <a:xfrm>
            <a:off x="5873461" y="1176539"/>
            <a:ext cx="641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DOI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19A529-D533-B5A1-2F4F-EABA891339D2}"/>
              </a:ext>
            </a:extLst>
          </p:cNvPr>
          <p:cNvSpPr txBox="1"/>
          <p:nvPr/>
        </p:nvSpPr>
        <p:spPr>
          <a:xfrm>
            <a:off x="5153024" y="2222558"/>
            <a:ext cx="2401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Persistent </a:t>
            </a:r>
            <a:r>
              <a:rPr lang="en-US" altLang="ru-RU" dirty="0">
                <a:solidFill>
                  <a:prstClr val="black"/>
                </a:solidFill>
              </a:rPr>
              <a:t>URLs (PIDs)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F07846-D7B5-4C61-B8B4-6DFD7A15202E}"/>
              </a:ext>
            </a:extLst>
          </p:cNvPr>
          <p:cNvCxnSpPr>
            <a:cxnSpLocks/>
          </p:cNvCxnSpPr>
          <p:nvPr/>
        </p:nvCxnSpPr>
        <p:spPr>
          <a:xfrm flipV="1">
            <a:off x="3851562" y="2815934"/>
            <a:ext cx="0" cy="163137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58EF89-DDB0-6E64-C738-1DEEEF60D06C}"/>
              </a:ext>
            </a:extLst>
          </p:cNvPr>
          <p:cNvCxnSpPr>
            <a:cxnSpLocks/>
          </p:cNvCxnSpPr>
          <p:nvPr/>
        </p:nvCxnSpPr>
        <p:spPr>
          <a:xfrm flipV="1">
            <a:off x="11017825" y="2812471"/>
            <a:ext cx="0" cy="163483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96FE00-1C46-85C8-7C5E-987224668C0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727623" y="2999504"/>
            <a:ext cx="0" cy="1458196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09740A-5C93-37AE-A67A-B869DDD66FBC}"/>
              </a:ext>
            </a:extLst>
          </p:cNvPr>
          <p:cNvCxnSpPr>
            <a:cxnSpLocks/>
          </p:cNvCxnSpPr>
          <p:nvPr/>
        </p:nvCxnSpPr>
        <p:spPr>
          <a:xfrm>
            <a:off x="2481696" y="3016822"/>
            <a:ext cx="0" cy="1440878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795D79D-D5E4-4277-0E5D-6A1AE70C4D31}"/>
              </a:ext>
            </a:extLst>
          </p:cNvPr>
          <p:cNvSpPr txBox="1"/>
          <p:nvPr/>
        </p:nvSpPr>
        <p:spPr>
          <a:xfrm rot="16200000">
            <a:off x="3306259" y="3406521"/>
            <a:ext cx="1037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URL:</a:t>
            </a:r>
          </a:p>
          <a:p>
            <a:r>
              <a:rPr lang="en-US" altLang="ru-RU" dirty="0">
                <a:solidFill>
                  <a:prstClr val="black"/>
                </a:solidFill>
              </a:rPr>
              <a:t>Live data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990796-3B6E-05D7-BABE-2F691B9B15C4}"/>
              </a:ext>
            </a:extLst>
          </p:cNvPr>
          <p:cNvSpPr txBox="1"/>
          <p:nvPr/>
        </p:nvSpPr>
        <p:spPr>
          <a:xfrm rot="16200000">
            <a:off x="10323586" y="3389201"/>
            <a:ext cx="1356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DOI:</a:t>
            </a:r>
          </a:p>
          <a:p>
            <a:r>
              <a:rPr lang="en-US" altLang="ru-RU" dirty="0">
                <a:solidFill>
                  <a:prstClr val="black"/>
                </a:solidFill>
              </a:rPr>
              <a:t>Data archive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20F3C8-DA75-4F36-CE5D-6405A8D5F817}"/>
              </a:ext>
            </a:extLst>
          </p:cNvPr>
          <p:cNvSpPr txBox="1"/>
          <p:nvPr/>
        </p:nvSpPr>
        <p:spPr>
          <a:xfrm rot="16200000">
            <a:off x="1486123" y="3564074"/>
            <a:ext cx="1595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replicability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E01370-EBCB-BBC1-499D-F371F9815B32}"/>
              </a:ext>
            </a:extLst>
          </p:cNvPr>
          <p:cNvSpPr txBox="1"/>
          <p:nvPr/>
        </p:nvSpPr>
        <p:spPr>
          <a:xfrm rot="16200000">
            <a:off x="8700227" y="3554327"/>
            <a:ext cx="1624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reproducibility</a:t>
            </a:r>
          </a:p>
        </p:txBody>
      </p:sp>
    </p:spTree>
    <p:extLst>
      <p:ext uri="{BB962C8B-B14F-4D97-AF65-F5344CB8AC3E}">
        <p14:creationId xmlns:p14="http://schemas.microsoft.com/office/powerpoint/2010/main" val="75681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Graph as a Research Workflow Representation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5915E2-9ECB-61BD-6116-9D0EA8C65307}"/>
              </a:ext>
            </a:extLst>
          </p:cNvPr>
          <p:cNvGrpSpPr/>
          <p:nvPr/>
        </p:nvGrpSpPr>
        <p:grpSpPr>
          <a:xfrm>
            <a:off x="9177499" y="3087795"/>
            <a:ext cx="2921194" cy="830997"/>
            <a:chOff x="9177499" y="3087795"/>
            <a:chExt cx="2921194" cy="830997"/>
          </a:xfrm>
        </p:grpSpPr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97FC09D8-7C9D-A82C-F1E4-A627798E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8105" y="3087795"/>
              <a:ext cx="2160588" cy="830997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Report</a:t>
              </a:r>
              <a:r>
                <a:rPr lang="ru-RU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/ Publication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6456E-0E92-5764-D492-677045C335DF}"/>
                </a:ext>
              </a:extLst>
            </p:cNvPr>
            <p:cNvCxnSpPr>
              <a:cxnSpLocks/>
            </p:cNvCxnSpPr>
            <p:nvPr/>
          </p:nvCxnSpPr>
          <p:spPr>
            <a:xfrm>
              <a:off x="9177499" y="3490124"/>
              <a:ext cx="780702" cy="1757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38012" cy="3804975"/>
            <a:chOff x="80387" y="2404905"/>
            <a:chExt cx="109380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11009799" y="3918792"/>
              <a:ext cx="8600" cy="2291088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characterisations</a:t>
              </a: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4EA30D-F153-82B0-C583-94B851EACC4D}"/>
              </a:ext>
            </a:extLst>
          </p:cNvPr>
          <p:cNvCxnSpPr>
            <a:cxnSpLocks/>
          </p:cNvCxnSpPr>
          <p:nvPr/>
        </p:nvCxnSpPr>
        <p:spPr>
          <a:xfrm>
            <a:off x="2647551" y="2420134"/>
            <a:ext cx="7324222" cy="698451"/>
          </a:xfrm>
          <a:prstGeom prst="straightConnector1">
            <a:avLst/>
          </a:prstGeom>
          <a:noFill/>
          <a:ln w="63500" cap="flat" cmpd="sng" algn="ctr">
            <a:solidFill>
              <a:schemeClr val="accent6">
                <a:alpha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E70316-5D57-C2A6-BA9F-46B72DE676DB}"/>
              </a:ext>
            </a:extLst>
          </p:cNvPr>
          <p:cNvSpPr txBox="1"/>
          <p:nvPr/>
        </p:nvSpPr>
        <p:spPr>
          <a:xfrm>
            <a:off x="200965" y="894863"/>
            <a:ext cx="106110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/>
              <a:t>STAR</a:t>
            </a:r>
            <a:r>
              <a:rPr lang="en-US" sz="2200" dirty="0"/>
              <a:t> paradigm: </a:t>
            </a:r>
            <a:r>
              <a:rPr lang="en-US" sz="2200" b="1" dirty="0" err="1"/>
              <a:t>S</a:t>
            </a:r>
            <a:r>
              <a:rPr lang="en-US" sz="2200" dirty="0" err="1"/>
              <a:t>tatefulness</a:t>
            </a:r>
            <a:r>
              <a:rPr lang="en-US" sz="2200" dirty="0"/>
              <a:t>, </a:t>
            </a:r>
            <a:r>
              <a:rPr lang="en-US" sz="2200" b="1" dirty="0"/>
              <a:t>T</a:t>
            </a:r>
            <a:r>
              <a:rPr lang="en-US" sz="2200" dirty="0"/>
              <a:t>raceability, </a:t>
            </a:r>
            <a:r>
              <a:rPr lang="en-US" sz="2200" b="1" dirty="0"/>
              <a:t>A</a:t>
            </a:r>
            <a:r>
              <a:rPr lang="en-US" sz="2200" dirty="0"/>
              <a:t>im, and </a:t>
            </a:r>
            <a:r>
              <a:rPr lang="en-US" sz="2200" b="1" dirty="0"/>
              <a:t>R</a:t>
            </a:r>
            <a:r>
              <a:rPr lang="en-US" sz="2200" dirty="0"/>
              <a:t>esult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Statefulness</a:t>
            </a:r>
            <a:r>
              <a:rPr lang="en-US" dirty="0"/>
              <a:t>: Sample Transformation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https://crc1625.mdi.ruhr-uni-bochum.de/object/10472-agauirpdpt-on-au-111-on-mica-34573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A33C2-EF4D-EA40-8982-5B12B3D63E0E}"/>
              </a:ext>
            </a:extLst>
          </p:cNvPr>
          <p:cNvSpPr txBox="1"/>
          <p:nvPr/>
        </p:nvSpPr>
        <p:spPr>
          <a:xfrm>
            <a:off x="231112" y="791190"/>
            <a:ext cx="9827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800" dirty="0"/>
              <a:t>Create Processing State &amp; Split Sample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D65FF-7CD8-A9E8-EA02-908191801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29" y="1559356"/>
            <a:ext cx="6866581" cy="137476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B11A2F9E-5C88-5224-E5C4-59716E32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87" y="3721599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initial state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99C727D9-1DA9-5856-583C-4F3C23D2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030" y="3713226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changed 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89F477-9A98-7B4A-F6FA-1756407C0C04}"/>
              </a:ext>
            </a:extLst>
          </p:cNvPr>
          <p:cNvCxnSpPr>
            <a:cxnSpLocks/>
          </p:cNvCxnSpPr>
          <p:nvPr/>
        </p:nvCxnSpPr>
        <p:spPr>
          <a:xfrm>
            <a:off x="2304683" y="4031770"/>
            <a:ext cx="1192149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DD6333-E85E-DB72-8168-8BA9CD311679}"/>
              </a:ext>
            </a:extLst>
          </p:cNvPr>
          <p:cNvSpPr txBox="1"/>
          <p:nvPr/>
        </p:nvSpPr>
        <p:spPr>
          <a:xfrm>
            <a:off x="2332898" y="3686790"/>
            <a:ext cx="1646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annealing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99448755-4E5C-17E1-9E5D-74A835440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4082" y="3212489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Sample_2a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2a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F40CE2-276D-413A-0964-2FCD099FD087}"/>
              </a:ext>
            </a:extLst>
          </p:cNvPr>
          <p:cNvCxnSpPr>
            <a:cxnSpLocks/>
            <a:stCxn id="16" idx="3"/>
            <a:endCxn id="49" idx="1"/>
          </p:cNvCxnSpPr>
          <p:nvPr/>
        </p:nvCxnSpPr>
        <p:spPr>
          <a:xfrm flipV="1">
            <a:off x="8834670" y="1297937"/>
            <a:ext cx="1064928" cy="224078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251AB0-3126-0AAB-C604-24D7B2A9C54E}"/>
              </a:ext>
            </a:extLst>
          </p:cNvPr>
          <p:cNvSpPr txBox="1"/>
          <p:nvPr/>
        </p:nvSpPr>
        <p:spPr>
          <a:xfrm rot="17863206">
            <a:off x="8705229" y="2291746"/>
            <a:ext cx="99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polishing</a:t>
            </a:r>
          </a:p>
        </p:txBody>
      </p:sp>
      <p:sp>
        <p:nvSpPr>
          <p:cNvPr id="21" name="Flowchart: Multidocument 20">
            <a:extLst>
              <a:ext uri="{FF2B5EF4-FFF2-40B4-BE49-F238E27FC236}">
                <a16:creationId xmlns:a16="http://schemas.microsoft.com/office/drawing/2014/main" id="{ED4A8531-542B-393C-1DE8-D82F7E99B2E0}"/>
              </a:ext>
            </a:extLst>
          </p:cNvPr>
          <p:cNvSpPr/>
          <p:nvPr/>
        </p:nvSpPr>
        <p:spPr>
          <a:xfrm>
            <a:off x="331605" y="4913644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24DA7A-2AF7-DB62-1E34-0BB935E24F5B}"/>
              </a:ext>
            </a:extLst>
          </p:cNvPr>
          <p:cNvCxnSpPr>
            <a:cxnSpLocks/>
          </p:cNvCxnSpPr>
          <p:nvPr/>
        </p:nvCxnSpPr>
        <p:spPr>
          <a:xfrm flipV="1">
            <a:off x="5632493" y="3858567"/>
            <a:ext cx="1079811" cy="175526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DD10BEB-2CCD-7D55-516C-F3BB4CBB8965}"/>
              </a:ext>
            </a:extLst>
          </p:cNvPr>
          <p:cNvCxnSpPr>
            <a:cxnSpLocks/>
            <a:stCxn id="2" idx="2"/>
            <a:endCxn id="21" idx="0"/>
          </p:cNvCxnSpPr>
          <p:nvPr/>
        </p:nvCxnSpPr>
        <p:spPr>
          <a:xfrm>
            <a:off x="1219581" y="4374062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Text Box 10">
            <a:extLst>
              <a:ext uri="{FF2B5EF4-FFF2-40B4-BE49-F238E27FC236}">
                <a16:creationId xmlns:a16="http://schemas.microsoft.com/office/drawing/2014/main" id="{2EDFE7ED-05D6-0B12-E78F-8DCD3682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708" y="4219001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Sample_2b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2b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2" name="Flowchart: Multidocument 41">
            <a:extLst>
              <a:ext uri="{FF2B5EF4-FFF2-40B4-BE49-F238E27FC236}">
                <a16:creationId xmlns:a16="http://schemas.microsoft.com/office/drawing/2014/main" id="{CB1303DF-0501-FF45-BC7C-2C745980F9C9}"/>
              </a:ext>
            </a:extLst>
          </p:cNvPr>
          <p:cNvSpPr/>
          <p:nvPr/>
        </p:nvSpPr>
        <p:spPr>
          <a:xfrm>
            <a:off x="3719575" y="4925370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54DD39C-F4B2-B93A-0C58-84B4FE790C14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4607551" y="4385788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AE05135-84A4-A3EA-18E1-BF716C1D8AE8}"/>
              </a:ext>
            </a:extLst>
          </p:cNvPr>
          <p:cNvSpPr txBox="1"/>
          <p:nvPr/>
        </p:nvSpPr>
        <p:spPr>
          <a:xfrm>
            <a:off x="5690727" y="3557836"/>
            <a:ext cx="890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splitting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07DCD58-97D0-E014-D88B-F72514B54A44}"/>
              </a:ext>
            </a:extLst>
          </p:cNvPr>
          <p:cNvCxnSpPr>
            <a:cxnSpLocks/>
          </p:cNvCxnSpPr>
          <p:nvPr/>
        </p:nvCxnSpPr>
        <p:spPr>
          <a:xfrm>
            <a:off x="5634169" y="4025719"/>
            <a:ext cx="1058039" cy="224734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Text Box 10">
            <a:extLst>
              <a:ext uri="{FF2B5EF4-FFF2-40B4-BE49-F238E27FC236}">
                <a16:creationId xmlns:a16="http://schemas.microsoft.com/office/drawing/2014/main" id="{94004F91-BCBC-F3E1-F6E0-A55B0A0EF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9598" y="971705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Sample_2a_2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2a 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3" name="Flowchart: Multidocument 52">
            <a:extLst>
              <a:ext uri="{FF2B5EF4-FFF2-40B4-BE49-F238E27FC236}">
                <a16:creationId xmlns:a16="http://schemas.microsoft.com/office/drawing/2014/main" id="{C34E2817-B967-6D26-CD01-1D6DAAE15650}"/>
              </a:ext>
            </a:extLst>
          </p:cNvPr>
          <p:cNvSpPr/>
          <p:nvPr/>
        </p:nvSpPr>
        <p:spPr>
          <a:xfrm>
            <a:off x="10162243" y="2173798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Documents2a_2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C949F08-3575-0DC7-83C4-E2241457AFC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11050219" y="163421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Text Box 10">
            <a:extLst>
              <a:ext uri="{FF2B5EF4-FFF2-40B4-BE49-F238E27FC236}">
                <a16:creationId xmlns:a16="http://schemas.microsoft.com/office/drawing/2014/main" id="{42EDC877-4329-2D15-1624-AF168FC6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271" y="3656286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Sample_2b_2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>
                <a:solidFill>
                  <a:schemeClr val="tx1"/>
                </a:solidFill>
                <a:latin typeface="Arial" panose="020B0604020202020204" pitchFamily="34" charset="0"/>
              </a:rPr>
              <a:t>subsample 2b 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6" name="Flowchart: Multidocument 55">
            <a:extLst>
              <a:ext uri="{FF2B5EF4-FFF2-40B4-BE49-F238E27FC236}">
                <a16:creationId xmlns:a16="http://schemas.microsoft.com/office/drawing/2014/main" id="{8063DD91-A237-C04C-ADB6-EA381C0621D6}"/>
              </a:ext>
            </a:extLst>
          </p:cNvPr>
          <p:cNvSpPr/>
          <p:nvPr/>
        </p:nvSpPr>
        <p:spPr>
          <a:xfrm>
            <a:off x="10163916" y="4858379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Documents2b_2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C0B7B76-6B03-6841-B3BF-680CEE9A96AE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11051892" y="431879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0D512E1-0373-74F9-EBAC-E95DD47B2AE9}"/>
              </a:ext>
            </a:extLst>
          </p:cNvPr>
          <p:cNvCxnSpPr>
            <a:cxnSpLocks/>
            <a:stCxn id="41" idx="3"/>
            <a:endCxn id="55" idx="1"/>
          </p:cNvCxnSpPr>
          <p:nvPr/>
        </p:nvCxnSpPr>
        <p:spPr>
          <a:xfrm flipV="1">
            <a:off x="8826296" y="3982518"/>
            <a:ext cx="1074975" cy="56271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0F2A870-E5CF-0F50-3540-2633688DC36F}"/>
              </a:ext>
            </a:extLst>
          </p:cNvPr>
          <p:cNvSpPr txBox="1"/>
          <p:nvPr/>
        </p:nvSpPr>
        <p:spPr>
          <a:xfrm rot="19837486">
            <a:off x="8767195" y="3931302"/>
            <a:ext cx="99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oxidation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35245A-BF8D-586C-D083-A1BC751BE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724" y="1397715"/>
            <a:ext cx="3824456" cy="177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1600FE-8D59-C053-F3EA-41A9E2C840D7}"/>
              </a:ext>
            </a:extLst>
          </p:cNvPr>
          <p:cNvCxnSpPr>
            <a:cxnSpLocks/>
          </p:cNvCxnSpPr>
          <p:nvPr/>
        </p:nvCxnSpPr>
        <p:spPr>
          <a:xfrm>
            <a:off x="1477108" y="2893925"/>
            <a:ext cx="1436914" cy="844062"/>
          </a:xfrm>
          <a:prstGeom prst="straightConnector1">
            <a:avLst/>
          </a:prstGeom>
          <a:noFill/>
          <a:ln w="63500" cap="flat" cmpd="sng" algn="ctr">
            <a:solidFill>
              <a:schemeClr val="accent4"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06ED51-FFA6-05B7-9AEA-B368F7EB65F9}"/>
              </a:ext>
            </a:extLst>
          </p:cNvPr>
          <p:cNvCxnSpPr>
            <a:cxnSpLocks/>
          </p:cNvCxnSpPr>
          <p:nvPr/>
        </p:nvCxnSpPr>
        <p:spPr>
          <a:xfrm>
            <a:off x="5196673" y="3086518"/>
            <a:ext cx="932822" cy="601227"/>
          </a:xfrm>
          <a:prstGeom prst="straightConnector1">
            <a:avLst/>
          </a:prstGeom>
          <a:noFill/>
          <a:ln w="63500" cap="flat" cmpd="sng" algn="ctr">
            <a:solidFill>
              <a:schemeClr val="accent4"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8179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3ACB6-EA28-EEFA-A02E-FCF3CC12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5DF4254-C6A9-D8F2-9901-662B9DA2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RDMS evolution towards AI-ready datasets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D6E0B3-59DD-2A0F-7467-F8EC4EC4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4995" y="6372001"/>
            <a:ext cx="4781263" cy="485999"/>
          </a:xfrm>
        </p:spPr>
        <p:txBody>
          <a:bodyPr/>
          <a:lstStyle/>
          <a:p>
            <a:pPr indent="0">
              <a:buNone/>
            </a:pPr>
            <a:r>
              <a:rPr lang="de-DE" sz="1000" b="0" dirty="0"/>
              <a:t>RDMS: Research Data Management System</a:t>
            </a:r>
          </a:p>
          <a:p>
            <a:pPr indent="0">
              <a:buNone/>
            </a:pPr>
            <a:endParaRPr lang="en-US" b="0" dirty="0"/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5DD17B60-2780-BE49-E6EA-144D2D94CBDE}"/>
              </a:ext>
            </a:extLst>
          </p:cNvPr>
          <p:cNvCxnSpPr>
            <a:cxnSpLocks/>
          </p:cNvCxnSpPr>
          <p:nvPr/>
        </p:nvCxnSpPr>
        <p:spPr>
          <a:xfrm flipH="1">
            <a:off x="10733844" y="2908946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3A6BF1-3D41-47B4-C71A-A71FAA9BFF50}"/>
              </a:ext>
            </a:extLst>
          </p:cNvPr>
          <p:cNvCxnSpPr>
            <a:cxnSpLocks/>
          </p:cNvCxnSpPr>
          <p:nvPr/>
        </p:nvCxnSpPr>
        <p:spPr>
          <a:xfrm>
            <a:off x="8223250" y="2451100"/>
            <a:ext cx="0" cy="34353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0">
            <a:extLst>
              <a:ext uri="{FF2B5EF4-FFF2-40B4-BE49-F238E27FC236}">
                <a16:creationId xmlns:a16="http://schemas.microsoft.com/office/drawing/2014/main" id="{6C7DC4C8-F737-C1D4-2268-052B36936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10" y="241280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2D5AA-982E-D1C4-FE8F-7C541A5C86F3}"/>
              </a:ext>
            </a:extLst>
          </p:cNvPr>
          <p:cNvSpPr txBox="1"/>
          <p:nvPr/>
        </p:nvSpPr>
        <p:spPr>
          <a:xfrm>
            <a:off x="10935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24C74A-A2E1-FCE0-247B-62C599099ADE}"/>
              </a:ext>
            </a:extLst>
          </p:cNvPr>
          <p:cNvSpPr/>
          <p:nvPr/>
        </p:nvSpPr>
        <p:spPr>
          <a:xfrm>
            <a:off x="2088452" y="27095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032E2EA-67CA-7428-85FB-6D37BB630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9" y="372076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F4920A-80FF-7722-6C97-06724BC5FCFD}"/>
              </a:ext>
            </a:extLst>
          </p:cNvPr>
          <p:cNvSpPr txBox="1"/>
          <p:nvPr/>
        </p:nvSpPr>
        <p:spPr>
          <a:xfrm>
            <a:off x="5882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FCB9D2-E7CB-F4A0-2F10-77788B08CB49}"/>
              </a:ext>
            </a:extLst>
          </p:cNvPr>
          <p:cNvSpPr/>
          <p:nvPr/>
        </p:nvSpPr>
        <p:spPr>
          <a:xfrm>
            <a:off x="50095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A08754-C516-8199-9E87-7425355F0210}"/>
              </a:ext>
            </a:extLst>
          </p:cNvPr>
          <p:cNvSpPr/>
          <p:nvPr/>
        </p:nvSpPr>
        <p:spPr>
          <a:xfrm>
            <a:off x="1066381" y="4017526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B10CE56-DB79-ED86-576E-DD01E07A9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218" y="3722436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51C43-F12C-A6DA-DB45-C90A1321B7FC}"/>
              </a:ext>
            </a:extLst>
          </p:cNvPr>
          <p:cNvSpPr txBox="1"/>
          <p:nvPr/>
        </p:nvSpPr>
        <p:spPr>
          <a:xfrm>
            <a:off x="21366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BA4D4D5-CB9F-17E1-0E7B-562C50F28370}"/>
              </a:ext>
            </a:extLst>
          </p:cNvPr>
          <p:cNvSpPr/>
          <p:nvPr/>
        </p:nvSpPr>
        <p:spPr>
          <a:xfrm>
            <a:off x="2185031" y="4026529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4B1F66-0C3D-9FB2-43E6-2A070219C69C}"/>
              </a:ext>
            </a:extLst>
          </p:cNvPr>
          <p:cNvSpPr/>
          <p:nvPr/>
        </p:nvSpPr>
        <p:spPr>
          <a:xfrm>
            <a:off x="31568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742EBEC-06DB-7DE1-8445-8EB30E875F4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25500" y="3182815"/>
            <a:ext cx="1000933" cy="53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A268D7-37C2-CA74-6435-0025E8E7460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826433" y="3182815"/>
            <a:ext cx="1088217" cy="53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6DFCDC7-6E18-E6B2-3B8C-AA6602B84686}"/>
              </a:ext>
            </a:extLst>
          </p:cNvPr>
          <p:cNvSpPr/>
          <p:nvPr/>
        </p:nvSpPr>
        <p:spPr>
          <a:xfrm>
            <a:off x="26739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38C677C-90C6-E4C0-5D8E-6CCF24C21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" y="504156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4A2733-1A87-4FB1-B65E-8C7C7356BFA5}"/>
              </a:ext>
            </a:extLst>
          </p:cNvPr>
          <p:cNvSpPr txBox="1"/>
          <p:nvPr/>
        </p:nvSpPr>
        <p:spPr>
          <a:xfrm>
            <a:off x="5247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subsubproject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BA829D8-61E7-180B-7175-AB374BE40B9D}"/>
              </a:ext>
            </a:extLst>
          </p:cNvPr>
          <p:cNvSpPr/>
          <p:nvPr/>
        </p:nvSpPr>
        <p:spPr>
          <a:xfrm>
            <a:off x="103435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C00AE8-8288-8FD6-E87F-6521270C4E5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91662" y="4490775"/>
            <a:ext cx="4296" cy="5635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0">
            <a:extLst>
              <a:ext uri="{FF2B5EF4-FFF2-40B4-BE49-F238E27FC236}">
                <a16:creationId xmlns:a16="http://schemas.microsoft.com/office/drawing/2014/main" id="{6FF3FDEE-D0B5-F3E3-601C-FB41626E1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0" y="241280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35FCA1-A94D-3911-E13E-8ABF26B3212F}"/>
              </a:ext>
            </a:extLst>
          </p:cNvPr>
          <p:cNvSpPr txBox="1"/>
          <p:nvPr/>
        </p:nvSpPr>
        <p:spPr>
          <a:xfrm>
            <a:off x="53353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project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FCC5AAD-210D-856D-F520-06ED883C3AB9}"/>
              </a:ext>
            </a:extLst>
          </p:cNvPr>
          <p:cNvSpPr/>
          <p:nvPr/>
        </p:nvSpPr>
        <p:spPr>
          <a:xfrm>
            <a:off x="6292152" y="27222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DD535DDB-B293-C9BD-4447-018C67067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689" y="37207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540499-E080-C166-B8BE-C9245DBC2D91}"/>
              </a:ext>
            </a:extLst>
          </p:cNvPr>
          <p:cNvSpPr txBox="1"/>
          <p:nvPr/>
        </p:nvSpPr>
        <p:spPr>
          <a:xfrm>
            <a:off x="434507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6C22DD-00A6-1CA7-2071-540FEEB6E7C5}"/>
              </a:ext>
            </a:extLst>
          </p:cNvPr>
          <p:cNvSpPr/>
          <p:nvPr/>
        </p:nvSpPr>
        <p:spPr>
          <a:xfrm>
            <a:off x="478720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0A77214-1592-F4C1-1D04-7D06A3995D55}"/>
              </a:ext>
            </a:extLst>
          </p:cNvPr>
          <p:cNvSpPr/>
          <p:nvPr/>
        </p:nvSpPr>
        <p:spPr>
          <a:xfrm>
            <a:off x="5352631" y="4019907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C5D31BA5-4D68-D792-10E0-2EB7295AC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018" y="372243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B2DE38-50C6-A677-33AD-B846BED868AB}"/>
              </a:ext>
            </a:extLst>
          </p:cNvPr>
          <p:cNvSpPr txBox="1"/>
          <p:nvPr/>
        </p:nvSpPr>
        <p:spPr>
          <a:xfrm>
            <a:off x="63784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CFE6935-DBE5-8943-4054-1F755232CE26}"/>
              </a:ext>
            </a:extLst>
          </p:cNvPr>
          <p:cNvSpPr/>
          <p:nvPr/>
        </p:nvSpPr>
        <p:spPr>
          <a:xfrm>
            <a:off x="6426831" y="4021767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75A5A39-4EC0-3F66-3E60-D0162704A0C2}"/>
              </a:ext>
            </a:extLst>
          </p:cNvPr>
          <p:cNvSpPr/>
          <p:nvPr/>
        </p:nvSpPr>
        <p:spPr>
          <a:xfrm>
            <a:off x="73986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2633AF-24E3-58F1-C77E-2286B0B908D8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86350" y="3182815"/>
            <a:ext cx="981883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785F83E-5EEA-5FF3-81D8-E0CC70AC55D6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068233" y="3182815"/>
            <a:ext cx="1094567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988282D2-6EF6-C5D4-A369-BA5B88953A69}"/>
              </a:ext>
            </a:extLst>
          </p:cNvPr>
          <p:cNvSpPr/>
          <p:nvPr/>
        </p:nvSpPr>
        <p:spPr>
          <a:xfrm>
            <a:off x="69157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9C3B3933-A92A-2247-3904-38CC49F87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339" y="50415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4D2199-D45E-0435-0D8D-1241E205C8FA}"/>
              </a:ext>
            </a:extLst>
          </p:cNvPr>
          <p:cNvSpPr txBox="1"/>
          <p:nvPr/>
        </p:nvSpPr>
        <p:spPr>
          <a:xfrm>
            <a:off x="433872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subsubproject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BF2B001-B34D-178E-044A-86FC9A153D2B}"/>
              </a:ext>
            </a:extLst>
          </p:cNvPr>
          <p:cNvSpPr/>
          <p:nvPr/>
        </p:nvSpPr>
        <p:spPr>
          <a:xfrm>
            <a:off x="532060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A1BDFEB-CE6D-5B54-1907-99B12C90C52A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5077912" y="4490775"/>
            <a:ext cx="4296" cy="563577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1925EC5D-2992-EB0B-4901-9CC58E14E04E}"/>
              </a:ext>
            </a:extLst>
          </p:cNvPr>
          <p:cNvCxnSpPr>
            <a:cxnSpLocks/>
            <a:stCxn id="41" idx="4"/>
            <a:endCxn id="52" idx="2"/>
          </p:cNvCxnSpPr>
          <p:nvPr/>
        </p:nvCxnSpPr>
        <p:spPr>
          <a:xfrm rot="16200000" flipH="1">
            <a:off x="4600819" y="4807786"/>
            <a:ext cx="1107133" cy="332433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8B950149-9AA0-193D-1C79-B27CB7B67326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rot="10800000" flipV="1">
            <a:off x="4988170" y="2923233"/>
            <a:ext cx="1303983" cy="1095270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BB04831F-6908-DD9A-2CD0-94BE50AE0C37}"/>
              </a:ext>
            </a:extLst>
          </p:cNvPr>
          <p:cNvCxnSpPr>
            <a:cxnSpLocks/>
            <a:stCxn id="49" idx="4"/>
            <a:endCxn id="46" idx="4"/>
          </p:cNvCxnSpPr>
          <p:nvPr/>
        </p:nvCxnSpPr>
        <p:spPr>
          <a:xfrm rot="5400000" flipH="1" flipV="1">
            <a:off x="7354523" y="4183360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A4713878-7623-463F-3F4A-0A778CB3DBB3}"/>
              </a:ext>
            </a:extLst>
          </p:cNvPr>
          <p:cNvCxnSpPr>
            <a:cxnSpLocks/>
            <a:stCxn id="38" idx="2"/>
            <a:endCxn id="42" idx="0"/>
          </p:cNvCxnSpPr>
          <p:nvPr/>
        </p:nvCxnSpPr>
        <p:spPr>
          <a:xfrm rot="10800000" flipV="1">
            <a:off x="5553598" y="2923233"/>
            <a:ext cx="738554" cy="1096674"/>
          </a:xfrm>
          <a:prstGeom prst="curved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1213B28-3B5E-8E71-EF09-C20599E8F3B6}"/>
              </a:ext>
            </a:extLst>
          </p:cNvPr>
          <p:cNvCxnSpPr>
            <a:cxnSpLocks/>
            <a:stCxn id="42" idx="6"/>
            <a:endCxn id="45" idx="2"/>
          </p:cNvCxnSpPr>
          <p:nvPr/>
        </p:nvCxnSpPr>
        <p:spPr>
          <a:xfrm>
            <a:off x="5754565" y="4220874"/>
            <a:ext cx="672266" cy="186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1AB8840B-147F-D925-6A43-CDCFD51EDC26}"/>
              </a:ext>
            </a:extLst>
          </p:cNvPr>
          <p:cNvCxnSpPr>
            <a:cxnSpLocks/>
            <a:stCxn id="42" idx="4"/>
            <a:endCxn id="49" idx="4"/>
          </p:cNvCxnSpPr>
          <p:nvPr/>
        </p:nvCxnSpPr>
        <p:spPr>
          <a:xfrm rot="16200000" flipH="1">
            <a:off x="6331862" y="3643577"/>
            <a:ext cx="6622" cy="1563150"/>
          </a:xfrm>
          <a:prstGeom prst="curvedConnector3">
            <a:avLst>
              <a:gd name="adj1" fmla="val 3552129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0ADCAD2B-3907-E482-4FA6-A2EFAE1235E7}"/>
              </a:ext>
            </a:extLst>
          </p:cNvPr>
          <p:cNvCxnSpPr>
            <a:cxnSpLocks/>
            <a:stCxn id="45" idx="0"/>
            <a:endCxn id="49" idx="0"/>
          </p:cNvCxnSpPr>
          <p:nvPr/>
        </p:nvCxnSpPr>
        <p:spPr>
          <a:xfrm rot="16200000" flipH="1">
            <a:off x="6869892" y="3779673"/>
            <a:ext cx="4762" cy="488950"/>
          </a:xfrm>
          <a:prstGeom prst="curvedConnector3">
            <a:avLst>
              <a:gd name="adj1" fmla="val -4800504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183C83D-8BFA-ABD8-B595-D8CA024BB64C}"/>
              </a:ext>
            </a:extLst>
          </p:cNvPr>
          <p:cNvCxnSpPr>
            <a:cxnSpLocks/>
            <a:stCxn id="41" idx="4"/>
            <a:endCxn id="42" idx="4"/>
          </p:cNvCxnSpPr>
          <p:nvPr/>
        </p:nvCxnSpPr>
        <p:spPr>
          <a:xfrm rot="16200000" flipH="1">
            <a:off x="5270181" y="4138424"/>
            <a:ext cx="1404" cy="565429"/>
          </a:xfrm>
          <a:prstGeom prst="curvedConnector3">
            <a:avLst>
              <a:gd name="adj1" fmla="val 16382051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10">
            <a:extLst>
              <a:ext uri="{FF2B5EF4-FFF2-40B4-BE49-F238E27FC236}">
                <a16:creationId xmlns:a16="http://schemas.microsoft.com/office/drawing/2014/main" id="{925FECB5-62E4-C674-870B-8F8C774A7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810" y="241280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8A709C-D807-AC88-036F-3085E2AF8056}"/>
              </a:ext>
            </a:extLst>
          </p:cNvPr>
          <p:cNvSpPr txBox="1"/>
          <p:nvPr/>
        </p:nvSpPr>
        <p:spPr>
          <a:xfrm>
            <a:off x="95771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project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A0A396FF-0431-B2FB-088B-FA00A5A13296}"/>
              </a:ext>
            </a:extLst>
          </p:cNvPr>
          <p:cNvSpPr/>
          <p:nvPr/>
        </p:nvSpPr>
        <p:spPr>
          <a:xfrm>
            <a:off x="10533952" y="27222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25" name="Text Box 10">
            <a:extLst>
              <a:ext uri="{FF2B5EF4-FFF2-40B4-BE49-F238E27FC236}">
                <a16:creationId xmlns:a16="http://schemas.microsoft.com/office/drawing/2014/main" id="{EE2019A8-9C7B-9D29-3332-D5CC58EA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489" y="37207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321F46F-2481-6402-F3AB-05F244D7EB19}"/>
              </a:ext>
            </a:extLst>
          </p:cNvPr>
          <p:cNvSpPr txBox="1"/>
          <p:nvPr/>
        </p:nvSpPr>
        <p:spPr>
          <a:xfrm>
            <a:off x="858687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E9E5E80C-999E-8AEB-D6E4-FF96661DADCD}"/>
              </a:ext>
            </a:extLst>
          </p:cNvPr>
          <p:cNvSpPr/>
          <p:nvPr/>
        </p:nvSpPr>
        <p:spPr>
          <a:xfrm>
            <a:off x="902900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2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FB5A64DF-68C7-CDA6-D9DA-6CBEE2FAF985}"/>
              </a:ext>
            </a:extLst>
          </p:cNvPr>
          <p:cNvSpPr/>
          <p:nvPr/>
        </p:nvSpPr>
        <p:spPr>
          <a:xfrm>
            <a:off x="9594431" y="4017526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3</a:t>
            </a:r>
          </a:p>
        </p:txBody>
      </p:sp>
      <p:sp>
        <p:nvSpPr>
          <p:cNvPr id="1030" name="Text Box 10">
            <a:extLst>
              <a:ext uri="{FF2B5EF4-FFF2-40B4-BE49-F238E27FC236}">
                <a16:creationId xmlns:a16="http://schemas.microsoft.com/office/drawing/2014/main" id="{557BCA7D-470B-7052-B8FB-FBB53A250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818" y="372243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9E5B58F-B505-FA82-7243-A6093E5B20A4}"/>
              </a:ext>
            </a:extLst>
          </p:cNvPr>
          <p:cNvSpPr txBox="1"/>
          <p:nvPr/>
        </p:nvSpPr>
        <p:spPr>
          <a:xfrm>
            <a:off x="106202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1A7DA756-CFC8-A877-413D-545104964544}"/>
              </a:ext>
            </a:extLst>
          </p:cNvPr>
          <p:cNvSpPr/>
          <p:nvPr/>
        </p:nvSpPr>
        <p:spPr>
          <a:xfrm>
            <a:off x="10668631" y="4013829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6A3C86D7-26AA-2DA0-B7CA-527261687399}"/>
              </a:ext>
            </a:extLst>
          </p:cNvPr>
          <p:cNvSpPr/>
          <p:nvPr/>
        </p:nvSpPr>
        <p:spPr>
          <a:xfrm>
            <a:off x="116404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6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CF7F5CCF-0101-6FF6-6DED-9D0FC0387156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9328150" y="3182815"/>
            <a:ext cx="981883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281562B2-A493-3846-4D77-ADAB96A3FA05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10310033" y="3182815"/>
            <a:ext cx="1094567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Oval 1035">
            <a:extLst>
              <a:ext uri="{FF2B5EF4-FFF2-40B4-BE49-F238E27FC236}">
                <a16:creationId xmlns:a16="http://schemas.microsoft.com/office/drawing/2014/main" id="{F612ADC7-5DC2-B70C-C439-6AA83EBD181A}"/>
              </a:ext>
            </a:extLst>
          </p:cNvPr>
          <p:cNvSpPr/>
          <p:nvPr/>
        </p:nvSpPr>
        <p:spPr>
          <a:xfrm>
            <a:off x="111575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5</a:t>
            </a:r>
          </a:p>
        </p:txBody>
      </p:sp>
      <p:sp>
        <p:nvSpPr>
          <p:cNvPr id="1037" name="Text Box 10">
            <a:extLst>
              <a:ext uri="{FF2B5EF4-FFF2-40B4-BE49-F238E27FC236}">
                <a16:creationId xmlns:a16="http://schemas.microsoft.com/office/drawing/2014/main" id="{A4A8B03F-6588-4709-B3C9-8096D2B2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139" y="50415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2C4CC0E3-B2CF-CDA1-F858-06C7851F01AD}"/>
              </a:ext>
            </a:extLst>
          </p:cNvPr>
          <p:cNvSpPr txBox="1"/>
          <p:nvPr/>
        </p:nvSpPr>
        <p:spPr>
          <a:xfrm>
            <a:off x="858052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subsubproject</a:t>
            </a:r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BCE84A3F-D41E-1546-EE57-F42FB5240D26}"/>
              </a:ext>
            </a:extLst>
          </p:cNvPr>
          <p:cNvSpPr/>
          <p:nvPr/>
        </p:nvSpPr>
        <p:spPr>
          <a:xfrm>
            <a:off x="956240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7</a:t>
            </a:r>
          </a:p>
        </p:txBody>
      </p: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D175FE8F-983A-3F1B-4472-F683EA7361B1}"/>
              </a:ext>
            </a:extLst>
          </p:cNvPr>
          <p:cNvCxnSpPr>
            <a:cxnSpLocks/>
            <a:stCxn id="1025" idx="2"/>
          </p:cNvCxnSpPr>
          <p:nvPr/>
        </p:nvCxnSpPr>
        <p:spPr>
          <a:xfrm>
            <a:off x="9319712" y="4490775"/>
            <a:ext cx="4296" cy="563577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or: Curved 1040">
            <a:extLst>
              <a:ext uri="{FF2B5EF4-FFF2-40B4-BE49-F238E27FC236}">
                <a16:creationId xmlns:a16="http://schemas.microsoft.com/office/drawing/2014/main" id="{94B2BBDA-94C8-C201-D7FC-2FB3761E2775}"/>
              </a:ext>
            </a:extLst>
          </p:cNvPr>
          <p:cNvCxnSpPr>
            <a:cxnSpLocks/>
            <a:stCxn id="1028" idx="4"/>
            <a:endCxn id="1039" idx="2"/>
          </p:cNvCxnSpPr>
          <p:nvPr/>
        </p:nvCxnSpPr>
        <p:spPr>
          <a:xfrm rot="16200000" flipH="1">
            <a:off x="8842619" y="4807786"/>
            <a:ext cx="1107133" cy="332433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Connector: Curved 1041">
            <a:extLst>
              <a:ext uri="{FF2B5EF4-FFF2-40B4-BE49-F238E27FC236}">
                <a16:creationId xmlns:a16="http://schemas.microsoft.com/office/drawing/2014/main" id="{66560CDB-2CF4-357B-6EC6-F6104099010F}"/>
              </a:ext>
            </a:extLst>
          </p:cNvPr>
          <p:cNvCxnSpPr>
            <a:cxnSpLocks/>
            <a:stCxn id="1024" idx="2"/>
            <a:endCxn id="1028" idx="0"/>
          </p:cNvCxnSpPr>
          <p:nvPr/>
        </p:nvCxnSpPr>
        <p:spPr>
          <a:xfrm rot="10800000" flipV="1">
            <a:off x="9229970" y="2923233"/>
            <a:ext cx="1303983" cy="1095270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ctor: Curved 1042">
            <a:extLst>
              <a:ext uri="{FF2B5EF4-FFF2-40B4-BE49-F238E27FC236}">
                <a16:creationId xmlns:a16="http://schemas.microsoft.com/office/drawing/2014/main" id="{655265B0-9F9F-CC98-8767-40542CE02B4E}"/>
              </a:ext>
            </a:extLst>
          </p:cNvPr>
          <p:cNvCxnSpPr>
            <a:cxnSpLocks/>
            <a:stCxn id="1036" idx="4"/>
            <a:endCxn id="1033" idx="4"/>
          </p:cNvCxnSpPr>
          <p:nvPr/>
        </p:nvCxnSpPr>
        <p:spPr>
          <a:xfrm rot="5400000" flipH="1" flipV="1">
            <a:off x="11596323" y="4183360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nector: Curved 1043">
            <a:extLst>
              <a:ext uri="{FF2B5EF4-FFF2-40B4-BE49-F238E27FC236}">
                <a16:creationId xmlns:a16="http://schemas.microsoft.com/office/drawing/2014/main" id="{ECB063C5-BC81-882F-FD1D-D1F71D3E8535}"/>
              </a:ext>
            </a:extLst>
          </p:cNvPr>
          <p:cNvCxnSpPr>
            <a:cxnSpLocks/>
            <a:stCxn id="1024" idx="2"/>
            <a:endCxn id="1029" idx="0"/>
          </p:cNvCxnSpPr>
          <p:nvPr/>
        </p:nvCxnSpPr>
        <p:spPr>
          <a:xfrm rot="10800000" flipV="1">
            <a:off x="9795398" y="2923232"/>
            <a:ext cx="738554" cy="1094293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Connector: Curved 1044">
            <a:extLst>
              <a:ext uri="{FF2B5EF4-FFF2-40B4-BE49-F238E27FC236}">
                <a16:creationId xmlns:a16="http://schemas.microsoft.com/office/drawing/2014/main" id="{72311541-271F-800D-7C0E-312042300304}"/>
              </a:ext>
            </a:extLst>
          </p:cNvPr>
          <p:cNvCxnSpPr>
            <a:cxnSpLocks/>
            <a:stCxn id="1029" idx="6"/>
            <a:endCxn id="1032" idx="2"/>
          </p:cNvCxnSpPr>
          <p:nvPr/>
        </p:nvCxnSpPr>
        <p:spPr>
          <a:xfrm flipV="1">
            <a:off x="9996365" y="4214796"/>
            <a:ext cx="672266" cy="3697"/>
          </a:xfrm>
          <a:prstGeom prst="curvedConnector3">
            <a:avLst>
              <a:gd name="adj1" fmla="val 50000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Connector: Curved 1045">
            <a:extLst>
              <a:ext uri="{FF2B5EF4-FFF2-40B4-BE49-F238E27FC236}">
                <a16:creationId xmlns:a16="http://schemas.microsoft.com/office/drawing/2014/main" id="{378349F3-5C36-EFCF-3D4A-A01080D6E412}"/>
              </a:ext>
            </a:extLst>
          </p:cNvPr>
          <p:cNvCxnSpPr>
            <a:cxnSpLocks/>
            <a:stCxn id="1029" idx="4"/>
            <a:endCxn id="1036" idx="4"/>
          </p:cNvCxnSpPr>
          <p:nvPr/>
        </p:nvCxnSpPr>
        <p:spPr>
          <a:xfrm rot="16200000" flipH="1">
            <a:off x="10572472" y="3642386"/>
            <a:ext cx="9003" cy="1563150"/>
          </a:xfrm>
          <a:prstGeom prst="curvedConnector3">
            <a:avLst>
              <a:gd name="adj1" fmla="val 2639154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Connector: Curved 1046">
            <a:extLst>
              <a:ext uri="{FF2B5EF4-FFF2-40B4-BE49-F238E27FC236}">
                <a16:creationId xmlns:a16="http://schemas.microsoft.com/office/drawing/2014/main" id="{4FF32DF6-A205-E3FA-7C79-B40A81E6C85D}"/>
              </a:ext>
            </a:extLst>
          </p:cNvPr>
          <p:cNvCxnSpPr>
            <a:cxnSpLocks/>
            <a:stCxn id="1032" idx="0"/>
            <a:endCxn id="1036" idx="0"/>
          </p:cNvCxnSpPr>
          <p:nvPr/>
        </p:nvCxnSpPr>
        <p:spPr>
          <a:xfrm rot="16200000" flipH="1">
            <a:off x="11107723" y="3775704"/>
            <a:ext cx="12700" cy="488950"/>
          </a:xfrm>
          <a:prstGeom prst="curvedConnector3">
            <a:avLst>
              <a:gd name="adj1" fmla="val -1800000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Connector: Curved 1047">
            <a:extLst>
              <a:ext uri="{FF2B5EF4-FFF2-40B4-BE49-F238E27FC236}">
                <a16:creationId xmlns:a16="http://schemas.microsoft.com/office/drawing/2014/main" id="{F3D56768-870F-2EFA-7CC2-72BFC1039820}"/>
              </a:ext>
            </a:extLst>
          </p:cNvPr>
          <p:cNvCxnSpPr>
            <a:cxnSpLocks/>
            <a:stCxn id="1028" idx="4"/>
            <a:endCxn id="1029" idx="4"/>
          </p:cNvCxnSpPr>
          <p:nvPr/>
        </p:nvCxnSpPr>
        <p:spPr>
          <a:xfrm rot="5400000" flipH="1" flipV="1">
            <a:off x="9512194" y="4137234"/>
            <a:ext cx="977" cy="565429"/>
          </a:xfrm>
          <a:prstGeom prst="curvedConnector3">
            <a:avLst>
              <a:gd name="adj1" fmla="val -23398158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9" name="Picture 4" descr="Key Value Stores Icons - Free SVG &amp; PNG Key Value Stores Images - Noun  Project">
            <a:extLst>
              <a:ext uri="{FF2B5EF4-FFF2-40B4-BE49-F238E27FC236}">
                <a16:creationId xmlns:a16="http://schemas.microsoft.com/office/drawing/2014/main" id="{0947FDD6-3B5C-C772-F61C-C5AB5A43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908" y="2645437"/>
            <a:ext cx="535913" cy="535913"/>
          </a:xfrm>
          <a:custGeom>
            <a:avLst/>
            <a:gdLst>
              <a:gd name="csX0" fmla="*/ 0 w 535913"/>
              <a:gd name="csY0" fmla="*/ 0 h 535913"/>
              <a:gd name="csX1" fmla="*/ 535913 w 535913"/>
              <a:gd name="csY1" fmla="*/ 0 h 535913"/>
              <a:gd name="csX2" fmla="*/ 535913 w 535913"/>
              <a:gd name="csY2" fmla="*/ 535913 h 535913"/>
              <a:gd name="csX3" fmla="*/ 0 w 535913"/>
              <a:gd name="csY3" fmla="*/ 535913 h 535913"/>
              <a:gd name="csX4" fmla="*/ 0 w 535913"/>
              <a:gd name="csY4" fmla="*/ 0 h 5359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35913" h="535913" extrusionOk="0">
                <a:moveTo>
                  <a:pt x="0" y="0"/>
                </a:moveTo>
                <a:cubicBezTo>
                  <a:pt x="109712" y="-52941"/>
                  <a:pt x="357834" y="11364"/>
                  <a:pt x="535913" y="0"/>
                </a:cubicBezTo>
                <a:cubicBezTo>
                  <a:pt x="582536" y="226922"/>
                  <a:pt x="489034" y="325182"/>
                  <a:pt x="535913" y="535913"/>
                </a:cubicBezTo>
                <a:cubicBezTo>
                  <a:pt x="303563" y="557045"/>
                  <a:pt x="247885" y="514904"/>
                  <a:pt x="0" y="535913"/>
                </a:cubicBezTo>
                <a:cubicBezTo>
                  <a:pt x="-26769" y="375576"/>
                  <a:pt x="39661" y="26211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" descr="Data Table Icon Images – Browse 77,041 Stock Photos, Vectors, and Video |  Adobe Stock">
            <a:extLst>
              <a:ext uri="{FF2B5EF4-FFF2-40B4-BE49-F238E27FC236}">
                <a16:creationId xmlns:a16="http://schemas.microsoft.com/office/drawing/2014/main" id="{8FFD5872-8EC6-9B4B-1179-B93A70A4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946" y="4972049"/>
            <a:ext cx="1076304" cy="778051"/>
          </a:xfrm>
          <a:custGeom>
            <a:avLst/>
            <a:gdLst>
              <a:gd name="csX0" fmla="*/ 0 w 1076304"/>
              <a:gd name="csY0" fmla="*/ 0 h 778051"/>
              <a:gd name="csX1" fmla="*/ 527389 w 1076304"/>
              <a:gd name="csY1" fmla="*/ 0 h 778051"/>
              <a:gd name="csX2" fmla="*/ 1076304 w 1076304"/>
              <a:gd name="csY2" fmla="*/ 0 h 778051"/>
              <a:gd name="csX3" fmla="*/ 1076304 w 1076304"/>
              <a:gd name="csY3" fmla="*/ 404587 h 778051"/>
              <a:gd name="csX4" fmla="*/ 1076304 w 1076304"/>
              <a:gd name="csY4" fmla="*/ 778051 h 778051"/>
              <a:gd name="csX5" fmla="*/ 559678 w 1076304"/>
              <a:gd name="csY5" fmla="*/ 778051 h 778051"/>
              <a:gd name="csX6" fmla="*/ 0 w 1076304"/>
              <a:gd name="csY6" fmla="*/ 778051 h 778051"/>
              <a:gd name="csX7" fmla="*/ 0 w 1076304"/>
              <a:gd name="csY7" fmla="*/ 404587 h 778051"/>
              <a:gd name="csX8" fmla="*/ 0 w 1076304"/>
              <a:gd name="csY8" fmla="*/ 0 h 778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76304" h="778051" extrusionOk="0">
                <a:moveTo>
                  <a:pt x="0" y="0"/>
                </a:moveTo>
                <a:cubicBezTo>
                  <a:pt x="149341" y="-13951"/>
                  <a:pt x="359071" y="36098"/>
                  <a:pt x="527389" y="0"/>
                </a:cubicBezTo>
                <a:cubicBezTo>
                  <a:pt x="695707" y="-36098"/>
                  <a:pt x="867696" y="21213"/>
                  <a:pt x="1076304" y="0"/>
                </a:cubicBezTo>
                <a:cubicBezTo>
                  <a:pt x="1102501" y="109709"/>
                  <a:pt x="1029814" y="245468"/>
                  <a:pt x="1076304" y="404587"/>
                </a:cubicBezTo>
                <a:cubicBezTo>
                  <a:pt x="1122794" y="563706"/>
                  <a:pt x="1048131" y="614949"/>
                  <a:pt x="1076304" y="778051"/>
                </a:cubicBezTo>
                <a:cubicBezTo>
                  <a:pt x="898272" y="787347"/>
                  <a:pt x="691254" y="744149"/>
                  <a:pt x="559678" y="778051"/>
                </a:cubicBezTo>
                <a:cubicBezTo>
                  <a:pt x="428102" y="811953"/>
                  <a:pt x="191782" y="711985"/>
                  <a:pt x="0" y="778051"/>
                </a:cubicBezTo>
                <a:cubicBezTo>
                  <a:pt x="-13587" y="622474"/>
                  <a:pt x="9356" y="509762"/>
                  <a:pt x="0" y="404587"/>
                </a:cubicBezTo>
                <a:cubicBezTo>
                  <a:pt x="-9356" y="299412"/>
                  <a:pt x="1366" y="9248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Arrow: Right 1050">
            <a:extLst>
              <a:ext uri="{FF2B5EF4-FFF2-40B4-BE49-F238E27FC236}">
                <a16:creationId xmlns:a16="http://schemas.microsoft.com/office/drawing/2014/main" id="{C72BF755-9247-FC45-1ACE-3ADDAF99FDFC}"/>
              </a:ext>
            </a:extLst>
          </p:cNvPr>
          <p:cNvSpPr/>
          <p:nvPr/>
        </p:nvSpPr>
        <p:spPr>
          <a:xfrm>
            <a:off x="3670300" y="402590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Arrow: Right 1051">
            <a:extLst>
              <a:ext uri="{FF2B5EF4-FFF2-40B4-BE49-F238E27FC236}">
                <a16:creationId xmlns:a16="http://schemas.microsoft.com/office/drawing/2014/main" id="{3C42370A-7090-93B0-921A-6CE76B363F92}"/>
              </a:ext>
            </a:extLst>
          </p:cNvPr>
          <p:cNvSpPr/>
          <p:nvPr/>
        </p:nvSpPr>
        <p:spPr>
          <a:xfrm>
            <a:off x="7912100" y="402590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Arrow: Right 1052">
            <a:extLst>
              <a:ext uri="{FF2B5EF4-FFF2-40B4-BE49-F238E27FC236}">
                <a16:creationId xmlns:a16="http://schemas.microsoft.com/office/drawing/2014/main" id="{66D88031-A72A-6865-970A-8575BAAE7BE5}"/>
              </a:ext>
            </a:extLst>
          </p:cNvPr>
          <p:cNvSpPr/>
          <p:nvPr/>
        </p:nvSpPr>
        <p:spPr>
          <a:xfrm rot="5400000">
            <a:off x="10560050" y="4654550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Arrow: Right 1053">
            <a:extLst>
              <a:ext uri="{FF2B5EF4-FFF2-40B4-BE49-F238E27FC236}">
                <a16:creationId xmlns:a16="http://schemas.microsoft.com/office/drawing/2014/main" id="{EA861813-FA61-3DC5-7E42-712F5319406E}"/>
              </a:ext>
            </a:extLst>
          </p:cNvPr>
          <p:cNvSpPr/>
          <p:nvPr/>
        </p:nvSpPr>
        <p:spPr>
          <a:xfrm>
            <a:off x="10928350" y="2844800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8900AFA6-2564-8842-C10F-6694B61C608B}"/>
              </a:ext>
            </a:extLst>
          </p:cNvPr>
          <p:cNvCxnSpPr>
            <a:cxnSpLocks/>
          </p:cNvCxnSpPr>
          <p:nvPr/>
        </p:nvCxnSpPr>
        <p:spPr>
          <a:xfrm>
            <a:off x="3968750" y="2451100"/>
            <a:ext cx="0" cy="34353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Text Box 52">
            <a:extLst>
              <a:ext uri="{FF2B5EF4-FFF2-40B4-BE49-F238E27FC236}">
                <a16:creationId xmlns:a16="http://schemas.microsoft.com/office/drawing/2014/main" id="{9636F56D-6E05-F86F-4A1A-EF0A99814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671" y="3140671"/>
            <a:ext cx="917329" cy="323165"/>
          </a:xfrm>
          <a:custGeom>
            <a:avLst/>
            <a:gdLst>
              <a:gd name="csX0" fmla="*/ 0 w 917329"/>
              <a:gd name="csY0" fmla="*/ 0 h 323165"/>
              <a:gd name="csX1" fmla="*/ 449491 w 917329"/>
              <a:gd name="csY1" fmla="*/ 0 h 323165"/>
              <a:gd name="csX2" fmla="*/ 917329 w 917329"/>
              <a:gd name="csY2" fmla="*/ 0 h 323165"/>
              <a:gd name="csX3" fmla="*/ 917329 w 917329"/>
              <a:gd name="csY3" fmla="*/ 323165 h 323165"/>
              <a:gd name="csX4" fmla="*/ 458665 w 917329"/>
              <a:gd name="csY4" fmla="*/ 323165 h 323165"/>
              <a:gd name="csX5" fmla="*/ 0 w 917329"/>
              <a:gd name="csY5" fmla="*/ 323165 h 323165"/>
              <a:gd name="csX6" fmla="*/ 0 w 917329"/>
              <a:gd name="csY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key-value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57" name="Text Box 52">
            <a:extLst>
              <a:ext uri="{FF2B5EF4-FFF2-40B4-BE49-F238E27FC236}">
                <a16:creationId xmlns:a16="http://schemas.microsoft.com/office/drawing/2014/main" id="{D965FA6D-447C-DBE0-61CF-E9F07705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871" y="5718771"/>
            <a:ext cx="917329" cy="323165"/>
          </a:xfrm>
          <a:custGeom>
            <a:avLst/>
            <a:gdLst>
              <a:gd name="csX0" fmla="*/ 0 w 917329"/>
              <a:gd name="csY0" fmla="*/ 0 h 323165"/>
              <a:gd name="csX1" fmla="*/ 449491 w 917329"/>
              <a:gd name="csY1" fmla="*/ 0 h 323165"/>
              <a:gd name="csX2" fmla="*/ 917329 w 917329"/>
              <a:gd name="csY2" fmla="*/ 0 h 323165"/>
              <a:gd name="csX3" fmla="*/ 917329 w 917329"/>
              <a:gd name="csY3" fmla="*/ 323165 h 323165"/>
              <a:gd name="csX4" fmla="*/ 458665 w 917329"/>
              <a:gd name="csY4" fmla="*/ 323165 h 323165"/>
              <a:gd name="csX5" fmla="*/ 0 w 917329"/>
              <a:gd name="csY5" fmla="*/ 323165 h 323165"/>
              <a:gd name="csX6" fmla="*/ 0 w 917329"/>
              <a:gd name="csY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table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AA7B068B-8A57-C752-7565-C7180B231069}"/>
              </a:ext>
            </a:extLst>
          </p:cNvPr>
          <p:cNvSpPr txBox="1"/>
          <p:nvPr/>
        </p:nvSpPr>
        <p:spPr>
          <a:xfrm>
            <a:off x="585595" y="1413747"/>
            <a:ext cx="1093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Document-oriented						Graph							  </a:t>
            </a:r>
            <a:r>
              <a:rPr lang="en-US" sz="2400" b="1" dirty="0" err="1"/>
              <a:t>Factographic</a:t>
            </a:r>
            <a:endParaRPr lang="en-US" sz="2400" b="1" dirty="0"/>
          </a:p>
        </p:txBody>
      </p:sp>
      <p:cxnSp>
        <p:nvCxnSpPr>
          <p:cNvPr id="1059" name="Connector: Curved 1058">
            <a:extLst>
              <a:ext uri="{FF2B5EF4-FFF2-40B4-BE49-F238E27FC236}">
                <a16:creationId xmlns:a16="http://schemas.microsoft.com/office/drawing/2014/main" id="{E27D0E04-D2A6-DAF3-34BC-D5CC5BFD4643}"/>
              </a:ext>
            </a:extLst>
          </p:cNvPr>
          <p:cNvCxnSpPr>
            <a:cxnSpLocks/>
            <a:stCxn id="38" idx="6"/>
            <a:endCxn id="45" idx="1"/>
          </p:cNvCxnSpPr>
          <p:nvPr/>
        </p:nvCxnSpPr>
        <p:spPr>
          <a:xfrm flipH="1">
            <a:off x="6485693" y="2923233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0" name="Arrow: Right 1059">
            <a:extLst>
              <a:ext uri="{FF2B5EF4-FFF2-40B4-BE49-F238E27FC236}">
                <a16:creationId xmlns:a16="http://schemas.microsoft.com/office/drawing/2014/main" id="{4F7D898B-2D2F-2EBF-CDBC-4DB6D4E7C3E0}"/>
              </a:ext>
            </a:extLst>
          </p:cNvPr>
          <p:cNvSpPr/>
          <p:nvPr/>
        </p:nvSpPr>
        <p:spPr>
          <a:xfrm>
            <a:off x="4127500" y="156845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Arrow: Right 1060">
            <a:extLst>
              <a:ext uri="{FF2B5EF4-FFF2-40B4-BE49-F238E27FC236}">
                <a16:creationId xmlns:a16="http://schemas.microsoft.com/office/drawing/2014/main" id="{F1D6887F-8EDD-0E6E-B32F-A5AB21C5FE0F}"/>
              </a:ext>
            </a:extLst>
          </p:cNvPr>
          <p:cNvSpPr/>
          <p:nvPr/>
        </p:nvSpPr>
        <p:spPr>
          <a:xfrm>
            <a:off x="7737475" y="156845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73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03CDC-6D35-0376-62F0-23AB31259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C83B413B-2028-534C-209B-5B342C477B7C}"/>
              </a:ext>
            </a:extLst>
          </p:cNvPr>
          <p:cNvSpPr txBox="1"/>
          <p:nvPr/>
        </p:nvSpPr>
        <p:spPr>
          <a:xfrm rot="16200000">
            <a:off x="3406140" y="3029611"/>
            <a:ext cx="12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  <a:latin typeface="Arial" panose="020B0604020202020204" pitchFamily="34" charset="0"/>
              </a:rPr>
              <a:t>ok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7B458D-58A7-1641-4D4D-84EED79BC47F}"/>
              </a:ext>
            </a:extLst>
          </p:cNvPr>
          <p:cNvSpPr/>
          <p:nvPr/>
        </p:nvSpPr>
        <p:spPr>
          <a:xfrm>
            <a:off x="5345680" y="1900191"/>
            <a:ext cx="6008120" cy="4394733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BEF444-E34F-1423-C899-5FC44633C51B}"/>
              </a:ext>
            </a:extLst>
          </p:cNvPr>
          <p:cNvCxnSpPr>
            <a:cxnSpLocks/>
          </p:cNvCxnSpPr>
          <p:nvPr/>
        </p:nvCxnSpPr>
        <p:spPr>
          <a:xfrm flipV="1">
            <a:off x="7673340" y="4346211"/>
            <a:ext cx="1592580" cy="115062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A5601C2-7A6D-6BCB-62BD-E628B7DC179C}"/>
              </a:ext>
            </a:extLst>
          </p:cNvPr>
          <p:cNvSpPr txBox="1"/>
          <p:nvPr/>
        </p:nvSpPr>
        <p:spPr>
          <a:xfrm rot="19478933">
            <a:off x="7597140" y="4693606"/>
            <a:ext cx="149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SHA-256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link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7C28EC6-FBF1-AC27-224A-DCA0CAA6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867" y="3724410"/>
            <a:ext cx="2009553" cy="615553"/>
          </a:xfrm>
          <a:prstGeom prst="rect">
            <a:avLst/>
          </a:prstGeom>
          <a:solidFill>
            <a:srgbClr val="00B05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Persisting</a:t>
            </a:r>
            <a:endParaRPr lang="ru-RU" altLang="ru-RU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document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 + 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data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9" name="AutoShape 8">
            <a:extLst>
              <a:ext uri="{FF2B5EF4-FFF2-40B4-BE49-F238E27FC236}">
                <a16:creationId xmlns:a16="http://schemas.microsoft.com/office/drawing/2014/main" id="{25470C2E-0BB7-1552-2E37-61AFF89B2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983" y="3624343"/>
            <a:ext cx="2015836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4DB2EC-7E94-394A-94DA-DE9F2D5564D1}"/>
              </a:ext>
            </a:extLst>
          </p:cNvPr>
          <p:cNvCxnSpPr>
            <a:cxnSpLocks/>
          </p:cNvCxnSpPr>
          <p:nvPr/>
        </p:nvCxnSpPr>
        <p:spPr>
          <a:xfrm>
            <a:off x="7932420" y="4027212"/>
            <a:ext cx="121920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5CCD6D3-A816-E10C-0147-C8B9D0688727}"/>
              </a:ext>
            </a:extLst>
          </p:cNvPr>
          <p:cNvSpPr txBox="1"/>
          <p:nvPr/>
        </p:nvSpPr>
        <p:spPr>
          <a:xfrm>
            <a:off x="7888913" y="3696757"/>
            <a:ext cx="121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4B15D5E-08A1-7C9D-2702-12F57453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08" y="1881189"/>
            <a:ext cx="716971" cy="7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D49556-923A-504F-FE3B-9B48A6F9939D}"/>
              </a:ext>
            </a:extLst>
          </p:cNvPr>
          <p:cNvSpPr txBox="1"/>
          <p:nvPr/>
        </p:nvSpPr>
        <p:spPr>
          <a:xfrm>
            <a:off x="647700" y="2475838"/>
            <a:ext cx="1647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API</a:t>
            </a: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FCE2C3E7-DAAF-0D3A-DF23-C3E50922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2151244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validation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39D0BC-4AA0-F128-FCAB-3452CDB6752C}"/>
              </a:ext>
            </a:extLst>
          </p:cNvPr>
          <p:cNvCxnSpPr>
            <a:cxnSpLocks/>
          </p:cNvCxnSpPr>
          <p:nvPr/>
        </p:nvCxnSpPr>
        <p:spPr>
          <a:xfrm>
            <a:off x="1813560" y="2494551"/>
            <a:ext cx="105156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D7F740-FA29-3CA5-81C5-3BBC3422136A}"/>
              </a:ext>
            </a:extLst>
          </p:cNvPr>
          <p:cNvCxnSpPr>
            <a:cxnSpLocks/>
          </p:cNvCxnSpPr>
          <p:nvPr/>
        </p:nvCxnSpPr>
        <p:spPr>
          <a:xfrm flipV="1">
            <a:off x="3878580" y="1176291"/>
            <a:ext cx="0" cy="966877"/>
          </a:xfrm>
          <a:prstGeom prst="straightConnector1">
            <a:avLst/>
          </a:prstGeom>
          <a:ln w="63500">
            <a:solidFill>
              <a:srgbClr val="C0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0">
            <a:extLst>
              <a:ext uri="{FF2B5EF4-FFF2-40B4-BE49-F238E27FC236}">
                <a16:creationId xmlns:a16="http://schemas.microsoft.com/office/drawing/2014/main" id="{3C3F0FDF-522E-A413-E90D-93F4B72AC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3671070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 extraction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43316-B7CE-5FE1-F038-DD786021BC83}"/>
              </a:ext>
            </a:extLst>
          </p:cNvPr>
          <p:cNvSpPr txBox="1"/>
          <p:nvPr/>
        </p:nvSpPr>
        <p:spPr>
          <a:xfrm>
            <a:off x="2905125" y="778265"/>
            <a:ext cx="188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sz="2400" b="1" dirty="0">
                <a:solidFill>
                  <a:schemeClr val="tx1"/>
                </a:solidFill>
                <a:latin typeface="Arial" panose="020B0604020202020204" pitchFamily="34" charset="0"/>
              </a:rPr>
              <a:t>Failure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DA5274-2801-7B21-2B68-C9FE1A669C33}"/>
              </a:ext>
            </a:extLst>
          </p:cNvPr>
          <p:cNvCxnSpPr>
            <a:cxnSpLocks/>
          </p:cNvCxnSpPr>
          <p:nvPr/>
        </p:nvCxnSpPr>
        <p:spPr>
          <a:xfrm>
            <a:off x="3878580" y="2867787"/>
            <a:ext cx="0" cy="807864"/>
          </a:xfrm>
          <a:prstGeom prst="straightConnector1">
            <a:avLst/>
          </a:prstGeom>
          <a:ln w="6350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7D5972-4281-AD65-58F6-784AD11033E3}"/>
              </a:ext>
            </a:extLst>
          </p:cNvPr>
          <p:cNvCxnSpPr>
            <a:cxnSpLocks/>
          </p:cNvCxnSpPr>
          <p:nvPr/>
        </p:nvCxnSpPr>
        <p:spPr>
          <a:xfrm>
            <a:off x="4884420" y="4026171"/>
            <a:ext cx="105156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Multidocument 19">
            <a:extLst>
              <a:ext uri="{FF2B5EF4-FFF2-40B4-BE49-F238E27FC236}">
                <a16:creationId xmlns:a16="http://schemas.microsoft.com/office/drawing/2014/main" id="{717CBE04-4C86-0525-8013-2272BB4B29AB}"/>
              </a:ext>
            </a:extLst>
          </p:cNvPr>
          <p:cNvSpPr/>
          <p:nvPr/>
        </p:nvSpPr>
        <p:spPr>
          <a:xfrm>
            <a:off x="6099945" y="4924075"/>
            <a:ext cx="1567543" cy="1266093"/>
          </a:xfrm>
          <a:prstGeom prst="flowChartMultidocumen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File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AD4A386C-3B35-41FB-691E-894824D72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5286510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 visualisation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8F96DD-8F19-ADA0-0693-58F91518DB8F}"/>
              </a:ext>
            </a:extLst>
          </p:cNvPr>
          <p:cNvCxnSpPr>
            <a:cxnSpLocks/>
          </p:cNvCxnSpPr>
          <p:nvPr/>
        </p:nvCxnSpPr>
        <p:spPr>
          <a:xfrm flipH="1">
            <a:off x="4876800" y="5641611"/>
            <a:ext cx="121920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5425E8-1787-BD9B-D324-2DB84352EA27}"/>
              </a:ext>
            </a:extLst>
          </p:cNvPr>
          <p:cNvCxnSpPr>
            <a:cxnSpLocks/>
          </p:cNvCxnSpPr>
          <p:nvPr/>
        </p:nvCxnSpPr>
        <p:spPr>
          <a:xfrm>
            <a:off x="6949440" y="4346211"/>
            <a:ext cx="0" cy="57150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10">
            <a:extLst>
              <a:ext uri="{FF2B5EF4-FFF2-40B4-BE49-F238E27FC236}">
                <a16:creationId xmlns:a16="http://schemas.microsoft.com/office/drawing/2014/main" id="{A119623B-D187-F8BF-6C8F-1BE92089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87" y="4669290"/>
            <a:ext cx="2009553" cy="400110"/>
          </a:xfrm>
          <a:prstGeom prst="rect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View</a:t>
            </a:r>
            <a:endParaRPr lang="ru-RU" altLang="ru-RU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0E7F8D9-2270-0DCE-AA30-9E0966EA2B8D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1525064" y="3218451"/>
            <a:ext cx="0" cy="1450839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DEE073B-C38E-0DE0-6AB1-FE383B8573DF}"/>
              </a:ext>
            </a:extLst>
          </p:cNvPr>
          <p:cNvCxnSpPr>
            <a:cxnSpLocks/>
          </p:cNvCxnSpPr>
          <p:nvPr/>
        </p:nvCxnSpPr>
        <p:spPr>
          <a:xfrm flipV="1">
            <a:off x="1516380" y="5070111"/>
            <a:ext cx="0" cy="55626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0D1E909-BAE3-E47A-3F53-55189FB6A488}"/>
              </a:ext>
            </a:extLst>
          </p:cNvPr>
          <p:cNvCxnSpPr>
            <a:cxnSpLocks/>
          </p:cNvCxnSpPr>
          <p:nvPr/>
        </p:nvCxnSpPr>
        <p:spPr>
          <a:xfrm flipH="1">
            <a:off x="1485900" y="5656851"/>
            <a:ext cx="137922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24F5F5E-A6B2-0813-8F78-13307059AD32}"/>
              </a:ext>
            </a:extLst>
          </p:cNvPr>
          <p:cNvSpPr txBox="1"/>
          <p:nvPr/>
        </p:nvSpPr>
        <p:spPr>
          <a:xfrm rot="16200000">
            <a:off x="3421380" y="1494117"/>
            <a:ext cx="12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  <a:latin typeface="Arial" panose="020B0604020202020204" pitchFamily="34" charset="0"/>
              </a:rPr>
              <a:t>fail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A306262-EAA8-B0C5-C8E3-74278EFFB7D2}"/>
              </a:ext>
            </a:extLst>
          </p:cNvPr>
          <p:cNvSpPr txBox="1"/>
          <p:nvPr/>
        </p:nvSpPr>
        <p:spPr>
          <a:xfrm>
            <a:off x="1436370" y="5674115"/>
            <a:ext cx="142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latin typeface="Arial" panose="020B0604020202020204" pitchFamily="34" charset="0"/>
              </a:rPr>
              <a:t>HTML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8CB4259-50DC-2483-C7BD-6BF411680C3B}"/>
              </a:ext>
            </a:extLst>
          </p:cNvPr>
          <p:cNvSpPr txBox="1"/>
          <p:nvPr/>
        </p:nvSpPr>
        <p:spPr>
          <a:xfrm>
            <a:off x="1722120" y="205842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</a:rPr>
              <a:t>document</a:t>
            </a:r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0329D5-504F-71AC-B599-BC0CBFDC1741}"/>
              </a:ext>
            </a:extLst>
          </p:cNvPr>
          <p:cNvSpPr txBox="1"/>
          <p:nvPr/>
        </p:nvSpPr>
        <p:spPr>
          <a:xfrm>
            <a:off x="4787372" y="3674443"/>
            <a:ext cx="1203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JSON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EE0C23-9D72-7909-0431-23D2D1999912}"/>
              </a:ext>
            </a:extLst>
          </p:cNvPr>
          <p:cNvSpPr txBox="1"/>
          <p:nvPr/>
        </p:nvSpPr>
        <p:spPr>
          <a:xfrm>
            <a:off x="4914900" y="525120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5CA4967-D1BF-39F2-8DEC-281057C4E984}"/>
              </a:ext>
            </a:extLst>
          </p:cNvPr>
          <p:cNvSpPr txBox="1"/>
          <p:nvPr/>
        </p:nvSpPr>
        <p:spPr>
          <a:xfrm>
            <a:off x="5787176" y="436987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8DDEB7-C0F7-270F-BA4A-C2DD0F767D24}"/>
              </a:ext>
            </a:extLst>
          </p:cNvPr>
          <p:cNvSpPr txBox="1"/>
          <p:nvPr/>
        </p:nvSpPr>
        <p:spPr>
          <a:xfrm>
            <a:off x="6753225" y="1989845"/>
            <a:ext cx="3046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MatInf</a:t>
            </a:r>
            <a:r>
              <a:rPr lang="en-US" altLang="ru-RU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RDMS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8EE3117C-C692-B999-A66A-409F3253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/>
          <a:lstStyle/>
          <a:p>
            <a:r>
              <a:rPr lang="en-US" dirty="0"/>
              <a:t>Documents workflow: </a:t>
            </a:r>
            <a:r>
              <a:rPr lang="en-US" dirty="0" err="1"/>
              <a:t>Standardisation</a:t>
            </a:r>
            <a:r>
              <a:rPr lang="en-US" dirty="0"/>
              <a:t>, Testing, Extraction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42269-43B3-6DC9-E0C8-A4752604C3BF}"/>
              </a:ext>
            </a:extLst>
          </p:cNvPr>
          <p:cNvSpPr txBox="1"/>
          <p:nvPr/>
        </p:nvSpPr>
        <p:spPr>
          <a:xfrm>
            <a:off x="5580592" y="1031571"/>
            <a:ext cx="4647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2400" dirty="0">
                <a:latin typeface="Arial" panose="020B0604020202020204" pitchFamily="34" charset="0"/>
              </a:rPr>
              <a:t>Type-dependent mechanisms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66981-22AA-AAFA-9015-93E2097130D8}"/>
              </a:ext>
            </a:extLst>
          </p:cNvPr>
          <p:cNvSpPr/>
          <p:nvPr/>
        </p:nvSpPr>
        <p:spPr>
          <a:xfrm>
            <a:off x="2593092" y="1891745"/>
            <a:ext cx="2577283" cy="4405360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6E965-9FD7-1ACE-BBAE-7F6D2F6460CF}"/>
              </a:ext>
            </a:extLst>
          </p:cNvPr>
          <p:cNvCxnSpPr>
            <a:cxnSpLocks/>
          </p:cNvCxnSpPr>
          <p:nvPr/>
        </p:nvCxnSpPr>
        <p:spPr>
          <a:xfrm flipH="1">
            <a:off x="5156200" y="1354667"/>
            <a:ext cx="702733" cy="54186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0388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085A-EF42-0812-E40E-3ABDA651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3EC71D4-A33E-97B0-966E-5687CE72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Integration: AI-ready datasets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57D4FA-6DDE-E133-A96E-4AB75221A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5330" y="6362393"/>
            <a:ext cx="8816670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https://inf.mdi.ruhr-uni-bochum.de/object/sample-demo-29196</a:t>
            </a:r>
            <a:endParaRPr lang="en-US" sz="1200" dirty="0"/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39636-7C92-0B5D-87AE-6C757BD5389D}"/>
              </a:ext>
            </a:extLst>
          </p:cNvPr>
          <p:cNvSpPr txBox="1"/>
          <p:nvPr/>
        </p:nvSpPr>
        <p:spPr>
          <a:xfrm>
            <a:off x="193135" y="768154"/>
            <a:ext cx="10510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Example: Volume &amp; Surface compositions, Bandgap, Resistance, Catalytic activity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2F4A85-0D15-73E7-4BF7-F7522BD4F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00" y="1143000"/>
            <a:ext cx="7891277" cy="5177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122E68-4A30-0885-4A11-26B71D1223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5570"/>
          <a:stretch/>
        </p:blipFill>
        <p:spPr>
          <a:xfrm>
            <a:off x="8498475" y="228600"/>
            <a:ext cx="3469407" cy="607807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47B29C-BBF9-F88D-5A2E-9743013C8847}"/>
              </a:ext>
            </a:extLst>
          </p:cNvPr>
          <p:cNvCxnSpPr>
            <a:cxnSpLocks/>
          </p:cNvCxnSpPr>
          <p:nvPr/>
        </p:nvCxnSpPr>
        <p:spPr>
          <a:xfrm>
            <a:off x="5432612" y="2259106"/>
            <a:ext cx="3079376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A997EF4-5392-C907-CC6A-BDB4F68E1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409" y="2711083"/>
            <a:ext cx="5918479" cy="1304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5E56CB-638B-2886-DF43-548595973C0C}"/>
              </a:ext>
            </a:extLst>
          </p:cNvPr>
          <p:cNvCxnSpPr>
            <a:cxnSpLocks/>
          </p:cNvCxnSpPr>
          <p:nvPr/>
        </p:nvCxnSpPr>
        <p:spPr>
          <a:xfrm>
            <a:off x="4771095" y="2390732"/>
            <a:ext cx="0" cy="34219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C28632-FB7D-B5FD-8B63-1D85DB96314C}"/>
              </a:ext>
            </a:extLst>
          </p:cNvPr>
          <p:cNvCxnSpPr>
            <a:cxnSpLocks/>
          </p:cNvCxnSpPr>
          <p:nvPr/>
        </p:nvCxnSpPr>
        <p:spPr>
          <a:xfrm flipV="1">
            <a:off x="3945276" y="4037744"/>
            <a:ext cx="267128" cy="513708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06D9D-4C01-70AD-0FC9-B73AC59806AA}"/>
              </a:ext>
            </a:extLst>
          </p:cNvPr>
          <p:cNvSpPr/>
          <p:nvPr/>
        </p:nvSpPr>
        <p:spPr>
          <a:xfrm>
            <a:off x="3828422" y="2713056"/>
            <a:ext cx="1419853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A54EDF-1E20-6C1A-6849-FC5FD94F3F34}"/>
              </a:ext>
            </a:extLst>
          </p:cNvPr>
          <p:cNvSpPr/>
          <p:nvPr/>
        </p:nvSpPr>
        <p:spPr>
          <a:xfrm>
            <a:off x="5247544" y="2710593"/>
            <a:ext cx="1429481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0905A9-2A86-600E-0715-C11F477FF81E}"/>
              </a:ext>
            </a:extLst>
          </p:cNvPr>
          <p:cNvCxnSpPr>
            <a:cxnSpLocks/>
          </p:cNvCxnSpPr>
          <p:nvPr/>
        </p:nvCxnSpPr>
        <p:spPr>
          <a:xfrm flipV="1">
            <a:off x="4897776" y="4029075"/>
            <a:ext cx="479087" cy="865277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586480-3E2E-0F42-C0C2-B8A35D5A4DB2}"/>
              </a:ext>
            </a:extLst>
          </p:cNvPr>
          <p:cNvCxnSpPr>
            <a:cxnSpLocks/>
          </p:cNvCxnSpPr>
          <p:nvPr/>
        </p:nvCxnSpPr>
        <p:spPr>
          <a:xfrm flipV="1">
            <a:off x="5476875" y="4010025"/>
            <a:ext cx="1395413" cy="952500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DF7727-57DD-3400-8FC4-5073CB5F8BF9}"/>
              </a:ext>
            </a:extLst>
          </p:cNvPr>
          <p:cNvCxnSpPr>
            <a:cxnSpLocks/>
          </p:cNvCxnSpPr>
          <p:nvPr/>
        </p:nvCxnSpPr>
        <p:spPr>
          <a:xfrm flipV="1">
            <a:off x="6486525" y="4014788"/>
            <a:ext cx="676275" cy="614362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14236BC-C07F-FBCF-BB9A-8A2FA6D5089B}"/>
              </a:ext>
            </a:extLst>
          </p:cNvPr>
          <p:cNvSpPr/>
          <p:nvPr/>
        </p:nvSpPr>
        <p:spPr>
          <a:xfrm>
            <a:off x="7319231" y="2705831"/>
            <a:ext cx="943707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2B1CF5-4E47-5CE4-DA48-426F8609B14B}"/>
              </a:ext>
            </a:extLst>
          </p:cNvPr>
          <p:cNvCxnSpPr>
            <a:cxnSpLocks/>
          </p:cNvCxnSpPr>
          <p:nvPr/>
        </p:nvCxnSpPr>
        <p:spPr>
          <a:xfrm flipV="1">
            <a:off x="2962275" y="4014788"/>
            <a:ext cx="4700587" cy="1243012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691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7296AA-7752-3B02-6A72-B7395DDB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211" y="1370773"/>
            <a:ext cx="8183117" cy="18766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Licenses in objects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9B3F-1D07-B500-3103-8B6DC68132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altLang="ru-RU" sz="1200" dirty="0">
                <a:solidFill>
                  <a:prstClr val="black"/>
                </a:solidFill>
                <a:hlinkClick r:id="rId4"/>
              </a:rPr>
              <a:t>https://crc247.mdi.ruhr-uni-bochum.de/object/241106-k3-1-106937</a:t>
            </a:r>
            <a:endParaRPr lang="en-US" altLang="ru-RU" sz="12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r>
              <a:rPr lang="en-US" altLang="ru-RU" sz="1200" dirty="0">
                <a:solidFill>
                  <a:prstClr val="black"/>
                </a:solidFill>
              </a:rPr>
              <a:t>Possible licenses: </a:t>
            </a:r>
            <a:r>
              <a:rPr lang="en-US" altLang="ru-RU" sz="1200" dirty="0">
                <a:solidFill>
                  <a:prstClr val="black"/>
                </a:solidFill>
                <a:hlinkClick r:id="rId5"/>
              </a:rPr>
              <a:t>https://creativecommons.org/licenses/</a:t>
            </a:r>
            <a:endParaRPr lang="en-US" altLang="ru-RU" sz="1200" dirty="0">
              <a:solidFill>
                <a:prstClr val="black"/>
              </a:solidFill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A6DF9F1-DCFB-8B98-C6AC-52FB88A29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07" y="3387453"/>
            <a:ext cx="11211662" cy="238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Default: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tenant’s license (CC BY 4.0), configured for a tenant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Adjustment –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set 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License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(String) property for the object: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Name: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“License”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Value: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&lt;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License_Name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&gt; (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“CC BY 4.0”)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Comment: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&lt;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License_URL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&gt; (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“https://creativecommons.org/licenses/by/4.0/”)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3EAD52-370F-39CB-467C-AEE0B3FBAD1A}"/>
              </a:ext>
            </a:extLst>
          </p:cNvPr>
          <p:cNvCxnSpPr>
            <a:cxnSpLocks/>
          </p:cNvCxnSpPr>
          <p:nvPr/>
        </p:nvCxnSpPr>
        <p:spPr>
          <a:xfrm flipH="1">
            <a:off x="10962752" y="512466"/>
            <a:ext cx="723481" cy="93449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C5C6C67-B223-D062-E332-72EA39D16F7C}"/>
              </a:ext>
            </a:extLst>
          </p:cNvPr>
          <p:cNvSpPr txBox="1"/>
          <p:nvPr/>
        </p:nvSpPr>
        <p:spPr>
          <a:xfrm>
            <a:off x="253497" y="820268"/>
            <a:ext cx="118057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Goal: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accompany objects/data with explicit data sharing terms.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B334B-8DE7-8CC5-B5F8-03DC91C27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567" y="0"/>
            <a:ext cx="8116433" cy="4382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9158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297295" y="991330"/>
            <a:ext cx="116803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Motivation: reproducibility crisis &amp; data publication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Publication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External Data publication: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Levels consistency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License consistency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Contributors/authors 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Script to create “experiment snapshot”: (meta)data + documents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Script to publish on </a:t>
            </a:r>
            <a:r>
              <a:rPr lang="en-US" sz="2400" dirty="0" err="1"/>
              <a:t>Zenodo</a:t>
            </a:r>
            <a:r>
              <a:rPr lang="en-US" sz="2400" dirty="0"/>
              <a:t> for DOI minting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Code publication and reproducibility (via Jupyter4NFDI)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RDMS updates: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Interactive visualizations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Search improvement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Statistic overview</a:t>
            </a:r>
          </a:p>
        </p:txBody>
      </p:sp>
    </p:spTree>
    <p:extLst>
      <p:ext uri="{BB962C8B-B14F-4D97-AF65-F5344CB8AC3E}">
        <p14:creationId xmlns:p14="http://schemas.microsoft.com/office/powerpoint/2010/main" val="2380857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549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33" b="1" u="sng" dirty="0">
                <a:solidFill>
                  <a:prstClr val="black"/>
                </a:solidFill>
              </a:rPr>
              <a:t>Motivation</a:t>
            </a:r>
            <a:r>
              <a:rPr lang="en-US" sz="2133" b="1" dirty="0">
                <a:solidFill>
                  <a:prstClr val="black"/>
                </a:solidFill>
              </a:rPr>
              <a:t>:</a:t>
            </a:r>
          </a:p>
          <a:p>
            <a:pPr defTabSz="914377"/>
            <a:r>
              <a:rPr lang="en-US" sz="2133" dirty="0">
                <a:solidFill>
                  <a:prstClr val="black"/>
                </a:solidFill>
              </a:rPr>
              <a:t>Managing data access policy using the </a:t>
            </a:r>
            <a:r>
              <a:rPr lang="en-US" sz="2133" u="sng" dirty="0">
                <a:solidFill>
                  <a:prstClr val="black"/>
                </a:solidFill>
              </a:rPr>
              <a:t>Access Control</a:t>
            </a:r>
            <a:r>
              <a:rPr lang="en-US" sz="2133" dirty="0">
                <a:solidFill>
                  <a:prstClr val="black"/>
                </a:solidFill>
              </a:rPr>
              <a:t> attribute at the individual object level.</a:t>
            </a:r>
            <a:endParaRPr lang="ru-RU" sz="2133" dirty="0">
              <a:solidFill>
                <a:prstClr val="black"/>
              </a:solidFill>
            </a:endParaRPr>
          </a:p>
          <a:p>
            <a:pPr defTabSz="914377"/>
            <a:endParaRPr lang="ru-RU" sz="2133" dirty="0">
              <a:solidFill>
                <a:prstClr val="black"/>
              </a:solidFill>
            </a:endParaRPr>
          </a:p>
          <a:p>
            <a:pPr defTabSz="914377"/>
            <a:endParaRPr lang="en-US" sz="2133" dirty="0">
              <a:solidFill>
                <a:prstClr val="black"/>
              </a:solidFill>
            </a:endParaRPr>
          </a:p>
          <a:p>
            <a:pPr algn="ctr" defTabSz="914377"/>
            <a:r>
              <a:rPr lang="en-US" sz="2133" b="1" dirty="0">
                <a:solidFill>
                  <a:srgbClr val="003560">
                    <a:lumMod val="75000"/>
                    <a:lumOff val="25000"/>
                  </a:srgbClr>
                </a:solidFill>
              </a:rPr>
              <a:t>RDMS data access policy is controlled via Access Levels</a:t>
            </a:r>
          </a:p>
          <a:p>
            <a:pPr defTabSz="914377"/>
            <a:endParaRPr lang="en-US" sz="800" b="1" dirty="0">
              <a:solidFill>
                <a:prstClr val="black"/>
              </a:solidFill>
            </a:endParaRPr>
          </a:p>
          <a:p>
            <a:pPr defTabSz="914377"/>
            <a:r>
              <a:rPr lang="en-US" sz="2133" b="1" dirty="0">
                <a:solidFill>
                  <a:prstClr val="black"/>
                </a:solidFill>
              </a:rPr>
              <a:t>Five Access Levels: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anonymous users, search engines)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914378" lvl="2"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baseline="30000" dirty="0">
                <a:solidFill>
                  <a:srgbClr val="FF0000"/>
                </a:solidFill>
              </a:rPr>
              <a:t>NEW </a:t>
            </a:r>
            <a:r>
              <a:rPr lang="en-US" sz="1700" b="1" dirty="0">
                <a:solidFill>
                  <a:prstClr val="black"/>
                </a:solidFill>
              </a:rPr>
              <a:t>Partner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external users / collaborations)</a:t>
            </a:r>
            <a:r>
              <a:rPr lang="en-US" sz="1700" b="1" baseline="30000" dirty="0">
                <a:solidFill>
                  <a:srgbClr val="FF0000"/>
                </a:solidFill>
              </a:rPr>
              <a:t>NEW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visible to the authorized users with a </a:t>
            </a:r>
            <a:r>
              <a:rPr lang="en-US" sz="1700" b="1" u="sng" dirty="0">
                <a:solidFill>
                  <a:prstClr val="black"/>
                </a:solidFill>
              </a:rPr>
              <a:t>Partner</a:t>
            </a:r>
            <a:r>
              <a:rPr lang="en-US" sz="1700" u="sng" dirty="0">
                <a:solidFill>
                  <a:prstClr val="black"/>
                </a:solidFill>
              </a:rPr>
              <a:t> claim</a:t>
            </a:r>
            <a:r>
              <a:rPr lang="en-US" sz="1700" dirty="0">
                <a:solidFill>
                  <a:prstClr val="black"/>
                </a:solidFill>
              </a:rPr>
              <a:t> (and at least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 assigned</a:t>
            </a:r>
            <a:r>
              <a:rPr lang="en-US" sz="1700" dirty="0">
                <a:solidFill>
                  <a:prstClr val="black"/>
                </a:solidFill>
              </a:rPr>
              <a:t>);</a:t>
            </a:r>
          </a:p>
          <a:p>
            <a:pPr marL="1295368" lvl="2" indent="-380990" defTabSz="914377">
              <a:buFontTx/>
              <a:buChar char="-"/>
            </a:pPr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Protected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sz="1700" b="1" u="sng" dirty="0">
                <a:solidFill>
                  <a:prstClr val="white">
                    <a:lumMod val="65000"/>
                  </a:prstClr>
                </a:solidFill>
              </a:rPr>
              <a:t>by default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, 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(restricted visibility):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(at least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(person’s secret, but open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Access Levels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3855" y="6362393"/>
            <a:ext cx="461846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/>
              <a:t>Protected</a:t>
            </a:r>
            <a:r>
              <a:rPr lang="en-US" dirty="0"/>
              <a:t> is default access level in the </a:t>
            </a:r>
            <a:r>
              <a:rPr lang="en-US" b="1" dirty="0"/>
              <a:t>CRC</a:t>
            </a:r>
            <a:br>
              <a:rPr lang="en-US" b="1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NDA - Non-Disclosure Agreement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0" y="2882764"/>
            <a:ext cx="221063" cy="3175279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167881" y="4122412"/>
            <a:ext cx="9950809" cy="62467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BE58F5-2F8D-7162-AA23-4A87A38D2879}"/>
              </a:ext>
            </a:extLst>
          </p:cNvPr>
          <p:cNvSpPr/>
          <p:nvPr/>
        </p:nvSpPr>
        <p:spPr>
          <a:xfrm>
            <a:off x="11183816" y="2863781"/>
            <a:ext cx="924470" cy="25221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679C9-9895-868E-7307-E71C5AAF7168}"/>
              </a:ext>
            </a:extLst>
          </p:cNvPr>
          <p:cNvSpPr/>
          <p:nvPr/>
        </p:nvSpPr>
        <p:spPr>
          <a:xfrm>
            <a:off x="10088545" y="2885554"/>
            <a:ext cx="1004835" cy="120412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BACF-FF46-955D-6135-60AC9832D22A}"/>
              </a:ext>
            </a:extLst>
          </p:cNvPr>
          <p:cNvSpPr txBox="1"/>
          <p:nvPr/>
        </p:nvSpPr>
        <p:spPr>
          <a:xfrm>
            <a:off x="10051700" y="2483180"/>
            <a:ext cx="21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User’s Access Claim: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AA30FB-5D2B-4F9F-74F0-E2EA803330A2}"/>
              </a:ext>
            </a:extLst>
          </p:cNvPr>
          <p:cNvGrpSpPr/>
          <p:nvPr/>
        </p:nvGrpSpPr>
        <p:grpSpPr>
          <a:xfrm>
            <a:off x="-86695" y="2059910"/>
            <a:ext cx="385692" cy="4599636"/>
            <a:chOff x="-86695" y="2059910"/>
            <a:chExt cx="385692" cy="45996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52205-06DC-7971-671B-3EE5D616CB0F}"/>
                </a:ext>
              </a:extLst>
            </p:cNvPr>
            <p:cNvSpPr txBox="1"/>
            <p:nvPr/>
          </p:nvSpPr>
          <p:spPr>
            <a:xfrm rot="16200000">
              <a:off x="-286379" y="6090531"/>
              <a:ext cx="768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strict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7AF65-F79E-A412-D8D6-88D4100C8E69}"/>
                </a:ext>
              </a:extLst>
            </p:cNvPr>
            <p:cNvSpPr txBox="1"/>
            <p:nvPr/>
          </p:nvSpPr>
          <p:spPr>
            <a:xfrm rot="16200000">
              <a:off x="-322355" y="2311930"/>
              <a:ext cx="8733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relaxed</a:t>
              </a:r>
              <a:endParaRPr lang="en-US" dirty="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EF812C-D81F-8688-8005-CCB808CBA484}"/>
              </a:ext>
            </a:extLst>
          </p:cNvPr>
          <p:cNvCxnSpPr>
            <a:cxnSpLocks/>
          </p:cNvCxnSpPr>
          <p:nvPr/>
        </p:nvCxnSpPr>
        <p:spPr>
          <a:xfrm flipV="1">
            <a:off x="980339" y="3086013"/>
            <a:ext cx="0" cy="1075020"/>
          </a:xfrm>
          <a:prstGeom prst="straightConnector1">
            <a:avLst/>
          </a:prstGeom>
          <a:noFill/>
          <a:ln w="127000" cap="flat" cmpd="sng" algn="ctr">
            <a:solidFill>
              <a:srgbClr val="00B05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454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57A26-E750-72ED-8887-FEB2AE415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A8FD73C-38CF-5051-D79B-69FF517D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56" y="1505470"/>
            <a:ext cx="6412683" cy="36016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31B4E9-3FA9-4A1D-8B69-5E3DE487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544" y="1699425"/>
            <a:ext cx="5279894" cy="178568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4CDE63-1470-F005-8684-6F5E4A02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publication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7F9B4-A45A-0F80-FA72-B01865AC0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https://crc247.mdi.ruhr-uni-bochum.de/adminobject/edititem/30212/?returl=%2Fobject%2Fla-co-ni-o-exploration-147192</a:t>
            </a: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https://crc247.mdi.ruhr-uni-bochum.de/adminobject/editgraph/30212?mode=AccessControl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9FB5D9CF-8DBC-AB1C-5AB0-DAED5F3D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0" y="755209"/>
            <a:ext cx="7271017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Change Access Control for entire object graph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869A5C-322F-64B8-283E-73EB1E9DA280}"/>
              </a:ext>
            </a:extLst>
          </p:cNvPr>
          <p:cNvCxnSpPr>
            <a:cxnSpLocks/>
          </p:cNvCxnSpPr>
          <p:nvPr/>
        </p:nvCxnSpPr>
        <p:spPr>
          <a:xfrm flipV="1">
            <a:off x="3176337" y="2250831"/>
            <a:ext cx="3586204" cy="221529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7844B3-0164-7900-0287-128A280CF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240" y="280401"/>
            <a:ext cx="533474" cy="5239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DB4495-893B-0537-124C-A2F6818F6C1F}"/>
              </a:ext>
            </a:extLst>
          </p:cNvPr>
          <p:cNvCxnSpPr>
            <a:cxnSpLocks/>
          </p:cNvCxnSpPr>
          <p:nvPr/>
        </p:nvCxnSpPr>
        <p:spPr>
          <a:xfrm flipH="1">
            <a:off x="6217920" y="746598"/>
            <a:ext cx="642552" cy="88969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B2F00E0-8C58-7D61-E8F6-34CC1F9F8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742" y="0"/>
            <a:ext cx="4557258" cy="16527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701E6B-AD48-D45C-6445-AD2135DC6D88}"/>
              </a:ext>
            </a:extLst>
          </p:cNvPr>
          <p:cNvCxnSpPr>
            <a:cxnSpLocks/>
          </p:cNvCxnSpPr>
          <p:nvPr/>
        </p:nvCxnSpPr>
        <p:spPr>
          <a:xfrm>
            <a:off x="6955134" y="3066423"/>
            <a:ext cx="812648" cy="126543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E56FE78-E8ED-C84E-BD1A-3550F4990D34}"/>
              </a:ext>
            </a:extLst>
          </p:cNvPr>
          <p:cNvSpPr txBox="1"/>
          <p:nvPr/>
        </p:nvSpPr>
        <p:spPr>
          <a:xfrm>
            <a:off x="7664050" y="4228641"/>
            <a:ext cx="3024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Detailed statistics: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Authors (Creators)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Full Object list for a graph</a:t>
            </a:r>
            <a:endParaRPr lang="en-US" altLang="ru-RU" sz="1800" dirty="0">
              <a:solidFill>
                <a:prstClr val="black"/>
              </a:solidFill>
              <a:latin typeface="+mn-lt"/>
            </a:endParaRPr>
          </a:p>
          <a:p>
            <a:endParaRPr lang="en-US" altLang="ru-RU" sz="18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59D5F-0E17-72BC-009A-0A670B310BAE}"/>
              </a:ext>
            </a:extLst>
          </p:cNvPr>
          <p:cNvSpPr txBox="1"/>
          <p:nvPr/>
        </p:nvSpPr>
        <p:spPr>
          <a:xfrm>
            <a:off x="9864437" y="3671515"/>
            <a:ext cx="2253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Making objects public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8E5296-FB67-8C62-AF54-81DDB1305928}"/>
              </a:ext>
            </a:extLst>
          </p:cNvPr>
          <p:cNvCxnSpPr>
            <a:cxnSpLocks/>
          </p:cNvCxnSpPr>
          <p:nvPr/>
        </p:nvCxnSpPr>
        <p:spPr>
          <a:xfrm flipV="1">
            <a:off x="11181548" y="3352801"/>
            <a:ext cx="0" cy="34631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B03878-0E5A-188F-2599-E7A654843F0A}"/>
              </a:ext>
            </a:extLst>
          </p:cNvPr>
          <p:cNvCxnSpPr>
            <a:cxnSpLocks/>
          </p:cNvCxnSpPr>
          <p:nvPr/>
        </p:nvCxnSpPr>
        <p:spPr>
          <a:xfrm flipH="1" flipV="1">
            <a:off x="8138361" y="3380072"/>
            <a:ext cx="3075071" cy="28715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307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EBC7-0E85-F591-6C9D-1895C5BD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BEF0A-B9DB-83A9-4256-778E8155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objects registry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E266E-4720-A0DC-42E0-3A76F3641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https://crc247.mdi.ruhr-uni-bochum.de/public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		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https://crc247.mdi.ruhr-uni-bochum.de/public/type/8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https://www.google.com/search?q=la-co-ni-o+exploration+site%3Acrc247.mdi.ruhr-uni-bochum.de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8FFD51F-063A-C3BC-7E37-D505EA3C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46" y="760603"/>
            <a:ext cx="60491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make public objects findable for search bots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78327-6072-FC64-6A81-8BF8FDF12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462" y="0"/>
            <a:ext cx="8335538" cy="285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2A7B7A-EC83-F1C0-9DBB-283673B6A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80" y="1602086"/>
            <a:ext cx="4975904" cy="3436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1BE06-3EC5-7C54-3AF9-07C969184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6872" y="433031"/>
            <a:ext cx="6520281" cy="34412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BB7A4-4116-311B-5238-AE383A36A3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776" y="5142244"/>
            <a:ext cx="9764488" cy="733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AC9699-A7A5-9E89-D958-1A8590C551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2637" y="3972972"/>
            <a:ext cx="5267980" cy="23273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89A66A-C3B0-D8D1-D5E6-4FFCC564C89F}"/>
              </a:ext>
            </a:extLst>
          </p:cNvPr>
          <p:cNvCxnSpPr>
            <a:cxnSpLocks/>
          </p:cNvCxnSpPr>
          <p:nvPr/>
        </p:nvCxnSpPr>
        <p:spPr>
          <a:xfrm flipV="1">
            <a:off x="6119446" y="4652387"/>
            <a:ext cx="763675" cy="80386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149343-71A7-1E0A-0D26-A2FA2A3B8931}"/>
              </a:ext>
            </a:extLst>
          </p:cNvPr>
          <p:cNvCxnSpPr>
            <a:cxnSpLocks/>
          </p:cNvCxnSpPr>
          <p:nvPr/>
        </p:nvCxnSpPr>
        <p:spPr>
          <a:xfrm flipV="1">
            <a:off x="2074173" y="962526"/>
            <a:ext cx="3575856" cy="191054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C1358A-6F9F-D53B-0BEE-F6ABCAEEC5CF}"/>
              </a:ext>
            </a:extLst>
          </p:cNvPr>
          <p:cNvSpPr txBox="1"/>
          <p:nvPr/>
        </p:nvSpPr>
        <p:spPr>
          <a:xfrm>
            <a:off x="144380" y="5951439"/>
            <a:ext cx="610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To </a:t>
            </a:r>
            <a:r>
              <a:rPr lang="en-US" altLang="ru-RU" dirty="0">
                <a:solidFill>
                  <a:prstClr val="black"/>
                </a:solidFill>
              </a:rPr>
              <a:t>d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o: generate </a:t>
            </a:r>
            <a:r>
              <a:rPr lang="en-US" altLang="ru-RU" sz="1800" u="sng" dirty="0">
                <a:solidFill>
                  <a:prstClr val="black"/>
                </a:solidFill>
                <a:latin typeface="+mn-lt"/>
              </a:rPr>
              <a:t>sitemap.xml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 (metadata for search bots)</a:t>
            </a:r>
          </a:p>
        </p:txBody>
      </p:sp>
    </p:spTree>
    <p:extLst>
      <p:ext uri="{BB962C8B-B14F-4D97-AF65-F5344CB8AC3E}">
        <p14:creationId xmlns:p14="http://schemas.microsoft.com/office/powerpoint/2010/main" val="25329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DE6C1-84A3-CF5E-BCAE-218E30C0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79352-64F5-D9B9-BF2D-F93B1FC8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snapshot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07AA2-03F4-F8C6-E356-83E73D1B6C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https://gitlab.ruhr-uni-bochum.de/vic/infproject/-/tree/master/SCRIPTS/Extract_ExperimentData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python VroApi.py --object-id 30212 --tenant-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"https://crc247.mdi.ruhr-uni-bochum.de" --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-key "&lt;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VRO_API_Key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&gt;" --publish-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"Publish"</a:t>
            </a: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CD3A8E79-6458-8A13-2D99-623E8F266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559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sz="2000" b="1" dirty="0">
                <a:solidFill>
                  <a:srgbClr val="004C93"/>
                </a:solidFill>
              </a:rPr>
              <a:t>Python code on the top of VRO API</a:t>
            </a:r>
            <a:endParaRPr lang="en-US" altLang="ru-RU" sz="2133" b="1" dirty="0">
              <a:solidFill>
                <a:srgbClr val="004C93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Create a graph snapshot (folder with (meta)data) to publish on external repositories (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etc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).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Input: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Tenant URL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</a:t>
            </a:r>
            <a:r>
              <a:rPr lang="en-US" altLang="ru-RU" sz="2133" dirty="0">
                <a:solidFill>
                  <a:prstClr val="black"/>
                </a:solidFill>
                <a:latin typeface="+mn-lt"/>
                <a:hlinkClick r:id="rId4"/>
              </a:rPr>
              <a:t>https://crc247.mdi.ruhr-uni-bochum.de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VRO API Key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(assigned to user by an administrator upon request; to do: GUI for power users…)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root </a:t>
            </a:r>
            <a:r>
              <a:rPr lang="en-US" altLang="ru-RU" sz="2133" b="1" dirty="0" err="1">
                <a:solidFill>
                  <a:prstClr val="black"/>
                </a:solidFill>
                <a:latin typeface="+mn-lt"/>
              </a:rPr>
              <a:t>ObjectId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(top-level object, 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“idea or experiment plan”)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Output: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 folder that contains: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readme.md (+ links to live data)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index.html (+links to live data)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Data folder (with CSV and JSON)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1733" dirty="0">
                <a:solidFill>
                  <a:prstClr val="black"/>
                </a:solidFill>
                <a:latin typeface="+mn-lt"/>
              </a:rPr>
              <a:t>+ index.csv / </a:t>
            </a:r>
            <a:r>
              <a:rPr lang="en-US" altLang="ru-RU" sz="1733" dirty="0" err="1">
                <a:solidFill>
                  <a:prstClr val="black"/>
                </a:solidFill>
                <a:latin typeface="+mn-lt"/>
              </a:rPr>
              <a:t>index.json</a:t>
            </a:r>
            <a:r>
              <a:rPr lang="en-US" altLang="ru-RU" sz="1733" dirty="0">
                <a:solidFill>
                  <a:prstClr val="black"/>
                </a:solidFill>
                <a:latin typeface="+mn-lt"/>
              </a:rPr>
              <a:t> – all basic objects metadata in a graph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Documents (with files associated)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E18EC-692B-6178-A0E8-72C6B1C4A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061" y="4165837"/>
            <a:ext cx="4810796" cy="1409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995FE5-AAC7-5827-E137-D0BCEDB11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742" y="0"/>
            <a:ext cx="4557258" cy="16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EED48-A9E1-1DBB-D5FC-DAC3E7D96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2">
            <a:extLst>
              <a:ext uri="{FF2B5EF4-FFF2-40B4-BE49-F238E27FC236}">
                <a16:creationId xmlns:a16="http://schemas.microsoft.com/office/drawing/2014/main" id="{F1418591-25D9-2C98-A41D-B9106AAEE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261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Generate VRO API Key (to directly access database for data snapshot creation).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Actions: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1) Go to the 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API Keys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page using the link in the footer:</a:t>
            </a:r>
          </a:p>
          <a:p>
            <a:pPr defTabSz="914377">
              <a:spcBef>
                <a:spcPts val="0"/>
              </a:spcBef>
            </a:pPr>
            <a:endParaRPr lang="en-US" altLang="ru-RU" sz="36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2) Select </a:t>
            </a:r>
            <a:r>
              <a:rPr lang="en-US" altLang="ru-RU" sz="2133" b="1" dirty="0" err="1">
                <a:solidFill>
                  <a:prstClr val="black"/>
                </a:solidFill>
                <a:latin typeface="+mn-lt"/>
              </a:rPr>
              <a:t>VroApi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to see the 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Generate </a:t>
            </a:r>
            <a:r>
              <a:rPr lang="en-US" altLang="ru-RU" sz="2133" b="1" dirty="0" err="1">
                <a:solidFill>
                  <a:prstClr val="black"/>
                </a:solidFill>
                <a:latin typeface="+mn-lt"/>
              </a:rPr>
              <a:t>VroApi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 Key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button and activate it: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093E2C-51E1-423E-C05B-65D380D4E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474" y="2570480"/>
            <a:ext cx="8497486" cy="4191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30863C-B464-4C57-8A0B-6A762296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an API Key</a:t>
            </a:r>
            <a:r>
              <a:rPr lang="ru-RU" dirty="0"/>
              <a:t>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1CA0A-92EF-154A-BE40-29823322C8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https://crc247.mdi.ruhr-uni-bochum.de/adminsecrets</a:t>
            </a: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https://crc247.mdi.ruhr-uni-bochum.de/adminsecrets/key/1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8E8DA9-1963-474A-7100-93D00F644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52" y="3402764"/>
            <a:ext cx="11041016" cy="28769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94031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527E9-59AD-141D-82CF-25BBA340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0CE7D-C089-B94D-72C7-2B011081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the API Key and keep it secret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B0933-05C3-7B54-7C8D-F04BB8AACD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https://crc247.mdi.ruhr-uni-bochum.de/adminsecrets</a:t>
            </a: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https://crc247.mdi.ruhr-uni-bochum.de/adminsecrets/key/1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80256B3E-5423-F68C-EDCB-38A8580A4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You see the API Key only 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once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save it: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F534B-A0DC-BA45-0C9D-BFBA1EFD1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224465"/>
            <a:ext cx="11623040" cy="50419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9731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2F73E-99F9-71DA-3255-66B84EC54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7B870-8D9B-F91E-9C07-DEEC7CF80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do if I don’t know/remember my key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8BC70-7D1F-62F6-2A45-D06A2D3D61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https://crc247.mdi.ruhr-uni-bochum.de/adminsecrets</a:t>
            </a: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https://crc247.mdi.ruhr-uni-bochum.de/adminsecrets/key/1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F6C1744C-A501-95F6-246E-FACF2185B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Solution: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Regenerate the VRO API Key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A1B30C-905C-3B94-1A47-731D98A00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50" y="1640891"/>
            <a:ext cx="11107700" cy="38200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905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9D375-7E75-6FC9-A8D3-BBFCA987C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BD828-5ADA-7C0D-C1D1-88E14702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DOI: Snapshot archival (publication)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FD22A-488C-4852-36C4-230BBBEC65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https://gitlab.ruhr-uni-bochum.de/vic/infproject/-/tree/master/SCRIPTS/PublishToZenodo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python “Publish"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ZenodoConnection_Sandbox.json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PublicationMetadata_Sandbox.json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false</a:t>
            </a: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</a:rPr>
              <a:t>DOI – Digital Object Identifier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81AECB9-4272-69B9-A89E-262910B7F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532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sz="2000" b="1" dirty="0">
                <a:solidFill>
                  <a:srgbClr val="004C93"/>
                </a:solidFill>
              </a:rPr>
              <a:t>Python code on the top of </a:t>
            </a:r>
            <a:r>
              <a:rPr lang="en-US" sz="2000" b="1" dirty="0" err="1">
                <a:solidFill>
                  <a:srgbClr val="004C93"/>
                </a:solidFill>
              </a:rPr>
              <a:t>Zenodo</a:t>
            </a:r>
            <a:r>
              <a:rPr lang="en-US" sz="2000" b="1" dirty="0">
                <a:solidFill>
                  <a:srgbClr val="004C93"/>
                </a:solidFill>
              </a:rPr>
              <a:t> API</a:t>
            </a:r>
            <a:endParaRPr lang="en-US" altLang="ru-RU" sz="2133" b="1" dirty="0">
              <a:solidFill>
                <a:srgbClr val="004C93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Zip data and create a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publication to mint a DOI.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Input: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 err="1">
                <a:solidFill>
                  <a:prstClr val="black"/>
                </a:solidFill>
                <a:latin typeface="+mn-lt"/>
              </a:rPr>
              <a:t>ZenodoConnection.json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(API token;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IsSandbox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 err="1">
                <a:solidFill>
                  <a:prstClr val="black"/>
                </a:solidFill>
                <a:latin typeface="+mn-lt"/>
              </a:rPr>
              <a:t>PublicationMetadata.json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(title, authors, keywords, license,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community [CRC 247],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etc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…)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Data folder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(to make a Zip-archive and sent to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Output: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record with URL/DOI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Create DOI property in the “idea or experiment plan” object.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238FE-A136-358C-36D3-CF684E302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074" y="922124"/>
            <a:ext cx="4810796" cy="1409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About | Zenodo">
            <a:extLst>
              <a:ext uri="{FF2B5EF4-FFF2-40B4-BE49-F238E27FC236}">
                <a16:creationId xmlns:a16="http://schemas.microsoft.com/office/drawing/2014/main" id="{9B169E5A-D91B-CE2C-74D4-52A52DC0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32" y="4964732"/>
            <a:ext cx="1452825" cy="5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F81970-DD82-4860-C44C-D0AE011BE226}"/>
              </a:ext>
            </a:extLst>
          </p:cNvPr>
          <p:cNvCxnSpPr>
            <a:cxnSpLocks/>
          </p:cNvCxnSpPr>
          <p:nvPr/>
        </p:nvCxnSpPr>
        <p:spPr>
          <a:xfrm>
            <a:off x="4024293" y="5247763"/>
            <a:ext cx="1264418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2AABE82-870B-915F-4DA2-FD3BDE1688C4}"/>
              </a:ext>
            </a:extLst>
          </p:cNvPr>
          <p:cNvSpPr txBox="1"/>
          <p:nvPr/>
        </p:nvSpPr>
        <p:spPr>
          <a:xfrm>
            <a:off x="4195955" y="4885577"/>
            <a:ext cx="1032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data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.zip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65D48B-FE67-D165-7D70-5463FC9D4C73}"/>
              </a:ext>
            </a:extLst>
          </p:cNvPr>
          <p:cNvCxnSpPr>
            <a:cxnSpLocks/>
          </p:cNvCxnSpPr>
          <p:nvPr/>
        </p:nvCxnSpPr>
        <p:spPr>
          <a:xfrm flipV="1">
            <a:off x="6713948" y="5240502"/>
            <a:ext cx="699876" cy="101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E17F3E-9BAE-F934-6CAD-1A60FE8080CC}"/>
              </a:ext>
            </a:extLst>
          </p:cNvPr>
          <p:cNvSpPr txBox="1"/>
          <p:nvPr/>
        </p:nvSpPr>
        <p:spPr>
          <a:xfrm>
            <a:off x="6764831" y="4828038"/>
            <a:ext cx="636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DOI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FF0AC-A47B-6948-F9CB-37E9C411F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2">
            <a:extLst>
              <a:ext uri="{FF2B5EF4-FFF2-40B4-BE49-F238E27FC236}">
                <a16:creationId xmlns:a16="http://schemas.microsoft.com/office/drawing/2014/main" id="{A2421AF9-914E-D32C-DBE9-3B5C34D4C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828382" cy="403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reference archival data snapshot (DOI)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reference live research data (URL)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 typical 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Data Availability Statement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for a dual data access strategy implemented can be: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Just fill in placeholders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955FD0-CB80-25D1-2982-B82B2E7C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Availability Statement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276EDF-61A8-A37C-0E08-6BFF06176A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6FABD-D223-89F3-D870-007D6DBFD91B}"/>
              </a:ext>
            </a:extLst>
          </p:cNvPr>
          <p:cNvSpPr txBox="1"/>
          <p:nvPr/>
        </p:nvSpPr>
        <p:spPr>
          <a:xfrm>
            <a:off x="439014" y="2634193"/>
            <a:ext cx="11313103" cy="17312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130" dirty="0">
                <a:solidFill>
                  <a:prstClr val="black"/>
                </a:solidFill>
                <a:latin typeface="+mn-lt"/>
              </a:rPr>
              <a:t>The research data supporting the findings of this study are publicly available through the </a:t>
            </a:r>
            <a:r>
              <a:rPr lang="en-US" altLang="ru-RU" sz="2130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0" dirty="0">
                <a:solidFill>
                  <a:prstClr val="black"/>
                </a:solidFill>
                <a:latin typeface="+mn-lt"/>
              </a:rPr>
              <a:t> repository under DOI: </a:t>
            </a:r>
            <a:r>
              <a:rPr lang="en-US" altLang="ru-RU" sz="2130" dirty="0">
                <a:solidFill>
                  <a:prstClr val="black"/>
                </a:solidFill>
                <a:highlight>
                  <a:srgbClr val="FFFF00"/>
                </a:highlight>
                <a:latin typeface="+mn-lt"/>
              </a:rPr>
              <a:t>&lt;DOI&gt;</a:t>
            </a:r>
            <a:r>
              <a:rPr lang="en-US" altLang="ru-RU" sz="2130" dirty="0">
                <a:solidFill>
                  <a:prstClr val="black"/>
                </a:solidFill>
                <a:latin typeface="+mn-lt"/>
              </a:rPr>
              <a:t>. The published dataset represents an archival snapshot corresponding to the data used in this publication.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0" dirty="0">
                <a:solidFill>
                  <a:prstClr val="black"/>
                </a:solidFill>
                <a:latin typeface="+mn-lt"/>
              </a:rPr>
              <a:t>The current version of the dataset, including subsequent updates and corrections, is available through the </a:t>
            </a:r>
            <a:r>
              <a:rPr lang="en-US" altLang="ru-RU" sz="2130" i="1" dirty="0" err="1">
                <a:solidFill>
                  <a:prstClr val="black"/>
                </a:solidFill>
                <a:latin typeface="+mn-lt"/>
              </a:rPr>
              <a:t>MatInf</a:t>
            </a:r>
            <a:r>
              <a:rPr lang="en-US" altLang="ru-RU" sz="2130" dirty="0">
                <a:solidFill>
                  <a:prstClr val="black"/>
                </a:solidFill>
                <a:latin typeface="+mn-lt"/>
              </a:rPr>
              <a:t> Research Data Management System at: </a:t>
            </a:r>
            <a:r>
              <a:rPr lang="en-US" altLang="ru-RU" sz="2130" dirty="0">
                <a:solidFill>
                  <a:prstClr val="black"/>
                </a:solidFill>
                <a:highlight>
                  <a:srgbClr val="FFFF00"/>
                </a:highlight>
                <a:latin typeface="+mn-lt"/>
              </a:rPr>
              <a:t>&lt;</a:t>
            </a:r>
            <a:r>
              <a:rPr lang="en-US" altLang="ru-RU" sz="2130" dirty="0" err="1">
                <a:solidFill>
                  <a:prstClr val="black"/>
                </a:solidFill>
                <a:highlight>
                  <a:srgbClr val="FFFF00"/>
                </a:highlight>
                <a:latin typeface="+mn-lt"/>
              </a:rPr>
              <a:t>URL_idea_plan</a:t>
            </a:r>
            <a:r>
              <a:rPr lang="en-US" altLang="ru-RU" sz="2130" dirty="0">
                <a:solidFill>
                  <a:prstClr val="black"/>
                </a:solidFill>
                <a:highlight>
                  <a:srgbClr val="FFFF00"/>
                </a:highlight>
                <a:latin typeface="+mn-lt"/>
              </a:rPr>
              <a:t>&gt;</a:t>
            </a:r>
            <a:r>
              <a:rPr lang="en-US" altLang="ru-RU" sz="2130" dirty="0">
                <a:solidFill>
                  <a:prstClr val="black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7215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7BA6F-947C-736B-6D07-6D3E378ED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2">
            <a:extLst>
              <a:ext uri="{FF2B5EF4-FFF2-40B4-BE49-F238E27FC236}">
                <a16:creationId xmlns:a16="http://schemas.microsoft.com/office/drawing/2014/main" id="{C835A685-F06D-7C1F-548B-7C12346AE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828382" cy="468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reference executable documents / notebooks with reproducibility (URL_Jupyter4NFDI)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reference source code used during publication (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DOI_source_code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</a:t>
            </a:r>
            <a:r>
              <a:rPr lang="ru-RU" altLang="ru-RU" sz="2133" dirty="0">
                <a:solidFill>
                  <a:prstClr val="black"/>
                </a:solidFill>
                <a:latin typeface="+mn-lt"/>
              </a:rPr>
              <a:t>*</a:t>
            </a: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reference source code repository to provide access to the last source code version (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URL_public_Git_repository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 typical 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Code Availability Statement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for a complete publication triad implemented can be: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just fill in placeholders</a:t>
            </a:r>
            <a:endParaRPr lang="en-US" altLang="ru-RU" sz="2133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BA3B30-7ED4-1B48-212B-7B863D03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Availability Statement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5244A3-9250-C6E4-DDB2-9825360C07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0855" y="6362393"/>
            <a:ext cx="8301469" cy="485999"/>
          </a:xfrm>
        </p:spPr>
        <p:txBody>
          <a:bodyPr/>
          <a:lstStyle/>
          <a:p>
            <a:pPr indent="0">
              <a:buNone/>
            </a:pPr>
            <a:r>
              <a:rPr lang="ru-RU" dirty="0"/>
              <a:t>* </a:t>
            </a:r>
            <a:r>
              <a:rPr lang="en-US" dirty="0" err="1"/>
              <a:t>Zenodo</a:t>
            </a:r>
            <a:r>
              <a:rPr lang="en-US" dirty="0"/>
              <a:t> is integrated with GitHub and can create snapshots of the source code as associate DOI to them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CE1ADE-2EDB-8F43-F3B6-BB0A82827015}"/>
              </a:ext>
            </a:extLst>
          </p:cNvPr>
          <p:cNvSpPr txBox="1"/>
          <p:nvPr/>
        </p:nvSpPr>
        <p:spPr>
          <a:xfrm>
            <a:off x="439014" y="3257651"/>
            <a:ext cx="11313103" cy="17312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130" dirty="0">
                <a:solidFill>
                  <a:prstClr val="black"/>
                </a:solidFill>
              </a:rPr>
              <a:t>The computational workflows used to generate the results presented in this study are available as </a:t>
            </a:r>
            <a:r>
              <a:rPr lang="en-US" altLang="ru-RU" sz="2130" dirty="0" err="1">
                <a:solidFill>
                  <a:prstClr val="black"/>
                </a:solidFill>
              </a:rPr>
              <a:t>Jupyter</a:t>
            </a:r>
            <a:r>
              <a:rPr lang="en-US" altLang="ru-RU" sz="2130" dirty="0">
                <a:solidFill>
                  <a:prstClr val="black"/>
                </a:solidFill>
              </a:rPr>
              <a:t> notebooks at: </a:t>
            </a:r>
            <a:r>
              <a:rPr lang="en-US" altLang="ru-RU" sz="2130" dirty="0">
                <a:solidFill>
                  <a:prstClr val="black"/>
                </a:solidFill>
                <a:highlight>
                  <a:srgbClr val="FFFF00"/>
                </a:highlight>
              </a:rPr>
              <a:t>&lt;URL_Jupyter4NFDI&gt;</a:t>
            </a:r>
            <a:r>
              <a:rPr lang="en-US" altLang="ru-RU" sz="2130" dirty="0">
                <a:solidFill>
                  <a:prstClr val="black"/>
                </a:solidFill>
              </a:rPr>
              <a:t>. The notebooks contain all scripts, processing steps, and visualization procedures required to reproduce the analyses described in this publication</a:t>
            </a:r>
            <a:r>
              <a:rPr lang="en-US" altLang="ru-RU" sz="2130" dirty="0">
                <a:solidFill>
                  <a:prstClr val="black"/>
                </a:solidFill>
                <a:latin typeface="+mn-lt"/>
              </a:rPr>
              <a:t>.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0" dirty="0">
                <a:solidFill>
                  <a:prstClr val="black"/>
                </a:solidFill>
              </a:rPr>
              <a:t>Complete source code corresponding to the one used in this publication is available on </a:t>
            </a:r>
            <a:r>
              <a:rPr lang="en-US" altLang="ru-RU" sz="2130" dirty="0" err="1">
                <a:solidFill>
                  <a:prstClr val="black"/>
                </a:solidFill>
              </a:rPr>
              <a:t>Zenodo</a:t>
            </a:r>
            <a:r>
              <a:rPr lang="en-US" altLang="ru-RU" sz="2130" dirty="0">
                <a:solidFill>
                  <a:prstClr val="black"/>
                </a:solidFill>
              </a:rPr>
              <a:t> at: </a:t>
            </a:r>
            <a:r>
              <a:rPr lang="en-US" altLang="ru-RU" sz="2130" dirty="0">
                <a:solidFill>
                  <a:prstClr val="black"/>
                </a:solidFill>
                <a:highlight>
                  <a:srgbClr val="FFFF00"/>
                </a:highlight>
              </a:rPr>
              <a:t>&lt;</a:t>
            </a:r>
            <a:r>
              <a:rPr lang="en-US" altLang="ru-RU" sz="2130" dirty="0" err="1">
                <a:solidFill>
                  <a:prstClr val="black"/>
                </a:solidFill>
                <a:highlight>
                  <a:srgbClr val="FFFF00"/>
                </a:highlight>
              </a:rPr>
              <a:t>DOI_source_code</a:t>
            </a:r>
            <a:r>
              <a:rPr lang="en-US" altLang="ru-RU" sz="2130" dirty="0">
                <a:solidFill>
                  <a:prstClr val="black"/>
                </a:solidFill>
                <a:highlight>
                  <a:srgbClr val="FFFF00"/>
                </a:highlight>
              </a:rPr>
              <a:t>&gt;</a:t>
            </a:r>
            <a:r>
              <a:rPr lang="en-US" altLang="ru-RU" sz="2130" dirty="0">
                <a:solidFill>
                  <a:prstClr val="black"/>
                </a:solidFill>
              </a:rPr>
              <a:t>. Current source code version is available at: </a:t>
            </a:r>
            <a:r>
              <a:rPr lang="en-US" altLang="ru-RU" sz="2130" dirty="0">
                <a:solidFill>
                  <a:prstClr val="black"/>
                </a:solidFill>
                <a:highlight>
                  <a:srgbClr val="FFFF00"/>
                </a:highlight>
              </a:rPr>
              <a:t>&lt;</a:t>
            </a:r>
            <a:r>
              <a:rPr lang="en-US" altLang="ru-RU" sz="2130" dirty="0" err="1">
                <a:solidFill>
                  <a:prstClr val="black"/>
                </a:solidFill>
                <a:highlight>
                  <a:srgbClr val="FFFF00"/>
                </a:highlight>
              </a:rPr>
              <a:t>URL_public_Git_repository</a:t>
            </a:r>
            <a:r>
              <a:rPr lang="en-US" altLang="ru-RU" sz="2130" dirty="0">
                <a:solidFill>
                  <a:prstClr val="black"/>
                </a:solidFill>
                <a:highlight>
                  <a:srgbClr val="FFFF00"/>
                </a:highlight>
              </a:rPr>
              <a:t>&gt;</a:t>
            </a:r>
            <a:r>
              <a:rPr lang="en-US" altLang="ru-RU" sz="2130" dirty="0">
                <a:solidFill>
                  <a:prstClr val="black"/>
                </a:solidFill>
              </a:rPr>
              <a:t>.</a:t>
            </a:r>
            <a:endParaRPr lang="en-US" altLang="ru-RU" sz="213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0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D97A-A144-4310-5FC9-349124011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90F8CC-E0CE-61D3-FA2F-616982B3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Crisis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9941F-0F22-80B7-5BA8-6B93F54E5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5425" y="6362393"/>
            <a:ext cx="8604861" cy="485999"/>
          </a:xfrm>
        </p:spPr>
        <p:txBody>
          <a:bodyPr>
            <a:normAutofit/>
          </a:bodyPr>
          <a:lstStyle/>
          <a:p>
            <a:pPr lvl="0" indent="0">
              <a:buNone/>
            </a:pPr>
            <a:r>
              <a:rPr lang="en-US" dirty="0"/>
              <a:t>Baker, M. 1,500 scientists lift the lid on reproducibility. </a:t>
            </a:r>
            <a:r>
              <a:rPr lang="en-US" i="1" dirty="0"/>
              <a:t>Nature</a:t>
            </a:r>
            <a:r>
              <a:rPr lang="en-US" dirty="0"/>
              <a:t> </a:t>
            </a:r>
            <a:r>
              <a:rPr lang="en-US" b="1" dirty="0"/>
              <a:t>533</a:t>
            </a:r>
            <a:r>
              <a:rPr lang="en-US" dirty="0"/>
              <a:t>, 452–454 (2016). </a:t>
            </a:r>
            <a:r>
              <a:rPr lang="en-US" u="sng" dirty="0">
                <a:hlinkClick r:id="rId3"/>
              </a:rPr>
              <a:t>https://doi.org/10.1038/533452a</a:t>
            </a:r>
            <a:endParaRPr lang="en-US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DA1B1-CE66-DA73-523D-F416653703EA}"/>
              </a:ext>
            </a:extLst>
          </p:cNvPr>
          <p:cNvSpPr txBox="1"/>
          <p:nvPr/>
        </p:nvSpPr>
        <p:spPr>
          <a:xfrm>
            <a:off x="214168" y="1423592"/>
            <a:ext cx="638613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282828"/>
                </a:solidFill>
              </a:defRPr>
            </a:pPr>
            <a:r>
              <a:rPr lang="en-US" sz="2400" b="1" dirty="0"/>
              <a:t>Reproducibility</a:t>
            </a:r>
            <a:r>
              <a:rPr lang="en-US" sz="2400" dirty="0"/>
              <a:t> or </a:t>
            </a:r>
            <a:r>
              <a:rPr lang="en-US" sz="2400" b="1" dirty="0"/>
              <a:t>replicability crisis</a:t>
            </a:r>
            <a:r>
              <a:rPr lang="en-US" sz="2400" dirty="0"/>
              <a:t>, refers to widespread failures to reproduce published scientific results.</a:t>
            </a:r>
          </a:p>
          <a:p>
            <a:pPr>
              <a:defRPr sz="2000">
                <a:solidFill>
                  <a:srgbClr val="282828"/>
                </a:solidFill>
              </a:defRPr>
            </a:pPr>
            <a:r>
              <a:rPr lang="en-US" sz="2400" dirty="0"/>
              <a:t>Main Factors:</a:t>
            </a:r>
            <a:endParaRPr lang="en-US" b="1" dirty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Publication Bias:</a:t>
            </a:r>
            <a:r>
              <a:rPr lang="en-US" dirty="0"/>
              <a:t> </a:t>
            </a:r>
            <a:r>
              <a:rPr lang="en-US" sz="1400" dirty="0"/>
              <a:t>Journals often prioritize publishing novel and positive results, leading to the neglect of negative findings or replication studies.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Questionable Research Practices:</a:t>
            </a:r>
            <a:r>
              <a:rPr lang="en-US" dirty="0"/>
              <a:t> </a:t>
            </a:r>
            <a:r>
              <a:rPr lang="en-US" sz="1400" dirty="0"/>
              <a:t>Researchers may engage in practices like p-hacking (manipulating data to achieve statistical significance) and </a:t>
            </a:r>
            <a:r>
              <a:rPr lang="en-US" sz="1400" dirty="0" err="1"/>
              <a:t>HARKing</a:t>
            </a:r>
            <a:r>
              <a:rPr lang="en-US" sz="1400" dirty="0"/>
              <a:t> (hypothesizing after results are known), which can distort results.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Inadequate Statistical Methods:</a:t>
            </a:r>
            <a:r>
              <a:rPr lang="en-US" sz="1400" dirty="0"/>
              <a:t> Suboptimal statistical analyses can lead to erroneous conclusions, making replication challenging.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Lack of Data Sharing:</a:t>
            </a:r>
            <a:r>
              <a:rPr lang="en-US" dirty="0"/>
              <a:t> </a:t>
            </a:r>
            <a:r>
              <a:rPr lang="en-US" sz="1400" dirty="0"/>
              <a:t>Many researchers do not make their data and methods openly accessible, hindering the ability of others to verify and replicate their work.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Pressure to Publish:</a:t>
            </a:r>
            <a:r>
              <a:rPr lang="en-US" dirty="0"/>
              <a:t> </a:t>
            </a:r>
            <a:r>
              <a:rPr lang="en-US" sz="1400" dirty="0"/>
              <a:t>The “publish or perish” culture can incentivize quantity over quality, encouraging rushed and less rigorous research.</a:t>
            </a:r>
            <a:endParaRPr lang="en-US" sz="28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0848E19-8053-46DF-99CB-A7919794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150" y="1263535"/>
            <a:ext cx="53838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86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6CDC2-2368-3ECD-278D-1C8B579A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2">
            <a:extLst>
              <a:ext uri="{FF2B5EF4-FFF2-40B4-BE49-F238E27FC236}">
                <a16:creationId xmlns:a16="http://schemas.microsoft.com/office/drawing/2014/main" id="{AF1E028D-E39E-900D-F53E-83952C4FA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8" y="815074"/>
            <a:ext cx="12018881" cy="534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Prerequisite: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you have data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publish a Data Paper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Steps: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For the subgraph: enable public access and harmonize licenses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2130" dirty="0">
                <a:solidFill>
                  <a:srgbClr val="004C93"/>
                </a:solidFill>
                <a:latin typeface="+mn-lt"/>
              </a:rPr>
              <a:t>In the RDMS GUI: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Create data snapshot (extract all the subgraph)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2130" dirty="0" err="1">
                <a:solidFill>
                  <a:srgbClr val="004C93"/>
                </a:solidFill>
                <a:latin typeface="+mn-lt"/>
              </a:rPr>
              <a:t>py</a:t>
            </a:r>
            <a:r>
              <a:rPr lang="en-US" altLang="ru-RU" sz="2130" dirty="0">
                <a:solidFill>
                  <a:srgbClr val="004C93"/>
                </a:solidFill>
                <a:latin typeface="+mn-lt"/>
              </a:rPr>
              <a:t>-script in /Scripts/</a:t>
            </a:r>
            <a:r>
              <a:rPr lang="en-US" altLang="ru-RU" sz="2130" dirty="0" err="1">
                <a:solidFill>
                  <a:srgbClr val="004C93"/>
                </a:solidFill>
                <a:latin typeface="+mn-lt"/>
              </a:rPr>
              <a:t>Extract_ExperimentData</a:t>
            </a:r>
            <a:endParaRPr lang="en-US" altLang="ru-RU" sz="2130" dirty="0">
              <a:solidFill>
                <a:srgbClr val="004C93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Archive a snapshot on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in the CRC 247 community and get DOI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2130" dirty="0" err="1">
                <a:solidFill>
                  <a:srgbClr val="004C93"/>
                </a:solidFill>
                <a:latin typeface="+mn-lt"/>
              </a:rPr>
              <a:t>py</a:t>
            </a:r>
            <a:r>
              <a:rPr lang="en-US" altLang="ru-RU" sz="2130" dirty="0">
                <a:solidFill>
                  <a:srgbClr val="004C93"/>
                </a:solidFill>
                <a:latin typeface="+mn-lt"/>
              </a:rPr>
              <a:t>-script in /Scripts/</a:t>
            </a:r>
            <a:r>
              <a:rPr lang="en-US" altLang="ru-RU" sz="2130" dirty="0" err="1">
                <a:solidFill>
                  <a:srgbClr val="004C93"/>
                </a:solidFill>
                <a:latin typeface="+mn-lt"/>
              </a:rPr>
              <a:t>PublishToZenodo</a:t>
            </a:r>
            <a:r>
              <a:rPr lang="en-US" altLang="ru-RU" sz="2130" dirty="0">
                <a:solidFill>
                  <a:srgbClr val="004C93"/>
                </a:solidFill>
                <a:latin typeface="+mn-lt"/>
              </a:rPr>
              <a:t> or </a:t>
            </a:r>
            <a:r>
              <a:rPr lang="en-US" altLang="ru-RU" sz="2130" dirty="0" err="1">
                <a:solidFill>
                  <a:srgbClr val="004C93"/>
                </a:solidFill>
                <a:latin typeface="+mn-lt"/>
              </a:rPr>
              <a:t>Zenodo</a:t>
            </a:r>
            <a:r>
              <a:rPr lang="en-US" altLang="ru-RU" sz="2130" dirty="0">
                <a:solidFill>
                  <a:srgbClr val="004C93"/>
                </a:solidFill>
                <a:latin typeface="+mn-lt"/>
              </a:rPr>
              <a:t> GUI (community)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Write down DOI in the RDMS in the root object “Idea or Plan” object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2130" dirty="0">
                <a:solidFill>
                  <a:srgbClr val="004C93"/>
                </a:solidFill>
                <a:latin typeface="+mn-lt"/>
              </a:rPr>
              <a:t>In the RDMS GUI: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Optional: create notebook(s) in Jupyter4NFDI and reference both RDMS and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lvl="1" indent="0" defTabSz="914377">
              <a:spcBef>
                <a:spcPts val="0"/>
              </a:spcBef>
            </a:pPr>
            <a:r>
              <a:rPr lang="en-US" altLang="ru-RU" sz="2130" dirty="0">
                <a:solidFill>
                  <a:srgbClr val="004C93"/>
                </a:solidFill>
                <a:latin typeface="+mn-lt"/>
              </a:rPr>
              <a:t>Use </a:t>
            </a:r>
            <a:r>
              <a:rPr lang="en-US" altLang="ru-RU" sz="2130" dirty="0">
                <a:solidFill>
                  <a:srgbClr val="004C93"/>
                </a:solidFill>
                <a:latin typeface="+mn-lt"/>
                <a:hlinkClick r:id="rId3"/>
              </a:rPr>
              <a:t>https://hub.nfdi-jupyter.de/</a:t>
            </a:r>
            <a:endParaRPr lang="en-US" altLang="ru-RU" sz="2130" dirty="0">
              <a:solidFill>
                <a:srgbClr val="004C93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Use a template to create a “Data Availability Statement” 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Optional: use a template to create a “Code Availability Statement”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B70A8D-AE83-93A8-2270-69D9EC86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workflow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7F4E9-A6B8-6880-DB2F-3264BC17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548" y="241927"/>
            <a:ext cx="4557258" cy="165271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D82DB8-BFB7-130A-320D-309A5F33E6D8}"/>
              </a:ext>
            </a:extLst>
          </p:cNvPr>
          <p:cNvCxnSpPr>
            <a:cxnSpLocks/>
          </p:cNvCxnSpPr>
          <p:nvPr/>
        </p:nvCxnSpPr>
        <p:spPr>
          <a:xfrm>
            <a:off x="3344595" y="1063169"/>
            <a:ext cx="3282236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DE7181-9E48-8A3D-B7B0-F2C6E729F2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FADBF9-A536-D2F2-C44A-DB3A958F2161}"/>
              </a:ext>
            </a:extLst>
          </p:cNvPr>
          <p:cNvCxnSpPr>
            <a:cxnSpLocks/>
          </p:cNvCxnSpPr>
          <p:nvPr/>
        </p:nvCxnSpPr>
        <p:spPr>
          <a:xfrm>
            <a:off x="10156588" y="2661863"/>
            <a:ext cx="522914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6A4E6D8-3020-BCCC-897E-DD801CD90BDA}"/>
              </a:ext>
            </a:extLst>
          </p:cNvPr>
          <p:cNvSpPr txBox="1"/>
          <p:nvPr/>
        </p:nvSpPr>
        <p:spPr>
          <a:xfrm>
            <a:off x="10664405" y="2469326"/>
            <a:ext cx="981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public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365941-2E22-0CC4-B046-C0326DE42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529" y="2318957"/>
            <a:ext cx="4096322" cy="609685"/>
          </a:xfrm>
          <a:prstGeom prst="rect">
            <a:avLst/>
          </a:prstGeom>
        </p:spPr>
      </p:pic>
      <p:pic>
        <p:nvPicPr>
          <p:cNvPr id="3" name="Picture 2" descr="About | Zenodo">
            <a:extLst>
              <a:ext uri="{FF2B5EF4-FFF2-40B4-BE49-F238E27FC236}">
                <a16:creationId xmlns:a16="http://schemas.microsoft.com/office/drawing/2014/main" id="{01F341EE-2FCA-27E8-0581-A2ACDF154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62" y="3531799"/>
            <a:ext cx="1452825" cy="5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85CD61-5DFF-D558-E23C-F59B62FF7C8A}"/>
              </a:ext>
            </a:extLst>
          </p:cNvPr>
          <p:cNvSpPr txBox="1"/>
          <p:nvPr/>
        </p:nvSpPr>
        <p:spPr>
          <a:xfrm>
            <a:off x="8579440" y="3392259"/>
            <a:ext cx="1032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data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.zip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5D2568-408F-C9DC-E4E3-9E0C69DC98DD}"/>
              </a:ext>
            </a:extLst>
          </p:cNvPr>
          <p:cNvCxnSpPr>
            <a:cxnSpLocks/>
          </p:cNvCxnSpPr>
          <p:nvPr/>
        </p:nvCxnSpPr>
        <p:spPr>
          <a:xfrm flipV="1">
            <a:off x="10872062" y="3801848"/>
            <a:ext cx="699876" cy="101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FC3CA9-7F30-8208-24F0-45F801A0A2AA}"/>
              </a:ext>
            </a:extLst>
          </p:cNvPr>
          <p:cNvCxnSpPr>
            <a:cxnSpLocks/>
          </p:cNvCxnSpPr>
          <p:nvPr/>
        </p:nvCxnSpPr>
        <p:spPr>
          <a:xfrm flipV="1">
            <a:off x="8755715" y="3824852"/>
            <a:ext cx="699876" cy="101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10163D-6068-B160-3BFD-EF053CDE6082}"/>
              </a:ext>
            </a:extLst>
          </p:cNvPr>
          <p:cNvSpPr txBox="1"/>
          <p:nvPr/>
        </p:nvSpPr>
        <p:spPr>
          <a:xfrm>
            <a:off x="10922945" y="3389384"/>
            <a:ext cx="636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DOI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7AB83-58B9-6F65-C0D7-978DD960A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2129" y="4172628"/>
            <a:ext cx="3430182" cy="468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18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6AA4-274A-9D22-992A-F23EB03E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35BC73CE-C568-B7BE-8494-69CADE04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392" y="416008"/>
            <a:ext cx="7813352" cy="1272942"/>
          </a:xfrm>
        </p:spPr>
        <p:txBody>
          <a:bodyPr/>
          <a:lstStyle/>
          <a:p>
            <a:r>
              <a:rPr lang="en-US" dirty="0"/>
              <a:t>Ok…</a:t>
            </a:r>
            <a:br>
              <a:rPr lang="en-US" dirty="0"/>
            </a:br>
            <a:r>
              <a:rPr lang="en-US" dirty="0"/>
              <a:t>What’s new</a:t>
            </a:r>
            <a:r>
              <a:rPr lang="ru-RU" dirty="0"/>
              <a:t>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23621-1A06-FA85-0692-40362E7F7EB7}"/>
              </a:ext>
            </a:extLst>
          </p:cNvPr>
          <p:cNvSpPr txBox="1"/>
          <p:nvPr/>
        </p:nvSpPr>
        <p:spPr>
          <a:xfrm>
            <a:off x="495875" y="2850401"/>
            <a:ext cx="1139057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DB structure adjusted 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ObjectInfo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ObjectFileSize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introduced,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IsPublished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removed, </a:t>
            </a:r>
            <a:r>
              <a:rPr lang="en-US" alt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etc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.)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VRO API views changed accordingly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Successful RDMS </a:t>
            </a:r>
            <a:r>
              <a:rPr lang="en-US" altLang="ru-RU" sz="2600" dirty="0">
                <a:solidFill>
                  <a:prstClr val="black"/>
                </a:solidFill>
                <a:latin typeface="+mn-lt"/>
              </a:rPr>
              <a:t>Migration to </a:t>
            </a:r>
            <a:r>
              <a:rPr lang="en-US" altLang="ru-RU" sz="2600" dirty="0" err="1">
                <a:solidFill>
                  <a:prstClr val="black"/>
                </a:solidFill>
                <a:latin typeface="+mn-lt"/>
              </a:rPr>
              <a:t>.Net</a:t>
            </a:r>
            <a:r>
              <a:rPr lang="en-US" altLang="ru-RU" sz="2600" dirty="0">
                <a:solidFill>
                  <a:prstClr val="black"/>
                </a:solidFill>
                <a:latin typeface="+mn-lt"/>
              </a:rPr>
              <a:t> 10 (LTS)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DB migrated to SQL Server 2025 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(vectors,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RegExp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JSON native type, optimized locking)</a:t>
            </a:r>
            <a:br>
              <a:rPr lang="en-US" altLang="ru-RU" sz="2600" dirty="0">
                <a:solidFill>
                  <a:prstClr val="black"/>
                </a:solidFill>
              </a:rPr>
            </a:br>
            <a:endParaRPr lang="en-US" altLang="ru-RU" sz="2600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5400" b="1" dirty="0">
                <a:solidFill>
                  <a:srgbClr val="0070C0"/>
                </a:solidFill>
                <a:latin typeface="+mn-lt"/>
              </a:rPr>
              <a:t>Goal: </a:t>
            </a:r>
            <a:r>
              <a:rPr lang="en-US" altLang="ru-RU" sz="5400" dirty="0">
                <a:solidFill>
                  <a:srgbClr val="0070C0"/>
                </a:solidFill>
                <a:latin typeface="+mn-lt"/>
              </a:rPr>
              <a:t>publish data…</a:t>
            </a:r>
          </a:p>
        </p:txBody>
      </p:sp>
      <p:pic>
        <p:nvPicPr>
          <p:cNvPr id="1026" name="Picture 2" descr="Are You Bored At Work? Do You Know Why? Is There Anything You Can Do About  It? : Appreciation at Work">
            <a:extLst>
              <a:ext uri="{FF2B5EF4-FFF2-40B4-BE49-F238E27FC236}">
                <a16:creationId xmlns:a16="http://schemas.microsoft.com/office/drawing/2014/main" id="{2A8D7735-C399-69B3-D0AB-5F990F17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7" y="84437"/>
            <a:ext cx="2756399" cy="18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71EE-43EB-0605-E784-FD341FDA5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9">
            <a:extLst>
              <a:ext uri="{FF2B5EF4-FFF2-40B4-BE49-F238E27FC236}">
                <a16:creationId xmlns:a16="http://schemas.microsoft.com/office/drawing/2014/main" id="{C5283C16-C9E2-538C-8B18-1BE578DBA9CC}"/>
              </a:ext>
            </a:extLst>
          </p:cNvPr>
          <p:cNvSpPr/>
          <p:nvPr/>
        </p:nvSpPr>
        <p:spPr>
          <a:xfrm>
            <a:off x="70338" y="5757701"/>
            <a:ext cx="6461092" cy="556359"/>
          </a:xfrm>
          <a:prstGeom prst="rect">
            <a:avLst/>
          </a:prstGeom>
          <a:solidFill>
            <a:srgbClr val="FF0000">
              <a:alpha val="2822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Quality Assurance</a:t>
            </a:r>
          </a:p>
          <a:p>
            <a:pPr algn="r"/>
            <a:r>
              <a:rPr lang="en-US" sz="1500" noProof="0" dirty="0">
                <a:solidFill>
                  <a:schemeClr val="tx1"/>
                </a:solidFill>
              </a:rPr>
              <a:t>(personal responsibility)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E6FE7F-580E-327B-5770-8D177BF21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0" y="2036317"/>
            <a:ext cx="5115142" cy="30387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A788A7-5D43-25AC-3E6A-CA33A1BF1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72" y="2814073"/>
            <a:ext cx="4449443" cy="2832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105172-BE08-CD18-E7D9-5861F33B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Sliders in data visualizations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12C36-7A5A-BE46-4DC8-A46EF8DFBB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2668" y="6362199"/>
            <a:ext cx="9294725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sz="1200" dirty="0"/>
              <a:t>SDC Processed (csv, zip)</a:t>
            </a:r>
            <a:r>
              <a:rPr lang="en-US" altLang="ru-RU" sz="1200" b="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1200" dirty="0">
                <a:hlinkClick r:id="rId5"/>
              </a:rPr>
              <a:t>https://crc247.mdi.ruhr-uni-bochum.de/object/20250204_0010671_colanio_ph12_8_oer_lsv_eis-22680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Visualization with a slider: </a:t>
            </a:r>
            <a:r>
              <a:rPr lang="en-US" sz="1200" dirty="0">
                <a:hlinkClick r:id="rId6"/>
              </a:rPr>
              <a:t>https://crc247.mdi.ruhr-uni-bochum.de/file/csv/22680</a:t>
            </a:r>
            <a:endParaRPr lang="en-US" sz="1200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B2C7D-1059-5706-57BA-E6283D2EE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886" y="150724"/>
            <a:ext cx="5298013" cy="59636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AABE1F-7873-3C16-EAC2-EF48FD79F279}"/>
              </a:ext>
            </a:extLst>
          </p:cNvPr>
          <p:cNvSpPr txBox="1"/>
          <p:nvPr/>
        </p:nvSpPr>
        <p:spPr>
          <a:xfrm>
            <a:off x="92364" y="77134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Goal: 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Implement interactive data visualization</a:t>
            </a:r>
          </a:p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Use case:</a:t>
            </a:r>
          </a:p>
          <a:p>
            <a:pPr marL="285750" indent="-28575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SDC Processed (csv, zip) type</a:t>
            </a:r>
          </a:p>
          <a:p>
            <a:pPr marL="285750" indent="-28575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CSV with fixed format</a:t>
            </a:r>
            <a:endParaRPr lang="en-US" altLang="ru-RU" sz="1800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5FDDCD-6967-A79E-C829-547DFF66B515}"/>
              </a:ext>
            </a:extLst>
          </p:cNvPr>
          <p:cNvCxnSpPr>
            <a:cxnSpLocks/>
          </p:cNvCxnSpPr>
          <p:nvPr/>
        </p:nvCxnSpPr>
        <p:spPr>
          <a:xfrm flipV="1">
            <a:off x="3223491" y="1163782"/>
            <a:ext cx="3657600" cy="38792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545190-2CB3-7E36-BD62-95678FADA8F8}"/>
              </a:ext>
            </a:extLst>
          </p:cNvPr>
          <p:cNvCxnSpPr>
            <a:cxnSpLocks/>
          </p:cNvCxnSpPr>
          <p:nvPr/>
        </p:nvCxnSpPr>
        <p:spPr>
          <a:xfrm>
            <a:off x="4355184" y="1414021"/>
            <a:ext cx="3763580" cy="257608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5D8E44-CE94-8DF5-91AB-E5EC90644C7D}"/>
              </a:ext>
            </a:extLst>
          </p:cNvPr>
          <p:cNvSpPr txBox="1">
            <a:spLocks/>
          </p:cNvSpPr>
          <p:nvPr/>
        </p:nvSpPr>
        <p:spPr>
          <a:xfrm>
            <a:off x="81482" y="5736000"/>
            <a:ext cx="3630440" cy="485999"/>
          </a:xfrm>
          <a:prstGeom prst="rect">
            <a:avLst/>
          </a:prstGeom>
        </p:spPr>
        <p:txBody>
          <a:bodyPr vert="horz" lIns="36000" tIns="18000" rIns="36000" bIns="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377">
              <a:buNone/>
            </a:pPr>
            <a:r>
              <a:rPr lang="en-US" sz="1200" dirty="0"/>
              <a:t>Strange things in experiments</a:t>
            </a:r>
            <a:r>
              <a:rPr lang="ru-RU" sz="1200" dirty="0"/>
              <a:t> (</a:t>
            </a:r>
            <a:r>
              <a:rPr lang="en-US" sz="1200" dirty="0"/>
              <a:t>discovery or mistake?</a:t>
            </a:r>
            <a:r>
              <a:rPr lang="ru-RU" sz="1200" dirty="0"/>
              <a:t>)</a:t>
            </a:r>
            <a:r>
              <a:rPr lang="en-US" sz="1200" dirty="0"/>
              <a:t>:</a:t>
            </a:r>
            <a:br>
              <a:rPr lang="en-US" sz="1200" dirty="0"/>
            </a:br>
            <a:r>
              <a:rPr lang="en-US" sz="1200" dirty="0">
                <a:hlinkClick r:id="rId8"/>
              </a:rPr>
              <a:t>https://crc247.mdi.ruhr-uni-bochum.de/file/csv/22677</a:t>
            </a:r>
            <a:endParaRPr lang="en-US" sz="1200" dirty="0"/>
          </a:p>
          <a:p>
            <a:pPr indent="0" defTabSz="914377">
              <a:buNone/>
            </a:pPr>
            <a:r>
              <a:rPr lang="en-US" sz="1200" dirty="0">
                <a:hlinkClick r:id="rId9"/>
              </a:rPr>
              <a:t>https://crc247.mdi.ruhr-uni-bochum.de/file/csv/22674</a:t>
            </a:r>
            <a:endParaRPr lang="en-US" sz="1200" dirty="0"/>
          </a:p>
          <a:p>
            <a:pPr indent="0" defTabSz="914377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8396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E1D9-B9A6-321F-14F6-C17967412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16F62E6-0258-AD1A-AB82-0C45E9E7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Curation: Flagging unreliable data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5EE002-5372-8D36-D4F1-909F68C56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569" y="6362393"/>
            <a:ext cx="8956431" cy="485999"/>
          </a:xfrm>
        </p:spPr>
        <p:txBody>
          <a:bodyPr/>
          <a:lstStyle/>
          <a:p>
            <a:pPr indent="0">
              <a:buNone/>
            </a:pP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47062-43AF-63FB-631E-38781DD109A2}"/>
              </a:ext>
            </a:extLst>
          </p:cNvPr>
          <p:cNvSpPr txBox="1"/>
          <p:nvPr/>
        </p:nvSpPr>
        <p:spPr>
          <a:xfrm>
            <a:off x="200966" y="894863"/>
            <a:ext cx="11708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</a:rPr>
              <a:t>Motivation</a:t>
            </a:r>
            <a:r>
              <a:rPr lang="en-US" sz="2000" dirty="0">
                <a:solidFill>
                  <a:prstClr val="black"/>
                </a:solidFill>
              </a:rPr>
              <a:t>: mark/flag suspicious samples / samples regions (measurement areas)  =&gt;  </a:t>
            </a:r>
            <a:r>
              <a:rPr lang="en-US" sz="2000" b="1" dirty="0" err="1">
                <a:solidFill>
                  <a:prstClr val="black"/>
                </a:solidFill>
              </a:rPr>
              <a:t>IsProblematic</a:t>
            </a:r>
            <a:r>
              <a:rPr lang="en-US" sz="2000" dirty="0">
                <a:solidFill>
                  <a:prstClr val="black"/>
                </a:solidFill>
              </a:rPr>
              <a:t> property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2EF5F-7CC6-CA6C-F85B-90977F9F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612" y="4560128"/>
            <a:ext cx="7674822" cy="1645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62A14-8AF7-2C37-28F8-C777AA2EE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195" y="22034"/>
            <a:ext cx="2006703" cy="514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6D370-47C4-01C3-5EDD-F3FDEB8DF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28" y="1288459"/>
            <a:ext cx="7942322" cy="3227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CDEA94-5877-B70B-36BE-97BE6130EFAB}"/>
              </a:ext>
            </a:extLst>
          </p:cNvPr>
          <p:cNvSpPr txBox="1"/>
          <p:nvPr/>
        </p:nvSpPr>
        <p:spPr>
          <a:xfrm>
            <a:off x="8812530" y="1549662"/>
            <a:ext cx="2331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Sample</a:t>
            </a:r>
            <a:r>
              <a:rPr lang="en-US" sz="2000" dirty="0">
                <a:solidFill>
                  <a:prstClr val="black"/>
                </a:solidFill>
              </a:rPr>
              <a:t> properties</a:t>
            </a: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6E33F6-DC80-7966-27AC-F70196B63142}"/>
              </a:ext>
            </a:extLst>
          </p:cNvPr>
          <p:cNvCxnSpPr>
            <a:cxnSpLocks/>
          </p:cNvCxnSpPr>
          <p:nvPr/>
        </p:nvCxnSpPr>
        <p:spPr>
          <a:xfrm flipH="1">
            <a:off x="8196550" y="2001635"/>
            <a:ext cx="2985570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50D7C5-EF81-3E2D-C2D0-8029E7F8B85D}"/>
              </a:ext>
            </a:extLst>
          </p:cNvPr>
          <p:cNvSpPr txBox="1"/>
          <p:nvPr/>
        </p:nvSpPr>
        <p:spPr>
          <a:xfrm>
            <a:off x="1572613" y="4985089"/>
            <a:ext cx="2613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Volume composition</a:t>
            </a:r>
            <a:r>
              <a:rPr lang="en-US" sz="2000" dirty="0">
                <a:solidFill>
                  <a:prstClr val="black"/>
                </a:solidFill>
              </a:rPr>
              <a:t> properties</a:t>
            </a:r>
            <a:endParaRPr lang="en-US" sz="2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FE4A9E-E019-A059-4A44-074D41D03230}"/>
              </a:ext>
            </a:extLst>
          </p:cNvPr>
          <p:cNvCxnSpPr>
            <a:cxnSpLocks/>
          </p:cNvCxnSpPr>
          <p:nvPr/>
        </p:nvCxnSpPr>
        <p:spPr>
          <a:xfrm>
            <a:off x="1309171" y="5756551"/>
            <a:ext cx="3031475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4857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C369A-58EE-B469-9434-4C1C1902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6E8FF2-A829-9A41-5885-405D4BD12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0" y="1166503"/>
            <a:ext cx="6658157" cy="5148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EF91F2-F40E-B189-B253-A14157F7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</a:t>
            </a:r>
            <a:r>
              <a:rPr lang="en-US" sz="3733" dirty="0"/>
              <a:t>Search Criteria Extension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0B907-3672-4F34-268D-FFB1C489EE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https://crc247.mdi.ruhr-uni-bochum.de/search/?system=Co&amp;pgsize=1000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69C14997-B9ED-4F00-3907-8A1B88F46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26" y="805027"/>
            <a:ext cx="9736937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Motivation: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add more search criteria to increase expressiveness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8D79D-E303-C10C-C4DA-EA1BC512190F}"/>
              </a:ext>
            </a:extLst>
          </p:cNvPr>
          <p:cNvSpPr txBox="1"/>
          <p:nvPr/>
        </p:nvSpPr>
        <p:spPr>
          <a:xfrm>
            <a:off x="7003701" y="1226176"/>
            <a:ext cx="518829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</a:t>
            </a:r>
            <a:r>
              <a:rPr lang="en-US" b="1" dirty="0"/>
              <a:t>search parameters </a:t>
            </a:r>
            <a:r>
              <a:rPr lang="en-US" dirty="0"/>
              <a:t>(as named in </a:t>
            </a:r>
            <a:r>
              <a:rPr lang="en-US" u="sng" dirty="0"/>
              <a:t>query string</a:t>
            </a:r>
            <a:r>
              <a:rPr lang="en-US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rid</a:t>
            </a:r>
            <a:r>
              <a:rPr lang="en-US" sz="1600" dirty="0"/>
              <a:t> – Rubric identifier (to search objects only within specified rubric)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nmin</a:t>
            </a:r>
            <a:r>
              <a:rPr lang="en-US" sz="1600" dirty="0"/>
              <a:t> – Minimal number of distinct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nmax</a:t>
            </a:r>
            <a:r>
              <a:rPr lang="en-US" sz="1600" dirty="0"/>
              <a:t> – Maximal number of distinct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olonl</a:t>
            </a:r>
            <a:r>
              <a:rPr lang="en-US" sz="1600" dirty="0"/>
              <a:t> – Graph depth (root in &lt;Object Id&gt; node)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updatedbyuser</a:t>
            </a:r>
            <a:r>
              <a:rPr lang="en-US" sz="1600" dirty="0"/>
              <a:t> – user, who updated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updatedmin</a:t>
            </a:r>
            <a:r>
              <a:rPr lang="en-US" sz="1600" dirty="0"/>
              <a:t> – minimal </a:t>
            </a:r>
            <a:r>
              <a:rPr lang="en-US" sz="1600" dirty="0" err="1"/>
              <a:t>datatime</a:t>
            </a:r>
            <a:r>
              <a:rPr lang="en-US" sz="1600" dirty="0"/>
              <a:t> stamp of object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updatedmax</a:t>
            </a:r>
            <a:r>
              <a:rPr lang="en-US" sz="1600" dirty="0"/>
              <a:t> – maximal </a:t>
            </a:r>
            <a:r>
              <a:rPr lang="en-US" sz="1600" dirty="0" err="1"/>
              <a:t>datatime</a:t>
            </a:r>
            <a:r>
              <a:rPr lang="en-US" sz="1600" dirty="0"/>
              <a:t> stamp of object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pgsize</a:t>
            </a:r>
            <a:r>
              <a:rPr lang="en-US" sz="1600" dirty="0"/>
              <a:t> – search page size in objects (1000 – default)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pgn</a:t>
            </a:r>
            <a:r>
              <a:rPr lang="en-US" sz="1600" dirty="0"/>
              <a:t> – search page number (1 – default)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By default: top 1000 search results…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32F2C2-E9B2-338A-25C3-3A3BD0FBBF3F}"/>
              </a:ext>
            </a:extLst>
          </p:cNvPr>
          <p:cNvCxnSpPr>
            <a:cxnSpLocks/>
          </p:cNvCxnSpPr>
          <p:nvPr/>
        </p:nvCxnSpPr>
        <p:spPr>
          <a:xfrm flipH="1">
            <a:off x="5255288" y="2497394"/>
            <a:ext cx="1853435" cy="92909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4BA368-3392-9430-533B-AF3D6943C2E4}"/>
              </a:ext>
            </a:extLst>
          </p:cNvPr>
          <p:cNvCxnSpPr>
            <a:cxnSpLocks/>
          </p:cNvCxnSpPr>
          <p:nvPr/>
        </p:nvCxnSpPr>
        <p:spPr>
          <a:xfrm flipH="1">
            <a:off x="4672484" y="3126658"/>
            <a:ext cx="2446071" cy="128456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1A7B89-3052-17E3-2B7A-F32EEE9C2FA8}"/>
              </a:ext>
            </a:extLst>
          </p:cNvPr>
          <p:cNvCxnSpPr>
            <a:cxnSpLocks/>
          </p:cNvCxnSpPr>
          <p:nvPr/>
        </p:nvCxnSpPr>
        <p:spPr>
          <a:xfrm flipH="1">
            <a:off x="1708220" y="1651819"/>
            <a:ext cx="5429999" cy="301061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2495D8-7D8E-AE7A-53DF-D8DED881CD2B}"/>
              </a:ext>
            </a:extLst>
          </p:cNvPr>
          <p:cNvCxnSpPr>
            <a:cxnSpLocks/>
          </p:cNvCxnSpPr>
          <p:nvPr/>
        </p:nvCxnSpPr>
        <p:spPr>
          <a:xfrm flipH="1">
            <a:off x="4461468" y="3851238"/>
            <a:ext cx="2660094" cy="196675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F0290D-2429-7A2B-CD10-91EC0BF0B831}"/>
              </a:ext>
            </a:extLst>
          </p:cNvPr>
          <p:cNvCxnSpPr>
            <a:cxnSpLocks/>
          </p:cNvCxnSpPr>
          <p:nvPr/>
        </p:nvCxnSpPr>
        <p:spPr>
          <a:xfrm flipH="1">
            <a:off x="1339728" y="6265363"/>
            <a:ext cx="8836661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90556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7B1B5-A6CE-D839-AE1B-79B5BC1A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606518-43CC-235B-F50A-C972B87E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143" y="5957362"/>
            <a:ext cx="8392696" cy="3334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9990EA-4CE7-A275-5DCB-3F192FDC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data do we have?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955FE-E89F-FA6B-5A9D-17DFF1B4B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General raw statistics: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https://crc247.mdi.ruhr-uni-bochum.de/home/general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Objects Statistics report: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https://crc247.mdi.ruhr-uni-bochum.de/report/objectsstatistics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2159D9CB-B2B1-5047-AA93-5B98BD26A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75" y="758850"/>
            <a:ext cx="11713176" cy="435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Task: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raw data volume evaluation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Documents (files):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number: 28365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volume: 217 Gb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SQL Database: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48 k Objects (16 k volume compositions - auto)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69 k Links (between objects)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1009 Projects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rows (all tables): 330 k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volume: 75 Mb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5B0809-F878-A508-718F-A656E3AEF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4150" y="6064998"/>
            <a:ext cx="1084853" cy="6874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914468-D34D-6262-E52B-54933BC5F14C}"/>
              </a:ext>
            </a:extLst>
          </p:cNvPr>
          <p:cNvCxnSpPr>
            <a:cxnSpLocks/>
          </p:cNvCxnSpPr>
          <p:nvPr/>
        </p:nvCxnSpPr>
        <p:spPr>
          <a:xfrm flipV="1">
            <a:off x="8490857" y="6551525"/>
            <a:ext cx="2512088" cy="140678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DACA9C-B9A9-AE42-AC0C-3E3EF7AB4DBF}"/>
              </a:ext>
            </a:extLst>
          </p:cNvPr>
          <p:cNvCxnSpPr>
            <a:cxnSpLocks/>
          </p:cNvCxnSpPr>
          <p:nvPr/>
        </p:nvCxnSpPr>
        <p:spPr>
          <a:xfrm flipV="1">
            <a:off x="7668571" y="6209881"/>
            <a:ext cx="0" cy="190919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2BDFC5-24BD-4489-74DC-9732A3C3FEF5}"/>
              </a:ext>
            </a:extLst>
          </p:cNvPr>
          <p:cNvCxnSpPr>
            <a:cxnSpLocks/>
          </p:cNvCxnSpPr>
          <p:nvPr/>
        </p:nvCxnSpPr>
        <p:spPr>
          <a:xfrm flipV="1">
            <a:off x="2363037" y="1205802"/>
            <a:ext cx="5173227" cy="463900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1B4B79-2BBE-5907-E897-06636E1860AF}"/>
              </a:ext>
            </a:extLst>
          </p:cNvPr>
          <p:cNvCxnSpPr>
            <a:cxnSpLocks/>
          </p:cNvCxnSpPr>
          <p:nvPr/>
        </p:nvCxnSpPr>
        <p:spPr>
          <a:xfrm flipV="1">
            <a:off x="5821345" y="3067665"/>
            <a:ext cx="1926474" cy="563140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498FE-A9FB-358B-DDE4-66A077DDC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7804" y="140763"/>
            <a:ext cx="4448796" cy="194337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522F2-0557-E84C-9B2F-360FE2697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807" y="2174420"/>
            <a:ext cx="3917637" cy="376276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84819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Free Playground</a:t>
            </a:r>
            <a:endParaRPr lang="en-US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6A7D-3A39-0FB9-5020-D625F83753C5}"/>
              </a:ext>
            </a:extLst>
          </p:cNvPr>
          <p:cNvSpPr txBox="1"/>
          <p:nvPr/>
        </p:nvSpPr>
        <p:spPr>
          <a:xfrm>
            <a:off x="211016" y="4215843"/>
            <a:ext cx="81994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Playground to test RDMS (multiple tenants with shared users list):</a:t>
            </a:r>
          </a:p>
          <a:p>
            <a:pPr indent="0"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PowerUser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PowerUser1@user.org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Administrator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Admin1@user.org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239808-8E44-7FCC-8325-8FD18E05C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139" y="6362393"/>
            <a:ext cx="4600185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https://vdudarev.ru</a:t>
            </a:r>
            <a:endParaRPr lang="en-US" dirty="0">
              <a:solidFill>
                <a:srgbClr val="0070C0"/>
              </a:solidFill>
            </a:endParaRPr>
          </a:p>
          <a:p>
            <a:pPr indent="0">
              <a:buNone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A26D6-93FA-A3A7-D671-5AEC3B37FEB8}"/>
              </a:ext>
            </a:extLst>
          </p:cNvPr>
          <p:cNvSpPr txBox="1"/>
          <p:nvPr/>
        </p:nvSpPr>
        <p:spPr>
          <a:xfrm>
            <a:off x="261256" y="3729885"/>
            <a:ext cx="11726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C15814-C0A9-BB9B-AF3D-51E487BD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975" y="1148877"/>
            <a:ext cx="2591162" cy="2572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5FE9D-4CC2-2CD0-F925-8B764E839D25}"/>
              </a:ext>
            </a:extLst>
          </p:cNvPr>
          <p:cNvSpPr txBox="1"/>
          <p:nvPr/>
        </p:nvSpPr>
        <p:spPr>
          <a:xfrm>
            <a:off x="5819775" y="666805"/>
            <a:ext cx="61769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en-US" sz="8000" noProof="0" dirty="0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11142-105E-4886-8F1E-08D48BCF4893}"/>
              </a:ext>
            </a:extLst>
          </p:cNvPr>
          <p:cNvSpPr txBox="1"/>
          <p:nvPr/>
        </p:nvSpPr>
        <p:spPr>
          <a:xfrm>
            <a:off x="7148513" y="948809"/>
            <a:ext cx="387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b="1" dirty="0">
                <a:latin typeface="Arial" panose="020B0604020202020204" pitchFamily="34" charset="0"/>
              </a:rPr>
              <a:t>Thanks for your kind attention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7406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D4D80-32D2-8190-F5C3-95A502F54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CECE7-3620-799F-ED1F-6BCA6319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Outlook: Architecture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DE2D2-5F92-C996-8232-087039DA1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AE076-9E4F-8333-0C51-423BAB5CAA5F}"/>
              </a:ext>
            </a:extLst>
          </p:cNvPr>
          <p:cNvSpPr/>
          <p:nvPr/>
        </p:nvSpPr>
        <p:spPr>
          <a:xfrm>
            <a:off x="4560820" y="820074"/>
            <a:ext cx="6438894" cy="5514113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E4C73110-F573-563C-15C8-D6D6404D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399" y="880345"/>
            <a:ext cx="6162675" cy="350173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95161C-D44E-9664-97C9-F299E13F28D2}"/>
              </a:ext>
            </a:extLst>
          </p:cNvPr>
          <p:cNvSpPr/>
          <p:nvPr/>
        </p:nvSpPr>
        <p:spPr>
          <a:xfrm>
            <a:off x="7148854" y="3914487"/>
            <a:ext cx="2027208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IO (SMB/S3)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F610C154-DAAD-C1C4-A119-AE9AD9F8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983" y="4427112"/>
            <a:ext cx="4561417" cy="155170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5BE786-8FB0-6E98-E04B-48E18C254878}"/>
              </a:ext>
            </a:extLst>
          </p:cNvPr>
          <p:cNvSpPr/>
          <p:nvPr/>
        </p:nvSpPr>
        <p:spPr>
          <a:xfrm>
            <a:off x="9067012" y="2424430"/>
            <a:ext cx="682791" cy="652677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846666-A540-9DA2-1362-270F5DB9AF15}"/>
              </a:ext>
            </a:extLst>
          </p:cNvPr>
          <p:cNvSpPr/>
          <p:nvPr/>
        </p:nvSpPr>
        <p:spPr>
          <a:xfrm>
            <a:off x="5687192" y="1469160"/>
            <a:ext cx="3196930" cy="1607130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A13A4318-AC98-47EF-F416-14054CD61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545" y="4611452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17" name="Line 39">
            <a:extLst>
              <a:ext uri="{FF2B5EF4-FFF2-40B4-BE49-F238E27FC236}">
                <a16:creationId xmlns:a16="http://schemas.microsoft.com/office/drawing/2014/main" id="{DDC39987-7F4D-159F-1413-E10A10922E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5575" y="5081736"/>
            <a:ext cx="639475" cy="562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8" name="Line 41">
            <a:extLst>
              <a:ext uri="{FF2B5EF4-FFF2-40B4-BE49-F238E27FC236}">
                <a16:creationId xmlns:a16="http://schemas.microsoft.com/office/drawing/2014/main" id="{F3C4F70F-3C16-4DD4-FF46-1B89B72F6E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64201" y="1762997"/>
            <a:ext cx="2421959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A5227893-E48E-68F6-7EEA-046D48AE9D06}"/>
              </a:ext>
            </a:extLst>
          </p:cNvPr>
          <p:cNvSpPr/>
          <p:nvPr/>
        </p:nvSpPr>
        <p:spPr>
          <a:xfrm>
            <a:off x="7219509" y="4645319"/>
            <a:ext cx="1939732" cy="800100"/>
          </a:xfrm>
          <a:prstGeom prst="flowChartMultidocumen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File Storages</a:t>
            </a: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73721B83-ACFD-E2B5-02C7-F6B092C01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781" y="4680725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1" name="AutoShape 8">
            <a:extLst>
              <a:ext uri="{FF2B5EF4-FFF2-40B4-BE49-F238E27FC236}">
                <a16:creationId xmlns:a16="http://schemas.microsoft.com/office/drawing/2014/main" id="{11C86EEB-BB20-EC02-73E3-3170931CF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263" y="4732679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Databases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EF8670-52E8-31B1-6017-67ACCAD99A6D}"/>
              </a:ext>
            </a:extLst>
          </p:cNvPr>
          <p:cNvSpPr/>
          <p:nvPr/>
        </p:nvSpPr>
        <p:spPr>
          <a:xfrm>
            <a:off x="5057411" y="3917952"/>
            <a:ext cx="1495789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Dapper</a:t>
            </a:r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9C686CAF-C7A9-CFD8-4147-81F48E580F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3507" y="4219289"/>
            <a:ext cx="8266" cy="5091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D990F-BEF1-DA86-6FC3-80A2F6AA562D}"/>
              </a:ext>
            </a:extLst>
          </p:cNvPr>
          <p:cNvSpPr/>
          <p:nvPr/>
        </p:nvSpPr>
        <p:spPr>
          <a:xfrm>
            <a:off x="5066338" y="3239078"/>
            <a:ext cx="5487362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Access Layer</a:t>
            </a:r>
          </a:p>
        </p:txBody>
      </p:sp>
      <p:sp>
        <p:nvSpPr>
          <p:cNvPr id="26" name="Line 44">
            <a:extLst>
              <a:ext uri="{FF2B5EF4-FFF2-40B4-BE49-F238E27FC236}">
                <a16:creationId xmlns:a16="http://schemas.microsoft.com/office/drawing/2014/main" id="{A47D3895-F09F-4288-C21B-B6649F4C4C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2588" y="3554271"/>
            <a:ext cx="9526" cy="381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6AA77D-7DBF-80C8-FA71-134373961F85}"/>
              </a:ext>
            </a:extLst>
          </p:cNvPr>
          <p:cNvSpPr txBox="1"/>
          <p:nvPr/>
        </p:nvSpPr>
        <p:spPr>
          <a:xfrm>
            <a:off x="4572000" y="870592"/>
            <a:ext cx="6438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Application Services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C8A869-24BA-CCF6-5FE9-D2C605DAFD4D}"/>
              </a:ext>
            </a:extLst>
          </p:cNvPr>
          <p:cNvSpPr/>
          <p:nvPr/>
        </p:nvSpPr>
        <p:spPr>
          <a:xfrm>
            <a:off x="6684721" y="2560204"/>
            <a:ext cx="1201874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29C05-FC84-A47D-F760-D5049D25D2B3}"/>
              </a:ext>
            </a:extLst>
          </p:cNvPr>
          <p:cNvSpPr/>
          <p:nvPr/>
        </p:nvSpPr>
        <p:spPr>
          <a:xfrm>
            <a:off x="7626826" y="1600776"/>
            <a:ext cx="1132609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View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EB6E20-2246-9299-F2B0-D4578571B1A6}"/>
              </a:ext>
            </a:extLst>
          </p:cNvPr>
          <p:cNvSpPr/>
          <p:nvPr/>
        </p:nvSpPr>
        <p:spPr>
          <a:xfrm>
            <a:off x="5849988" y="1611168"/>
            <a:ext cx="1427112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Controller</a:t>
            </a: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92F790C5-5B53-A351-9FCB-8539502D32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503" y="2875398"/>
            <a:ext cx="9526" cy="381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4" name="Line 44">
            <a:extLst>
              <a:ext uri="{FF2B5EF4-FFF2-40B4-BE49-F238E27FC236}">
                <a16:creationId xmlns:a16="http://schemas.microsoft.com/office/drawing/2014/main" id="{641055A3-35A3-84C9-DB16-D25FFFAAF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430" y="1929826"/>
            <a:ext cx="3464" cy="6373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5" name="Line 44">
            <a:extLst>
              <a:ext uri="{FF2B5EF4-FFF2-40B4-BE49-F238E27FC236}">
                <a16:creationId xmlns:a16="http://schemas.microsoft.com/office/drawing/2014/main" id="{A9FA7158-3705-AA9B-48E4-FDAB093B8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4193" y="1926361"/>
            <a:ext cx="3464" cy="6373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6" name="Line 44">
            <a:extLst>
              <a:ext uri="{FF2B5EF4-FFF2-40B4-BE49-F238E27FC236}">
                <a16:creationId xmlns:a16="http://schemas.microsoft.com/office/drawing/2014/main" id="{49C82A7B-6208-1BA0-B5B4-EBE20ACDAF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0749" y="1780888"/>
            <a:ext cx="35877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0A9690-32DE-1978-3C18-F64D5CDB08C7}"/>
              </a:ext>
            </a:extLst>
          </p:cNvPr>
          <p:cNvSpPr txBox="1"/>
          <p:nvPr/>
        </p:nvSpPr>
        <p:spPr>
          <a:xfrm>
            <a:off x="4739640" y="5615774"/>
            <a:ext cx="454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Storage Services</a:t>
            </a:r>
          </a:p>
        </p:txBody>
      </p:sp>
      <p:sp>
        <p:nvSpPr>
          <p:cNvPr id="38" name="Line 44">
            <a:extLst>
              <a:ext uri="{FF2B5EF4-FFF2-40B4-BE49-F238E27FC236}">
                <a16:creationId xmlns:a16="http://schemas.microsoft.com/office/drawing/2014/main" id="{9329E749-1032-4C79-4BFD-57A652510A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84281" y="2712606"/>
            <a:ext cx="1194962" cy="103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9" name="Line 41">
            <a:extLst>
              <a:ext uri="{FF2B5EF4-FFF2-40B4-BE49-F238E27FC236}">
                <a16:creationId xmlns:a16="http://schemas.microsoft.com/office/drawing/2014/main" id="{375618E4-DD60-9839-DF01-58F12CCAF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1220" y="2968923"/>
            <a:ext cx="1432560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40" name="Picture 36" descr="XML Web Service Ice">
            <a:extLst>
              <a:ext uri="{FF2B5EF4-FFF2-40B4-BE49-F238E27FC236}">
                <a16:creationId xmlns:a16="http://schemas.microsoft.com/office/drawing/2014/main" id="{4CF210D3-DA84-1A6F-15B0-CA6C53981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049" y="2371960"/>
            <a:ext cx="471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912F802-1D67-62D4-6137-7CCF7B18E65E}"/>
              </a:ext>
            </a:extLst>
          </p:cNvPr>
          <p:cNvSpPr txBox="1"/>
          <p:nvPr/>
        </p:nvSpPr>
        <p:spPr>
          <a:xfrm>
            <a:off x="11163718" y="1171583"/>
            <a:ext cx="715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/>
              <a:t>users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CFC52-4921-4DB4-4EE1-FE5F28B1907B}"/>
              </a:ext>
            </a:extLst>
          </p:cNvPr>
          <p:cNvSpPr txBox="1"/>
          <p:nvPr/>
        </p:nvSpPr>
        <p:spPr>
          <a:xfrm>
            <a:off x="11166488" y="2872923"/>
            <a:ext cx="811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/>
              <a:t>agents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AAFD0D-402D-F39B-D2A7-661309D3F133}"/>
              </a:ext>
            </a:extLst>
          </p:cNvPr>
          <p:cNvSpPr txBox="1"/>
          <p:nvPr/>
        </p:nvSpPr>
        <p:spPr>
          <a:xfrm>
            <a:off x="4564970" y="5960408"/>
            <a:ext cx="644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MatInf</a:t>
            </a:r>
            <a:r>
              <a:rPr lang="en-US" dirty="0"/>
              <a:t> – Research Data Management System</a:t>
            </a:r>
          </a:p>
        </p:txBody>
      </p:sp>
      <p:sp>
        <p:nvSpPr>
          <p:cNvPr id="44" name="Line 44">
            <a:extLst>
              <a:ext uri="{FF2B5EF4-FFF2-40B4-BE49-F238E27FC236}">
                <a16:creationId xmlns:a16="http://schemas.microsoft.com/office/drawing/2014/main" id="{3286740E-C1C3-C759-D74A-C6BFDCE951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8755" y="4215824"/>
            <a:ext cx="8266" cy="5091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B8D708D9-BFAC-5196-010A-C06E886DFD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3880" y="3550807"/>
            <a:ext cx="9478" cy="3796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144C9B11-3CC1-96E2-EF8F-0BD863FA49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2507" y="2590102"/>
            <a:ext cx="270338" cy="270338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88A28B6-8854-01BF-E995-AFD923027E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3055" y="1597409"/>
            <a:ext cx="321445" cy="32144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49CA8A6-4802-81D3-E1D5-5B7EB0B4DD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7929" y="1630330"/>
            <a:ext cx="279647" cy="27964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079A75E8-3F8C-6378-C7B6-C600630B03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0587" y="3951405"/>
            <a:ext cx="259181" cy="25918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DC44AA0-4EBE-0AB5-3A4B-BD109D0E55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6658" y="3901640"/>
            <a:ext cx="354507" cy="35450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ADB3DC2-2989-F320-E76C-C7B6F2AEEC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8156" y="3927522"/>
            <a:ext cx="300654" cy="30065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F105CBD-AEEC-0866-83C0-D781D851D3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52994" y="5051548"/>
            <a:ext cx="269172" cy="32780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547C9F4-9558-4FF6-27DC-CDB65EE865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51750" y="4909348"/>
            <a:ext cx="337016" cy="33701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703C081-92D2-8B8C-C9C7-6B1272B922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88610" y="2477598"/>
            <a:ext cx="653299" cy="49395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824BBBB-80E0-0C84-87E1-4A8E69DEB0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31954" y="1469657"/>
            <a:ext cx="586666" cy="58666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1B2EADD-A1DE-5B6D-1344-30957BC52D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65642" y="2223667"/>
            <a:ext cx="551030" cy="55103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46A6FB3-D123-27EF-F718-082962F486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07331" y="3266888"/>
            <a:ext cx="258790" cy="2587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F1EEDF5-91AB-AF29-8CAB-07D3B39CAFB1}"/>
              </a:ext>
            </a:extLst>
          </p:cNvPr>
          <p:cNvSpPr/>
          <p:nvPr/>
        </p:nvSpPr>
        <p:spPr>
          <a:xfrm>
            <a:off x="9540240" y="4644210"/>
            <a:ext cx="1158240" cy="63507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Apache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Kafka</a:t>
            </a:r>
          </a:p>
        </p:txBody>
      </p:sp>
      <p:sp>
        <p:nvSpPr>
          <p:cNvPr id="59" name="AutoShape 10">
            <a:extLst>
              <a:ext uri="{FF2B5EF4-FFF2-40B4-BE49-F238E27FC236}">
                <a16:creationId xmlns:a16="http://schemas.microsoft.com/office/drawing/2014/main" id="{46032161-D1E8-2FD2-F549-4FD390C32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1" y="4419492"/>
            <a:ext cx="1493520" cy="155170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620051-8ADC-4551-EA5E-6EEB8358A2BF}"/>
              </a:ext>
            </a:extLst>
          </p:cNvPr>
          <p:cNvSpPr txBox="1"/>
          <p:nvPr/>
        </p:nvSpPr>
        <p:spPr>
          <a:xfrm>
            <a:off x="9370258" y="5615774"/>
            <a:ext cx="149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Message Bus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E6BFBD83-2D8E-136F-94B7-DD1AD4B631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89708" y="4792255"/>
            <a:ext cx="274242" cy="293297"/>
          </a:xfrm>
          <a:prstGeom prst="rect">
            <a:avLst/>
          </a:prstGeom>
        </p:spPr>
      </p:pic>
      <p:sp>
        <p:nvSpPr>
          <p:cNvPr id="62" name="Line 44">
            <a:extLst>
              <a:ext uri="{FF2B5EF4-FFF2-40B4-BE49-F238E27FC236}">
                <a16:creationId xmlns:a16="http://schemas.microsoft.com/office/drawing/2014/main" id="{8A5C4665-A209-B432-175F-69B176F336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36113" y="3556349"/>
            <a:ext cx="0" cy="3761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BCC87398-23F2-FC1A-FA05-4F03A604B5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82200" y="3252367"/>
            <a:ext cx="304800" cy="304800"/>
          </a:xfrm>
          <a:prstGeom prst="rect">
            <a:avLst/>
          </a:prstGeom>
        </p:spPr>
      </p:pic>
      <p:sp>
        <p:nvSpPr>
          <p:cNvPr id="64" name="Line 44">
            <a:extLst>
              <a:ext uri="{FF2B5EF4-FFF2-40B4-BE49-F238E27FC236}">
                <a16:creationId xmlns:a16="http://schemas.microsoft.com/office/drawing/2014/main" id="{ED0DE479-8E58-9866-CB5C-F2D8EF15F4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6299" y="2596228"/>
            <a:ext cx="33210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5" name="Line 41">
            <a:extLst>
              <a:ext uri="{FF2B5EF4-FFF2-40B4-BE49-F238E27FC236}">
                <a16:creationId xmlns:a16="http://schemas.microsoft.com/office/drawing/2014/main" id="{0BD966E6-6C72-B677-0B2F-BC032877B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68940" y="2511723"/>
            <a:ext cx="617219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6" name="AutoShape 10">
            <a:extLst>
              <a:ext uri="{FF2B5EF4-FFF2-40B4-BE49-F238E27FC236}">
                <a16:creationId xmlns:a16="http://schemas.microsoft.com/office/drawing/2014/main" id="{D1E9F6FF-5EDE-3F49-56D1-DD0BD55E9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19" y="1211168"/>
            <a:ext cx="3862587" cy="1164899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8D92179-E002-7FE3-21CC-4E23F6B68409}"/>
              </a:ext>
            </a:extLst>
          </p:cNvPr>
          <p:cNvSpPr/>
          <p:nvPr/>
        </p:nvSpPr>
        <p:spPr>
          <a:xfrm>
            <a:off x="104354" y="819044"/>
            <a:ext cx="4065006" cy="4118294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AutoShape 10">
            <a:extLst>
              <a:ext uri="{FF2B5EF4-FFF2-40B4-BE49-F238E27FC236}">
                <a16:creationId xmlns:a16="http://schemas.microsoft.com/office/drawing/2014/main" id="{3654B8F8-3B00-D048-E5CF-07CFC0547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19" y="2491328"/>
            <a:ext cx="3862587" cy="2010719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A98F15-D047-7D4A-AA04-A0E060A751E9}"/>
              </a:ext>
            </a:extLst>
          </p:cNvPr>
          <p:cNvSpPr txBox="1"/>
          <p:nvPr/>
        </p:nvSpPr>
        <p:spPr>
          <a:xfrm>
            <a:off x="422684" y="4578926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External Type Support Services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63622BD-AC0D-3A44-684C-BBDDCB359589}"/>
              </a:ext>
            </a:extLst>
          </p:cNvPr>
          <p:cNvSpPr/>
          <p:nvPr/>
        </p:nvSpPr>
        <p:spPr>
          <a:xfrm>
            <a:off x="660845" y="3018001"/>
            <a:ext cx="1720218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Validation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5876869-3FDF-9703-5BF3-B5A804610C86}"/>
              </a:ext>
            </a:extLst>
          </p:cNvPr>
          <p:cNvSpPr/>
          <p:nvPr/>
        </p:nvSpPr>
        <p:spPr>
          <a:xfrm>
            <a:off x="659335" y="3804144"/>
            <a:ext cx="1721727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Extraction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2D7828E-59CF-B2FF-AC7C-0B70850A9A4D}"/>
              </a:ext>
            </a:extLst>
          </p:cNvPr>
          <p:cNvSpPr/>
          <p:nvPr/>
        </p:nvSpPr>
        <p:spPr>
          <a:xfrm>
            <a:off x="657823" y="1727203"/>
            <a:ext cx="1721727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Visualisation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AE830F4-9B8C-4C42-0579-FA34816E87CC}"/>
              </a:ext>
            </a:extLst>
          </p:cNvPr>
          <p:cNvSpPr txBox="1"/>
          <p:nvPr/>
        </p:nvSpPr>
        <p:spPr>
          <a:xfrm>
            <a:off x="451164" y="2477352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Web API Services</a:t>
            </a:r>
          </a:p>
        </p:txBody>
      </p:sp>
      <p:sp>
        <p:nvSpPr>
          <p:cNvPr id="74" name="Line 44">
            <a:extLst>
              <a:ext uri="{FF2B5EF4-FFF2-40B4-BE49-F238E27FC236}">
                <a16:creationId xmlns:a16="http://schemas.microsoft.com/office/drawing/2014/main" id="{ED780B0F-E7CD-9FC1-6CBF-B409C34B4A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0499" y="3969918"/>
            <a:ext cx="455251" cy="55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5" name="Line 44">
            <a:extLst>
              <a:ext uri="{FF2B5EF4-FFF2-40B4-BE49-F238E27FC236}">
                <a16:creationId xmlns:a16="http://schemas.microsoft.com/office/drawing/2014/main" id="{27B27EF7-5435-186C-4445-43FBBD3AAC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3674" y="3163467"/>
            <a:ext cx="455251" cy="24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4F26BDF-CFCE-5895-BC0E-78552B1870DC}"/>
              </a:ext>
            </a:extLst>
          </p:cNvPr>
          <p:cNvSpPr txBox="1"/>
          <p:nvPr/>
        </p:nvSpPr>
        <p:spPr>
          <a:xfrm>
            <a:off x="496884" y="1189572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Web Application</a:t>
            </a:r>
          </a:p>
        </p:txBody>
      </p:sp>
      <p:sp>
        <p:nvSpPr>
          <p:cNvPr id="77" name="Line 44">
            <a:extLst>
              <a:ext uri="{FF2B5EF4-FFF2-40B4-BE49-F238E27FC236}">
                <a16:creationId xmlns:a16="http://schemas.microsoft.com/office/drawing/2014/main" id="{BAE45CDF-FE50-1C32-EF82-CAC4A67560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3674" y="1890927"/>
            <a:ext cx="455251" cy="24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8" name="Text Box 40">
            <a:extLst>
              <a:ext uri="{FF2B5EF4-FFF2-40B4-BE49-F238E27FC236}">
                <a16:creationId xmlns:a16="http://schemas.microsoft.com/office/drawing/2014/main" id="{BE32BEC6-C60E-125D-39C1-3E22047CC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043" y="2680548"/>
            <a:ext cx="4876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800" dirty="0">
                <a:solidFill>
                  <a:schemeClr val="tx1"/>
                </a:solidFill>
                <a:latin typeface="+mj-lt"/>
              </a:rPr>
              <a:t>API</a:t>
            </a:r>
            <a:endParaRPr lang="ru-RU" altLang="ru-RU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9" name="Picture 36" descr="XML Web Service Ice">
            <a:extLst>
              <a:ext uri="{FF2B5EF4-FFF2-40B4-BE49-F238E27FC236}">
                <a16:creationId xmlns:a16="http://schemas.microsoft.com/office/drawing/2014/main" id="{2DA65EB3-A00D-AD39-D2BC-92F7917E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99" y="2419585"/>
            <a:ext cx="471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Line 44">
            <a:extLst>
              <a:ext uri="{FF2B5EF4-FFF2-40B4-BE49-F238E27FC236}">
                <a16:creationId xmlns:a16="http://schemas.microsoft.com/office/drawing/2014/main" id="{2CC29E69-5AC6-2EA3-E4F2-9647777F99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57825" y="2721821"/>
            <a:ext cx="1230643" cy="107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618229F-6969-AD23-FB10-655A2F2F2AF2}"/>
              </a:ext>
            </a:extLst>
          </p:cNvPr>
          <p:cNvSpPr/>
          <p:nvPr/>
        </p:nvSpPr>
        <p:spPr>
          <a:xfrm>
            <a:off x="2813184" y="3640898"/>
            <a:ext cx="682791" cy="652677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1B2E39BA-E66E-EA21-FF38-BBCC230171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34782" y="3694066"/>
            <a:ext cx="653299" cy="493958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7565AD8-1F30-E22E-9D13-6A8342069465}"/>
              </a:ext>
            </a:extLst>
          </p:cNvPr>
          <p:cNvSpPr/>
          <p:nvPr/>
        </p:nvSpPr>
        <p:spPr>
          <a:xfrm>
            <a:off x="2822709" y="2859848"/>
            <a:ext cx="682791" cy="652677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BF153D0-69D7-C280-C016-35EDEB7C8E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44307" y="2913016"/>
            <a:ext cx="653299" cy="493958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52057FE-7467-B05E-F955-3C74BAFDEF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14638" y="1617877"/>
            <a:ext cx="834748" cy="542925"/>
          </a:xfrm>
          <a:prstGeom prst="rect">
            <a:avLst/>
          </a:prstGeom>
        </p:spPr>
      </p:pic>
      <p:sp>
        <p:nvSpPr>
          <p:cNvPr id="86" name="Line 44">
            <a:extLst>
              <a:ext uri="{FF2B5EF4-FFF2-40B4-BE49-F238E27FC236}">
                <a16:creationId xmlns:a16="http://schemas.microsoft.com/office/drawing/2014/main" id="{2AE42F35-E72E-437F-B305-7EE560066F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5674" y="2951377"/>
            <a:ext cx="1695450" cy="10372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7" name="Line 44">
            <a:extLst>
              <a:ext uri="{FF2B5EF4-FFF2-40B4-BE49-F238E27FC236}">
                <a16:creationId xmlns:a16="http://schemas.microsoft.com/office/drawing/2014/main" id="{E1E2F234-00AE-013A-0693-A184D671D5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49" y="2760877"/>
            <a:ext cx="1504950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8" name="Line 44">
            <a:extLst>
              <a:ext uri="{FF2B5EF4-FFF2-40B4-BE49-F238E27FC236}">
                <a16:creationId xmlns:a16="http://schemas.microsoft.com/office/drawing/2014/main" id="{735D7E40-7317-FC6D-6EDF-B4647FE36B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29024" y="1902670"/>
            <a:ext cx="1438276" cy="6581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E8B1A989-8905-AD78-6000-3C4DEEF07F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44051" y="3941977"/>
            <a:ext cx="285750" cy="28575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B39749F-A385-F2AC-B023-3B617197CFA2}"/>
              </a:ext>
            </a:extLst>
          </p:cNvPr>
          <p:cNvSpPr/>
          <p:nvPr/>
        </p:nvSpPr>
        <p:spPr>
          <a:xfrm>
            <a:off x="9496425" y="3917952"/>
            <a:ext cx="1114425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Queue</a:t>
            </a:r>
          </a:p>
        </p:txBody>
      </p:sp>
      <p:sp>
        <p:nvSpPr>
          <p:cNvPr id="91" name="Line 44">
            <a:extLst>
              <a:ext uri="{FF2B5EF4-FFF2-40B4-BE49-F238E27FC236}">
                <a16:creationId xmlns:a16="http://schemas.microsoft.com/office/drawing/2014/main" id="{A68240A9-10AB-7DC1-ECF1-F2CEAE239B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36113" y="4223099"/>
            <a:ext cx="0" cy="461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B5E499F-24DC-D1F5-813B-0D7368979E69}"/>
              </a:ext>
            </a:extLst>
          </p:cNvPr>
          <p:cNvSpPr/>
          <p:nvPr/>
        </p:nvSpPr>
        <p:spPr>
          <a:xfrm>
            <a:off x="9098643" y="2456060"/>
            <a:ext cx="682791" cy="652677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69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API: Dashboards &amp; Datasets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https://crc247.mdi.ruhr-uni-bochum.de/home/doc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3F68D-E1AD-EC79-ED03-1DA23A9E677B}"/>
              </a:ext>
            </a:extLst>
          </p:cNvPr>
          <p:cNvSpPr txBox="1"/>
          <p:nvPr/>
        </p:nvSpPr>
        <p:spPr>
          <a:xfrm>
            <a:off x="6286916" y="3198264"/>
            <a:ext cx="548598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a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  <p:pic>
        <p:nvPicPr>
          <p:cNvPr id="1026" name="Picture 2" descr="Database schema">
            <a:extLst>
              <a:ext uri="{FF2B5EF4-FFF2-40B4-BE49-F238E27FC236}">
                <a16:creationId xmlns:a16="http://schemas.microsoft.com/office/drawing/2014/main" id="{F39143BB-E2CC-BEF8-085B-6FA7E56E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" y="904353"/>
            <a:ext cx="5763356" cy="520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F79D6-8352-EDF4-43A3-BB8D316F58A6}"/>
              </a:ext>
            </a:extLst>
          </p:cNvPr>
          <p:cNvSpPr txBox="1"/>
          <p:nvPr/>
        </p:nvSpPr>
        <p:spPr>
          <a:xfrm>
            <a:off x="6223279" y="895531"/>
            <a:ext cx="59687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00" dirty="0">
                <a:solidFill>
                  <a:prstClr val="black"/>
                </a:solidFill>
              </a:rPr>
              <a:t>The RDMS exposes all data as </a:t>
            </a:r>
            <a:r>
              <a:rPr lang="en-US" sz="2200" b="1" dirty="0">
                <a:solidFill>
                  <a:prstClr val="black"/>
                </a:solidFill>
              </a:rPr>
              <a:t>read-only views</a:t>
            </a: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and downloadable</a:t>
            </a:r>
            <a:r>
              <a:rPr lang="en-US" sz="2200" b="1" dirty="0">
                <a:solidFill>
                  <a:prstClr val="black"/>
                </a:solidFill>
              </a:rPr>
              <a:t> documents</a:t>
            </a:r>
          </a:p>
          <a:p>
            <a:pPr defTabSz="685800"/>
            <a:endParaRPr lang="en-US" sz="2200" b="1" dirty="0">
              <a:solidFill>
                <a:prstClr val="black"/>
              </a:solidFill>
            </a:endParaRP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API user can introduce any </a:t>
            </a:r>
            <a:r>
              <a:rPr lang="en-US" sz="2200" b="1" dirty="0">
                <a:solidFill>
                  <a:prstClr val="black"/>
                </a:solidFill>
              </a:rPr>
              <a:t>queries over views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A36DE-8F49-B227-484F-9F8D63FB3DA1}"/>
              </a:ext>
            </a:extLst>
          </p:cNvPr>
          <p:cNvSpPr txBox="1"/>
          <p:nvPr/>
        </p:nvSpPr>
        <p:spPr>
          <a:xfrm>
            <a:off x="6296964" y="4275112"/>
            <a:ext cx="547593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A4DB16-55A3-5B4A-947A-1112484122C5}"/>
              </a:ext>
            </a:extLst>
          </p:cNvPr>
          <p:cNvGrpSpPr/>
          <p:nvPr/>
        </p:nvGrpSpPr>
        <p:grpSpPr>
          <a:xfrm>
            <a:off x="6375075" y="5527822"/>
            <a:ext cx="5512123" cy="646331"/>
            <a:chOff x="6375075" y="5527822"/>
            <a:chExt cx="5512123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7D8B74-21F1-977B-610A-CE8A60FE7418}"/>
                </a:ext>
              </a:extLst>
            </p:cNvPr>
            <p:cNvSpPr txBox="1"/>
            <p:nvPr/>
          </p:nvSpPr>
          <p:spPr>
            <a:xfrm>
              <a:off x="6832040" y="5527822"/>
              <a:ext cx="5055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Database schema documentation:</a:t>
              </a:r>
            </a:p>
            <a:p>
              <a:r>
                <a:rPr lang="en-US" dirty="0">
                  <a:hlinkClick r:id="rId3"/>
                </a:rPr>
                <a:t>https://crc247.mdi.ruhr-uni-bochum.de/home/doc</a:t>
              </a:r>
              <a:endParaRPr lang="en-US" dirty="0"/>
            </a:p>
          </p:txBody>
        </p:sp>
        <p:pic>
          <p:nvPicPr>
            <p:cNvPr id="9" name="Picture 8" descr="A computer screen shot of a folder&#10;&#10;Description automatically generated">
              <a:extLst>
                <a:ext uri="{FF2B5EF4-FFF2-40B4-BE49-F238E27FC236}">
                  <a16:creationId xmlns:a16="http://schemas.microsoft.com/office/drawing/2014/main" id="{E6368762-C5FF-A16C-C0F3-FD6C3733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075" y="5646335"/>
              <a:ext cx="474551" cy="474551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8633E7-ABD9-DAEF-DA42-B17EC9F0C28B}"/>
              </a:ext>
            </a:extLst>
          </p:cNvPr>
          <p:cNvSpPr/>
          <p:nvPr/>
        </p:nvSpPr>
        <p:spPr>
          <a:xfrm>
            <a:off x="6173380" y="1883084"/>
            <a:ext cx="5670646" cy="57478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data queries for advances users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569" y="6362393"/>
            <a:ext cx="895643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https://mdi.matinf.pro/vroui</a:t>
            </a:r>
            <a:endParaRPr lang="en-US" dirty="0"/>
          </a:p>
          <a:p>
            <a:pPr indent="0">
              <a:buNone/>
            </a:pPr>
            <a:r>
              <a:rPr lang="en-US" b="1" dirty="0"/>
              <a:t>EDX</a:t>
            </a:r>
            <a:r>
              <a:rPr lang="en-US" dirty="0"/>
              <a:t> - Energy-Dispersive X-ray spectroscopy;	 </a:t>
            </a:r>
            <a:r>
              <a:rPr lang="en-US" b="1" dirty="0"/>
              <a:t>XRD</a:t>
            </a:r>
            <a:r>
              <a:rPr lang="en-US" dirty="0"/>
              <a:t> - X-ray diffraction;	</a:t>
            </a:r>
            <a:r>
              <a:rPr lang="en-US" b="1" dirty="0"/>
              <a:t>4PP</a:t>
            </a:r>
            <a:r>
              <a:rPr lang="en-US" dirty="0"/>
              <a:t> – 4 Points Measurement (Resistance); </a:t>
            </a:r>
            <a:br>
              <a:rPr lang="ru-RU" dirty="0"/>
            </a:br>
            <a:r>
              <a:rPr lang="en-US" b="1" dirty="0"/>
              <a:t>SDC</a:t>
            </a:r>
            <a:r>
              <a:rPr lang="en-US" dirty="0"/>
              <a:t> - Scanning Droplet Cell;</a:t>
            </a:r>
            <a:r>
              <a:rPr lang="ru-RU" dirty="0"/>
              <a:t>	</a:t>
            </a:r>
            <a:r>
              <a:rPr lang="en-US" b="1" dirty="0"/>
              <a:t>SECCM</a:t>
            </a:r>
            <a:r>
              <a:rPr lang="en-US" dirty="0"/>
              <a:t> - Scanning </a:t>
            </a:r>
            <a:r>
              <a:rPr lang="en-US" dirty="0" err="1"/>
              <a:t>ElectroChemical</a:t>
            </a:r>
            <a:r>
              <a:rPr lang="en-US" dirty="0"/>
              <a:t> Cell Microscopy</a:t>
            </a:r>
            <a:endParaRPr lang="ru-RU" dirty="0"/>
          </a:p>
          <a:p>
            <a:pPr indent="0">
              <a:buNone/>
            </a:pP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2F330D-BB8A-0133-EC08-554695FE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4" y="1597686"/>
            <a:ext cx="5705346" cy="4612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E9145-AA01-9A09-1808-1DE7F3487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623" y="2682518"/>
            <a:ext cx="5456256" cy="3592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7C9AEF-4821-3703-6DCD-231DBFD7E13D}"/>
              </a:ext>
            </a:extLst>
          </p:cNvPr>
          <p:cNvSpPr txBox="1"/>
          <p:nvPr/>
        </p:nvSpPr>
        <p:spPr>
          <a:xfrm>
            <a:off x="200966" y="894863"/>
            <a:ext cx="642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Show samples having </a:t>
            </a:r>
            <a:r>
              <a:rPr lang="en-US" b="1" dirty="0">
                <a:solidFill>
                  <a:prstClr val="black"/>
                </a:solidFill>
              </a:rPr>
              <a:t>Au-Pd-Rh-Pt</a:t>
            </a:r>
            <a:r>
              <a:rPr lang="en-US" dirty="0">
                <a:solidFill>
                  <a:prstClr val="black"/>
                </a:solidFill>
              </a:rPr>
              <a:t> and how many characterization documents for them we have (</a:t>
            </a:r>
            <a:r>
              <a:rPr lang="en-US" b="1" dirty="0">
                <a:solidFill>
                  <a:prstClr val="black"/>
                </a:solidFill>
              </a:rPr>
              <a:t>EDX, XRD, 4PP, SDC, SECCM</a:t>
            </a:r>
            <a:r>
              <a:rPr lang="en-US" dirty="0">
                <a:solidFill>
                  <a:prstClr val="black"/>
                </a:solidFill>
              </a:rPr>
              <a:t>)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7E2EB4-5F69-9573-5A14-90B46E41BD10}"/>
              </a:ext>
            </a:extLst>
          </p:cNvPr>
          <p:cNvSpPr txBox="1"/>
          <p:nvPr/>
        </p:nvSpPr>
        <p:spPr>
          <a:xfrm>
            <a:off x="6554037" y="1919796"/>
            <a:ext cx="5637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Show samples (identifiers) that have all enlisted characterisations: EDX, XRD, Resistance, Thickness, Photo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3D02F-3DF4-C3BA-7AE4-050358409BCB}"/>
              </a:ext>
            </a:extLst>
          </p:cNvPr>
          <p:cNvSpPr txBox="1"/>
          <p:nvPr/>
        </p:nvSpPr>
        <p:spPr>
          <a:xfrm>
            <a:off x="8664192" y="121809"/>
            <a:ext cx="35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Database schema documentation:</a:t>
            </a:r>
          </a:p>
          <a:p>
            <a:r>
              <a:rPr lang="en-US" dirty="0">
                <a:hlinkClick r:id="rId6"/>
              </a:rPr>
              <a:t>https://mdi.matinf.pro/home/doc</a:t>
            </a:r>
            <a:endParaRPr lang="en-US" dirty="0"/>
          </a:p>
        </p:txBody>
      </p:sp>
      <p:pic>
        <p:nvPicPr>
          <p:cNvPr id="4" name="Picture 3" descr="A computer screen shot of a folder&#10;&#10;Description automatically generated">
            <a:extLst>
              <a:ext uri="{FF2B5EF4-FFF2-40B4-BE49-F238E27FC236}">
                <a16:creationId xmlns:a16="http://schemas.microsoft.com/office/drawing/2014/main" id="{EAAA3786-419F-B9F8-8228-DF9BE833A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26" y="240322"/>
            <a:ext cx="474551" cy="4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F7A82-3E84-F8FB-F4F1-03BA57543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DBCC63-E29D-D4CE-A465-4B056CEADE72}"/>
              </a:ext>
            </a:extLst>
          </p:cNvPr>
          <p:cNvSpPr txBox="1"/>
          <p:nvPr/>
        </p:nvSpPr>
        <p:spPr>
          <a:xfrm>
            <a:off x="139589" y="891414"/>
            <a:ext cx="1182541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Prof. Doris </a:t>
            </a:r>
            <a:r>
              <a:rPr lang="en-US" sz="2800" b="1" dirty="0" err="1"/>
              <a:t>Segets</a:t>
            </a:r>
            <a:r>
              <a:rPr lang="en-US" sz="2800" b="1" dirty="0"/>
              <a:t> (Uni-UDE):</a:t>
            </a:r>
          </a:p>
          <a:p>
            <a:r>
              <a:rPr lang="en-US" sz="2800" b="1" dirty="0"/>
              <a:t>“</a:t>
            </a:r>
            <a:r>
              <a:rPr lang="en-US" sz="2800" b="1" dirty="0">
                <a:solidFill>
                  <a:srgbClr val="FF0000"/>
                </a:solidFill>
              </a:rPr>
              <a:t>paper statement </a:t>
            </a:r>
            <a:r>
              <a:rPr lang="ru-RU" sz="2800" b="1" dirty="0">
                <a:solidFill>
                  <a:srgbClr val="FF0000"/>
                </a:solidFill>
              </a:rPr>
              <a:t>«</a:t>
            </a:r>
            <a:r>
              <a:rPr lang="en-US" sz="2800" b="1" dirty="0">
                <a:solidFill>
                  <a:srgbClr val="FF0000"/>
                </a:solidFill>
              </a:rPr>
              <a:t>data available on the request</a:t>
            </a:r>
            <a:r>
              <a:rPr lang="ru-RU" sz="2800" b="1" dirty="0">
                <a:solidFill>
                  <a:srgbClr val="FF0000"/>
                </a:solidFill>
              </a:rPr>
              <a:t>»</a:t>
            </a:r>
            <a:r>
              <a:rPr lang="en-US" sz="2800" b="1" dirty="0">
                <a:solidFill>
                  <a:srgbClr val="FF0000"/>
                </a:solidFill>
              </a:rPr>
              <a:t> almost killed CRC 1411</a:t>
            </a:r>
            <a:r>
              <a:rPr lang="en-US" sz="2800" b="1" dirty="0"/>
              <a:t>”.</a:t>
            </a:r>
          </a:p>
          <a:p>
            <a:r>
              <a:rPr lang="en-US" sz="2800" b="1" dirty="0"/>
              <a:t>			Conclusion: no "data available on the request" =&gt; RDMS =&gt; DOI</a:t>
            </a:r>
          </a:p>
          <a:p>
            <a:endParaRPr lang="en-US" sz="800" b="1" dirty="0"/>
          </a:p>
          <a:p>
            <a:r>
              <a:rPr lang="en-US" sz="2800" b="1" dirty="0"/>
              <a:t>Our step-by-step actions:</a:t>
            </a:r>
          </a:p>
          <a:p>
            <a:pPr marL="514350" indent="-514350">
              <a:buAutoNum type="arabicParenR"/>
            </a:pPr>
            <a:r>
              <a:rPr lang="en-US" sz="2800" b="1" dirty="0"/>
              <a:t>Store all data in RDMS </a:t>
            </a:r>
            <a:r>
              <a:rPr lang="en-US" sz="2800" dirty="0"/>
              <a:t>(protected by default);</a:t>
            </a:r>
          </a:p>
          <a:p>
            <a:pPr marL="514350" indent="-514350">
              <a:buAutoNum type="arabicParenR"/>
            </a:pPr>
            <a:r>
              <a:rPr lang="en-US" sz="2800" b="1" dirty="0"/>
              <a:t>Make the data public </a:t>
            </a:r>
            <a:r>
              <a:rPr lang="en-US" sz="2800" dirty="0"/>
              <a:t>(if it supports a publication; use an “idea or plan”);</a:t>
            </a:r>
          </a:p>
          <a:p>
            <a:pPr marL="514350" indent="-514350">
              <a:buAutoNum type="arabicParenR"/>
            </a:pPr>
            <a:r>
              <a:rPr lang="en-US" sz="2800" b="1" dirty="0"/>
              <a:t>Get DOI for data and reference it in your publication: </a:t>
            </a:r>
            <a:r>
              <a:rPr lang="en-US" sz="2800" dirty="0"/>
              <a:t>make a copy of publication’s data in Zenodo to get DOI. </a:t>
            </a:r>
          </a:p>
          <a:p>
            <a:endParaRPr lang="en-US" sz="800" b="1" dirty="0"/>
          </a:p>
          <a:p>
            <a:r>
              <a:rPr lang="en-US" sz="2800" b="1" dirty="0"/>
              <a:t>Benefits: FAIR Open Data == </a:t>
            </a:r>
            <a:r>
              <a:rPr lang="en-US" sz="2800" dirty="0"/>
              <a:t>Data reuse in future (essential for projects to survive / don’t repeat yourself or colleagues). Be </a:t>
            </a:r>
            <a:r>
              <a:rPr lang="en-US" sz="2800" b="1" dirty="0">
                <a:solidFill>
                  <a:srgbClr val="004C93"/>
                </a:solidFill>
              </a:rPr>
              <a:t>FAIR</a:t>
            </a:r>
            <a:r>
              <a:rPr lang="en-US" sz="2800" dirty="0"/>
              <a:t>!</a:t>
            </a:r>
          </a:p>
          <a:p>
            <a:endParaRPr lang="en-US" sz="2800" dirty="0"/>
          </a:p>
          <a:p>
            <a:r>
              <a:rPr lang="en-US" sz="2800" dirty="0"/>
              <a:t>How to do it in a right way?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1F1B90A-5150-2886-A040-999B33DE4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8911959" cy="792000"/>
          </a:xfrm>
        </p:spPr>
        <p:txBody>
          <a:bodyPr/>
          <a:lstStyle/>
          <a:p>
            <a:r>
              <a:rPr lang="en-US" dirty="0"/>
              <a:t>Motivation: Referencing Data in Papers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3B5E6-A045-0208-A094-AC6447296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FAIR: https://www.go-fair.org/fair-principles/</a:t>
            </a:r>
          </a:p>
        </p:txBody>
      </p:sp>
    </p:spTree>
    <p:extLst>
      <p:ext uri="{BB962C8B-B14F-4D97-AF65-F5344CB8AC3E}">
        <p14:creationId xmlns:p14="http://schemas.microsoft.com/office/powerpoint/2010/main" val="237379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E190D-4D3B-7FCD-009E-3D8AE65B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877CFB-BBAA-7C11-43B6-C37E7D37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RDMS: Getting a Composition-Property Dataset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67CB26-64E9-941E-0D54-869F670357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4PP</a:t>
            </a:r>
            <a:r>
              <a:rPr lang="en-US" sz="1200" dirty="0"/>
              <a:t> – 4-Point Probe structure)</a:t>
            </a:r>
            <a:br>
              <a:rPr lang="en-US" dirty="0"/>
            </a:br>
            <a:r>
              <a:rPr lang="en-US" dirty="0">
                <a:hlinkClick r:id="rId3"/>
              </a:rPr>
              <a:t>https://inf.mdi.ruhr-uni-bochum.de/object/sample-demo-29196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https://inf.mdi.ruhr-uni-bochum.de/dataset/sampleshowascsv/29196</a:t>
            </a:r>
            <a:endParaRPr lang="en-US" dirty="0"/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2D34E445-3482-5A78-DF76-8C285834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4" y="3734995"/>
            <a:ext cx="4137941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B8BD587D-231A-CEF4-8761-544A2023E276}"/>
              </a:ext>
            </a:extLst>
          </p:cNvPr>
          <p:cNvSpPr/>
          <p:nvPr/>
        </p:nvSpPr>
        <p:spPr>
          <a:xfrm>
            <a:off x="743578" y="4742816"/>
            <a:ext cx="1296237" cy="1115367"/>
          </a:xfrm>
          <a:prstGeom prst="flowChartDocumen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EDX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E02E0A-81C8-8766-4CB7-C3F672C3FECF}"/>
              </a:ext>
            </a:extLst>
          </p:cNvPr>
          <p:cNvCxnSpPr>
            <a:cxnSpLocks/>
          </p:cNvCxnSpPr>
          <p:nvPr/>
        </p:nvCxnSpPr>
        <p:spPr>
          <a:xfrm>
            <a:off x="1385386" y="4208261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63510D4D-1F3B-E6B6-7342-70E00AE4E399}"/>
              </a:ext>
            </a:extLst>
          </p:cNvPr>
          <p:cNvSpPr/>
          <p:nvPr/>
        </p:nvSpPr>
        <p:spPr>
          <a:xfrm>
            <a:off x="3176953" y="4744492"/>
            <a:ext cx="1296237" cy="1115367"/>
          </a:xfrm>
          <a:prstGeom prst="flowChartDocumen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PP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Resistance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5E5D4A-3A5C-0223-F5BE-FC2435B495F5}"/>
              </a:ext>
            </a:extLst>
          </p:cNvPr>
          <p:cNvCxnSpPr>
            <a:cxnSpLocks/>
          </p:cNvCxnSpPr>
          <p:nvPr/>
        </p:nvCxnSpPr>
        <p:spPr>
          <a:xfrm>
            <a:off x="3818761" y="420993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5144D1C-4DE8-84A8-B422-21C8A2B40A84}"/>
              </a:ext>
            </a:extLst>
          </p:cNvPr>
          <p:cNvSpPr txBox="1"/>
          <p:nvPr/>
        </p:nvSpPr>
        <p:spPr>
          <a:xfrm>
            <a:off x="200965" y="894863"/>
            <a:ext cx="10611061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Goal</a:t>
            </a:r>
            <a:r>
              <a:rPr lang="en-US" sz="2200" dirty="0">
                <a:solidFill>
                  <a:prstClr val="black"/>
                </a:solidFill>
              </a:rPr>
              <a:t>: explore a materials library and get c</a:t>
            </a:r>
            <a:r>
              <a:rPr lang="en-US" sz="2200" dirty="0"/>
              <a:t>omposition-property dataset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</a:p>
          <a:p>
            <a:pPr defTabSz="685800"/>
            <a:r>
              <a:rPr lang="en-US" sz="2000" b="1" dirty="0">
                <a:solidFill>
                  <a:prstClr val="black"/>
                </a:solidFill>
              </a:rPr>
              <a:t>Workflow:</a:t>
            </a:r>
          </a:p>
          <a:p>
            <a:pPr marL="457200" indent="-457200" defTabSz="685800"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Create a materials library (Sample)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create Sample (Synthesis?) object in RDMS</a:t>
            </a: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Measure compositions in a high-throughput way (EDX)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upload to RDMS</a:t>
            </a:r>
          </a:p>
          <a:p>
            <a:pPr marL="457200" indent="-457200" defTabSz="685800"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Measure property (4PP Resistance) in a high-throughput way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upload to RDMS</a:t>
            </a: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In RDMS: download a dataset (in CSV), containing </a:t>
            </a:r>
            <a:r>
              <a:rPr lang="ru-RU" sz="2000" dirty="0">
                <a:solidFill>
                  <a:prstClr val="black"/>
                </a:solidFill>
              </a:rPr>
              <a:t>342 </a:t>
            </a:r>
            <a:r>
              <a:rPr lang="en-US" sz="2000" dirty="0">
                <a:solidFill>
                  <a:prstClr val="black"/>
                </a:solidFill>
              </a:rPr>
              <a:t>c</a:t>
            </a:r>
            <a:r>
              <a:rPr lang="en-US" sz="2000" dirty="0"/>
              <a:t>omposition-property data points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In RDMS: visualize a </a:t>
            </a:r>
            <a:r>
              <a:rPr lang="en-US" sz="2000" dirty="0"/>
              <a:t>composition-property dataset and d</a:t>
            </a:r>
            <a:r>
              <a:rPr lang="en-US" sz="2000" dirty="0">
                <a:solidFill>
                  <a:prstClr val="black"/>
                </a:solidFill>
              </a:rPr>
              <a:t>raw conclusions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49F0A6-12DC-BB04-87F3-7BCB5828A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148" y="3245610"/>
            <a:ext cx="5034116" cy="3001283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2ADAFEBC-FE75-04B0-A033-7E9EF31A573E}"/>
              </a:ext>
            </a:extLst>
          </p:cNvPr>
          <p:cNvSpPr/>
          <p:nvPr/>
        </p:nvSpPr>
        <p:spPr>
          <a:xfrm>
            <a:off x="5285430" y="4689081"/>
            <a:ext cx="1152565" cy="2145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03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49320-4BE9-225E-7ECA-34A6719FB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6405C-E73A-9929-3F5F-5D121C95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RDMS: Are my data safe?</a:t>
            </a:r>
            <a:endParaRPr lang="de-DE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56F56E-30D8-21B3-97E4-E4E1FB3F8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https://matinf.pro/crc247-fp2-inf-report.htm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AA098C-00BD-6B26-54D9-372E058EE13A}"/>
              </a:ext>
            </a:extLst>
          </p:cNvPr>
          <p:cNvSpPr/>
          <p:nvPr/>
        </p:nvSpPr>
        <p:spPr>
          <a:xfrm>
            <a:off x="6591120" y="1404775"/>
            <a:ext cx="5029200" cy="48998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6ED81-855F-42E7-1C0D-851BC70418B4}"/>
              </a:ext>
            </a:extLst>
          </p:cNvPr>
          <p:cNvSpPr/>
          <p:nvPr/>
        </p:nvSpPr>
        <p:spPr>
          <a:xfrm>
            <a:off x="676095" y="1395250"/>
            <a:ext cx="5029200" cy="48998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42">
            <a:extLst>
              <a:ext uri="{FF2B5EF4-FFF2-40B4-BE49-F238E27FC236}">
                <a16:creationId xmlns:a16="http://schemas.microsoft.com/office/drawing/2014/main" id="{68B6A5BE-1988-EEEC-80B5-8C049ABFF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934244"/>
            <a:ext cx="5000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</a:rPr>
              <a:t>IC OST Server Room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4" name="Text Box 42">
            <a:extLst>
              <a:ext uri="{FF2B5EF4-FFF2-40B4-BE49-F238E27FC236}">
                <a16:creationId xmlns:a16="http://schemas.microsoft.com/office/drawing/2014/main" id="{D9170CCE-2803-8B17-471D-82F1A94E8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977" y="942874"/>
            <a:ext cx="5000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</a:rPr>
              <a:t>RUB DC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6" name="Line 41">
            <a:extLst>
              <a:ext uri="{FF2B5EF4-FFF2-40B4-BE49-F238E27FC236}">
                <a16:creationId xmlns:a16="http://schemas.microsoft.com/office/drawing/2014/main" id="{3E9125FC-052F-3D33-50C2-5E10213C4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1187" y="1811969"/>
            <a:ext cx="921542" cy="0"/>
          </a:xfrm>
          <a:prstGeom prst="line">
            <a:avLst/>
          </a:prstGeom>
          <a:noFill/>
          <a:ln w="63500">
            <a:solidFill>
              <a:srgbClr val="4C0B07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EE7566-31F7-A641-5ACB-9D062E43ECB3}"/>
              </a:ext>
            </a:extLst>
          </p:cNvPr>
          <p:cNvSpPr txBox="1"/>
          <p:nvPr/>
        </p:nvSpPr>
        <p:spPr>
          <a:xfrm>
            <a:off x="5829300" y="1439184"/>
            <a:ext cx="733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chemeClr val="tx1"/>
                </a:solidFill>
              </a:rPr>
              <a:t>2 km</a:t>
            </a:r>
            <a:endParaRPr lang="en-US" dirty="0"/>
          </a:p>
        </p:txBody>
      </p:sp>
      <p:pic>
        <p:nvPicPr>
          <p:cNvPr id="18" name="Picture 2" descr="Main Server">
            <a:extLst>
              <a:ext uri="{FF2B5EF4-FFF2-40B4-BE49-F238E27FC236}">
                <a16:creationId xmlns:a16="http://schemas.microsoft.com/office/drawing/2014/main" id="{0044EF9A-E174-9721-AEC2-446C99A2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93276"/>
            <a:ext cx="3624262" cy="71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xternal backup storage">
            <a:extLst>
              <a:ext uri="{FF2B5EF4-FFF2-40B4-BE49-F238E27FC236}">
                <a16:creationId xmlns:a16="http://schemas.microsoft.com/office/drawing/2014/main" id="{C4A4BD68-50D0-4F5F-472B-2E8886D2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566949"/>
            <a:ext cx="1206529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ompute Server">
            <a:extLst>
              <a:ext uri="{FF2B5EF4-FFF2-40B4-BE49-F238E27FC236}">
                <a16:creationId xmlns:a16="http://schemas.microsoft.com/office/drawing/2014/main" id="{CC17C0ED-7FB6-B08D-2844-D49BC400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413365"/>
            <a:ext cx="3634418" cy="75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DF13BF-B5FA-B6C3-2003-E54C08B708B7}"/>
              </a:ext>
            </a:extLst>
          </p:cNvPr>
          <p:cNvSpPr txBox="1"/>
          <p:nvPr/>
        </p:nvSpPr>
        <p:spPr>
          <a:xfrm>
            <a:off x="981075" y="2229759"/>
            <a:ext cx="1466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/>
              <a:t>Main</a:t>
            </a:r>
            <a:endParaRPr lang="en-US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9A8C57-6836-FB16-7748-F8342C977221}"/>
              </a:ext>
            </a:extLst>
          </p:cNvPr>
          <p:cNvSpPr txBox="1"/>
          <p:nvPr/>
        </p:nvSpPr>
        <p:spPr>
          <a:xfrm>
            <a:off x="723900" y="5611134"/>
            <a:ext cx="12382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Compute</a:t>
            </a:r>
            <a:endParaRPr lang="en-US" sz="2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A59FDE-2189-666D-7261-4272F7601343}"/>
              </a:ext>
            </a:extLst>
          </p:cNvPr>
          <p:cNvSpPr txBox="1"/>
          <p:nvPr/>
        </p:nvSpPr>
        <p:spPr>
          <a:xfrm>
            <a:off x="3171824" y="3877584"/>
            <a:ext cx="12477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External</a:t>
            </a:r>
          </a:p>
          <a:p>
            <a:r>
              <a:rPr lang="en-US" sz="2200" dirty="0"/>
              <a:t>Storage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5621FA-29B5-FE20-880C-717DBD5AF33C}"/>
              </a:ext>
            </a:extLst>
          </p:cNvPr>
          <p:cNvCxnSpPr/>
          <p:nvPr/>
        </p:nvCxnSpPr>
        <p:spPr>
          <a:xfrm>
            <a:off x="4886325" y="2824000"/>
            <a:ext cx="0" cy="72390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7DA10D8-6D4E-5247-9B2C-BE18AE1ED2D9}"/>
              </a:ext>
            </a:extLst>
          </p:cNvPr>
          <p:cNvSpPr txBox="1"/>
          <p:nvPr/>
        </p:nvSpPr>
        <p:spPr>
          <a:xfrm>
            <a:off x="2386820" y="2943235"/>
            <a:ext cx="2461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B050"/>
                </a:solidFill>
              </a:rPr>
              <a:t>Daily/weekly backups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8D4E77-68E3-E5F4-6F0B-3A1D47EE8736}"/>
              </a:ext>
            </a:extLst>
          </p:cNvPr>
          <p:cNvCxnSpPr>
            <a:cxnSpLocks/>
          </p:cNvCxnSpPr>
          <p:nvPr/>
        </p:nvCxnSpPr>
        <p:spPr>
          <a:xfrm>
            <a:off x="5476875" y="4271800"/>
            <a:ext cx="1419225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70B9C17-247D-7788-D5A2-5FC45F665A3B}"/>
              </a:ext>
            </a:extLst>
          </p:cNvPr>
          <p:cNvSpPr txBox="1"/>
          <p:nvPr/>
        </p:nvSpPr>
        <p:spPr>
          <a:xfrm>
            <a:off x="10563225" y="4087134"/>
            <a:ext cx="1219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Backup</a:t>
            </a:r>
            <a:endParaRPr lang="en-US" sz="2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25AB9A-1E45-3EAD-2A9D-A26D0C5C49A5}"/>
              </a:ext>
            </a:extLst>
          </p:cNvPr>
          <p:cNvSpPr txBox="1"/>
          <p:nvPr/>
        </p:nvSpPr>
        <p:spPr>
          <a:xfrm>
            <a:off x="5091744" y="3912447"/>
            <a:ext cx="2102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>
                <a:solidFill>
                  <a:srgbClr val="00B050"/>
                </a:solidFill>
              </a:rPr>
              <a:t>Weekly</a:t>
            </a:r>
          </a:p>
          <a:p>
            <a:pPr algn="ctr"/>
            <a:r>
              <a:rPr lang="en-US" altLang="ru-RU" sz="2000" dirty="0">
                <a:solidFill>
                  <a:srgbClr val="00B050"/>
                </a:solidFill>
              </a:rPr>
              <a:t>backups</a:t>
            </a:r>
            <a:endParaRPr lang="en-US" sz="20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D81E03-7FB6-C38C-6758-0532047BD2C7}"/>
              </a:ext>
            </a:extLst>
          </p:cNvPr>
          <p:cNvCxnSpPr>
            <a:cxnSpLocks/>
          </p:cNvCxnSpPr>
          <p:nvPr/>
        </p:nvCxnSpPr>
        <p:spPr>
          <a:xfrm>
            <a:off x="2088491" y="2812498"/>
            <a:ext cx="0" cy="2583252"/>
          </a:xfrm>
          <a:prstGeom prst="straightConnector1">
            <a:avLst/>
          </a:prstGeom>
          <a:ln w="635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D8F6178-C806-0D1D-B086-11FF255B409C}"/>
              </a:ext>
            </a:extLst>
          </p:cNvPr>
          <p:cNvSpPr txBox="1"/>
          <p:nvPr/>
        </p:nvSpPr>
        <p:spPr>
          <a:xfrm rot="16200000">
            <a:off x="1162050" y="3820435"/>
            <a:ext cx="1466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2200" dirty="0">
                <a:solidFill>
                  <a:srgbClr val="004C93"/>
                </a:solidFill>
              </a:rPr>
              <a:t>Data</a:t>
            </a:r>
            <a:endParaRPr lang="en-US" sz="2200" dirty="0">
              <a:solidFill>
                <a:srgbClr val="004C93"/>
              </a:solidFill>
            </a:endParaRPr>
          </a:p>
        </p:txBody>
      </p:sp>
      <p:pic>
        <p:nvPicPr>
          <p:cNvPr id="34" name="Picture 2" descr="Backup Server">
            <a:extLst>
              <a:ext uri="{FF2B5EF4-FFF2-40B4-BE49-F238E27FC236}">
                <a16:creationId xmlns:a16="http://schemas.microsoft.com/office/drawing/2014/main" id="{FD44F3AB-FBD2-69DA-051D-A088DE42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090825"/>
            <a:ext cx="3662362" cy="41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rrow: Curved Up 34">
            <a:extLst>
              <a:ext uri="{FF2B5EF4-FFF2-40B4-BE49-F238E27FC236}">
                <a16:creationId xmlns:a16="http://schemas.microsoft.com/office/drawing/2014/main" id="{E56C298C-52FE-CD42-B3BD-8FE839C5B4EE}"/>
              </a:ext>
            </a:extLst>
          </p:cNvPr>
          <p:cNvSpPr/>
          <p:nvPr/>
        </p:nvSpPr>
        <p:spPr>
          <a:xfrm>
            <a:off x="7781925" y="4481350"/>
            <a:ext cx="2019300" cy="876300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AD81CB8-289C-045F-944C-A7C95DE37BA7}"/>
              </a:ext>
            </a:extLst>
          </p:cNvPr>
          <p:cNvSpPr/>
          <p:nvPr/>
        </p:nvSpPr>
        <p:spPr>
          <a:xfrm>
            <a:off x="7864475" y="5364000"/>
            <a:ext cx="1762125" cy="74295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3"/>
                </a:solidFill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2122417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EEE63-57E2-B630-8A1D-800FCAC3E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145B85F-1A84-B3E4-AF4C-3913A56D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Traceability: Handovers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B0BA12-FFE8-9FB4-CD1D-7663EA623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https://crc1625.mdi.ruhr-uni-bochum.de/rubric/s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37B548-E205-9839-6879-05BC0488D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13" y="1487032"/>
            <a:ext cx="9129754" cy="4777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33E0A1-3096-545B-A58E-35046F0A78D5}"/>
              </a:ext>
            </a:extLst>
          </p:cNvPr>
          <p:cNvSpPr txBox="1"/>
          <p:nvPr/>
        </p:nvSpPr>
        <p:spPr>
          <a:xfrm>
            <a:off x="200965" y="794383"/>
            <a:ext cx="106110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/>
              <a:t>Motivation</a:t>
            </a:r>
            <a:r>
              <a:rPr lang="en-US" sz="2200" dirty="0"/>
              <a:t>: trace samples (who holds the sample</a:t>
            </a:r>
            <a:r>
              <a:rPr lang="ru-RU" sz="2200" dirty="0"/>
              <a:t>?</a:t>
            </a:r>
            <a:r>
              <a:rPr lang="en-US" sz="2200" dirty="0"/>
              <a:t>)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7B2418-6A98-DFB2-791B-6547197B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635" y="1822275"/>
            <a:ext cx="476316" cy="428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02B6CB-8F21-8A7D-E153-89B1A5C4E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054" y="1198209"/>
            <a:ext cx="1193549" cy="12185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8762F1-29C7-DB20-464D-02458B212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866" y="3255667"/>
            <a:ext cx="4672573" cy="826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ADC84C-F22F-1CFF-A16A-63FF0CF03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751" y="4269455"/>
            <a:ext cx="3883759" cy="5975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887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30E84-5CAA-05D6-5426-EB980453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B6E81F-75D0-9AB4-F1A5-2B4AECF2D07B}"/>
              </a:ext>
            </a:extLst>
          </p:cNvPr>
          <p:cNvSpPr txBox="1"/>
          <p:nvPr/>
        </p:nvSpPr>
        <p:spPr>
          <a:xfrm>
            <a:off x="139589" y="891414"/>
            <a:ext cx="118254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Dataset deposition requirements: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Repository policy:</a:t>
            </a:r>
          </a:p>
          <a:p>
            <a:endParaRPr lang="en-US" sz="2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0A85532-A071-6B36-61F3-5A0B0313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335921" cy="792000"/>
          </a:xfrm>
        </p:spPr>
        <p:txBody>
          <a:bodyPr/>
          <a:lstStyle/>
          <a:p>
            <a:r>
              <a:rPr lang="en-US" dirty="0"/>
              <a:t>Data publication requirements: Nature Scientific Data case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51F88-BED4-B44C-9E7F-7B8863637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https://www.nature.com/sdata/submission-guidelines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https://www.nature.com/sdata/policies/repositories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D64628-FA4A-E1D0-BB66-0B9499358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01" y="1380375"/>
            <a:ext cx="7701940" cy="13354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883E91-C325-DEC5-FE05-329BEE7C0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91" y="3204918"/>
            <a:ext cx="6105710" cy="29679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822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87B1F-A076-754D-5619-6177790F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2">
            <a:extLst>
              <a:ext uri="{FF2B5EF4-FFF2-40B4-BE49-F238E27FC236}">
                <a16:creationId xmlns:a16="http://schemas.microsoft.com/office/drawing/2014/main" id="{2EBB9926-98AA-70E1-5D59-C66641354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719" y="1649087"/>
            <a:ext cx="5496448" cy="403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i="1" dirty="0" err="1">
                <a:solidFill>
                  <a:prstClr val="black"/>
                </a:solidFill>
                <a:latin typeface="+mn-lt"/>
              </a:rPr>
              <a:t>MatInf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 RDMS Recognition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 record on 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ELN Finder: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Open Source (MIT License)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Pricing: Free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On-premises, Software as a Service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Customizable user interface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Client-side and server-side customizations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User-Defined types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Native support for basic chemical entities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Compositional range search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046E9D-33C3-D5A1-06A4-53E5C18A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MatInf</a:t>
            </a:r>
            <a:r>
              <a:rPr lang="en-US" dirty="0"/>
              <a:t> RDMS on ELN Finder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2B9B03-1272-4EBA-5944-EB8CDBFBE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https://eln-finder.ulb.tu-darmstadt.de/items/8aefad94-9f2d-4b40-b94f-21c9419eb3be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1026" name="Picture 2" descr="MatInf in ELN Finder">
            <a:extLst>
              <a:ext uri="{FF2B5EF4-FFF2-40B4-BE49-F238E27FC236}">
                <a16:creationId xmlns:a16="http://schemas.microsoft.com/office/drawing/2014/main" id="{0A9CBD81-C36C-750B-EE36-DC5DFBB0D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47" y="0"/>
            <a:ext cx="4350253" cy="14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DA5FF-BCEA-31E4-2FFC-2DFF18DD6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09" y="830319"/>
            <a:ext cx="6176591" cy="54414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652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CD9A-417A-9533-C4C2-F74CEB0CF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2">
            <a:extLst>
              <a:ext uri="{FF2B5EF4-FFF2-40B4-BE49-F238E27FC236}">
                <a16:creationId xmlns:a16="http://schemas.microsoft.com/office/drawing/2014/main" id="{139E4AA2-CDE0-1BC6-E0C6-00EDE843B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175" y="2741039"/>
            <a:ext cx="4803112" cy="337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CRC/TRR 277 Repository Recognition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after rigorous peer-review process.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Implication: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CRC/TRR 277 Repo satisfies strict 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Springer Data Repository Guidance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rules.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Conclusion: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CRC/TRR 277 Repo can be user to publish data in 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Nature Scientific Data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etc...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C9EA2-96BC-84C8-8C9F-89E869FD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CRC/TRR 277 Repository on re3data.org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333D53-F6EB-A665-98D8-B70AE1D81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30734" y="6362393"/>
            <a:ext cx="966651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https://www.re3data.org/repository/r3d100014712</a:t>
            </a:r>
            <a:endParaRPr lang="en-US" dirty="0"/>
          </a:p>
          <a:p>
            <a:pPr indent="0">
              <a:buNone/>
            </a:pPr>
            <a:r>
              <a:rPr lang="en-US" dirty="0"/>
              <a:t>re3data.org: CRC/TRR 247; editing status 2026-02-06; re3data.org - Registry of Research Data Repositories. https://doi.org/10.17616/R31NJNUG, last accessed: 2026-06-10</a:t>
            </a:r>
          </a:p>
          <a:p>
            <a:pPr indent="0">
              <a:buNone/>
            </a:pPr>
            <a:r>
              <a:rPr lang="en-US" dirty="0">
                <a:hlinkClick r:id="rId4"/>
              </a:rPr>
              <a:t>https://www.nature.com/sdata/policies/repositories</a:t>
            </a:r>
            <a:endParaRPr lang="en-US" dirty="0"/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31F10-D4B2-972D-5E38-6138B9245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78" y="854110"/>
            <a:ext cx="6862932" cy="5365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BF1B386-62B9-4233-163D-42D5166B41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4500" y="0"/>
            <a:ext cx="285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4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1C01F-7D67-3BC4-EC6C-38BE2EAC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2">
            <a:extLst>
              <a:ext uri="{FF2B5EF4-FFF2-40B4-BE49-F238E27FC236}">
                <a16:creationId xmlns:a16="http://schemas.microsoft.com/office/drawing/2014/main" id="{1D6533F3-3001-D20A-0D91-851C592F9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534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Prerequisite: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you have data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publish a Data Paper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Steps: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For the subgraph: enable public access and harmonize licenses</a:t>
            </a:r>
            <a:endParaRPr lang="en-US" altLang="ru-RU" sz="1733" dirty="0">
              <a:solidFill>
                <a:prstClr val="black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Create data snapshot (zip archive)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Archive a snapshot on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in the CRC 247 community and get DOI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Write down DOI in the RDMS in the root object “Idea or Plan” object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Optional: create a notebook in Jupyter4NFDI and reference both RDMS and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Use a template to create a “Data Availability Statement”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Use a template to create a “Code Availability Statement”</a:t>
            </a:r>
          </a:p>
          <a:p>
            <a:pPr marL="457200" indent="-457200" defTabSz="914377">
              <a:spcBef>
                <a:spcPts val="0"/>
              </a:spcBef>
              <a:buAutoNum type="arabicParenR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82AD64-127D-CA08-6008-72F9A1ED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Publication workflow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CA4B4-29E1-7363-22F3-9E2AF3B6B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525" y="854402"/>
            <a:ext cx="4557258" cy="165271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9BE60D-81C4-D4B1-D83D-8E29CF7CEC05}"/>
              </a:ext>
            </a:extLst>
          </p:cNvPr>
          <p:cNvCxnSpPr>
            <a:cxnSpLocks/>
          </p:cNvCxnSpPr>
          <p:nvPr/>
        </p:nvCxnSpPr>
        <p:spPr>
          <a:xfrm>
            <a:off x="3344595" y="1063169"/>
            <a:ext cx="3282236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2CFE946-286E-7963-8DDD-A435D6EF33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B4D5-8587-027A-AA26-B7A30DC01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2DBF2915-D3CB-97CA-D55D-971EF313D8C9}"/>
              </a:ext>
            </a:extLst>
          </p:cNvPr>
          <p:cNvSpPr/>
          <p:nvPr/>
        </p:nvSpPr>
        <p:spPr>
          <a:xfrm>
            <a:off x="7998496" y="1884442"/>
            <a:ext cx="3285811" cy="3567451"/>
          </a:xfrm>
          <a:prstGeom prst="rect">
            <a:avLst/>
          </a:prstGeom>
          <a:solidFill>
            <a:schemeClr val="accent1">
              <a:alpha val="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30938AD-C2A2-65FD-3072-9D099A8FE0C9}"/>
              </a:ext>
            </a:extLst>
          </p:cNvPr>
          <p:cNvSpPr/>
          <p:nvPr/>
        </p:nvSpPr>
        <p:spPr>
          <a:xfrm>
            <a:off x="7357074" y="1438587"/>
            <a:ext cx="4499986" cy="4067910"/>
          </a:xfrm>
          <a:prstGeom prst="rect">
            <a:avLst/>
          </a:prstGeom>
          <a:solidFill>
            <a:schemeClr val="accent1">
              <a:alpha val="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75DE57-128C-EFBD-5C43-B75811E2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Data Access Publication Strategy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C9F34B-5851-6D8D-E247-D0D6674CF9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8540A7D8-AB24-6C29-02F7-A5C4CB9DF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261" y="1801528"/>
            <a:ext cx="1468446" cy="770015"/>
          </a:xfrm>
          <a:prstGeom prst="rect">
            <a:avLst/>
          </a:prstGeom>
          <a:noFill/>
          <a:ln w="12700">
            <a:solidFill>
              <a:srgbClr val="4C0B0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159BEA-1153-1A4D-B998-48D092F86181}"/>
              </a:ext>
            </a:extLst>
          </p:cNvPr>
          <p:cNvSpPr txBox="1"/>
          <p:nvPr/>
        </p:nvSpPr>
        <p:spPr>
          <a:xfrm>
            <a:off x="1640646" y="1767675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3E52B36-3604-64B4-7C33-BC6226C8954A}"/>
              </a:ext>
            </a:extLst>
          </p:cNvPr>
          <p:cNvSpPr/>
          <p:nvPr/>
        </p:nvSpPr>
        <p:spPr>
          <a:xfrm>
            <a:off x="2597403" y="2110994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162D3396-B01F-BC06-A260-B5B04AB59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40" y="3109488"/>
            <a:ext cx="1468446" cy="770015"/>
          </a:xfrm>
          <a:prstGeom prst="rect">
            <a:avLst/>
          </a:prstGeom>
          <a:noFill/>
          <a:ln w="12700">
            <a:solidFill>
              <a:srgbClr val="4C0B0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78EC5A-9410-072B-041D-BE7B799B1900}"/>
              </a:ext>
            </a:extLst>
          </p:cNvPr>
          <p:cNvSpPr txBox="1"/>
          <p:nvPr/>
        </p:nvSpPr>
        <p:spPr>
          <a:xfrm>
            <a:off x="650325" y="3075635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097E8DE-998A-7F55-0036-ABA16755F034}"/>
              </a:ext>
            </a:extLst>
          </p:cNvPr>
          <p:cNvSpPr/>
          <p:nvPr/>
        </p:nvSpPr>
        <p:spPr>
          <a:xfrm>
            <a:off x="1092453" y="3407231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F5A26EC-745F-D8F5-FF09-1D82A16C3E05}"/>
              </a:ext>
            </a:extLst>
          </p:cNvPr>
          <p:cNvSpPr/>
          <p:nvPr/>
        </p:nvSpPr>
        <p:spPr>
          <a:xfrm>
            <a:off x="1657882" y="3406254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3</a:t>
            </a:r>
          </a:p>
        </p:txBody>
      </p:sp>
      <p:sp>
        <p:nvSpPr>
          <p:cNvPr id="48" name="Text Box 10">
            <a:extLst>
              <a:ext uri="{FF2B5EF4-FFF2-40B4-BE49-F238E27FC236}">
                <a16:creationId xmlns:a16="http://schemas.microsoft.com/office/drawing/2014/main" id="{C82507A0-12F7-8454-39B8-9722BF03F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269" y="3111164"/>
            <a:ext cx="1468446" cy="770015"/>
          </a:xfrm>
          <a:prstGeom prst="rect">
            <a:avLst/>
          </a:prstGeom>
          <a:noFill/>
          <a:ln w="12700">
            <a:solidFill>
              <a:srgbClr val="4C0B0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B339E8-FFA1-3F20-98AB-F10C82AAC3B1}"/>
              </a:ext>
            </a:extLst>
          </p:cNvPr>
          <p:cNvSpPr txBox="1"/>
          <p:nvPr/>
        </p:nvSpPr>
        <p:spPr>
          <a:xfrm>
            <a:off x="2683654" y="3077311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C826480-395B-AF2B-4288-0FCF3D228F48}"/>
              </a:ext>
            </a:extLst>
          </p:cNvPr>
          <p:cNvSpPr/>
          <p:nvPr/>
        </p:nvSpPr>
        <p:spPr>
          <a:xfrm>
            <a:off x="2732082" y="3402557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36B6118-0DF2-32B7-3BF9-7DCC890042A9}"/>
              </a:ext>
            </a:extLst>
          </p:cNvPr>
          <p:cNvSpPr/>
          <p:nvPr/>
        </p:nvSpPr>
        <p:spPr>
          <a:xfrm>
            <a:off x="3703911" y="3407930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6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9F3BCE0-450C-9164-4B41-11617703BF49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1391601" y="2571543"/>
            <a:ext cx="981883" cy="5319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D84CEE7-A361-1398-F67D-3C94DA444EF3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2373484" y="2571543"/>
            <a:ext cx="1094567" cy="5319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53FF3B9F-0530-EB26-64F8-F491B2474688}"/>
              </a:ext>
            </a:extLst>
          </p:cNvPr>
          <p:cNvSpPr/>
          <p:nvPr/>
        </p:nvSpPr>
        <p:spPr>
          <a:xfrm>
            <a:off x="3221032" y="3415257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5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B064EE8C-4BCF-2101-3BA2-FB6287A9D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90" y="4430288"/>
            <a:ext cx="1468446" cy="770015"/>
          </a:xfrm>
          <a:prstGeom prst="rect">
            <a:avLst/>
          </a:prstGeom>
          <a:noFill/>
          <a:ln w="12700">
            <a:solidFill>
              <a:srgbClr val="4C0B0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277AC5-142E-E4F7-1C8D-10BF1C297733}"/>
              </a:ext>
            </a:extLst>
          </p:cNvPr>
          <p:cNvSpPr txBox="1"/>
          <p:nvPr/>
        </p:nvSpPr>
        <p:spPr>
          <a:xfrm>
            <a:off x="643975" y="4396435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subsubproject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E553FEC-82D6-AD29-6216-0AA48B1EBDBF}"/>
              </a:ext>
            </a:extLst>
          </p:cNvPr>
          <p:cNvSpPr/>
          <p:nvPr/>
        </p:nvSpPr>
        <p:spPr>
          <a:xfrm>
            <a:off x="1625853" y="4715331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7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7D97582-EEBA-BC3D-D333-434AE4D96398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1383163" y="3879503"/>
            <a:ext cx="4296" cy="5635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42DD68C6-E912-464C-EF69-4A445528B586}"/>
              </a:ext>
            </a:extLst>
          </p:cNvPr>
          <p:cNvCxnSpPr>
            <a:cxnSpLocks/>
            <a:stCxn id="47" idx="6"/>
            <a:endCxn id="50" idx="2"/>
          </p:cNvCxnSpPr>
          <p:nvPr/>
        </p:nvCxnSpPr>
        <p:spPr>
          <a:xfrm flipV="1">
            <a:off x="2059816" y="3603524"/>
            <a:ext cx="672266" cy="3697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4" descr="Key Value Stores Icons - Free SVG &amp; PNG Key Value Stores Images - Noun  Project">
            <a:extLst>
              <a:ext uri="{FF2B5EF4-FFF2-40B4-BE49-F238E27FC236}">
                <a16:creationId xmlns:a16="http://schemas.microsoft.com/office/drawing/2014/main" id="{F1BC6BA5-310B-C043-CEFE-8193169A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59" y="2034165"/>
            <a:ext cx="535913" cy="535913"/>
          </a:xfrm>
          <a:custGeom>
            <a:avLst/>
            <a:gdLst>
              <a:gd name="csX0" fmla="*/ 0 w 535913"/>
              <a:gd name="csY0" fmla="*/ 0 h 535913"/>
              <a:gd name="csX1" fmla="*/ 535913 w 535913"/>
              <a:gd name="csY1" fmla="*/ 0 h 535913"/>
              <a:gd name="csX2" fmla="*/ 535913 w 535913"/>
              <a:gd name="csY2" fmla="*/ 535913 h 535913"/>
              <a:gd name="csX3" fmla="*/ 0 w 535913"/>
              <a:gd name="csY3" fmla="*/ 535913 h 535913"/>
              <a:gd name="csX4" fmla="*/ 0 w 535913"/>
              <a:gd name="csY4" fmla="*/ 0 h 5359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35913" h="535913" extrusionOk="0">
                <a:moveTo>
                  <a:pt x="0" y="0"/>
                </a:moveTo>
                <a:cubicBezTo>
                  <a:pt x="109712" y="-52941"/>
                  <a:pt x="357834" y="11364"/>
                  <a:pt x="535913" y="0"/>
                </a:cubicBezTo>
                <a:cubicBezTo>
                  <a:pt x="582536" y="226922"/>
                  <a:pt x="489034" y="325182"/>
                  <a:pt x="535913" y="535913"/>
                </a:cubicBezTo>
                <a:cubicBezTo>
                  <a:pt x="303563" y="557045"/>
                  <a:pt x="247885" y="514904"/>
                  <a:pt x="0" y="535913"/>
                </a:cubicBezTo>
                <a:cubicBezTo>
                  <a:pt x="-26769" y="375576"/>
                  <a:pt x="39661" y="26211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Data Table Icon Images – Browse 77,041 Stock Photos, Vectors, and Video |  Adobe Stock">
            <a:extLst>
              <a:ext uri="{FF2B5EF4-FFF2-40B4-BE49-F238E27FC236}">
                <a16:creationId xmlns:a16="http://schemas.microsoft.com/office/drawing/2014/main" id="{8351F355-22A8-ED98-0FF2-101857DF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7" y="4360777"/>
            <a:ext cx="1076304" cy="778051"/>
          </a:xfrm>
          <a:custGeom>
            <a:avLst/>
            <a:gdLst>
              <a:gd name="csX0" fmla="*/ 0 w 1076304"/>
              <a:gd name="csY0" fmla="*/ 0 h 778051"/>
              <a:gd name="csX1" fmla="*/ 527389 w 1076304"/>
              <a:gd name="csY1" fmla="*/ 0 h 778051"/>
              <a:gd name="csX2" fmla="*/ 1076304 w 1076304"/>
              <a:gd name="csY2" fmla="*/ 0 h 778051"/>
              <a:gd name="csX3" fmla="*/ 1076304 w 1076304"/>
              <a:gd name="csY3" fmla="*/ 404587 h 778051"/>
              <a:gd name="csX4" fmla="*/ 1076304 w 1076304"/>
              <a:gd name="csY4" fmla="*/ 778051 h 778051"/>
              <a:gd name="csX5" fmla="*/ 559678 w 1076304"/>
              <a:gd name="csY5" fmla="*/ 778051 h 778051"/>
              <a:gd name="csX6" fmla="*/ 0 w 1076304"/>
              <a:gd name="csY6" fmla="*/ 778051 h 778051"/>
              <a:gd name="csX7" fmla="*/ 0 w 1076304"/>
              <a:gd name="csY7" fmla="*/ 404587 h 778051"/>
              <a:gd name="csX8" fmla="*/ 0 w 1076304"/>
              <a:gd name="csY8" fmla="*/ 0 h 778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76304" h="778051" extrusionOk="0">
                <a:moveTo>
                  <a:pt x="0" y="0"/>
                </a:moveTo>
                <a:cubicBezTo>
                  <a:pt x="149341" y="-13951"/>
                  <a:pt x="359071" y="36098"/>
                  <a:pt x="527389" y="0"/>
                </a:cubicBezTo>
                <a:cubicBezTo>
                  <a:pt x="695707" y="-36098"/>
                  <a:pt x="867696" y="21213"/>
                  <a:pt x="1076304" y="0"/>
                </a:cubicBezTo>
                <a:cubicBezTo>
                  <a:pt x="1102501" y="109709"/>
                  <a:pt x="1029814" y="245468"/>
                  <a:pt x="1076304" y="404587"/>
                </a:cubicBezTo>
                <a:cubicBezTo>
                  <a:pt x="1122794" y="563706"/>
                  <a:pt x="1048131" y="614949"/>
                  <a:pt x="1076304" y="778051"/>
                </a:cubicBezTo>
                <a:cubicBezTo>
                  <a:pt x="898272" y="787347"/>
                  <a:pt x="691254" y="744149"/>
                  <a:pt x="559678" y="778051"/>
                </a:cubicBezTo>
                <a:cubicBezTo>
                  <a:pt x="428102" y="811953"/>
                  <a:pt x="191782" y="711985"/>
                  <a:pt x="0" y="778051"/>
                </a:cubicBezTo>
                <a:cubicBezTo>
                  <a:pt x="-13587" y="622474"/>
                  <a:pt x="9356" y="509762"/>
                  <a:pt x="0" y="404587"/>
                </a:cubicBezTo>
                <a:cubicBezTo>
                  <a:pt x="-9356" y="299412"/>
                  <a:pt x="1366" y="9248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Arrow: Right 68">
            <a:extLst>
              <a:ext uri="{FF2B5EF4-FFF2-40B4-BE49-F238E27FC236}">
                <a16:creationId xmlns:a16="http://schemas.microsoft.com/office/drawing/2014/main" id="{E94897B1-84FC-4C68-32BA-09630C81DFDB}"/>
              </a:ext>
            </a:extLst>
          </p:cNvPr>
          <p:cNvSpPr/>
          <p:nvPr/>
        </p:nvSpPr>
        <p:spPr>
          <a:xfrm rot="5400000">
            <a:off x="2623501" y="4043278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67E8723D-2805-9D63-3A0B-F58864FA06CC}"/>
              </a:ext>
            </a:extLst>
          </p:cNvPr>
          <p:cNvSpPr/>
          <p:nvPr/>
        </p:nvSpPr>
        <p:spPr>
          <a:xfrm>
            <a:off x="2991801" y="2233528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 Box 52">
            <a:extLst>
              <a:ext uri="{FF2B5EF4-FFF2-40B4-BE49-F238E27FC236}">
                <a16:creationId xmlns:a16="http://schemas.microsoft.com/office/drawing/2014/main" id="{EA8D6008-257F-3528-D919-1F620B92F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122" y="2529399"/>
            <a:ext cx="917329" cy="323165"/>
          </a:xfrm>
          <a:custGeom>
            <a:avLst/>
            <a:gdLst>
              <a:gd name="csX0" fmla="*/ 0 w 917329"/>
              <a:gd name="csY0" fmla="*/ 0 h 323165"/>
              <a:gd name="csX1" fmla="*/ 449491 w 917329"/>
              <a:gd name="csY1" fmla="*/ 0 h 323165"/>
              <a:gd name="csX2" fmla="*/ 917329 w 917329"/>
              <a:gd name="csY2" fmla="*/ 0 h 323165"/>
              <a:gd name="csX3" fmla="*/ 917329 w 917329"/>
              <a:gd name="csY3" fmla="*/ 323165 h 323165"/>
              <a:gd name="csX4" fmla="*/ 458665 w 917329"/>
              <a:gd name="csY4" fmla="*/ 323165 h 323165"/>
              <a:gd name="csX5" fmla="*/ 0 w 917329"/>
              <a:gd name="csY5" fmla="*/ 323165 h 323165"/>
              <a:gd name="csX6" fmla="*/ 0 w 917329"/>
              <a:gd name="csY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key-value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2" name="Text Box 52">
            <a:extLst>
              <a:ext uri="{FF2B5EF4-FFF2-40B4-BE49-F238E27FC236}">
                <a16:creationId xmlns:a16="http://schemas.microsoft.com/office/drawing/2014/main" id="{FA598A67-FB2A-75E6-9682-2A9C6B99B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322" y="5107499"/>
            <a:ext cx="917329" cy="323165"/>
          </a:xfrm>
          <a:custGeom>
            <a:avLst/>
            <a:gdLst>
              <a:gd name="csX0" fmla="*/ 0 w 917329"/>
              <a:gd name="csY0" fmla="*/ 0 h 323165"/>
              <a:gd name="csX1" fmla="*/ 449491 w 917329"/>
              <a:gd name="csY1" fmla="*/ 0 h 323165"/>
              <a:gd name="csX2" fmla="*/ 917329 w 917329"/>
              <a:gd name="csY2" fmla="*/ 0 h 323165"/>
              <a:gd name="csX3" fmla="*/ 917329 w 917329"/>
              <a:gd name="csY3" fmla="*/ 323165 h 323165"/>
              <a:gd name="csX4" fmla="*/ 458665 w 917329"/>
              <a:gd name="csY4" fmla="*/ 323165 h 323165"/>
              <a:gd name="csX5" fmla="*/ 0 w 917329"/>
              <a:gd name="csY5" fmla="*/ 323165 h 323165"/>
              <a:gd name="csX6" fmla="*/ 0 w 917329"/>
              <a:gd name="csY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table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73" name="Connector: Curved 72">
            <a:extLst>
              <a:ext uri="{FF2B5EF4-FFF2-40B4-BE49-F238E27FC236}">
                <a16:creationId xmlns:a16="http://schemas.microsoft.com/office/drawing/2014/main" id="{247B9217-D297-60D4-FDE7-DD43C66A80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3025" y="4194837"/>
            <a:ext cx="1107133" cy="332433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71F6A42A-B238-FD4B-211D-36565515D1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90376" y="2310284"/>
            <a:ext cx="1303983" cy="1095270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CDE0F314-7CA4-E982-47DA-3404F02283B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56729" y="3570411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517A1EF8-225E-118E-F7D4-2AEF1D08E6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55804" y="2310284"/>
            <a:ext cx="738554" cy="1096674"/>
          </a:xfrm>
          <a:prstGeom prst="curved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39C27F26-2040-EA04-8C19-A078351349E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34068" y="3030628"/>
            <a:ext cx="6622" cy="1563150"/>
          </a:xfrm>
          <a:prstGeom prst="curvedConnector3">
            <a:avLst>
              <a:gd name="adj1" fmla="val 3552129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C4D11DF8-292F-1263-22FA-32E9E365F1E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72098" y="3166724"/>
            <a:ext cx="4762" cy="488950"/>
          </a:xfrm>
          <a:prstGeom prst="curvedConnector3">
            <a:avLst>
              <a:gd name="adj1" fmla="val -4800504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0D37713E-0697-5E96-D751-DC96937F9FF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72387" y="3525475"/>
            <a:ext cx="1404" cy="565429"/>
          </a:xfrm>
          <a:prstGeom prst="curvedConnector3">
            <a:avLst>
              <a:gd name="adj1" fmla="val 16382051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Curved 79">
            <a:extLst>
              <a:ext uri="{FF2B5EF4-FFF2-40B4-BE49-F238E27FC236}">
                <a16:creationId xmlns:a16="http://schemas.microsoft.com/office/drawing/2014/main" id="{A1B95FA5-3734-CD5D-9E4E-A88DCE8D4225}"/>
              </a:ext>
            </a:extLst>
          </p:cNvPr>
          <p:cNvCxnSpPr>
            <a:cxnSpLocks/>
          </p:cNvCxnSpPr>
          <p:nvPr/>
        </p:nvCxnSpPr>
        <p:spPr>
          <a:xfrm flipH="1">
            <a:off x="2787899" y="2310284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 descr="About | Zenodo">
            <a:extLst>
              <a:ext uri="{FF2B5EF4-FFF2-40B4-BE49-F238E27FC236}">
                <a16:creationId xmlns:a16="http://schemas.microsoft.com/office/drawing/2014/main" id="{7CF0B1F6-3090-BE77-E712-03F8D9D4A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74" y="5632478"/>
            <a:ext cx="1452825" cy="5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Grafik 4">
            <a:extLst>
              <a:ext uri="{FF2B5EF4-FFF2-40B4-BE49-F238E27FC236}">
                <a16:creationId xmlns:a16="http://schemas.microsoft.com/office/drawing/2014/main" id="{84E297BB-83A3-8252-11E6-2C8125E4EA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870" t="37114" r="29703" b="38046"/>
          <a:stretch>
            <a:fillRect/>
          </a:stretch>
        </p:blipFill>
        <p:spPr>
          <a:xfrm>
            <a:off x="1600266" y="5596932"/>
            <a:ext cx="1613965" cy="65314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D4E9C2B6-4208-AD13-CE62-9E1137203CF3}"/>
              </a:ext>
            </a:extLst>
          </p:cNvPr>
          <p:cNvSpPr txBox="1"/>
          <p:nvPr/>
        </p:nvSpPr>
        <p:spPr>
          <a:xfrm>
            <a:off x="297295" y="991330"/>
            <a:ext cx="4455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Live Research Data Layer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BE5B872-3760-2CB0-5F2A-69F2123A2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280" y="2784570"/>
            <a:ext cx="3028397" cy="887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34AA25E-8498-60A1-552C-CE026AC6060D}"/>
              </a:ext>
            </a:extLst>
          </p:cNvPr>
          <p:cNvSpPr txBox="1"/>
          <p:nvPr/>
        </p:nvSpPr>
        <p:spPr>
          <a:xfrm>
            <a:off x="8121588" y="2423261"/>
            <a:ext cx="1856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Version 1 (DOI)</a:t>
            </a:r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490605C-AA42-D561-0989-9EC76A6FF05D}"/>
              </a:ext>
            </a:extLst>
          </p:cNvPr>
          <p:cNvSpPr txBox="1"/>
          <p:nvPr/>
        </p:nvSpPr>
        <p:spPr>
          <a:xfrm>
            <a:off x="8143359" y="3942237"/>
            <a:ext cx="1856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Version 2 (DOI)</a:t>
            </a:r>
            <a:endParaRPr lang="en-US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06766D27-C2F3-F210-B592-EF80EEB08B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6855" y="4285565"/>
            <a:ext cx="3026872" cy="8562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40AE090B-75A5-6011-B8A2-FB8E433F65AC}"/>
              </a:ext>
            </a:extLst>
          </p:cNvPr>
          <p:cNvSpPr txBox="1"/>
          <p:nvPr/>
        </p:nvSpPr>
        <p:spPr>
          <a:xfrm>
            <a:off x="8644102" y="1910794"/>
            <a:ext cx="2097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Research snapshots </a:t>
            </a:r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FE5D5BE-558F-E6BD-31CB-633B4C6BD4A8}"/>
              </a:ext>
            </a:extLst>
          </p:cNvPr>
          <p:cNvSpPr txBox="1"/>
          <p:nvPr/>
        </p:nvSpPr>
        <p:spPr>
          <a:xfrm>
            <a:off x="7801713" y="1454886"/>
            <a:ext cx="3804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CRC/TRR 247 Community on </a:t>
            </a:r>
            <a:r>
              <a:rPr lang="en-US" sz="1800" b="1" dirty="0" err="1"/>
              <a:t>Zenodo</a:t>
            </a:r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84B6308-67FA-C1F7-41BB-437AF4CF0357}"/>
              </a:ext>
            </a:extLst>
          </p:cNvPr>
          <p:cNvSpPr/>
          <p:nvPr/>
        </p:nvSpPr>
        <p:spPr>
          <a:xfrm>
            <a:off x="284693" y="1440261"/>
            <a:ext cx="4499986" cy="4067910"/>
          </a:xfrm>
          <a:prstGeom prst="rect">
            <a:avLst/>
          </a:prstGeom>
          <a:solidFill>
            <a:schemeClr val="accent1">
              <a:alpha val="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60899B4-EF7F-8C1D-B7A0-292E11361AFA}"/>
              </a:ext>
            </a:extLst>
          </p:cNvPr>
          <p:cNvSpPr txBox="1"/>
          <p:nvPr/>
        </p:nvSpPr>
        <p:spPr>
          <a:xfrm>
            <a:off x="7664413" y="1003052"/>
            <a:ext cx="3991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Archival Snapshot Layer</a:t>
            </a:r>
          </a:p>
        </p:txBody>
      </p:sp>
      <p:sp>
        <p:nvSpPr>
          <p:cNvPr id="100" name="Arrow: Curved Up 99">
            <a:extLst>
              <a:ext uri="{FF2B5EF4-FFF2-40B4-BE49-F238E27FC236}">
                <a16:creationId xmlns:a16="http://schemas.microsoft.com/office/drawing/2014/main" id="{4BF355A5-F009-2591-8277-89F6D63F6A92}"/>
              </a:ext>
            </a:extLst>
          </p:cNvPr>
          <p:cNvSpPr/>
          <p:nvPr/>
        </p:nvSpPr>
        <p:spPr>
          <a:xfrm>
            <a:off x="4712677" y="4039437"/>
            <a:ext cx="2763297" cy="50241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Arrow: Curved Up 100">
            <a:extLst>
              <a:ext uri="{FF2B5EF4-FFF2-40B4-BE49-F238E27FC236}">
                <a16:creationId xmlns:a16="http://schemas.microsoft.com/office/drawing/2014/main" id="{3CE5A335-03D2-9BC0-8996-A2DD262D7895}"/>
              </a:ext>
            </a:extLst>
          </p:cNvPr>
          <p:cNvSpPr/>
          <p:nvPr/>
        </p:nvSpPr>
        <p:spPr>
          <a:xfrm rot="10800000">
            <a:off x="4654062" y="2513764"/>
            <a:ext cx="2763297" cy="50241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123C892-9AF3-9444-3A84-C49A9A45D966}"/>
              </a:ext>
            </a:extLst>
          </p:cNvPr>
          <p:cNvSpPr txBox="1"/>
          <p:nvPr/>
        </p:nvSpPr>
        <p:spPr>
          <a:xfrm>
            <a:off x="4752873" y="3274323"/>
            <a:ext cx="2662811" cy="472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Bi-directional links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4F561-7EE5-C47F-8527-D53F93CBE460}"/>
              </a:ext>
            </a:extLst>
          </p:cNvPr>
          <p:cNvSpPr txBox="1"/>
          <p:nvPr/>
        </p:nvSpPr>
        <p:spPr>
          <a:xfrm>
            <a:off x="8800200" y="5129080"/>
            <a:ext cx="1856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0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7994</TotalTime>
  <Words>3699</Words>
  <Application>Microsoft Office PowerPoint</Application>
  <PresentationFormat>Widescreen</PresentationFormat>
  <Paragraphs>616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Courier New</vt:lpstr>
      <vt:lpstr>Inter</vt:lpstr>
      <vt:lpstr>Slack-Lato</vt:lpstr>
      <vt:lpstr>Office</vt:lpstr>
      <vt:lpstr>From RDMS to DOI: Publishing Research Data alongside Articles</vt:lpstr>
      <vt:lpstr>Agenda</vt:lpstr>
      <vt:lpstr>Reproducibility Crisis</vt:lpstr>
      <vt:lpstr>Motivation: Referencing Data in Papers</vt:lpstr>
      <vt:lpstr>Data publication requirements: Nature Scientific Data case</vt:lpstr>
      <vt:lpstr>MatInf RDMS on ELN Finder</vt:lpstr>
      <vt:lpstr>CRC/TRR 277 Repository on re3data.org</vt:lpstr>
      <vt:lpstr>Data Publication workflow</vt:lpstr>
      <vt:lpstr>Dual Data Access Publication Strategy </vt:lpstr>
      <vt:lpstr>Reproducibility via executable documents</vt:lpstr>
      <vt:lpstr>Reproducibility: a persistent link to an excutable</vt:lpstr>
      <vt:lpstr>Reproducibility example: an EDX visualization</vt:lpstr>
      <vt:lpstr>Triad of a perfect publication</vt:lpstr>
      <vt:lpstr>Object Graph as a Research Workflow Representation</vt:lpstr>
      <vt:lpstr>Statefulness: Sample Transformation Workflow</vt:lpstr>
      <vt:lpstr>Goal: RDMS evolution towards AI-ready datasets</vt:lpstr>
      <vt:lpstr>Documents workflow: Standardisation, Testing, Extraction</vt:lpstr>
      <vt:lpstr>Data Integration: AI-ready datasets</vt:lpstr>
      <vt:lpstr>Licenses in objects</vt:lpstr>
      <vt:lpstr>RDMS Access Levels</vt:lpstr>
      <vt:lpstr>Data publication</vt:lpstr>
      <vt:lpstr>Public objects registry</vt:lpstr>
      <vt:lpstr>Data snapshot script</vt:lpstr>
      <vt:lpstr>How do I get an API Key?</vt:lpstr>
      <vt:lpstr>Copy the API Key and keep it secret</vt:lpstr>
      <vt:lpstr>What do I do if I don’t know/remember my key</vt:lpstr>
      <vt:lpstr>DOI: Snapshot archival (publication) script</vt:lpstr>
      <vt:lpstr>Data Availability Statement</vt:lpstr>
      <vt:lpstr>Code Availability Statement</vt:lpstr>
      <vt:lpstr>Publication workflow</vt:lpstr>
      <vt:lpstr>Ok… What’s new?</vt:lpstr>
      <vt:lpstr>Sliders in data visualizations </vt:lpstr>
      <vt:lpstr>Towards Curation: Flagging unreliable data</vt:lpstr>
      <vt:lpstr>RDMS: Search Criteria Extension</vt:lpstr>
      <vt:lpstr>How many data do we have?</vt:lpstr>
      <vt:lpstr>RDMS Free Playground</vt:lpstr>
      <vt:lpstr>Outlook: Architecture</vt:lpstr>
      <vt:lpstr>Data Acquisition API: Dashboards &amp; Datasets</vt:lpstr>
      <vt:lpstr>Flexible data queries for advances users</vt:lpstr>
      <vt:lpstr>RDMS: Getting a Composition-Property Dataset</vt:lpstr>
      <vt:lpstr>RDMS: Are my data safe?</vt:lpstr>
      <vt:lpstr>Traceability: Handovers Workflow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Dudarev, Victor</cp:lastModifiedBy>
  <cp:revision>532</cp:revision>
  <cp:lastPrinted>2021-07-01T07:54:40Z</cp:lastPrinted>
  <dcterms:created xsi:type="dcterms:W3CDTF">2018-11-13T11:45:51Z</dcterms:created>
  <dcterms:modified xsi:type="dcterms:W3CDTF">2026-06-14T14:53:17Z</dcterms:modified>
</cp:coreProperties>
</file>