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8" r:id="rId2"/>
  </p:sldMasterIdLst>
  <p:notesMasterIdLst>
    <p:notesMasterId r:id="rId33"/>
  </p:notesMasterIdLst>
  <p:sldIdLst>
    <p:sldId id="290" r:id="rId3"/>
    <p:sldId id="256" r:id="rId4"/>
    <p:sldId id="313" r:id="rId5"/>
    <p:sldId id="257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303" r:id="rId15"/>
    <p:sldId id="302" r:id="rId16"/>
    <p:sldId id="301" r:id="rId17"/>
    <p:sldId id="300" r:id="rId18"/>
    <p:sldId id="306" r:id="rId19"/>
    <p:sldId id="305" r:id="rId20"/>
    <p:sldId id="316" r:id="rId21"/>
    <p:sldId id="317" r:id="rId22"/>
    <p:sldId id="307" r:id="rId23"/>
    <p:sldId id="308" r:id="rId24"/>
    <p:sldId id="304" r:id="rId25"/>
    <p:sldId id="309" r:id="rId26"/>
    <p:sldId id="9463" r:id="rId27"/>
    <p:sldId id="311" r:id="rId28"/>
    <p:sldId id="314" r:id="rId29"/>
    <p:sldId id="310" r:id="rId30"/>
    <p:sldId id="315" r:id="rId31"/>
    <p:sldId id="9462" r:id="rId32"/>
  </p:sldIdLst>
  <p:sldSz cx="12192000" cy="6858000"/>
  <p:notesSz cx="7010400" cy="9296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C00000"/>
    <a:srgbClr val="005AA0"/>
    <a:srgbClr val="EDF3F8"/>
    <a:srgbClr val="EDF3F5"/>
    <a:srgbClr val="A6A6A6"/>
    <a:srgbClr val="E5EEF5"/>
    <a:srgbClr val="90BC6E"/>
    <a:srgbClr val="7030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93391" autoAdjust="0"/>
  </p:normalViewPr>
  <p:slideViewPr>
    <p:cSldViewPr snapToGrid="0">
      <p:cViewPr varScale="1">
        <p:scale>
          <a:sx n="59" d="100"/>
          <a:sy n="59" d="100"/>
        </p:scale>
        <p:origin x="9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F699D8F-6042-4669-AE7F-C2D2DE3D15EF}" type="datetimeFigureOut">
              <a:rPr lang="de-DE" smtClean="0"/>
              <a:t>29.10.2026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1C7B26D-5569-471C-93A8-F1AC3548860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4846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C7B26D-5569-471C-93A8-F1AC3548860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34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C8BD337-9C28-A6B2-99DE-38EBB30837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075" y="970432"/>
            <a:ext cx="7681176" cy="132556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6D405E7-5CEE-A3BC-99EB-5119097726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450" y="2295525"/>
            <a:ext cx="7681177" cy="711692"/>
          </a:xfrm>
        </p:spPr>
        <p:txBody>
          <a:bodyPr anchor="ctr"/>
          <a:lstStyle>
            <a:lvl1pPr algn="l">
              <a:buNone/>
              <a:defRPr sz="2800">
                <a:solidFill>
                  <a:srgbClr val="A6A6A6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18BA709-372C-1676-602E-F1EF68E2F5D2}"/>
              </a:ext>
            </a:extLst>
          </p:cNvPr>
          <p:cNvSpPr/>
          <p:nvPr userDrawn="1"/>
        </p:nvSpPr>
        <p:spPr>
          <a:xfrm>
            <a:off x="0" y="4403999"/>
            <a:ext cx="219486" cy="568689"/>
          </a:xfrm>
          <a:prstGeom prst="rect">
            <a:avLst/>
          </a:prstGeom>
          <a:solidFill>
            <a:srgbClr val="005A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5AA0"/>
              </a:solidFill>
            </a:endParaRP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505E3C6-FF09-3843-967D-4C61D9D37A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4403725"/>
            <a:ext cx="7681913" cy="568325"/>
          </a:xfrm>
        </p:spPr>
        <p:txBody>
          <a:bodyPr anchor="ctr"/>
          <a:lstStyle>
            <a:lvl1pPr>
              <a:buNone/>
              <a:defRPr sz="1800" b="1">
                <a:solidFill>
                  <a:srgbClr val="005AA0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Affilation</a:t>
            </a:r>
            <a:endParaRPr lang="de-DE" dirty="0"/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7F230013-CF17-9EFC-4981-52A0779E9E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450" y="3007217"/>
            <a:ext cx="7681177" cy="341290"/>
          </a:xfrm>
        </p:spPr>
        <p:txBody>
          <a:bodyPr anchor="ctr"/>
          <a:lstStyle>
            <a:lvl1pPr algn="l">
              <a:buNone/>
              <a:defRPr sz="1800">
                <a:solidFill>
                  <a:srgbClr val="005AA0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Subsubtitle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401D4903-F9E0-1B44-6CD0-BFB7DE3307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77310" y="1271187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Speaker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9650AFFD-2EFC-72B1-6449-73B3FB4C9EBE}"/>
              </a:ext>
            </a:extLst>
          </p:cNvPr>
          <p:cNvSpPr/>
          <p:nvPr userDrawn="1"/>
        </p:nvSpPr>
        <p:spPr>
          <a:xfrm>
            <a:off x="-141669" y="5665788"/>
            <a:ext cx="12440993" cy="874668"/>
          </a:xfrm>
          <a:prstGeom prst="roundRect">
            <a:avLst>
              <a:gd name="adj" fmla="val 7574"/>
            </a:avLst>
          </a:prstGeom>
          <a:solidFill>
            <a:srgbClr val="005AA0">
              <a:alpha val="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97EE29C2-D26F-4B2B-CC47-EA41219A91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5919" y="5995073"/>
            <a:ext cx="4063664" cy="322685"/>
          </a:xfrm>
        </p:spPr>
        <p:txBody>
          <a:bodyPr/>
          <a:lstStyle>
            <a:lvl1pPr>
              <a:buNone/>
              <a:defRPr/>
            </a:lvl1pPr>
            <a:lvl5pPr>
              <a:defRPr/>
            </a:lvl5pPr>
          </a:lstStyle>
          <a:p>
            <a:pPr lvl="0"/>
            <a:r>
              <a:rPr lang="de-DE" dirty="0"/>
              <a:t>Place for </a:t>
            </a:r>
            <a:r>
              <a:rPr lang="de-DE" dirty="0" err="1"/>
              <a:t>logos</a:t>
            </a:r>
            <a:r>
              <a:rPr lang="de-DE" dirty="0"/>
              <a:t> </a:t>
            </a:r>
            <a:r>
              <a:rPr lang="de-DE" dirty="0" err="1"/>
              <a:t>etc</a:t>
            </a:r>
            <a:endParaRPr lang="de-DE" dirty="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C6F613F9-7C23-6D76-C5B4-67919C8F74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2240" y="1192212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platzhalter 24">
            <a:extLst>
              <a:ext uri="{FF2B5EF4-FFF2-40B4-BE49-F238E27FC236}">
                <a16:creationId xmlns:a16="http://schemas.microsoft.com/office/drawing/2014/main" id="{2D067322-76D5-E519-93D8-6CE8024438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277310" y="2588525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1</a:t>
            </a:r>
          </a:p>
        </p:txBody>
      </p:sp>
      <p:sp>
        <p:nvSpPr>
          <p:cNvPr id="16" name="Bildplatzhalter 22">
            <a:extLst>
              <a:ext uri="{FF2B5EF4-FFF2-40B4-BE49-F238E27FC236}">
                <a16:creationId xmlns:a16="http://schemas.microsoft.com/office/drawing/2014/main" id="{524FF382-CD80-CE5A-673B-0C9A2DE0C86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112240" y="2509550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platzhalter 24">
            <a:extLst>
              <a:ext uri="{FF2B5EF4-FFF2-40B4-BE49-F238E27FC236}">
                <a16:creationId xmlns:a16="http://schemas.microsoft.com/office/drawing/2014/main" id="{6FCA63C2-6572-81F7-1408-AB23770B1BD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77310" y="3549500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3</a:t>
            </a:r>
          </a:p>
        </p:txBody>
      </p:sp>
      <p:sp>
        <p:nvSpPr>
          <p:cNvPr id="20" name="Bildplatzhalter 22">
            <a:extLst>
              <a:ext uri="{FF2B5EF4-FFF2-40B4-BE49-F238E27FC236}">
                <a16:creationId xmlns:a16="http://schemas.microsoft.com/office/drawing/2014/main" id="{77F6D4CA-A930-43F2-0702-3F161FF38AB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112240" y="3470525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67A54ACC-5A14-DEC1-5858-2B2E02DA90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77310" y="4492523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3</a:t>
            </a:r>
          </a:p>
        </p:txBody>
      </p:sp>
      <p:sp>
        <p:nvSpPr>
          <p:cNvPr id="24" name="Bildplatzhalter 22">
            <a:extLst>
              <a:ext uri="{FF2B5EF4-FFF2-40B4-BE49-F238E27FC236}">
                <a16:creationId xmlns:a16="http://schemas.microsoft.com/office/drawing/2014/main" id="{B4A122E5-5059-28DF-FF38-FB6E7B68734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112240" y="4413548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C5A2735-4FF5-E082-F2B9-C1A375B56BF4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>
          <a:xfrm>
            <a:off x="0" y="6650966"/>
            <a:ext cx="546397" cy="207034"/>
          </a:xfrm>
        </p:spPr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56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s-Layout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FD7E35-119D-3C48-041B-9D88708243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439" y="181064"/>
            <a:ext cx="6001890" cy="39211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Slide Title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C9D869-265E-840A-48D6-AA9397672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9" y="1681528"/>
            <a:ext cx="10568525" cy="2964879"/>
          </a:xfrm>
        </p:spPr>
        <p:txBody>
          <a:bodyPr/>
          <a:lstStyle>
            <a:lvl1pPr>
              <a:buNone/>
              <a:defRPr/>
            </a:lvl1pPr>
            <a:lvl3pPr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7C5465A-B35E-03DE-96D7-B383A7CB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659592"/>
            <a:ext cx="546397" cy="198408"/>
          </a:xfrm>
        </p:spPr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E88F32F-8FA7-165A-B504-F86C58C7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D1AA421-F3F1-28A3-149B-B60A1C0343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25" y="6124575"/>
            <a:ext cx="10569575" cy="365125"/>
          </a:xfrm>
        </p:spPr>
        <p:txBody>
          <a:bodyPr/>
          <a:lstStyle>
            <a:lvl1pPr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dirty="0"/>
              <a:t>References: </a:t>
            </a:r>
          </a:p>
        </p:txBody>
      </p:sp>
      <p:pic>
        <p:nvPicPr>
          <p:cNvPr id="8" name="Grafik 16">
            <a:extLst>
              <a:ext uri="{FF2B5EF4-FFF2-40B4-BE49-F238E27FC236}">
                <a16:creationId xmlns:a16="http://schemas.microsoft.com/office/drawing/2014/main" id="{922FF29E-E91F-03D6-9EC0-C6D88ED5E043}"/>
              </a:ext>
            </a:extLst>
          </p:cNvPr>
          <p:cNvPicPr/>
          <p:nvPr userDrawn="1"/>
        </p:nvPicPr>
        <p:blipFill>
          <a:blip r:embed="rId2"/>
          <a:stretch/>
        </p:blipFill>
        <p:spPr>
          <a:xfrm>
            <a:off x="11705844" y="35750"/>
            <a:ext cx="446400" cy="44460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75889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ty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9E3C5E-E378-61A6-7754-175087DF3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A05438A9-BF3B-22E2-B091-8E4E8CDAB4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39" y="181064"/>
            <a:ext cx="6001890" cy="39211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459455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s-Layout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D018FD78-DD6F-1515-D6AA-C6860B8699D1}"/>
              </a:ext>
            </a:extLst>
          </p:cNvPr>
          <p:cNvSpPr>
            <a:spLocks noGrp="1"/>
          </p:cNvSpPr>
          <p:nvPr/>
        </p:nvSpPr>
        <p:spPr>
          <a:xfrm>
            <a:off x="7897568" y="914400"/>
            <a:ext cx="4890452" cy="5399359"/>
          </a:xfrm>
          <a:prstGeom prst="roundRect">
            <a:avLst>
              <a:gd name="adj" fmla="val 7574"/>
            </a:avLst>
          </a:prstGeom>
          <a:solidFill>
            <a:srgbClr val="005AA0">
              <a:alpha val="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0BB0DD1-264F-2463-D4FD-2A03A53FF215}"/>
              </a:ext>
            </a:extLst>
          </p:cNvPr>
          <p:cNvSpPr>
            <a:spLocks noGrp="1"/>
          </p:cNvSpPr>
          <p:nvPr/>
        </p:nvSpPr>
        <p:spPr>
          <a:xfrm>
            <a:off x="0" y="4847879"/>
            <a:ext cx="203200" cy="702022"/>
          </a:xfrm>
          <a:prstGeom prst="rect">
            <a:avLst/>
          </a:prstGeom>
          <a:solidFill>
            <a:srgbClr val="005A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005AA0"/>
              </a:solidFill>
            </a:endParaRPr>
          </a:p>
        </p:txBody>
      </p:sp>
      <p:pic>
        <p:nvPicPr>
          <p:cNvPr id="48" name="Picture 20">
            <a:extLst>
              <a:ext uri="{FF2B5EF4-FFF2-40B4-BE49-F238E27FC236}">
                <a16:creationId xmlns:a16="http://schemas.microsoft.com/office/drawing/2014/main" id="{7232572C-B2FB-4619-8070-92AF45CAD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5022" y="5656809"/>
            <a:ext cx="1614566" cy="776524"/>
          </a:xfrm>
          <a:prstGeom prst="rect">
            <a:avLst/>
          </a:prstGeom>
        </p:spPr>
      </p:pic>
      <p:pic>
        <p:nvPicPr>
          <p:cNvPr id="49" name="Picture 37">
            <a:extLst>
              <a:ext uri="{FF2B5EF4-FFF2-40B4-BE49-F238E27FC236}">
                <a16:creationId xmlns:a16="http://schemas.microsoft.com/office/drawing/2014/main" id="{9327819C-D4A4-4CD9-9979-19618D794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243" y="5935015"/>
            <a:ext cx="2427296" cy="498318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E317F339-27EE-BB94-0888-B22106AC73BF}"/>
              </a:ext>
            </a:extLst>
          </p:cNvPr>
          <p:cNvSpPr>
            <a:spLocks noGrp="1"/>
          </p:cNvSpPr>
          <p:nvPr/>
        </p:nvSpPr>
        <p:spPr>
          <a:xfrm>
            <a:off x="259590" y="2636449"/>
            <a:ext cx="2349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800" u="sng">
                <a:solidFill>
                  <a:srgbClr val="005AA0"/>
                </a:solidFill>
                <a:latin typeface="Arial"/>
                <a:ea typeface="Arial"/>
                <a:cs typeface="Arial"/>
              </a:rPr>
              <a:t>Thesis/Project Title:</a:t>
            </a:r>
            <a:endParaRPr sz="1800">
              <a:solidFill>
                <a:srgbClr val="005AA0"/>
              </a:solidFill>
              <a:latin typeface="Arial"/>
              <a:ea typeface="Arial"/>
              <a:cs typeface="Arial"/>
            </a:endParaRPr>
          </a:p>
          <a:p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939A45C6-0BAD-FE00-55E4-537423D5090C}"/>
              </a:ext>
            </a:extLst>
          </p:cNvPr>
          <p:cNvSpPr>
            <a:spLocks noGrp="1"/>
          </p:cNvSpPr>
          <p:nvPr/>
        </p:nvSpPr>
        <p:spPr>
          <a:xfrm>
            <a:off x="305423" y="4167858"/>
            <a:ext cx="2349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800" u="sng">
                <a:solidFill>
                  <a:srgbClr val="005AA0"/>
                </a:solidFill>
                <a:latin typeface="Arial"/>
                <a:ea typeface="Arial"/>
                <a:cs typeface="Arial"/>
              </a:rPr>
              <a:t>Supervisor:</a:t>
            </a:r>
            <a:endParaRPr sz="1800">
              <a:solidFill>
                <a:srgbClr val="005AA0"/>
              </a:solidFill>
              <a:latin typeface="Arial"/>
              <a:ea typeface="Arial"/>
              <a:cs typeface="Arial"/>
            </a:endParaRPr>
          </a:p>
          <a:p>
            <a:endParaRPr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70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s-Layout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9E3C5E-E378-61A6-7754-175087DF39E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466FB8-F92F-4664-8708-82B83F6CC3B4}" type="slidenum">
              <a:t>‹#›</a:t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7A6F02E-7A9B-F5A1-7F74-C5CE791ED25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48342" y="1022577"/>
            <a:ext cx="4963887" cy="4855710"/>
          </a:xfrm>
          <a:prstGeom prst="roundRect">
            <a:avLst/>
          </a:prstGeom>
          <a:solidFill>
            <a:srgbClr val="EDF3F5"/>
          </a:solidFill>
        </p:spPr>
        <p:txBody>
          <a:bodyPr/>
          <a:lstStyle>
            <a:lvl1pPr>
              <a:buNone/>
              <a:defRPr>
                <a:latin typeface="Arial"/>
                <a:ea typeface="Arial"/>
                <a:cs typeface="Arial"/>
              </a:defRPr>
            </a:lvl1pPr>
          </a:lstStyle>
          <a:p>
            <a:pPr lvl="0">
              <a:buNone/>
            </a:pPr>
            <a:r>
              <a:t>[Insert figure]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ECABFF1-6922-003B-7EEE-786980F110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1485" y="1066800"/>
            <a:ext cx="4963887" cy="4695372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latin typeface="Arial"/>
                <a:ea typeface="Arial"/>
                <a:cs typeface="Arial"/>
              </a:defRPr>
            </a:lvl1pPr>
            <a:lvl2pPr>
              <a:buNone/>
              <a:defRPr>
                <a:latin typeface="Arial"/>
                <a:ea typeface="Arial"/>
                <a:cs typeface="Arial"/>
              </a:defRPr>
            </a:lvl2pPr>
            <a:lvl3pPr>
              <a:buNone/>
              <a:defRPr>
                <a:latin typeface="Arial"/>
                <a:ea typeface="Arial"/>
                <a:cs typeface="Arial"/>
              </a:defRPr>
            </a:lvl3pPr>
            <a:lvl4pPr>
              <a:buNone/>
              <a:defRPr>
                <a:latin typeface="Arial"/>
                <a:ea typeface="Arial"/>
                <a:cs typeface="Arial"/>
              </a:defRPr>
            </a:lvl4pPr>
            <a:lvl5pPr>
              <a:buNone/>
              <a:defRPr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Insert text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B5BDB73-F770-1C74-95D8-5307B4D903A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04800" y="141174"/>
            <a:ext cx="7910512" cy="529091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pPr lvl="0">
              <a:buNone/>
            </a:pPr>
            <a:r>
              <a:t>Caption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C29C9B4E-0AE4-F90A-8BFC-F5FD2FF8A9E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04799" y="6118394"/>
            <a:ext cx="11625943" cy="365125"/>
          </a:xfrm>
          <a:prstGeom prst="rect">
            <a:avLst/>
          </a:prstGeom>
        </p:spPr>
        <p:txBody>
          <a:bodyPr/>
          <a:lstStyle>
            <a:lvl1pPr>
              <a:buNone/>
              <a:defRPr sz="1600" u="none">
                <a:solidFill>
                  <a:schemeClr val="bg1">
                    <a:lumMod val="65000"/>
                  </a:schemeClr>
                </a:solidFill>
                <a:latin typeface="Arial"/>
                <a:ea typeface="Arial"/>
                <a:cs typeface="Arial"/>
              </a:defRPr>
            </a:lvl1pPr>
          </a:lstStyle>
          <a:p>
            <a:pPr lvl="0">
              <a:buNone/>
            </a:pPr>
            <a: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956427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RUB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C8BD337-9C28-A6B2-99DE-38EBB30837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6075" y="970432"/>
            <a:ext cx="7681176" cy="1325563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6D405E7-5CEE-A3BC-99EB-5119097726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450" y="2295525"/>
            <a:ext cx="7681177" cy="711692"/>
          </a:xfrm>
        </p:spPr>
        <p:txBody>
          <a:bodyPr anchor="ctr"/>
          <a:lstStyle>
            <a:lvl1pPr algn="l">
              <a:buNone/>
              <a:defRPr sz="2800">
                <a:solidFill>
                  <a:srgbClr val="A6A6A6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Subtitle</a:t>
            </a:r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18BA709-372C-1676-602E-F1EF68E2F5D2}"/>
              </a:ext>
            </a:extLst>
          </p:cNvPr>
          <p:cNvSpPr/>
          <p:nvPr userDrawn="1"/>
        </p:nvSpPr>
        <p:spPr>
          <a:xfrm>
            <a:off x="0" y="4403999"/>
            <a:ext cx="219486" cy="568689"/>
          </a:xfrm>
          <a:prstGeom prst="rect">
            <a:avLst/>
          </a:prstGeom>
          <a:solidFill>
            <a:srgbClr val="005A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5AA0"/>
              </a:solidFill>
            </a:endParaRP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505E3C6-FF09-3843-967D-4C61D9D37A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450" y="4403725"/>
            <a:ext cx="7681913" cy="568325"/>
          </a:xfrm>
        </p:spPr>
        <p:txBody>
          <a:bodyPr anchor="ctr"/>
          <a:lstStyle>
            <a:lvl1pPr>
              <a:buNone/>
              <a:defRPr sz="1800" b="1">
                <a:solidFill>
                  <a:srgbClr val="005AA0"/>
                </a:solidFill>
                <a:latin typeface="+mj-lt"/>
              </a:defRPr>
            </a:lvl1pPr>
          </a:lstStyle>
          <a:p>
            <a:pPr lvl="0"/>
            <a:r>
              <a:rPr lang="de-DE" dirty="0" err="1"/>
              <a:t>Affilation</a:t>
            </a:r>
            <a:endParaRPr lang="de-DE" dirty="0"/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7F230013-CF17-9EFC-4981-52A0779E9E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450" y="3007217"/>
            <a:ext cx="7681177" cy="341290"/>
          </a:xfrm>
        </p:spPr>
        <p:txBody>
          <a:bodyPr anchor="ctr"/>
          <a:lstStyle>
            <a:lvl1pPr algn="l">
              <a:buNone/>
              <a:defRPr sz="1800">
                <a:solidFill>
                  <a:srgbClr val="005AA0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Subsubtitle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401D4903-F9E0-1B44-6CD0-BFB7DE3307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77310" y="1271187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Speaker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9650AFFD-2EFC-72B1-6449-73B3FB4C9EBE}"/>
              </a:ext>
            </a:extLst>
          </p:cNvPr>
          <p:cNvSpPr/>
          <p:nvPr userDrawn="1"/>
        </p:nvSpPr>
        <p:spPr>
          <a:xfrm>
            <a:off x="-141669" y="5665788"/>
            <a:ext cx="12440993" cy="874668"/>
          </a:xfrm>
          <a:prstGeom prst="roundRect">
            <a:avLst>
              <a:gd name="adj" fmla="val 7574"/>
            </a:avLst>
          </a:prstGeom>
          <a:solidFill>
            <a:srgbClr val="005AA0">
              <a:alpha val="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97EE29C2-D26F-4B2B-CC47-EA41219A91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15919" y="5995073"/>
            <a:ext cx="4063664" cy="322685"/>
          </a:xfrm>
        </p:spPr>
        <p:txBody>
          <a:bodyPr/>
          <a:lstStyle>
            <a:lvl1pPr>
              <a:buNone/>
              <a:defRPr/>
            </a:lvl1pPr>
            <a:lvl5pPr>
              <a:defRPr/>
            </a:lvl5pPr>
          </a:lstStyle>
          <a:p>
            <a:pPr lvl="0"/>
            <a:r>
              <a:rPr lang="de-DE" dirty="0"/>
              <a:t>Place for </a:t>
            </a:r>
            <a:r>
              <a:rPr lang="de-DE" dirty="0" err="1"/>
              <a:t>logos</a:t>
            </a:r>
            <a:r>
              <a:rPr lang="de-DE" dirty="0"/>
              <a:t> </a:t>
            </a:r>
            <a:r>
              <a:rPr lang="de-DE" dirty="0" err="1"/>
              <a:t>etc</a:t>
            </a:r>
            <a:endParaRPr lang="de-DE" dirty="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C6F613F9-7C23-6D76-C5B4-67919C8F74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2240" y="1192212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2" name="Textplatzhalter 24">
            <a:extLst>
              <a:ext uri="{FF2B5EF4-FFF2-40B4-BE49-F238E27FC236}">
                <a16:creationId xmlns:a16="http://schemas.microsoft.com/office/drawing/2014/main" id="{615F9506-9CE3-5B47-A627-9AA145F8B0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77310" y="2569777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1</a:t>
            </a:r>
          </a:p>
        </p:txBody>
      </p:sp>
      <p:sp>
        <p:nvSpPr>
          <p:cNvPr id="3" name="Bildplatzhalter 22">
            <a:extLst>
              <a:ext uri="{FF2B5EF4-FFF2-40B4-BE49-F238E27FC236}">
                <a16:creationId xmlns:a16="http://schemas.microsoft.com/office/drawing/2014/main" id="{FA8AAF0D-FE3B-3BEB-A4B5-63048DCF4BE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12240" y="2490802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" name="Textplatzhalter 24">
            <a:extLst>
              <a:ext uri="{FF2B5EF4-FFF2-40B4-BE49-F238E27FC236}">
                <a16:creationId xmlns:a16="http://schemas.microsoft.com/office/drawing/2014/main" id="{6A635EBC-2212-FFA0-BFF9-C2BE1A77FC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277310" y="3526086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2</a:t>
            </a:r>
          </a:p>
        </p:txBody>
      </p:sp>
      <p:sp>
        <p:nvSpPr>
          <p:cNvPr id="6" name="Bildplatzhalter 22">
            <a:extLst>
              <a:ext uri="{FF2B5EF4-FFF2-40B4-BE49-F238E27FC236}">
                <a16:creationId xmlns:a16="http://schemas.microsoft.com/office/drawing/2014/main" id="{4EDF5446-2287-18F5-C274-4AB9A871EC7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12240" y="3447111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" name="Textplatzhalter 24">
            <a:extLst>
              <a:ext uri="{FF2B5EF4-FFF2-40B4-BE49-F238E27FC236}">
                <a16:creationId xmlns:a16="http://schemas.microsoft.com/office/drawing/2014/main" id="{1335A7CA-28EA-1608-27D2-47221CAFC55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77310" y="4515356"/>
            <a:ext cx="2520000" cy="720000"/>
          </a:xfrm>
          <a:prstGeom prst="roundRect">
            <a:avLst>
              <a:gd name="adj" fmla="val 50000"/>
            </a:avLst>
          </a:prstGeom>
          <a:solidFill>
            <a:srgbClr val="005AA0">
              <a:alpha val="7059"/>
            </a:srgbClr>
          </a:solidFill>
        </p:spPr>
        <p:txBody>
          <a:bodyPr anchor="ctr"/>
          <a:lstStyle>
            <a:lvl1pPr marL="36000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Co-</a:t>
            </a:r>
            <a:r>
              <a:rPr lang="de-DE" dirty="0" err="1"/>
              <a:t>worker</a:t>
            </a:r>
            <a:r>
              <a:rPr lang="de-DE" dirty="0"/>
              <a:t> 3</a:t>
            </a:r>
          </a:p>
        </p:txBody>
      </p:sp>
      <p:sp>
        <p:nvSpPr>
          <p:cNvPr id="9" name="Bildplatzhalter 22">
            <a:extLst>
              <a:ext uri="{FF2B5EF4-FFF2-40B4-BE49-F238E27FC236}">
                <a16:creationId xmlns:a16="http://schemas.microsoft.com/office/drawing/2014/main" id="{E507AFEA-663C-E478-34CD-1E8C15E180D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112240" y="4436381"/>
            <a:ext cx="882000" cy="882000"/>
          </a:xfrm>
          <a:prstGeom prst="ellipse">
            <a:avLst/>
          </a:prstGeom>
          <a:pattFill prst="pct60">
            <a:fgClr>
              <a:srgbClr val="A6A6A6"/>
            </a:fgClr>
            <a:bgClr>
              <a:schemeClr val="bg1"/>
            </a:bgClr>
          </a:pattFill>
          <a:ln w="38100">
            <a:solidFill>
              <a:schemeClr val="bg1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14" name="Foliennummernplatzhalter 1">
            <a:extLst>
              <a:ext uri="{FF2B5EF4-FFF2-40B4-BE49-F238E27FC236}">
                <a16:creationId xmlns:a16="http://schemas.microsoft.com/office/drawing/2014/main" id="{276318BF-29EC-D64D-DA75-6DB884FC15A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-243394" y="6578939"/>
            <a:ext cx="789791" cy="365125"/>
          </a:xfrm>
        </p:spPr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040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s-Layout_RUB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FD7E35-119D-3C48-041B-9D887082434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9439" y="181064"/>
            <a:ext cx="6001890" cy="39211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Slide Title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C9D869-265E-840A-48D6-AA93976729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9" y="1681528"/>
            <a:ext cx="10568525" cy="2964879"/>
          </a:xfrm>
        </p:spPr>
        <p:txBody>
          <a:bodyPr/>
          <a:lstStyle>
            <a:lvl1pPr>
              <a:buNone/>
              <a:defRPr/>
            </a:lvl1pPr>
            <a:lvl3pPr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97C5465A-B35E-03DE-96D7-B383A7CB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CE88F32F-8FA7-165A-B504-F86C58C7D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5" y="854129"/>
            <a:ext cx="10515600" cy="546447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D1AA421-F3F1-28A3-149B-B60A1C0343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925" y="6124575"/>
            <a:ext cx="10569575" cy="365125"/>
          </a:xfrm>
        </p:spPr>
        <p:txBody>
          <a:bodyPr/>
          <a:lstStyle>
            <a:lvl1pPr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dirty="0"/>
              <a:t>References: </a:t>
            </a:r>
          </a:p>
        </p:txBody>
      </p:sp>
    </p:spTree>
    <p:extLst>
      <p:ext uri="{BB962C8B-B14F-4D97-AF65-F5344CB8AC3E}">
        <p14:creationId xmlns:p14="http://schemas.microsoft.com/office/powerpoint/2010/main" val="1448212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ty_RUB | CRC/TRR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9E3C5E-E378-61A6-7754-175087DF3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extplatzhalter 2">
            <a:extLst>
              <a:ext uri="{FF2B5EF4-FFF2-40B4-BE49-F238E27FC236}">
                <a16:creationId xmlns:a16="http://schemas.microsoft.com/office/drawing/2014/main" id="{A05438A9-BF3B-22E2-B091-8E4E8CDAB4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439" y="181064"/>
            <a:ext cx="6001890" cy="39211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608609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BBCC270-8CA1-4BE3-8F22-073914AF84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4FC274-FA04-1EF6-D503-788DAED75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43394" y="6578939"/>
            <a:ext cx="7897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07C3798-B1F4-A739-6591-1DF8FDA36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364" y="850911"/>
            <a:ext cx="10515600" cy="546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1A1A212-933F-2194-8E5D-D6E658FCF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364" y="159782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</a:t>
            </a:r>
          </a:p>
          <a:p>
            <a:pPr lvl="1"/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334885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49" r:id="rId3"/>
    <p:sldLayoutId id="2147483672" r:id="rId4"/>
    <p:sldLayoutId id="2147483673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005AA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005AA0"/>
        </a:buClr>
        <a:buFontTx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005AA0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BBCC270-8CA1-4BE3-8F22-073914AF84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4FC274-FA04-1EF6-D503-788DAED75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43394" y="6578939"/>
            <a:ext cx="7897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98466FB8-F92F-4664-8708-82B83F6CC3B4}" type="slidenum">
              <a:rPr lang="de-DE" smtClean="0"/>
              <a:pPr/>
              <a:t>‹#›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07C3798-B1F4-A739-6591-1DF8FDA36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69" y="956166"/>
            <a:ext cx="10515600" cy="5464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 </a:t>
            </a:r>
            <a:r>
              <a:rPr lang="de-DE" dirty="0" err="1"/>
              <a:t>text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1A1A212-933F-2194-8E5D-D6E658FCF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169" y="170308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</a:t>
            </a:r>
          </a:p>
          <a:p>
            <a:pPr lvl="1"/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3C665A-BD98-302A-1081-F63D8FD63F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147" y="98763"/>
            <a:ext cx="2042164" cy="5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40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rgbClr val="005AA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005AA0"/>
        </a:buClr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005AA0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3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crc247.mdi.ruhr-uni-bochum.de/object/1gly_60wm-b-297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hyperlink" Target="https://crc247.mdi.ruhr-uni-bochum.de/report/usersstatistics?excludeTypes=8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hyperlink" Target="https://inf.mdi.ruhr-uni-bochum.de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hyperlink" Target="https://crc247.mdi.ruhr-uni-bochum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tkZeweU6kStRCoKp7" TargetMode="External"/><Relationship Id="rId2" Type="http://schemas.openxmlformats.org/officeDocument/2006/relationships/hyperlink" Target="https://crc247.mdi.ruhr-uni-bochum.d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s://crc247.mdi.ruhr-uni-bochum.de/adminobjec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https://inf.mdi.ruhr-uni-bochum.de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inf.mdi.ruhr-uni-bochum.d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FFD4E5-B38D-2B49-80AC-E13DBA35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98DEED-53F5-AB67-60E8-8BA74EE64D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de-DE" dirty="0">
                <a:solidFill>
                  <a:schemeClr val="tx1"/>
                </a:solidFill>
              </a:rPr>
              <a:t>Towards Automated Research Data Management</a:t>
            </a:r>
            <a:br>
              <a:rPr lang="en-US" altLang="de-DE" dirty="0">
                <a:solidFill>
                  <a:schemeClr val="tx1"/>
                </a:solidFill>
              </a:rPr>
            </a:br>
            <a:r>
              <a:rPr lang="en-US" altLang="de-DE" dirty="0">
                <a:solidFill>
                  <a:schemeClr val="tx1"/>
                </a:solidFill>
              </a:rPr>
              <a:t>for AI-Driven Knowledge Discovery</a:t>
            </a:r>
            <a:endParaRPr lang="en-GB" altLang="de-DE" dirty="0">
              <a:solidFill>
                <a:schemeClr val="tx1"/>
              </a:solidFill>
            </a:endParaRP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96D424-D2FE-E971-2553-616D925FF0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Materials Discovery and Interfaces, Ruhr University Bochum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DCD2EC8-E938-48E7-7BEB-FC30D4E585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081259D-5152-F00A-D19E-0EFCF5324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Alfred Ludwig</a:t>
            </a:r>
          </a:p>
        </p:txBody>
      </p:sp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02AB1A13-530F-4307-C22D-C9EEDA1E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2B1753B-ED7B-5B4B-24F1-172739022A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/>
              <a:t>Victor Dudarev</a:t>
            </a:r>
          </a:p>
        </p:txBody>
      </p:sp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ABE88432-5693-1D00-79BA-AED686220BF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" b="90"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F5B0A84B-9596-2956-9594-EA10AC8818D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 dirty="0"/>
              <a:t>Lei Zhang</a:t>
            </a:r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BFEC3E23-8954-8365-CF5E-B45EF7BA4E93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pic>
        <p:nvPicPr>
          <p:cNvPr id="16" name="Picture 18" descr="A blue and white sign&#10;&#10;AI-generated content may be incorrect.">
            <a:extLst>
              <a:ext uri="{FF2B5EF4-FFF2-40B4-BE49-F238E27FC236}">
                <a16:creationId xmlns:a16="http://schemas.microsoft.com/office/drawing/2014/main" id="{12CB4FDD-6D0D-86F8-8EF7-93309BB8F4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99" y="5967454"/>
            <a:ext cx="1069200" cy="413331"/>
          </a:xfrm>
          <a:prstGeom prst="rect">
            <a:avLst/>
          </a:prstGeom>
        </p:spPr>
      </p:pic>
      <p:pic>
        <p:nvPicPr>
          <p:cNvPr id="18" name="Picture 28" descr="A purple square with white text&#10;&#10;AI-generated content may be incorrect.">
            <a:extLst>
              <a:ext uri="{FF2B5EF4-FFF2-40B4-BE49-F238E27FC236}">
                <a16:creationId xmlns:a16="http://schemas.microsoft.com/office/drawing/2014/main" id="{C0378901-281A-DA9A-3347-2CF40A5703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27" y="5913410"/>
            <a:ext cx="1173600" cy="391200"/>
          </a:xfrm>
          <a:prstGeom prst="rect">
            <a:avLst/>
          </a:prstGeom>
        </p:spPr>
      </p:pic>
      <p:pic>
        <p:nvPicPr>
          <p:cNvPr id="20" name="Picture 31" descr="A black background with text and letters&#10;&#10;AI-generated content may be incorrect.">
            <a:extLst>
              <a:ext uri="{FF2B5EF4-FFF2-40B4-BE49-F238E27FC236}">
                <a16:creationId xmlns:a16="http://schemas.microsoft.com/office/drawing/2014/main" id="{4E50BF72-1FC7-8F55-FEC9-12DD335E7D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227" y="5856215"/>
            <a:ext cx="975600" cy="427418"/>
          </a:xfrm>
          <a:prstGeom prst="rect">
            <a:avLst/>
          </a:prstGeom>
        </p:spPr>
      </p:pic>
      <p:pic>
        <p:nvPicPr>
          <p:cNvPr id="22" name="Picture 33" descr="A logo with text on it&#10;&#10;AI-generated content may be incorrect.">
            <a:extLst>
              <a:ext uri="{FF2B5EF4-FFF2-40B4-BE49-F238E27FC236}">
                <a16:creationId xmlns:a16="http://schemas.microsoft.com/office/drawing/2014/main" id="{2A1B245D-C3CA-7EE6-4011-5CB3059012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993" y="5885112"/>
            <a:ext cx="784800" cy="445865"/>
          </a:xfrm>
          <a:prstGeom prst="rect">
            <a:avLst/>
          </a:prstGeom>
        </p:spPr>
      </p:pic>
      <p:pic>
        <p:nvPicPr>
          <p:cNvPr id="24" name="Grafik 18">
            <a:extLst>
              <a:ext uri="{FF2B5EF4-FFF2-40B4-BE49-F238E27FC236}">
                <a16:creationId xmlns:a16="http://schemas.microsoft.com/office/drawing/2014/main" id="{C9DAA32A-D70E-7E0B-A6A9-4BAABB9824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728" y="5953367"/>
            <a:ext cx="1800000" cy="301702"/>
          </a:xfrm>
          <a:prstGeom prst="rect">
            <a:avLst/>
          </a:prstGeom>
        </p:spPr>
      </p:pic>
      <p:pic>
        <p:nvPicPr>
          <p:cNvPr id="26" name="Grafik 22">
            <a:extLst>
              <a:ext uri="{FF2B5EF4-FFF2-40B4-BE49-F238E27FC236}">
                <a16:creationId xmlns:a16="http://schemas.microsoft.com/office/drawing/2014/main" id="{A99F7035-4238-D813-E126-3A629CB012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9" y="5966436"/>
            <a:ext cx="1440000" cy="275563"/>
          </a:xfrm>
          <a:prstGeom prst="rect">
            <a:avLst/>
          </a:prstGeom>
        </p:spPr>
      </p:pic>
      <p:pic>
        <p:nvPicPr>
          <p:cNvPr id="28" name="Picture 3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8C11B6B-7CED-80F8-6479-72136458FF1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141" y="5940648"/>
            <a:ext cx="1962000" cy="40279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834D133-621D-01D0-A5BA-53753FE29B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8132" y="1165841"/>
            <a:ext cx="921693" cy="94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13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ei Zhang">
            <a:extLst>
              <a:ext uri="{FF2B5EF4-FFF2-40B4-BE49-F238E27FC236}">
                <a16:creationId xmlns:a16="http://schemas.microsoft.com/office/drawing/2014/main" id="{57D2C6F0-548B-4179-9B53-8E2FF873B094}"/>
              </a:ext>
            </a:extLst>
          </p:cNvPr>
          <p:cNvSpPr>
            <a:spLocks noGrp="1"/>
          </p:cNvSpPr>
          <p:nvPr/>
        </p:nvSpPr>
        <p:spPr>
          <a:xfrm>
            <a:off x="188890" y="965379"/>
            <a:ext cx="6477000" cy="619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330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Lei Zhang</a:t>
            </a:r>
          </a:p>
        </p:txBody>
      </p:sp>
      <p:sp>
        <p:nvSpPr>
          <p:cNvPr id="2" name="Project INF">
            <a:extLst>
              <a:ext uri="{FF2B5EF4-FFF2-40B4-BE49-F238E27FC236}">
                <a16:creationId xmlns:a16="http://schemas.microsoft.com/office/drawing/2014/main" id="{9C9405F1-0B97-4BA7-A751-EF565BF25261}"/>
              </a:ext>
            </a:extLst>
          </p:cNvPr>
          <p:cNvSpPr>
            <a:spLocks noGrp="1"/>
          </p:cNvSpPr>
          <p:nvPr/>
        </p:nvSpPr>
        <p:spPr>
          <a:xfrm>
            <a:off x="246041" y="1933575"/>
            <a:ext cx="3810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Project INF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75437D-B364-4827-B6AB-63C0A91CC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41331" y="1828263"/>
            <a:ext cx="602163" cy="619125"/>
          </a:xfrm>
          <a:prstGeom prst="rect">
            <a:avLst/>
          </a:prstGeom>
        </p:spPr>
      </p:pic>
      <p:sp>
        <p:nvSpPr>
          <p:cNvPr id="4" name="Reusable datasets&#10;for CRC/TRR 247">
            <a:extLst>
              <a:ext uri="{FF2B5EF4-FFF2-40B4-BE49-F238E27FC236}">
                <a16:creationId xmlns:a16="http://schemas.microsoft.com/office/drawing/2014/main" id="{A56FF0EC-D264-435E-B0C7-9FD292CB9507}"/>
              </a:ext>
            </a:extLst>
          </p:cNvPr>
          <p:cNvSpPr>
            <a:spLocks noGrp="1"/>
          </p:cNvSpPr>
          <p:nvPr/>
        </p:nvSpPr>
        <p:spPr>
          <a:xfrm>
            <a:off x="2392116" y="2613020"/>
            <a:ext cx="7407767" cy="46538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550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17374F"/>
                </a:solidFill>
                <a:latin typeface="Arial"/>
                <a:ea typeface="Arial"/>
                <a:cs typeface="Arial"/>
              </a:rPr>
              <a:t>Reusable datasets for CRC/TRR 247</a:t>
            </a:r>
          </a:p>
        </p:txBody>
      </p:sp>
      <p:sp>
        <p:nvSpPr>
          <p:cNvPr id="5" name="Alfred Ludwig">
            <a:extLst>
              <a:ext uri="{FF2B5EF4-FFF2-40B4-BE49-F238E27FC236}">
                <a16:creationId xmlns:a16="http://schemas.microsoft.com/office/drawing/2014/main" id="{CE85C485-72E3-490C-B651-F23C61EFB5A1}"/>
              </a:ext>
            </a:extLst>
          </p:cNvPr>
          <p:cNvSpPr>
            <a:spLocks noGrp="1"/>
          </p:cNvSpPr>
          <p:nvPr/>
        </p:nvSpPr>
        <p:spPr>
          <a:xfrm>
            <a:off x="1610261" y="4155717"/>
            <a:ext cx="4667250" cy="4476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100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374F"/>
                </a:solidFill>
                <a:latin typeface="Arial"/>
                <a:ea typeface="Arial"/>
                <a:cs typeface="Arial"/>
              </a:rPr>
              <a:t>Alfred Ludwig</a:t>
            </a:r>
          </a:p>
        </p:txBody>
      </p:sp>
      <p:sp>
        <p:nvSpPr>
          <p:cNvPr id="6" name="Ruhr University Bochum (RUB)">
            <a:extLst>
              <a:ext uri="{FF2B5EF4-FFF2-40B4-BE49-F238E27FC236}">
                <a16:creationId xmlns:a16="http://schemas.microsoft.com/office/drawing/2014/main" id="{4CF5278D-2F09-4D92-B2E2-166C770BC5B4}"/>
              </a:ext>
            </a:extLst>
          </p:cNvPr>
          <p:cNvSpPr>
            <a:spLocks noGrp="1"/>
          </p:cNvSpPr>
          <p:nvPr/>
        </p:nvSpPr>
        <p:spPr>
          <a:xfrm>
            <a:off x="361950" y="4819650"/>
            <a:ext cx="5905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2025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064A8"/>
                </a:solidFill>
                <a:latin typeface="Arial"/>
                <a:ea typeface="Arial"/>
                <a:cs typeface="Arial"/>
              </a:rPr>
              <a:t>Ruhr University Bochum (RUB)</a:t>
            </a:r>
          </a:p>
        </p:txBody>
      </p:sp>
      <p:sp>
        <p:nvSpPr>
          <p:cNvPr id="7" name="Materials research and research data management">
            <a:extLst>
              <a:ext uri="{FF2B5EF4-FFF2-40B4-BE49-F238E27FC236}">
                <a16:creationId xmlns:a16="http://schemas.microsoft.com/office/drawing/2014/main" id="{B8C0E489-FB72-43A0-9BD3-D4CDD6EE9D46}"/>
              </a:ext>
            </a:extLst>
          </p:cNvPr>
          <p:cNvSpPr>
            <a:spLocks noGrp="1"/>
          </p:cNvSpPr>
          <p:nvPr/>
        </p:nvSpPr>
        <p:spPr>
          <a:xfrm>
            <a:off x="361950" y="5248275"/>
            <a:ext cx="6572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15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Materials research and research data management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8EB4D0-64D1-465A-AF63-FE4D972AB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61950" y="5829300"/>
            <a:ext cx="647700" cy="647700"/>
          </a:xfrm>
          <a:prstGeom prst="rect">
            <a:avLst/>
          </a:prstGeom>
        </p:spPr>
      </p:pic>
      <p:sp>
        <p:nvSpPr>
          <p:cNvPr id="10" name="ECR Retreat 2026">
            <a:extLst>
              <a:ext uri="{FF2B5EF4-FFF2-40B4-BE49-F238E27FC236}">
                <a16:creationId xmlns:a16="http://schemas.microsoft.com/office/drawing/2014/main" id="{E1053276-C3E8-4C67-81FA-694BC92CFF19}"/>
              </a:ext>
            </a:extLst>
          </p:cNvPr>
          <p:cNvSpPr>
            <a:spLocks noGrp="1"/>
          </p:cNvSpPr>
          <p:nvPr/>
        </p:nvSpPr>
        <p:spPr>
          <a:xfrm>
            <a:off x="8814409" y="4905636"/>
            <a:ext cx="3238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buNone/>
              <a:defRPr sz="19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lei.zhang-w2i@rub.de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C52178-7229-4307-AE69-173ADD104F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6025" y="2016691"/>
            <a:ext cx="3120862" cy="2340647"/>
          </a:xfrm>
          <a:prstGeom prst="rect">
            <a:avLst/>
          </a:prstGeom>
        </p:spPr>
      </p:pic>
      <p:sp>
        <p:nvSpPr>
          <p:cNvPr id="20" name="Research work">
            <a:extLst>
              <a:ext uri="{FF2B5EF4-FFF2-40B4-BE49-F238E27FC236}">
                <a16:creationId xmlns:a16="http://schemas.microsoft.com/office/drawing/2014/main" id="{ADE9C2D5-F00D-4107-ACFC-821122B4A563}"/>
              </a:ext>
            </a:extLst>
          </p:cNvPr>
          <p:cNvSpPr>
            <a:spLocks noGrp="1"/>
          </p:cNvSpPr>
          <p:nvPr/>
        </p:nvSpPr>
        <p:spPr>
          <a:xfrm>
            <a:off x="361950" y="3267075"/>
            <a:ext cx="70961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>
            <a:def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875" dirty="0">
                <a:solidFill>
                  <a:srgbClr val="17374F"/>
                </a:solidFill>
                <a:latin typeface="Arial"/>
                <a:ea typeface="Arial"/>
                <a:cs typeface="Arial"/>
              </a:rPr>
              <a:t>RDMS record audits and dataset export</a:t>
            </a:r>
          </a:p>
          <a:p>
            <a:pPr>
              <a:defRPr sz="1875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875" dirty="0">
                <a:solidFill>
                  <a:srgbClr val="17374F"/>
                </a:solidFill>
                <a:latin typeface="Arial"/>
                <a:ea typeface="Arial"/>
                <a:cs typeface="Arial"/>
              </a:rPr>
              <a:t>Documentation for reusing experimental measurements</a:t>
            </a:r>
          </a:p>
        </p:txBody>
      </p:sp>
    </p:spTree>
    <p:extLst>
      <p:ext uri="{BB962C8B-B14F-4D97-AF65-F5344CB8AC3E}">
        <p14:creationId xmlns:p14="http://schemas.microsoft.com/office/powerpoint/2010/main" val="1056151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title">
            <a:extLst>
              <a:ext uri="{FF2B5EF4-FFF2-40B4-BE49-F238E27FC236}">
                <a16:creationId xmlns:a16="http://schemas.microsoft.com/office/drawing/2014/main" id="{A8561BD3-08E6-4666-A082-C43CB7373E8E}"/>
              </a:ext>
            </a:extLst>
          </p:cNvPr>
          <p:cNvSpPr>
            <a:spLocks noGrp="1"/>
          </p:cNvSpPr>
          <p:nvPr/>
        </p:nvSpPr>
        <p:spPr>
          <a:xfrm>
            <a:off x="304800" y="114300"/>
            <a:ext cx="9525000" cy="581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Research support throughout your project</a:t>
            </a:r>
          </a:p>
        </p:txBody>
      </p:sp>
      <p:sp>
        <p:nvSpPr>
          <p:cNvPr id="2" name="My contribution">
            <a:extLst>
              <a:ext uri="{FF2B5EF4-FFF2-40B4-BE49-F238E27FC236}">
                <a16:creationId xmlns:a16="http://schemas.microsoft.com/office/drawing/2014/main" id="{828F9185-3DB4-4C74-9B88-2048BD6FC2B3}"/>
              </a:ext>
            </a:extLst>
          </p:cNvPr>
          <p:cNvSpPr>
            <a:spLocks noGrp="1"/>
          </p:cNvSpPr>
          <p:nvPr/>
        </p:nvSpPr>
        <p:spPr>
          <a:xfrm>
            <a:off x="457200" y="1076325"/>
            <a:ext cx="11277600" cy="561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625" b="1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7374F"/>
                </a:solidFill>
                <a:latin typeface="Arial"/>
                <a:ea typeface="Arial"/>
                <a:cs typeface="Arial"/>
              </a:rPr>
              <a:t>Your dataset, supported throughout your research</a:t>
            </a:r>
          </a:p>
        </p:txBody>
      </p:sp>
      <p:sp>
        <p:nvSpPr>
          <p:cNvPr id="3" name="Personal support">
            <a:extLst>
              <a:ext uri="{FF2B5EF4-FFF2-40B4-BE49-F238E27FC236}">
                <a16:creationId xmlns:a16="http://schemas.microsoft.com/office/drawing/2014/main" id="{6FF13F5B-2947-4ADB-B5E6-D3C0B509B86E}"/>
              </a:ext>
            </a:extLst>
          </p:cNvPr>
          <p:cNvSpPr>
            <a:spLocks noGrp="1"/>
          </p:cNvSpPr>
          <p:nvPr/>
        </p:nvSpPr>
        <p:spPr>
          <a:xfrm>
            <a:off x="457200" y="1733550"/>
            <a:ext cx="11277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I help you build and maintain it, with RDMS tailored to your needs.</a:t>
            </a:r>
          </a:p>
        </p:txBody>
      </p:sp>
      <p:sp>
        <p:nvSpPr>
          <p:cNvPr id="4" name="Development status">
            <a:extLst>
              <a:ext uri="{FF2B5EF4-FFF2-40B4-BE49-F238E27FC236}">
                <a16:creationId xmlns:a16="http://schemas.microsoft.com/office/drawing/2014/main" id="{19B795EF-AB39-4FBF-A542-3B35AB798231}"/>
              </a:ext>
            </a:extLst>
          </p:cNvPr>
          <p:cNvSpPr>
            <a:spLocks noGrp="1"/>
          </p:cNvSpPr>
          <p:nvPr/>
        </p:nvSpPr>
        <p:spPr>
          <a:xfrm>
            <a:off x="457200" y="2457450"/>
            <a:ext cx="11239500" cy="352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650" b="0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0064A8"/>
                </a:solidFill>
                <a:latin typeface="Arial"/>
                <a:ea typeface="Arial"/>
                <a:cs typeface="Arial"/>
              </a:rPr>
              <a:t>Tools and workflow in development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7CE8E29-0B83-4670-82B1-8EAB5A2D1A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57200" y="3009900"/>
            <a:ext cx="838200" cy="838200"/>
          </a:xfrm>
          <a:prstGeom prst="rect">
            <a:avLst/>
          </a:prstGeom>
        </p:spPr>
      </p:pic>
      <p:sp>
        <p:nvSpPr>
          <p:cNvPr id="6" name="Step 0">
            <a:extLst>
              <a:ext uri="{FF2B5EF4-FFF2-40B4-BE49-F238E27FC236}">
                <a16:creationId xmlns:a16="http://schemas.microsoft.com/office/drawing/2014/main" id="{4FE48519-E0BC-4342-8497-F0012B57FE3E}"/>
              </a:ext>
            </a:extLst>
          </p:cNvPr>
          <p:cNvSpPr>
            <a:spLocks noGrp="1"/>
          </p:cNvSpPr>
          <p:nvPr/>
        </p:nvSpPr>
        <p:spPr>
          <a:xfrm>
            <a:off x="457200" y="40195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Plan</a:t>
            </a:r>
          </a:p>
        </p:txBody>
      </p:sp>
      <p:sp>
        <p:nvSpPr>
          <p:cNvPr id="7" name="Description 0">
            <a:extLst>
              <a:ext uri="{FF2B5EF4-FFF2-40B4-BE49-F238E27FC236}">
                <a16:creationId xmlns:a16="http://schemas.microsoft.com/office/drawing/2014/main" id="{D97D53AE-CA82-45B8-9611-C3FFB0242F5A}"/>
              </a:ext>
            </a:extLst>
          </p:cNvPr>
          <p:cNvSpPr>
            <a:spLocks noGrp="1"/>
          </p:cNvSpPr>
          <p:nvPr/>
        </p:nvSpPr>
        <p:spPr>
          <a:xfrm>
            <a:off x="457200" y="4572000"/>
            <a:ext cx="24574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Before the first experiment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B10B30D-3008-4815-8362-0893C87FF3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3352800" y="3009900"/>
            <a:ext cx="838200" cy="838200"/>
          </a:xfrm>
          <a:prstGeom prst="rect">
            <a:avLst/>
          </a:prstGeom>
        </p:spPr>
      </p:pic>
      <p:sp>
        <p:nvSpPr>
          <p:cNvPr id="9" name="Step 1">
            <a:extLst>
              <a:ext uri="{FF2B5EF4-FFF2-40B4-BE49-F238E27FC236}">
                <a16:creationId xmlns:a16="http://schemas.microsoft.com/office/drawing/2014/main" id="{FE62C171-ED3D-4E1A-9EFA-675429EBDAD4}"/>
              </a:ext>
            </a:extLst>
          </p:cNvPr>
          <p:cNvSpPr>
            <a:spLocks noGrp="1"/>
          </p:cNvSpPr>
          <p:nvPr/>
        </p:nvSpPr>
        <p:spPr>
          <a:xfrm>
            <a:off x="3352800" y="40195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Build</a:t>
            </a:r>
          </a:p>
        </p:txBody>
      </p:sp>
      <p:sp>
        <p:nvSpPr>
          <p:cNvPr id="10" name="Description 1">
            <a:extLst>
              <a:ext uri="{FF2B5EF4-FFF2-40B4-BE49-F238E27FC236}">
                <a16:creationId xmlns:a16="http://schemas.microsoft.com/office/drawing/2014/main" id="{359EEBE3-0040-4576-8273-95B9DEE36AD0}"/>
              </a:ext>
            </a:extLst>
          </p:cNvPr>
          <p:cNvSpPr>
            <a:spLocks noGrp="1"/>
          </p:cNvSpPr>
          <p:nvPr/>
        </p:nvSpPr>
        <p:spPr>
          <a:xfrm>
            <a:off x="3352800" y="4572000"/>
            <a:ext cx="24574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Results with their context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5AB4225-8E64-4EBF-80C6-0DBFA0EF95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248400" y="3009900"/>
            <a:ext cx="838200" cy="838200"/>
          </a:xfrm>
          <a:prstGeom prst="rect">
            <a:avLst/>
          </a:prstGeom>
        </p:spPr>
      </p:pic>
      <p:sp>
        <p:nvSpPr>
          <p:cNvPr id="12" name="Step 2">
            <a:extLst>
              <a:ext uri="{FF2B5EF4-FFF2-40B4-BE49-F238E27FC236}">
                <a16:creationId xmlns:a16="http://schemas.microsoft.com/office/drawing/2014/main" id="{5274B04E-B092-4AA3-A2AE-0C7DE6E9FD02}"/>
              </a:ext>
            </a:extLst>
          </p:cNvPr>
          <p:cNvSpPr>
            <a:spLocks noGrp="1"/>
          </p:cNvSpPr>
          <p:nvPr/>
        </p:nvSpPr>
        <p:spPr>
          <a:xfrm>
            <a:off x="6248400" y="40195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Access</a:t>
            </a:r>
          </a:p>
        </p:txBody>
      </p:sp>
      <p:sp>
        <p:nvSpPr>
          <p:cNvPr id="13" name="Description 2">
            <a:extLst>
              <a:ext uri="{FF2B5EF4-FFF2-40B4-BE49-F238E27FC236}">
                <a16:creationId xmlns:a16="http://schemas.microsoft.com/office/drawing/2014/main" id="{73AEE8BD-9A7E-472F-B951-7511A13CEF20}"/>
              </a:ext>
            </a:extLst>
          </p:cNvPr>
          <p:cNvSpPr>
            <a:spLocks noGrp="1"/>
          </p:cNvSpPr>
          <p:nvPr/>
        </p:nvSpPr>
        <p:spPr>
          <a:xfrm>
            <a:off x="6248400" y="4572000"/>
            <a:ext cx="24574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View anytime. Download as needed.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1BF7BE2F-D827-4C29-ADFD-B09280522E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144000" y="3009900"/>
            <a:ext cx="838200" cy="838200"/>
          </a:xfrm>
          <a:prstGeom prst="rect">
            <a:avLst/>
          </a:prstGeom>
        </p:spPr>
      </p:pic>
      <p:sp>
        <p:nvSpPr>
          <p:cNvPr id="15" name="Step 3">
            <a:extLst>
              <a:ext uri="{FF2B5EF4-FFF2-40B4-BE49-F238E27FC236}">
                <a16:creationId xmlns:a16="http://schemas.microsoft.com/office/drawing/2014/main" id="{F7FDD9EF-DC8D-4DA0-A84F-008FC80CA2F3}"/>
              </a:ext>
            </a:extLst>
          </p:cNvPr>
          <p:cNvSpPr>
            <a:spLocks noGrp="1"/>
          </p:cNvSpPr>
          <p:nvPr/>
        </p:nvSpPr>
        <p:spPr>
          <a:xfrm>
            <a:off x="9144000" y="40195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250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Publish</a:t>
            </a:r>
          </a:p>
        </p:txBody>
      </p:sp>
      <p:sp>
        <p:nvSpPr>
          <p:cNvPr id="16" name="Description 3">
            <a:extLst>
              <a:ext uri="{FF2B5EF4-FFF2-40B4-BE49-F238E27FC236}">
                <a16:creationId xmlns:a16="http://schemas.microsoft.com/office/drawing/2014/main" id="{9DB67F57-2F39-40A1-9801-68D47215D502}"/>
              </a:ext>
            </a:extLst>
          </p:cNvPr>
          <p:cNvSpPr>
            <a:spLocks noGrp="1"/>
          </p:cNvSpPr>
          <p:nvPr/>
        </p:nvSpPr>
        <p:spPr>
          <a:xfrm>
            <a:off x="9144000" y="4572000"/>
            <a:ext cx="24574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725" b="0">
                <a:solidFill>
                  <a:srgbClr val="17374F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74F"/>
                </a:solidFill>
                <a:latin typeface="Arial"/>
                <a:ea typeface="Arial"/>
                <a:cs typeface="Arial"/>
              </a:rPr>
              <a:t>Work towards a dataset paper</a:t>
            </a:r>
          </a:p>
        </p:txBody>
      </p:sp>
      <p:sp>
        <p:nvSpPr>
          <p:cNvPr id="17" name="Takeaway">
            <a:extLst>
              <a:ext uri="{FF2B5EF4-FFF2-40B4-BE49-F238E27FC236}">
                <a16:creationId xmlns:a16="http://schemas.microsoft.com/office/drawing/2014/main" id="{BF910AD5-8772-48C4-93D7-AEDA7E7FEDF3}"/>
              </a:ext>
            </a:extLst>
          </p:cNvPr>
          <p:cNvSpPr>
            <a:spLocks noGrp="1"/>
          </p:cNvSpPr>
          <p:nvPr/>
        </p:nvSpPr>
        <p:spPr>
          <a:xfrm>
            <a:off x="457200" y="5657850"/>
            <a:ext cx="11277600" cy="7334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def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Unexpected results can still be valuable</a:t>
            </a:r>
          </a:p>
          <a:p>
            <a:pPr algn="l">
              <a:defRPr sz="2175" b="1">
                <a:solidFill>
                  <a:srgbClr val="0064A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64A8"/>
                </a:solidFill>
                <a:latin typeface="Arial"/>
                <a:ea typeface="Arial"/>
                <a:cs typeface="Arial"/>
              </a:rPr>
              <a:t>when the data are well documented.</a:t>
            </a:r>
          </a:p>
        </p:txBody>
      </p:sp>
    </p:spTree>
    <p:extLst>
      <p:ext uri="{BB962C8B-B14F-4D97-AF65-F5344CB8AC3E}">
        <p14:creationId xmlns:p14="http://schemas.microsoft.com/office/powerpoint/2010/main" val="286661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368041D-47DA-A228-74D1-0DCBD09914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Work Packages Schedule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0B3A45-3EE1-79A0-5D99-20816D5F1D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9" y="4326753"/>
            <a:ext cx="11586875" cy="1410020"/>
          </a:xfrm>
        </p:spPr>
        <p:txBody>
          <a:bodyPr>
            <a:noAutofit/>
          </a:bodyPr>
          <a:lstStyle/>
          <a:p>
            <a:r>
              <a:rPr lang="de-DE" sz="2200" b="1" dirty="0"/>
              <a:t>Permanent Running Packages: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/>
              <a:t>WP1</a:t>
            </a:r>
            <a:r>
              <a:rPr lang="en-GB" sz="2200" dirty="0"/>
              <a:t>: Basic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/>
              <a:t>WP7</a:t>
            </a:r>
            <a:r>
              <a:rPr lang="en-GB" sz="2200" dirty="0"/>
              <a:t>: Data publication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/>
              <a:t>WP8</a:t>
            </a:r>
            <a:r>
              <a:rPr lang="en-GB" sz="2200" dirty="0"/>
              <a:t>: Training and support</a:t>
            </a:r>
            <a:endParaRPr lang="de-DE" sz="22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766117E1-4F9F-375A-1900-3E010BC37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166FDB99-24DA-03EF-0F79-D4359F1871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D6CE2AC0-B0A9-3D21-62F3-BEA9C1FC0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4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3CC440-AA80-9AE9-2609-9CE98EC2C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4" y="882570"/>
            <a:ext cx="11831318" cy="319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06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37400-E6F9-098C-A48B-ECDF4D20D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CA193212-511E-3CB6-7472-F15A5AB690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WP1: Basic infrastructure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9B33B43-E5C1-6016-38E2-1CF5AB09A2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8553" y="5114296"/>
            <a:ext cx="11140561" cy="1700157"/>
          </a:xfrm>
        </p:spPr>
        <p:txBody>
          <a:bodyPr/>
          <a:lstStyle/>
          <a:p>
            <a:pPr algn="just">
              <a:spcAft>
                <a:spcPts val="300"/>
              </a:spcAft>
            </a:pPr>
            <a:r>
              <a:rPr lang="en-US" sz="1600" b="1" dirty="0"/>
              <a:t>Key </a:t>
            </a:r>
            <a:r>
              <a:rPr lang="en-US" sz="1600" b="1" dirty="0" err="1"/>
              <a:t>INFrastructure</a:t>
            </a:r>
            <a:r>
              <a:rPr lang="en-US" sz="1600" b="1" dirty="0"/>
              <a:t> features: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distributed across two geographically separated Data </a:t>
            </a:r>
            <a:r>
              <a:rPr lang="en-US" sz="1600" dirty="0" err="1"/>
              <a:t>Centres</a:t>
            </a:r>
            <a:r>
              <a:rPr lang="en-US" sz="1600" dirty="0"/>
              <a:t> (DC)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backup mechanisms (ensuring disaster resilience) 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each DC maintains a complete copy of the data and a ready-to-launch Virtual Machine (VM) </a:t>
            </a:r>
          </a:p>
          <a:p>
            <a:pPr marL="285750" indent="-285750" algn="just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automated monitoring of hardware and backup systems (notifications in the event of incidents)</a:t>
            </a:r>
          </a:p>
          <a:p>
            <a:pPr marL="0" indent="0">
              <a:spcAft>
                <a:spcPts val="300"/>
              </a:spcAft>
              <a:buNone/>
            </a:pPr>
            <a:endParaRPr lang="de-DE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C474365A-D75C-651A-DB01-C1CA29EB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5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oogle Shape;110;h3aae6f25f259899c_0_5">
            <a:extLst>
              <a:ext uri="{FF2B5EF4-FFF2-40B4-BE49-F238E27FC236}">
                <a16:creationId xmlns:a16="http://schemas.microsoft.com/office/drawing/2014/main" id="{2F1F53B9-BDBD-7738-D13B-88BCAEEB14A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9387" y="736326"/>
            <a:ext cx="9144354" cy="434283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21AAE1-BCA5-524A-61B9-B3DB1F3DC79D}"/>
              </a:ext>
            </a:extLst>
          </p:cNvPr>
          <p:cNvSpPr txBox="1"/>
          <p:nvPr/>
        </p:nvSpPr>
        <p:spPr>
          <a:xfrm>
            <a:off x="9492343" y="1044008"/>
            <a:ext cx="2471057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/>
              <a:t>Dedicated disaster-tolerant hardware </a:t>
            </a:r>
            <a:r>
              <a:rPr lang="en-US" sz="1600" b="1" dirty="0" err="1"/>
              <a:t>INFrastructure</a:t>
            </a:r>
            <a:r>
              <a:rPr lang="en-US" sz="1600" b="1" dirty="0"/>
              <a:t>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Main server (Dell PowerEdge R750)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External backup storage (connected to the main server)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Backup server (Dell PowerEdge R6615)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Compute server (Dell PowerEdge R770)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6854CB-2CB4-4E35-5222-A88ED3F514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40" t="20623" r="9221" b="23588"/>
          <a:stretch>
            <a:fillRect/>
          </a:stretch>
        </p:blipFill>
        <p:spPr>
          <a:xfrm>
            <a:off x="10023585" y="4653048"/>
            <a:ext cx="1927116" cy="885527"/>
          </a:xfrm>
          <a:prstGeom prst="rect">
            <a:avLst/>
          </a:prstGeom>
        </p:spPr>
      </p:pic>
      <p:pic>
        <p:nvPicPr>
          <p:cNvPr id="10" name="Picture 2" descr="Datastorage.NRW">
            <a:extLst>
              <a:ext uri="{FF2B5EF4-FFF2-40B4-BE49-F238E27FC236}">
                <a16:creationId xmlns:a16="http://schemas.microsoft.com/office/drawing/2014/main" id="{6A93A98B-DEDB-A258-570D-78E4BF81FB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56" b="30013"/>
          <a:stretch>
            <a:fillRect/>
          </a:stretch>
        </p:blipFill>
        <p:spPr bwMode="auto">
          <a:xfrm>
            <a:off x="9961127" y="5627998"/>
            <a:ext cx="2129273" cy="84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932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0CEC3-3B23-C890-C997-9781468CB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E45EB68B-757C-CCDB-29C2-9383EFD4A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WP2: Ontology definition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2B9EFC-2A83-A5E2-CEE4-C6AE13AE1B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8" y="1681528"/>
            <a:ext cx="11652191" cy="2964879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200" dirty="0"/>
              <a:t>Semantic access to accumulated materials data is possible through </a:t>
            </a:r>
            <a:endParaRPr lang="ru-RU" sz="2200" dirty="0"/>
          </a:p>
          <a:p>
            <a:pPr>
              <a:spcAft>
                <a:spcPts val="600"/>
              </a:spcAft>
            </a:pPr>
            <a:r>
              <a:rPr lang="en-US" sz="2200" dirty="0"/>
              <a:t>the use of a number of available ontologies: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PMD core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Elementary </a:t>
            </a:r>
            <a:r>
              <a:rPr lang="en-US" sz="2200" dirty="0" err="1"/>
              <a:t>Multiperspective</a:t>
            </a:r>
            <a:r>
              <a:rPr lang="en-US" sz="2200" dirty="0"/>
              <a:t> Material Ontology (EMMO)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in combination with QUDT (Quantities, Units, Dimensions, and Types Ontologies).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+ possible further adaptation and extension of semantic descriptions</a:t>
            </a:r>
            <a:endParaRPr lang="de-DE" sz="22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A88A1428-081D-27D5-CD55-0D4288660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In a collaboration with NFDI-</a:t>
            </a:r>
            <a:r>
              <a:rPr lang="en-US" sz="2600" dirty="0" err="1"/>
              <a:t>MatWerk</a:t>
            </a:r>
            <a:r>
              <a:rPr lang="en-US" sz="2600" dirty="0"/>
              <a:t> and CRC 1625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162DAE16-E88D-0A85-0089-1360A03958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0447411F-A616-D8DF-3A0E-D40A3A9D0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6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109AB22-7755-8771-9E77-E537A448C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310" y="5321286"/>
            <a:ext cx="1601613" cy="58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A6E6EEFD-056D-2D85-41A3-1FF594DF9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8397" y="843944"/>
            <a:ext cx="2468546" cy="144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10D5DEF-AA3C-81F1-86D6-17A6C1C511B8}"/>
              </a:ext>
            </a:extLst>
          </p:cNvPr>
          <p:cNvGrpSpPr/>
          <p:nvPr/>
        </p:nvGrpSpPr>
        <p:grpSpPr>
          <a:xfrm>
            <a:off x="5838468" y="4828116"/>
            <a:ext cx="1307422" cy="1549256"/>
            <a:chOff x="11197007" y="18519254"/>
            <a:chExt cx="1307422" cy="1549256"/>
          </a:xfrm>
        </p:grpSpPr>
        <p:pic>
          <p:nvPicPr>
            <p:cNvPr id="6" name="Picture 4" descr="emmo logo">
              <a:extLst>
                <a:ext uri="{FF2B5EF4-FFF2-40B4-BE49-F238E27FC236}">
                  <a16:creationId xmlns:a16="http://schemas.microsoft.com/office/drawing/2014/main" id="{BABAEDA7-59D5-33E1-4401-B8DEBF3587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97007" y="18519254"/>
              <a:ext cx="1307422" cy="1190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B9C5F61-EEC6-2528-E865-A3B362D4D8D0}"/>
                </a:ext>
              </a:extLst>
            </p:cNvPr>
            <p:cNvSpPr txBox="1"/>
            <p:nvPr/>
          </p:nvSpPr>
          <p:spPr>
            <a:xfrm>
              <a:off x="11252309" y="19637623"/>
              <a:ext cx="1185729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200" dirty="0"/>
                <a:t>EMMO</a:t>
              </a:r>
            </a:p>
          </p:txBody>
        </p:sp>
      </p:grpSp>
      <p:pic>
        <p:nvPicPr>
          <p:cNvPr id="8" name="Picture 7" descr="Home | PMDco Documentation">
            <a:extLst>
              <a:ext uri="{FF2B5EF4-FFF2-40B4-BE49-F238E27FC236}">
                <a16:creationId xmlns:a16="http://schemas.microsoft.com/office/drawing/2014/main" id="{09E1BF98-209E-2537-DA2A-59604D814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666" y="4806724"/>
            <a:ext cx="2464934" cy="140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08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DD42-9089-77B9-86B5-1C76301E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6722AEAF-B3E0-986A-E0C4-DB2AEDD6E0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WP3: Semantic data access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B75141-859F-6184-B6BF-CCD9461D01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525" y="2810015"/>
            <a:ext cx="11688475" cy="3019285"/>
          </a:xfrm>
        </p:spPr>
        <p:txBody>
          <a:bodyPr>
            <a:normAutofit/>
          </a:bodyPr>
          <a:lstStyle/>
          <a:p>
            <a:pPr algn="just">
              <a:spcAft>
                <a:spcPts val="600"/>
              </a:spcAft>
            </a:pPr>
            <a:r>
              <a:rPr lang="en-US" sz="2600" b="1" dirty="0"/>
              <a:t>Enabling sematic data access: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SPARQL endpoint to </a:t>
            </a:r>
            <a:r>
              <a:rPr lang="en-US" sz="2600" i="1" dirty="0"/>
              <a:t>MatInf</a:t>
            </a:r>
            <a:r>
              <a:rPr lang="en-US" sz="2600" dirty="0"/>
              <a:t> data (on top of existing </a:t>
            </a:r>
            <a:r>
              <a:rPr lang="en-US" sz="2600" i="1" dirty="0"/>
              <a:t>MatInf </a:t>
            </a:r>
            <a:r>
              <a:rPr lang="en-US" sz="2600" dirty="0"/>
              <a:t>read-only API)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Integration with the Materials Science and Engineering Knowledge Graph (MSE-KG) from NFDI-</a:t>
            </a:r>
            <a:r>
              <a:rPr lang="en-US" sz="2600" dirty="0" err="1"/>
              <a:t>MatWerk</a:t>
            </a:r>
            <a:endParaRPr lang="en-US" sz="2600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0FA3BD78-2C4B-BD86-C12F-43A6F94EF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MSE-KG – Materials Science and Engineering Knowledge Graph</a:t>
            </a:r>
          </a:p>
          <a:p>
            <a:r>
              <a:rPr lang="en-US" dirty="0"/>
              <a:t>SPARQL – SPARQL Protocol and RDF Query Language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53D7E192-141E-2174-F269-AF4D8E2B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7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" name="Picture 10" descr="An Introduction to RDF and SPARQL 1.2">
            <a:extLst>
              <a:ext uri="{FF2B5EF4-FFF2-40B4-BE49-F238E27FC236}">
                <a16:creationId xmlns:a16="http://schemas.microsoft.com/office/drawing/2014/main" id="{0256EE06-0E36-FD3D-897B-26D6911C0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198" y="1110460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2956A5D-DC6F-3645-F042-6BA976158666}"/>
              </a:ext>
            </a:extLst>
          </p:cNvPr>
          <p:cNvGrpSpPr/>
          <p:nvPr/>
        </p:nvGrpSpPr>
        <p:grpSpPr>
          <a:xfrm>
            <a:off x="4477990" y="1161274"/>
            <a:ext cx="1152128" cy="1101314"/>
            <a:chOff x="16463737" y="18057749"/>
            <a:chExt cx="1152128" cy="110131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2F8596-DAD6-931E-3EAA-171E6B31C2ED}"/>
                </a:ext>
              </a:extLst>
            </p:cNvPr>
            <p:cNvSpPr/>
            <p:nvPr/>
          </p:nvSpPr>
          <p:spPr>
            <a:xfrm>
              <a:off x="16463737" y="18057749"/>
              <a:ext cx="1152128" cy="1101314"/>
            </a:xfrm>
            <a:prstGeom prst="rect">
              <a:avLst/>
            </a:prstGeom>
            <a:solidFill>
              <a:srgbClr val="00D3F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C506D2B-060F-8469-DCD0-BF97C85B71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485335" y="18110916"/>
              <a:ext cx="1102364" cy="833495"/>
            </a:xfrm>
            <a:prstGeom prst="rect">
              <a:avLst/>
            </a:prstGeom>
          </p:spPr>
        </p:pic>
      </p:grpSp>
      <p:pic>
        <p:nvPicPr>
          <p:cNvPr id="7" name="Graphic 6">
            <a:extLst>
              <a:ext uri="{FF2B5EF4-FFF2-40B4-BE49-F238E27FC236}">
                <a16:creationId xmlns:a16="http://schemas.microsoft.com/office/drawing/2014/main" id="{8DC5676B-9E34-4DC9-1CE7-64D2A1DD38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53232" y="1061095"/>
            <a:ext cx="962826" cy="962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938F39-3920-BDA3-F7EE-D1072FC931F4}"/>
              </a:ext>
            </a:extLst>
          </p:cNvPr>
          <p:cNvSpPr txBox="1"/>
          <p:nvPr/>
        </p:nvSpPr>
        <p:spPr>
          <a:xfrm>
            <a:off x="7913788" y="1975717"/>
            <a:ext cx="13167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MSE-KG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2C59D275-F2B6-74B7-7D48-1C4C5C5EBBED}"/>
              </a:ext>
            </a:extLst>
          </p:cNvPr>
          <p:cNvSpPr/>
          <p:nvPr/>
        </p:nvSpPr>
        <p:spPr>
          <a:xfrm>
            <a:off x="2792342" y="1398492"/>
            <a:ext cx="1037576" cy="590603"/>
          </a:xfrm>
          <a:prstGeom prst="flowChartMagneticDisk">
            <a:avLst/>
          </a:prstGeom>
          <a:solidFill>
            <a:srgbClr val="FFFF00">
              <a:alpha val="2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i="1" dirty="0">
                <a:solidFill>
                  <a:schemeClr val="tx1"/>
                </a:solidFill>
              </a:rPr>
              <a:t>MatInf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7A80BBD-6E00-E3E2-85F7-818DB05B0C2C}"/>
              </a:ext>
            </a:extLst>
          </p:cNvPr>
          <p:cNvCxnSpPr>
            <a:cxnSpLocks/>
          </p:cNvCxnSpPr>
          <p:nvPr/>
        </p:nvCxnSpPr>
        <p:spPr>
          <a:xfrm>
            <a:off x="5817114" y="1686524"/>
            <a:ext cx="432048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0B0201-78B4-04C2-8103-F43DE18FDAC1}"/>
              </a:ext>
            </a:extLst>
          </p:cNvPr>
          <p:cNvCxnSpPr>
            <a:cxnSpLocks/>
          </p:cNvCxnSpPr>
          <p:nvPr/>
        </p:nvCxnSpPr>
        <p:spPr>
          <a:xfrm>
            <a:off x="3930392" y="1686744"/>
            <a:ext cx="432048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913E54D-427F-FF3E-8724-85FA1F7D4C60}"/>
              </a:ext>
            </a:extLst>
          </p:cNvPr>
          <p:cNvCxnSpPr>
            <a:cxnSpLocks/>
          </p:cNvCxnSpPr>
          <p:nvPr/>
        </p:nvCxnSpPr>
        <p:spPr>
          <a:xfrm>
            <a:off x="7574334" y="1686744"/>
            <a:ext cx="432048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68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288D1-521F-2A57-707C-518A30F5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C122EE18-EACA-141E-8922-3B65A171E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WP4: Additional APIs &amp; message bus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1DCC8C-E17B-4E0D-6E50-15B906BE7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9" y="1681528"/>
            <a:ext cx="11159221" cy="2964879"/>
          </a:xfrm>
        </p:spPr>
        <p:txBody>
          <a:bodyPr>
            <a:normAutofit/>
          </a:bodyPr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low-level CRUD REST API 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high-level API for measurement devices</a:t>
            </a:r>
            <a:endParaRPr lang="ru-RU" sz="2400" dirty="0"/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OPTIMADE API wrapper</a:t>
            </a:r>
            <a:endParaRPr lang="ru-RU" sz="2400" dirty="0"/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Apache Kafka message bus integration (for asynchronous communication)</a:t>
            </a:r>
            <a:endParaRPr lang="fr-FR" sz="24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60338C61-70F0-3537-477F-66200F183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To Be Implemented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4C497BF-4E07-27F2-DB3D-02C491513D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OPTIMADE – Open Databases Integration for Materials Design</a:t>
            </a:r>
          </a:p>
          <a:p>
            <a:endParaRPr lang="en-US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37731521-CCE8-3727-3651-EEF64935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8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Picture 14" descr="crud">
            <a:extLst>
              <a:ext uri="{FF2B5EF4-FFF2-40B4-BE49-F238E27FC236}">
                <a16:creationId xmlns:a16="http://schemas.microsoft.com/office/drawing/2014/main" id="{DAB73C1B-C2E6-2F2F-0EFC-6BFD94FC4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3" t="15339" r="11123" b="14319"/>
          <a:stretch>
            <a:fillRect/>
          </a:stretch>
        </p:blipFill>
        <p:spPr bwMode="auto">
          <a:xfrm>
            <a:off x="459615" y="4059755"/>
            <a:ext cx="3588248" cy="170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F813EC-16A2-2EDA-EED8-3EED323C24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916"/>
          <a:stretch>
            <a:fillRect/>
          </a:stretch>
        </p:blipFill>
        <p:spPr>
          <a:xfrm>
            <a:off x="5930334" y="4079212"/>
            <a:ext cx="1789470" cy="1653707"/>
          </a:xfrm>
          <a:prstGeom prst="rect">
            <a:avLst/>
          </a:prstGeom>
        </p:spPr>
      </p:pic>
      <p:pic>
        <p:nvPicPr>
          <p:cNvPr id="8" name="Picture 16" descr="Meet Apache Kafka - Software Engineering Daily">
            <a:extLst>
              <a:ext uri="{FF2B5EF4-FFF2-40B4-BE49-F238E27FC236}">
                <a16:creationId xmlns:a16="http://schemas.microsoft.com/office/drawing/2014/main" id="{F9FB206A-9CA0-7D82-671E-338B4B157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445" y="4494048"/>
            <a:ext cx="2041253" cy="108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532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46F1E-7E79-1E1E-56E1-69DECD99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2D77A44D-6E73-038C-6E40-22173B052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628" y="1034496"/>
            <a:ext cx="5362629" cy="3014887"/>
          </a:xfrm>
          <a:prstGeom prst="rect">
            <a:avLst/>
          </a:prstGeom>
        </p:spPr>
      </p:pic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A6DD731A-C7FE-BD58-6790-9E917423DE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WP5: Event-driven integrations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87987BD-B7A3-0143-908D-4165863BDA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211" y="1637984"/>
            <a:ext cx="11641305" cy="456687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200" b="1" dirty="0"/>
              <a:t>Infrastructure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i="1" dirty="0"/>
              <a:t>MatInf</a:t>
            </a:r>
            <a:r>
              <a:rPr lang="en-US" sz="2200" dirty="0"/>
              <a:t> events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i="1" dirty="0"/>
              <a:t>MatInf</a:t>
            </a:r>
            <a:r>
              <a:rPr lang="en-US" sz="2200" dirty="0"/>
              <a:t> Subscription API 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i="1" dirty="0"/>
              <a:t>MatInf</a:t>
            </a:r>
            <a:r>
              <a:rPr lang="en-US" sz="2200" dirty="0"/>
              <a:t> events catalogue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External events catalogue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Subscribe/unsubscribe to events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endParaRPr lang="en-US" sz="2200" dirty="0"/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200" b="1" dirty="0"/>
              <a:t>Outcome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durable storage of events for up to one week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integration with external, loosely coupled systems (</a:t>
            </a:r>
            <a:r>
              <a:rPr lang="en-US" sz="2200" i="1" dirty="0"/>
              <a:t>e.g.</a:t>
            </a:r>
            <a:r>
              <a:rPr lang="en-US" sz="2200" dirty="0"/>
              <a:t>, MSE-KG)</a:t>
            </a:r>
          </a:p>
          <a:p>
            <a:pPr marL="342900" indent="-342900" algn="just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incremental construction of Knowledge Graph (KG) for CRC/TRR 247 directly from </a:t>
            </a:r>
            <a:r>
              <a:rPr lang="en-US" sz="2200" i="1" dirty="0"/>
              <a:t>MatInf</a:t>
            </a:r>
            <a:r>
              <a:rPr lang="en-US" sz="2200" dirty="0"/>
              <a:t> events</a:t>
            </a:r>
            <a:endParaRPr lang="fr-FR" sz="22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20A8C695-72E8-65C2-D3D0-27C2DB67A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Enabling event-driven integrations for agents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F2A9BE61-CCC3-EFAD-3565-3CF94AEAE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9</a:t>
            </a:fld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771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0CABE-2E88-BAFF-2199-A2F063F87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C465A7D7-6550-A55B-BC59-260418E6D6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438" y="181064"/>
            <a:ext cx="9824945" cy="392113"/>
          </a:xfrm>
        </p:spPr>
        <p:txBody>
          <a:bodyPr>
            <a:normAutofit/>
          </a:bodyPr>
          <a:lstStyle/>
          <a:p>
            <a:r>
              <a:rPr lang="en-US" dirty="0"/>
              <a:t>WP6: Pattern Discovery (Towards AI-driven knowledge discovery)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1128E7-5CC2-A616-04EF-3239E3988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0777" y="864840"/>
            <a:ext cx="11761047" cy="2964879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en-US" sz="2200" dirty="0"/>
              <a:t>Development of predictive models:</a:t>
            </a:r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i="1" dirty="0" err="1"/>
              <a:t>ParIS</a:t>
            </a:r>
            <a:r>
              <a:rPr lang="en-US" sz="2200" i="1" dirty="0"/>
              <a:t> – s</a:t>
            </a:r>
            <a:r>
              <a:rPr lang="en-US" sz="2200" dirty="0"/>
              <a:t>ystem for continuous properties prediction (40+ Machine Learning methods)</a:t>
            </a:r>
          </a:p>
          <a:p>
            <a:pPr marL="1257300" lvl="2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composition-property</a:t>
            </a:r>
          </a:p>
          <a:p>
            <a:pPr marL="1257300" lvl="2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structure-property</a:t>
            </a:r>
            <a:endParaRPr lang="de-DE" dirty="0"/>
          </a:p>
          <a:p>
            <a:pPr marL="1485900" lvl="2" indent="-342900" algn="just">
              <a:spcAft>
                <a:spcPts val="600"/>
              </a:spcAft>
            </a:pPr>
            <a:endParaRPr lang="en-US" sz="2200" dirty="0"/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active learning (accelerating measurements)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ADC6207-F4C8-E5C8-55B4-2D16E81BEE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D0D4D305-D4EC-FD89-6BBA-A1A8B099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10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Picture 2" descr="Details are in the caption following the image">
            <a:extLst>
              <a:ext uri="{FF2B5EF4-FFF2-40B4-BE49-F238E27FC236}">
                <a16:creationId xmlns:a16="http://schemas.microsoft.com/office/drawing/2014/main" id="{EF268F77-7B4D-99FE-45C8-88F80B186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7" y="3544233"/>
            <a:ext cx="6833013" cy="29330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DA1083-CAE8-EFF8-A0F6-A8D7F9AC8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1" y="1727199"/>
            <a:ext cx="5105400" cy="22712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427978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66F72-D138-A710-75C3-5CB032E5C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2B146167-414C-BE2F-8C6B-058F344AC9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WP7: Data publication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D695FB0-E077-2DD3-C40E-1E36CD50AC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6565" y="1485583"/>
            <a:ext cx="5753687" cy="296487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RO-Crate objects support in </a:t>
            </a:r>
            <a:r>
              <a:rPr lang="en-US" sz="2200" i="1" dirty="0"/>
              <a:t>MatInf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i="1" dirty="0"/>
              <a:t>MatInf </a:t>
            </a:r>
            <a:r>
              <a:rPr lang="en-US" sz="2200" dirty="0"/>
              <a:t>integrated datasets (data from multiple research documents) publication with persistent URL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one-click data publication to Zenodo </a:t>
            </a:r>
            <a:br>
              <a:rPr lang="en-US" sz="2200" dirty="0"/>
            </a:br>
            <a:r>
              <a:rPr lang="en-US" sz="2200" dirty="0"/>
              <a:t>(using RO-Crate)</a:t>
            </a:r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multi-step curation workflows in RUB </a:t>
            </a:r>
            <a:r>
              <a:rPr lang="en-US" sz="2200" dirty="0" err="1"/>
              <a:t>ReSeeD</a:t>
            </a:r>
            <a:endParaRPr lang="de-DE" sz="22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6334FB37-67BD-37B5-8662-F2BDBDF7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Integrated FAIR datasets publication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ED5C2DD5-00D2-5515-DB93-2DB6E3664C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949C0D62-26C1-8197-0F7C-29D0CA52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11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7F3BB-54FC-F1ED-79A4-AF0E3DCB49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000"/>
          <a:stretch>
            <a:fillRect/>
          </a:stretch>
        </p:blipFill>
        <p:spPr>
          <a:xfrm>
            <a:off x="6019799" y="1376385"/>
            <a:ext cx="6172201" cy="30920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6E3C3C-EBFF-E1B8-3E8F-2BC1E4E6F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29" y="4267426"/>
            <a:ext cx="4876800" cy="2265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314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34C25-3AC9-FD9F-717F-F4E8BC5E9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71105372-A811-85FA-7BC0-BE6485C832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WP8: Training and support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9FDBD-18EA-66F5-188F-9F8D477F11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439" y="1681528"/>
            <a:ext cx="8359261" cy="3652472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2200" b="1" dirty="0"/>
              <a:t>Training and user support</a:t>
            </a:r>
          </a:p>
          <a:p>
            <a:pPr marL="342900" indent="-34290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regular FAIR RDM training with hands-on workshops and individual consultations</a:t>
            </a:r>
          </a:p>
          <a:p>
            <a:pPr marL="342900" indent="-34290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onboarding for new consortium members and continuous user feedback for system improvement</a:t>
            </a:r>
          </a:p>
          <a:p>
            <a:pPr marL="342900" indent="-34290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en-US" sz="2200" b="1" dirty="0"/>
              <a:t>Outreach and education</a:t>
            </a:r>
          </a:p>
          <a:p>
            <a:pPr marL="342900" indent="-34290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promotion of open, data-driven research through outreach activities</a:t>
            </a:r>
          </a:p>
          <a:p>
            <a:pPr marL="342900" indent="-342900" algn="just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RDM course for Computer Science students at RUB, including a session on </a:t>
            </a:r>
            <a:r>
              <a:rPr lang="en-US" sz="2200" i="1" dirty="0"/>
              <a:t>MatInf</a:t>
            </a:r>
            <a:endParaRPr lang="en-US" sz="2200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9179529D-5DCF-06BA-3B2A-79A51A07E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Training and support for community members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5500DE9E-3BD3-2A5E-87A8-426AC4C29B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1EA5DB04-8CA5-9DE5-0321-23D79894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12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A7EF8F-57A7-2AD7-41C8-A142768FE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929" y="910493"/>
            <a:ext cx="3089707" cy="28757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DB5463-E124-EFB1-D179-7FC9D2288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762" y="4369457"/>
            <a:ext cx="3145238" cy="197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24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D4BC9-C3FD-6BF2-8727-44A859FAA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75157BF-94EA-123D-1112-AAAF3D3AF0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MatInf architecture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F310D77D-1A7A-5B21-4D54-1C4E9C01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13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D05550-DDD2-7A31-457C-0DA2CBA49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09" y="824674"/>
            <a:ext cx="11789923" cy="55757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4F3E52-3D17-7DF3-8D4E-87F64AFEE138}"/>
              </a:ext>
            </a:extLst>
          </p:cNvPr>
          <p:cNvSpPr txBox="1"/>
          <p:nvPr/>
        </p:nvSpPr>
        <p:spPr>
          <a:xfrm>
            <a:off x="1877256" y="5870591"/>
            <a:ext cx="2786212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dirty="0">
                <a:cs typeface="Aparajita" panose="020B0502040204020203" pitchFamily="18" charset="0"/>
              </a:rPr>
              <a:t>Extensible Architecture</a:t>
            </a:r>
          </a:p>
        </p:txBody>
      </p:sp>
      <p:pic>
        <p:nvPicPr>
          <p:cNvPr id="10" name="Grafik 4">
            <a:extLst>
              <a:ext uri="{FF2B5EF4-FFF2-40B4-BE49-F238E27FC236}">
                <a16:creationId xmlns:a16="http://schemas.microsoft.com/office/drawing/2014/main" id="{4E0853E4-F9C3-8709-BA55-C8CF288036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70" t="37114" r="29703" b="38046"/>
          <a:stretch>
            <a:fillRect/>
          </a:stretch>
        </p:blipFill>
        <p:spPr>
          <a:xfrm>
            <a:off x="167316" y="5775759"/>
            <a:ext cx="1653846" cy="66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111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607A6-63CA-C96E-8EC6-924DB8384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08237FAD-8E81-E939-E8E6-7C895B33D9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Documents/Types standardization – basis for datasets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DFF972EC-4406-F2F8-F4DE-E9EF1ED5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685800">
              <a:spcAft>
                <a:spcPts val="600"/>
              </a:spcAft>
            </a:pPr>
            <a:r>
              <a:rPr lang="en-US" sz="2800" dirty="0"/>
              <a:t>RDMS evolves towards enabling AI-ready datasets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28D17EA2-7EC6-FFD6-3DB0-765462227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14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F9F770-ECFA-143D-2C23-0FD50A8DDF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6346C-A06E-F857-9550-753736A37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83108"/>
            <a:ext cx="12192000" cy="4574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2AF5F7-68F4-DC4C-315D-617D037DE524}"/>
              </a:ext>
            </a:extLst>
          </p:cNvPr>
          <p:cNvSpPr txBox="1"/>
          <p:nvPr/>
        </p:nvSpPr>
        <p:spPr>
          <a:xfrm>
            <a:off x="0" y="5873859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By </a:t>
            </a:r>
            <a:r>
              <a:rPr lang="en-US" dirty="0" err="1"/>
              <a:t>standardising</a:t>
            </a:r>
            <a:r>
              <a:rPr lang="en-US" dirty="0"/>
              <a:t> documents and defining data schemas, </a:t>
            </a:r>
            <a:r>
              <a:rPr lang="en-US" i="1" dirty="0"/>
              <a:t>MatInf</a:t>
            </a:r>
            <a:r>
              <a:rPr lang="en-US" dirty="0"/>
              <a:t> RDMS object types become truly facto-graphic by integrating external Web services via API for data validation, extraction, and </a:t>
            </a:r>
            <a:r>
              <a:rPr lang="en-US" dirty="0" err="1"/>
              <a:t>visualisation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81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321D-7F93-A94C-1BAD-36CC0694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FDE2579-06AF-27B3-8BF2-C2F25A9B50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Object Graph as a Research Workflow Representation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88CA787B-A7C3-52E2-F685-0D3665854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685800">
              <a:spcAft>
                <a:spcPts val="600"/>
              </a:spcAft>
            </a:pPr>
            <a:r>
              <a:rPr lang="en-US" sz="2800" dirty="0"/>
              <a:t>STAR paradigm: </a:t>
            </a:r>
            <a:r>
              <a:rPr lang="en-US" sz="2800" dirty="0" err="1"/>
              <a:t>Statefulness</a:t>
            </a:r>
            <a:r>
              <a:rPr lang="en-US" sz="2800" dirty="0"/>
              <a:t>, Traceability, Aim, and Result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909B3090-F1B8-123D-A568-DB18E40F69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4EB1A6B5-A65A-88E0-F657-2D025C37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15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557BF8-0920-5904-8CB2-6F95F09E2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D2DC5-2071-AADA-A28C-7A77CACEE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86128"/>
            <a:ext cx="12192000" cy="429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9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03549-30BA-C22A-67C2-C3F4F356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0C6B8140-CFEF-47F8-A94A-B466A1C5D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683936" cy="595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Prerequisite: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you have data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publish Data Papers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  <a:spcAft>
                <a:spcPts val="600"/>
              </a:spcAft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Steps:</a:t>
            </a: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the subgraph: enable public access and harmonize licenses</a:t>
            </a:r>
            <a:endParaRPr lang="en-US" altLang="ru-RU" sz="1733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data snapshot (zip archive)</a:t>
            </a: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Archive a snapshot on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in the CRC 247 community and get DOI</a:t>
            </a: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Write down DOI in the RDMS in the root object “Idea or Plan” object</a:t>
            </a: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Optional: create a notebook in Jupyter4NFDI and reference both RDMS and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Use a template to create a “Data Availability Statement”</a:t>
            </a:r>
          </a:p>
          <a:p>
            <a:pPr marL="457200" indent="-457200" defTabSz="914377">
              <a:spcBef>
                <a:spcPts val="0"/>
              </a:spcBef>
              <a:spcAft>
                <a:spcPts val="600"/>
              </a:spcAft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Use a template to create a “Code Availability Statement”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C416AC3A-C665-E7FB-CD61-E4510D741C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Data Publication workflow: a plan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C48C7160-F884-AA04-42D1-2DC364F2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16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55241F-F853-2275-7A99-D659D5F50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9524" y="854402"/>
            <a:ext cx="5435241" cy="197112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0FBA4BE-1733-A385-0819-8846262DC497}"/>
              </a:ext>
            </a:extLst>
          </p:cNvPr>
          <p:cNvCxnSpPr>
            <a:cxnSpLocks/>
          </p:cNvCxnSpPr>
          <p:nvPr/>
        </p:nvCxnSpPr>
        <p:spPr>
          <a:xfrm>
            <a:off x="3892731" y="1063169"/>
            <a:ext cx="2734100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8961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8AF70-8709-A80B-443D-042AF6BCD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05EAB0EB-5B6E-D494-EA39-880D13520978}"/>
              </a:ext>
            </a:extLst>
          </p:cNvPr>
          <p:cNvSpPr/>
          <p:nvPr/>
        </p:nvSpPr>
        <p:spPr>
          <a:xfrm>
            <a:off x="284693" y="1440261"/>
            <a:ext cx="4499986" cy="4067910"/>
          </a:xfrm>
          <a:prstGeom prst="rect">
            <a:avLst/>
          </a:prstGeom>
          <a:solidFill>
            <a:schemeClr val="accent1">
              <a:alpha val="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867B0BE-856D-5E76-645A-EEFF613490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Dual Data Access Publication Strategy 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85FB209-4285-924B-4FFC-08C673DBE2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6C9B4725-96A8-863A-E943-6E15C3E21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17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794464-D626-8D24-73B9-59E475EDB9C8}"/>
              </a:ext>
            </a:extLst>
          </p:cNvPr>
          <p:cNvSpPr/>
          <p:nvPr/>
        </p:nvSpPr>
        <p:spPr>
          <a:xfrm>
            <a:off x="7998496" y="1884442"/>
            <a:ext cx="3285811" cy="3567451"/>
          </a:xfrm>
          <a:prstGeom prst="rect">
            <a:avLst/>
          </a:prstGeom>
          <a:solidFill>
            <a:schemeClr val="accent1">
              <a:alpha val="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EAB50C-9BBF-6C84-4A2A-6BE91951AA3A}"/>
              </a:ext>
            </a:extLst>
          </p:cNvPr>
          <p:cNvSpPr/>
          <p:nvPr/>
        </p:nvSpPr>
        <p:spPr>
          <a:xfrm>
            <a:off x="7357074" y="1438587"/>
            <a:ext cx="4499986" cy="4067910"/>
          </a:xfrm>
          <a:prstGeom prst="rect">
            <a:avLst/>
          </a:prstGeom>
          <a:solidFill>
            <a:schemeClr val="accent1">
              <a:alpha val="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5340216F-53FB-C858-211B-089B2ADF4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261" y="180152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3E0459-BB7C-A86D-4941-3F1FA2F3ABDF}"/>
              </a:ext>
            </a:extLst>
          </p:cNvPr>
          <p:cNvSpPr txBox="1"/>
          <p:nvPr/>
        </p:nvSpPr>
        <p:spPr>
          <a:xfrm>
            <a:off x="1640646" y="1767675"/>
            <a:ext cx="8075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project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F39F58D-F69B-FB37-75F5-FD4A268C5226}"/>
              </a:ext>
            </a:extLst>
          </p:cNvPr>
          <p:cNvSpPr/>
          <p:nvPr/>
        </p:nvSpPr>
        <p:spPr>
          <a:xfrm>
            <a:off x="2597403" y="2110994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D9124478-196E-CC37-73D9-F88974611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40" y="310948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0422BC-8FF7-B2FD-497A-7EAAEF32E589}"/>
              </a:ext>
            </a:extLst>
          </p:cNvPr>
          <p:cNvSpPr txBox="1"/>
          <p:nvPr/>
        </p:nvSpPr>
        <p:spPr>
          <a:xfrm>
            <a:off x="650325" y="3075635"/>
            <a:ext cx="11362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subproject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B1462CE-5BF0-9745-A4BC-CEA26104D80E}"/>
              </a:ext>
            </a:extLst>
          </p:cNvPr>
          <p:cNvSpPr/>
          <p:nvPr/>
        </p:nvSpPr>
        <p:spPr>
          <a:xfrm>
            <a:off x="1092453" y="3407231"/>
            <a:ext cx="401934" cy="401934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9945913-DECF-367B-31BD-E75D7C352D05}"/>
              </a:ext>
            </a:extLst>
          </p:cNvPr>
          <p:cNvSpPr/>
          <p:nvPr/>
        </p:nvSpPr>
        <p:spPr>
          <a:xfrm>
            <a:off x="1657882" y="3406254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D80203DA-66A8-4B54-94DC-C2F5117FC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269" y="3111164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77724E-B9D4-329C-F6B9-7DEE08F63C7E}"/>
              </a:ext>
            </a:extLst>
          </p:cNvPr>
          <p:cNvSpPr txBox="1"/>
          <p:nvPr/>
        </p:nvSpPr>
        <p:spPr>
          <a:xfrm>
            <a:off x="2683654" y="3077311"/>
            <a:ext cx="11362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subproject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F5172A0-8683-ED48-F74F-EF9496AAA3B3}"/>
              </a:ext>
            </a:extLst>
          </p:cNvPr>
          <p:cNvSpPr/>
          <p:nvPr/>
        </p:nvSpPr>
        <p:spPr>
          <a:xfrm>
            <a:off x="2732082" y="3402557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5564F28-51C4-2954-5A72-94313034BF00}"/>
              </a:ext>
            </a:extLst>
          </p:cNvPr>
          <p:cNvSpPr/>
          <p:nvPr/>
        </p:nvSpPr>
        <p:spPr>
          <a:xfrm>
            <a:off x="3703911" y="3407930"/>
            <a:ext cx="401934" cy="40193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D42F766-6BFF-9D70-83A2-AA574881A079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1391601" y="2571543"/>
            <a:ext cx="981883" cy="5319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83271D-A582-4BB8-8DA4-F75341ACA466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373484" y="2571543"/>
            <a:ext cx="1094567" cy="5319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90494DC-D960-F8B9-EDB5-D5D9B5F19A01}"/>
              </a:ext>
            </a:extLst>
          </p:cNvPr>
          <p:cNvSpPr/>
          <p:nvPr/>
        </p:nvSpPr>
        <p:spPr>
          <a:xfrm>
            <a:off x="3221032" y="3415257"/>
            <a:ext cx="401934" cy="401934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A279B7F7-88FF-C558-39C0-8FA587437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590" y="443028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D629AF-3617-2967-CE8B-5FB7AAEA8A86}"/>
              </a:ext>
            </a:extLst>
          </p:cNvPr>
          <p:cNvSpPr txBox="1"/>
          <p:nvPr/>
        </p:nvSpPr>
        <p:spPr>
          <a:xfrm>
            <a:off x="643975" y="4396435"/>
            <a:ext cx="146482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subsubproject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00E1830-C21F-9C30-709D-9F6DF494A1F7}"/>
              </a:ext>
            </a:extLst>
          </p:cNvPr>
          <p:cNvSpPr/>
          <p:nvPr/>
        </p:nvSpPr>
        <p:spPr>
          <a:xfrm>
            <a:off x="1625853" y="4715331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1CAB078-FA37-A570-3A46-02F45E6B4BD0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1383163" y="3879503"/>
            <a:ext cx="4296" cy="563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C8DC77C7-7112-7CDC-CC9D-E9E4A306C20D}"/>
              </a:ext>
            </a:extLst>
          </p:cNvPr>
          <p:cNvCxnSpPr>
            <a:cxnSpLocks/>
            <a:stCxn id="14" idx="6"/>
            <a:endCxn id="17" idx="2"/>
          </p:cNvCxnSpPr>
          <p:nvPr/>
        </p:nvCxnSpPr>
        <p:spPr>
          <a:xfrm flipV="1">
            <a:off x="2059816" y="3603524"/>
            <a:ext cx="672266" cy="3697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4" descr="Key Value Stores Icons - Free SVG &amp; PNG Key Value Stores Images - Noun  Project">
            <a:extLst>
              <a:ext uri="{FF2B5EF4-FFF2-40B4-BE49-F238E27FC236}">
                <a16:creationId xmlns:a16="http://schemas.microsoft.com/office/drawing/2014/main" id="{B22E86B5-E602-CADC-FDD7-925D9018F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59" y="2034165"/>
            <a:ext cx="535913" cy="535913"/>
          </a:xfrm>
          <a:custGeom>
            <a:avLst/>
            <a:gdLst>
              <a:gd name="csX0" fmla="*/ 0 w 535913"/>
              <a:gd name="csY0" fmla="*/ 0 h 535913"/>
              <a:gd name="csX1" fmla="*/ 535913 w 535913"/>
              <a:gd name="csY1" fmla="*/ 0 h 535913"/>
              <a:gd name="csX2" fmla="*/ 535913 w 535913"/>
              <a:gd name="csY2" fmla="*/ 535913 h 535913"/>
              <a:gd name="csX3" fmla="*/ 0 w 535913"/>
              <a:gd name="csY3" fmla="*/ 535913 h 535913"/>
              <a:gd name="csX4" fmla="*/ 0 w 535913"/>
              <a:gd name="csY4" fmla="*/ 0 h 53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5913" h="535913" extrusionOk="0">
                <a:moveTo>
                  <a:pt x="0" y="0"/>
                </a:moveTo>
                <a:cubicBezTo>
                  <a:pt x="109712" y="-52941"/>
                  <a:pt x="357834" y="11364"/>
                  <a:pt x="535913" y="0"/>
                </a:cubicBezTo>
                <a:cubicBezTo>
                  <a:pt x="582536" y="226922"/>
                  <a:pt x="489034" y="325182"/>
                  <a:pt x="535913" y="535913"/>
                </a:cubicBezTo>
                <a:cubicBezTo>
                  <a:pt x="303563" y="557045"/>
                  <a:pt x="247885" y="514904"/>
                  <a:pt x="0" y="535913"/>
                </a:cubicBezTo>
                <a:cubicBezTo>
                  <a:pt x="-26769" y="375576"/>
                  <a:pt x="39661" y="262114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0114314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Data Table Icon Images – Browse 77,041 Stock Photos, Vectors, and Video |  Adobe Stock">
            <a:extLst>
              <a:ext uri="{FF2B5EF4-FFF2-40B4-BE49-F238E27FC236}">
                <a16:creationId xmlns:a16="http://schemas.microsoft.com/office/drawing/2014/main" id="{ADDC90A9-CD3D-6585-3F11-F74766390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7" y="4360777"/>
            <a:ext cx="1076304" cy="778051"/>
          </a:xfrm>
          <a:custGeom>
            <a:avLst/>
            <a:gdLst>
              <a:gd name="csX0" fmla="*/ 0 w 1076304"/>
              <a:gd name="csY0" fmla="*/ 0 h 778051"/>
              <a:gd name="csX1" fmla="*/ 527389 w 1076304"/>
              <a:gd name="csY1" fmla="*/ 0 h 778051"/>
              <a:gd name="csX2" fmla="*/ 1076304 w 1076304"/>
              <a:gd name="csY2" fmla="*/ 0 h 778051"/>
              <a:gd name="csX3" fmla="*/ 1076304 w 1076304"/>
              <a:gd name="csY3" fmla="*/ 404587 h 778051"/>
              <a:gd name="csX4" fmla="*/ 1076304 w 1076304"/>
              <a:gd name="csY4" fmla="*/ 778051 h 778051"/>
              <a:gd name="csX5" fmla="*/ 559678 w 1076304"/>
              <a:gd name="csY5" fmla="*/ 778051 h 778051"/>
              <a:gd name="csX6" fmla="*/ 0 w 1076304"/>
              <a:gd name="csY6" fmla="*/ 778051 h 778051"/>
              <a:gd name="csX7" fmla="*/ 0 w 1076304"/>
              <a:gd name="csY7" fmla="*/ 404587 h 778051"/>
              <a:gd name="csX8" fmla="*/ 0 w 1076304"/>
              <a:gd name="csY8" fmla="*/ 0 h 778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6304" h="778051" extrusionOk="0">
                <a:moveTo>
                  <a:pt x="0" y="0"/>
                </a:moveTo>
                <a:cubicBezTo>
                  <a:pt x="149341" y="-13951"/>
                  <a:pt x="359071" y="36098"/>
                  <a:pt x="527389" y="0"/>
                </a:cubicBezTo>
                <a:cubicBezTo>
                  <a:pt x="695707" y="-36098"/>
                  <a:pt x="867696" y="21213"/>
                  <a:pt x="1076304" y="0"/>
                </a:cubicBezTo>
                <a:cubicBezTo>
                  <a:pt x="1102501" y="109709"/>
                  <a:pt x="1029814" y="245468"/>
                  <a:pt x="1076304" y="404587"/>
                </a:cubicBezTo>
                <a:cubicBezTo>
                  <a:pt x="1122794" y="563706"/>
                  <a:pt x="1048131" y="614949"/>
                  <a:pt x="1076304" y="778051"/>
                </a:cubicBezTo>
                <a:cubicBezTo>
                  <a:pt x="898272" y="787347"/>
                  <a:pt x="691254" y="744149"/>
                  <a:pt x="559678" y="778051"/>
                </a:cubicBezTo>
                <a:cubicBezTo>
                  <a:pt x="428102" y="811953"/>
                  <a:pt x="191782" y="711985"/>
                  <a:pt x="0" y="778051"/>
                </a:cubicBezTo>
                <a:cubicBezTo>
                  <a:pt x="-13587" y="622474"/>
                  <a:pt x="9356" y="509762"/>
                  <a:pt x="0" y="404587"/>
                </a:cubicBezTo>
                <a:cubicBezTo>
                  <a:pt x="-9356" y="299412"/>
                  <a:pt x="1366" y="924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1D6EFA30-344C-440C-B952-E98EB51F2F8D}"/>
              </a:ext>
            </a:extLst>
          </p:cNvPr>
          <p:cNvSpPr/>
          <p:nvPr/>
        </p:nvSpPr>
        <p:spPr>
          <a:xfrm rot="5400000">
            <a:off x="2623501" y="4043278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12AE88EC-EE9E-660E-E497-86C6BD6D53EC}"/>
              </a:ext>
            </a:extLst>
          </p:cNvPr>
          <p:cNvSpPr/>
          <p:nvPr/>
        </p:nvSpPr>
        <p:spPr>
          <a:xfrm>
            <a:off x="2991801" y="2233528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Box 52">
            <a:extLst>
              <a:ext uri="{FF2B5EF4-FFF2-40B4-BE49-F238E27FC236}">
                <a16:creationId xmlns:a16="http://schemas.microsoft.com/office/drawing/2014/main" id="{DC83A2DC-ECCF-A729-63BA-0348D1388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122" y="2529399"/>
            <a:ext cx="1312255" cy="323165"/>
          </a:xfrm>
          <a:custGeom>
            <a:avLst/>
            <a:gdLst>
              <a:gd name="csX0" fmla="*/ 0 w 1312255"/>
              <a:gd name="csY0" fmla="*/ 0 h 323165"/>
              <a:gd name="csX1" fmla="*/ 424296 w 1312255"/>
              <a:gd name="csY1" fmla="*/ 0 h 323165"/>
              <a:gd name="csX2" fmla="*/ 822346 w 1312255"/>
              <a:gd name="csY2" fmla="*/ 0 h 323165"/>
              <a:gd name="csX3" fmla="*/ 1312255 w 1312255"/>
              <a:gd name="csY3" fmla="*/ 0 h 323165"/>
              <a:gd name="csX4" fmla="*/ 1312255 w 1312255"/>
              <a:gd name="csY4" fmla="*/ 323165 h 323165"/>
              <a:gd name="csX5" fmla="*/ 901082 w 1312255"/>
              <a:gd name="csY5" fmla="*/ 323165 h 323165"/>
              <a:gd name="csX6" fmla="*/ 437418 w 1312255"/>
              <a:gd name="csY6" fmla="*/ 323165 h 323165"/>
              <a:gd name="csX7" fmla="*/ 0 w 1312255"/>
              <a:gd name="csY7" fmla="*/ 323165 h 323165"/>
              <a:gd name="csX8" fmla="*/ 0 w 1312255"/>
              <a:gd name="csY8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12255" h="323165" extrusionOk="0">
                <a:moveTo>
                  <a:pt x="0" y="0"/>
                </a:moveTo>
                <a:cubicBezTo>
                  <a:pt x="138885" y="-23007"/>
                  <a:pt x="322933" y="20400"/>
                  <a:pt x="424296" y="0"/>
                </a:cubicBezTo>
                <a:cubicBezTo>
                  <a:pt x="525659" y="-20400"/>
                  <a:pt x="660400" y="29375"/>
                  <a:pt x="822346" y="0"/>
                </a:cubicBezTo>
                <a:cubicBezTo>
                  <a:pt x="984292" y="-29375"/>
                  <a:pt x="1198589" y="8629"/>
                  <a:pt x="1312255" y="0"/>
                </a:cubicBezTo>
                <a:cubicBezTo>
                  <a:pt x="1325667" y="104630"/>
                  <a:pt x="1278328" y="188380"/>
                  <a:pt x="1312255" y="323165"/>
                </a:cubicBezTo>
                <a:cubicBezTo>
                  <a:pt x="1216834" y="346755"/>
                  <a:pt x="1085853" y="305260"/>
                  <a:pt x="901082" y="323165"/>
                </a:cubicBezTo>
                <a:cubicBezTo>
                  <a:pt x="716311" y="341070"/>
                  <a:pt x="592233" y="299818"/>
                  <a:pt x="437418" y="323165"/>
                </a:cubicBezTo>
                <a:cubicBezTo>
                  <a:pt x="282603" y="346512"/>
                  <a:pt x="208776" y="272073"/>
                  <a:pt x="0" y="323165"/>
                </a:cubicBezTo>
                <a:cubicBezTo>
                  <a:pt x="-9877" y="243965"/>
                  <a:pt x="21374" y="148460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key-value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32" name="Text Box 52">
            <a:extLst>
              <a:ext uri="{FF2B5EF4-FFF2-40B4-BE49-F238E27FC236}">
                <a16:creationId xmlns:a16="http://schemas.microsoft.com/office/drawing/2014/main" id="{BB51BB3C-45AF-C9E4-22CE-557247C90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322" y="5107499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table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5A938CFB-5E2B-77F3-7EF4-234AA021F0A9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3025" y="4194837"/>
            <a:ext cx="1107133" cy="33243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03D763F9-45D8-1645-E9DF-6662792D27B8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90376" y="2310284"/>
            <a:ext cx="1303983" cy="1095270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13B1EA7A-7A2F-5D99-8EB2-14EA863F48A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56729" y="3570411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307DFB15-EC43-B3BE-3331-CC4707F3C89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55804" y="2310284"/>
            <a:ext cx="738554" cy="1096674"/>
          </a:xfrm>
          <a:prstGeom prst="curvedConnector2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Curved 36">
            <a:extLst>
              <a:ext uri="{FF2B5EF4-FFF2-40B4-BE49-F238E27FC236}">
                <a16:creationId xmlns:a16="http://schemas.microsoft.com/office/drawing/2014/main" id="{07400A95-9581-899A-8367-6A4F01F5AE0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34068" y="3030628"/>
            <a:ext cx="6622" cy="1563150"/>
          </a:xfrm>
          <a:prstGeom prst="curvedConnector3">
            <a:avLst>
              <a:gd name="adj1" fmla="val 3552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3C55D40B-E3BC-62AD-9784-C17732349465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72098" y="3166724"/>
            <a:ext cx="4762" cy="488950"/>
          </a:xfrm>
          <a:prstGeom prst="curvedConnector3">
            <a:avLst>
              <a:gd name="adj1" fmla="val -4800504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779E4943-83BE-B75A-9C03-E3DB79D0231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72387" y="3525475"/>
            <a:ext cx="1404" cy="565429"/>
          </a:xfrm>
          <a:prstGeom prst="curvedConnector3">
            <a:avLst>
              <a:gd name="adj1" fmla="val 16382051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F81D7E12-5678-99D6-7D41-1A23F989A187}"/>
              </a:ext>
            </a:extLst>
          </p:cNvPr>
          <p:cNvCxnSpPr>
            <a:cxnSpLocks/>
          </p:cNvCxnSpPr>
          <p:nvPr/>
        </p:nvCxnSpPr>
        <p:spPr>
          <a:xfrm flipH="1">
            <a:off x="2787899" y="2310284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About | Zenodo">
            <a:extLst>
              <a:ext uri="{FF2B5EF4-FFF2-40B4-BE49-F238E27FC236}">
                <a16:creationId xmlns:a16="http://schemas.microsoft.com/office/drawing/2014/main" id="{5F8DADCD-49CF-3443-526A-A2DCBFA6E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774" y="5632478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Grafik 4">
            <a:extLst>
              <a:ext uri="{FF2B5EF4-FFF2-40B4-BE49-F238E27FC236}">
                <a16:creationId xmlns:a16="http://schemas.microsoft.com/office/drawing/2014/main" id="{6BDFAD88-2597-7FB9-1113-CD3A7C284D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870" t="37114" r="29703" b="38046"/>
          <a:stretch>
            <a:fillRect/>
          </a:stretch>
        </p:blipFill>
        <p:spPr>
          <a:xfrm>
            <a:off x="1600266" y="5596932"/>
            <a:ext cx="1613965" cy="65314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679AB819-9FF0-DCFE-B757-E799514CEA94}"/>
              </a:ext>
            </a:extLst>
          </p:cNvPr>
          <p:cNvSpPr txBox="1"/>
          <p:nvPr/>
        </p:nvSpPr>
        <p:spPr>
          <a:xfrm>
            <a:off x="297295" y="991330"/>
            <a:ext cx="445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Live Research Data Layer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0956CE42-3855-0697-BF2A-ED8E406C5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280" y="2784570"/>
            <a:ext cx="3028397" cy="8875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56BB8D8-0CF4-DB42-4DBD-E9682156B561}"/>
              </a:ext>
            </a:extLst>
          </p:cNvPr>
          <p:cNvSpPr txBox="1"/>
          <p:nvPr/>
        </p:nvSpPr>
        <p:spPr>
          <a:xfrm>
            <a:off x="8121588" y="2423261"/>
            <a:ext cx="24201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Version 1 (DOI)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A5670F-8940-B69D-D912-FCFE6C092E72}"/>
              </a:ext>
            </a:extLst>
          </p:cNvPr>
          <p:cNvSpPr txBox="1"/>
          <p:nvPr/>
        </p:nvSpPr>
        <p:spPr>
          <a:xfrm>
            <a:off x="8143358" y="3942237"/>
            <a:ext cx="23461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Version 2 (DOI)</a:t>
            </a:r>
            <a:endParaRPr lang="en-US" dirty="0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603496B6-4918-BC05-54EC-1A719955A9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6855" y="4285565"/>
            <a:ext cx="3026872" cy="8562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44711E5-A664-9027-9529-DCA674F83BE1}"/>
              </a:ext>
            </a:extLst>
          </p:cNvPr>
          <p:cNvSpPr txBox="1"/>
          <p:nvPr/>
        </p:nvSpPr>
        <p:spPr>
          <a:xfrm>
            <a:off x="8330593" y="2028360"/>
            <a:ext cx="2537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Research snapshots 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2209051-5A24-43A0-93EF-A2C5A2DF5F92}"/>
              </a:ext>
            </a:extLst>
          </p:cNvPr>
          <p:cNvSpPr txBox="1"/>
          <p:nvPr/>
        </p:nvSpPr>
        <p:spPr>
          <a:xfrm>
            <a:off x="7488202" y="1454886"/>
            <a:ext cx="4390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CRC/TRR 247 Community on </a:t>
            </a:r>
            <a:r>
              <a:rPr lang="en-US" sz="1800" b="1" dirty="0" err="1"/>
              <a:t>Zenodo</a:t>
            </a:r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74D791-62AA-A4D2-CE9A-EA8880C06EDA}"/>
              </a:ext>
            </a:extLst>
          </p:cNvPr>
          <p:cNvSpPr txBox="1"/>
          <p:nvPr/>
        </p:nvSpPr>
        <p:spPr>
          <a:xfrm>
            <a:off x="7664413" y="1003052"/>
            <a:ext cx="39916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Archival Snapshot Layer</a:t>
            </a:r>
          </a:p>
        </p:txBody>
      </p:sp>
      <p:sp>
        <p:nvSpPr>
          <p:cNvPr id="56" name="Arrow: Curved Up 55">
            <a:extLst>
              <a:ext uri="{FF2B5EF4-FFF2-40B4-BE49-F238E27FC236}">
                <a16:creationId xmlns:a16="http://schemas.microsoft.com/office/drawing/2014/main" id="{509B4C31-5D33-7555-CED7-FB5BCEEAC229}"/>
              </a:ext>
            </a:extLst>
          </p:cNvPr>
          <p:cNvSpPr/>
          <p:nvPr/>
        </p:nvSpPr>
        <p:spPr>
          <a:xfrm>
            <a:off x="4712677" y="4039437"/>
            <a:ext cx="2763297" cy="50241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Arrow: Curved Up 56">
            <a:extLst>
              <a:ext uri="{FF2B5EF4-FFF2-40B4-BE49-F238E27FC236}">
                <a16:creationId xmlns:a16="http://schemas.microsoft.com/office/drawing/2014/main" id="{7C93896E-1091-B1A3-9408-090B899997B6}"/>
              </a:ext>
            </a:extLst>
          </p:cNvPr>
          <p:cNvSpPr/>
          <p:nvPr/>
        </p:nvSpPr>
        <p:spPr>
          <a:xfrm rot="10800000">
            <a:off x="4654062" y="2513764"/>
            <a:ext cx="2763297" cy="50241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3A6D50E-5EF7-9667-A09A-AAC3281725E7}"/>
              </a:ext>
            </a:extLst>
          </p:cNvPr>
          <p:cNvSpPr txBox="1"/>
          <p:nvPr/>
        </p:nvSpPr>
        <p:spPr>
          <a:xfrm>
            <a:off x="4752873" y="3274323"/>
            <a:ext cx="2662811" cy="472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Bi-directional links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8F202B1-10CC-2C23-B75C-48274D188AC0}"/>
              </a:ext>
            </a:extLst>
          </p:cNvPr>
          <p:cNvSpPr txBox="1"/>
          <p:nvPr/>
        </p:nvSpPr>
        <p:spPr>
          <a:xfrm>
            <a:off x="8800200" y="5129080"/>
            <a:ext cx="185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5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8A6A9-A607-80EE-2379-B46B223B9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8667E559-C521-A3A9-6CAA-E06C6FA417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Triad for a perfect publication support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443C1A3E-6BDB-79EF-F725-5A013261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18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0" name="Picture 2" descr="How to Dockerize JupyterLab | Greg Hilston">
            <a:extLst>
              <a:ext uri="{FF2B5EF4-FFF2-40B4-BE49-F238E27FC236}">
                <a16:creationId xmlns:a16="http://schemas.microsoft.com/office/drawing/2014/main" id="{31E07D75-6C1E-53DD-FA0A-0466B5CDB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52" y="5049781"/>
            <a:ext cx="2397702" cy="11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 descr="About | Zenodo">
            <a:extLst>
              <a:ext uri="{FF2B5EF4-FFF2-40B4-BE49-F238E27FC236}">
                <a16:creationId xmlns:a16="http://schemas.microsoft.com/office/drawing/2014/main" id="{A71AC5BB-A7D8-A608-BCD7-A44C488EA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083" y="1943700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Grafik 4">
            <a:extLst>
              <a:ext uri="{FF2B5EF4-FFF2-40B4-BE49-F238E27FC236}">
                <a16:creationId xmlns:a16="http://schemas.microsoft.com/office/drawing/2014/main" id="{94484F68-59E1-61A9-AC8B-0AF30586AB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70" t="37114" r="29703" b="38046"/>
          <a:stretch>
            <a:fillRect/>
          </a:stretch>
        </p:blipFill>
        <p:spPr>
          <a:xfrm>
            <a:off x="1724959" y="1928936"/>
            <a:ext cx="1613965" cy="65314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5A84ABF-4945-FC56-4FD3-8A5B030E8E95}"/>
              </a:ext>
            </a:extLst>
          </p:cNvPr>
          <p:cNvSpPr txBox="1"/>
          <p:nvPr/>
        </p:nvSpPr>
        <p:spPr>
          <a:xfrm>
            <a:off x="297295" y="1427749"/>
            <a:ext cx="4455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Live Research Data Layer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257766B-F03B-CD51-FB5F-5C6C25D832DE}"/>
              </a:ext>
            </a:extLst>
          </p:cNvPr>
          <p:cNvSpPr txBox="1"/>
          <p:nvPr/>
        </p:nvSpPr>
        <p:spPr>
          <a:xfrm>
            <a:off x="7664413" y="1439471"/>
            <a:ext cx="39916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/>
              <a:t>Archival Snapshot Layer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7D9AC0AD-2C7C-FB38-91B6-FA6AA3673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4305" y="5204916"/>
            <a:ext cx="3410426" cy="89547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CE4735DB-C8F4-8744-F7E3-0897BD80E373}"/>
              </a:ext>
            </a:extLst>
          </p:cNvPr>
          <p:cNvSpPr txBox="1"/>
          <p:nvPr/>
        </p:nvSpPr>
        <p:spPr>
          <a:xfrm>
            <a:off x="3961822" y="4635082"/>
            <a:ext cx="445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Executable documents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0F24ACE-4A55-4CF6-1E30-FA92D844BACA}"/>
              </a:ext>
            </a:extLst>
          </p:cNvPr>
          <p:cNvSpPr/>
          <p:nvPr/>
        </p:nvSpPr>
        <p:spPr>
          <a:xfrm>
            <a:off x="633845" y="4447309"/>
            <a:ext cx="10931237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9962C46-BCC3-4A76-8964-72D93A4C689B}"/>
              </a:ext>
            </a:extLst>
          </p:cNvPr>
          <p:cNvSpPr/>
          <p:nvPr/>
        </p:nvSpPr>
        <p:spPr>
          <a:xfrm>
            <a:off x="7872846" y="1191486"/>
            <a:ext cx="3709554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4D081C1-D9F6-94AD-0BDB-CB38D6BCEE65}"/>
              </a:ext>
            </a:extLst>
          </p:cNvPr>
          <p:cNvSpPr/>
          <p:nvPr/>
        </p:nvSpPr>
        <p:spPr>
          <a:xfrm>
            <a:off x="637315" y="1198412"/>
            <a:ext cx="3709554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lowchart: Magnetic Disk 69">
            <a:extLst>
              <a:ext uri="{FF2B5EF4-FFF2-40B4-BE49-F238E27FC236}">
                <a16:creationId xmlns:a16="http://schemas.microsoft.com/office/drawing/2014/main" id="{B12AFA31-258C-77BB-321E-7629539AD0AA}"/>
              </a:ext>
            </a:extLst>
          </p:cNvPr>
          <p:cNvSpPr/>
          <p:nvPr/>
        </p:nvSpPr>
        <p:spPr>
          <a:xfrm>
            <a:off x="3480955" y="2317170"/>
            <a:ext cx="737754" cy="519545"/>
          </a:xfrm>
          <a:prstGeom prst="flowChartMagneticDis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lowchart: Magnetic Disk 70">
            <a:extLst>
              <a:ext uri="{FF2B5EF4-FFF2-40B4-BE49-F238E27FC236}">
                <a16:creationId xmlns:a16="http://schemas.microsoft.com/office/drawing/2014/main" id="{62DC8A06-3DF4-B61B-F967-567140848365}"/>
              </a:ext>
            </a:extLst>
          </p:cNvPr>
          <p:cNvSpPr/>
          <p:nvPr/>
        </p:nvSpPr>
        <p:spPr>
          <a:xfrm>
            <a:off x="10636824" y="2313706"/>
            <a:ext cx="737754" cy="519545"/>
          </a:xfrm>
          <a:prstGeom prst="flowChartMagneticDisk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6ACC2A7A-218C-CCF8-6110-7625D57B8AEB}"/>
              </a:ext>
            </a:extLst>
          </p:cNvPr>
          <p:cNvCxnSpPr>
            <a:cxnSpLocks/>
          </p:cNvCxnSpPr>
          <p:nvPr/>
        </p:nvCxnSpPr>
        <p:spPr>
          <a:xfrm>
            <a:off x="4333008" y="1569025"/>
            <a:ext cx="3564083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E74E5B3-C2FB-0D9E-DD73-2BFD7C8457FF}"/>
              </a:ext>
            </a:extLst>
          </p:cNvPr>
          <p:cNvCxnSpPr>
            <a:cxnSpLocks/>
          </p:cNvCxnSpPr>
          <p:nvPr/>
        </p:nvCxnSpPr>
        <p:spPr>
          <a:xfrm>
            <a:off x="4329544" y="2635827"/>
            <a:ext cx="3564083" cy="0"/>
          </a:xfrm>
          <a:prstGeom prst="straightConnector1">
            <a:avLst/>
          </a:prstGeom>
          <a:ln w="63500">
            <a:solidFill>
              <a:srgbClr val="00B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B1F3FDD0-AC29-0240-A73A-08AAA6E918FA}"/>
              </a:ext>
            </a:extLst>
          </p:cNvPr>
          <p:cNvSpPr txBox="1"/>
          <p:nvPr/>
        </p:nvSpPr>
        <p:spPr>
          <a:xfrm>
            <a:off x="5873461" y="1176539"/>
            <a:ext cx="6416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prstClr val="black"/>
                </a:solidFill>
                <a:latin typeface="+mn-lt"/>
              </a:rPr>
              <a:t>DOI</a:t>
            </a:r>
            <a:endParaRPr lang="en-US" sz="15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5CD0181-AEB6-0309-FAB4-A485CA7E2D40}"/>
              </a:ext>
            </a:extLst>
          </p:cNvPr>
          <p:cNvSpPr txBox="1"/>
          <p:nvPr/>
        </p:nvSpPr>
        <p:spPr>
          <a:xfrm>
            <a:off x="5079872" y="2286000"/>
            <a:ext cx="291198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prstClr val="black"/>
                </a:solidFill>
                <a:latin typeface="+mn-lt"/>
              </a:rPr>
              <a:t>Persistent </a:t>
            </a:r>
            <a:r>
              <a:rPr lang="en-US" altLang="ru-RU" sz="1500" dirty="0">
                <a:solidFill>
                  <a:prstClr val="black"/>
                </a:solidFill>
              </a:rPr>
              <a:t>URLs (PIDs)</a:t>
            </a:r>
            <a:endParaRPr lang="en-US" sz="1500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F5B005D9-1E25-6ACF-44DF-E2F6ECA20D10}"/>
              </a:ext>
            </a:extLst>
          </p:cNvPr>
          <p:cNvCxnSpPr>
            <a:cxnSpLocks/>
          </p:cNvCxnSpPr>
          <p:nvPr/>
        </p:nvCxnSpPr>
        <p:spPr>
          <a:xfrm flipV="1">
            <a:off x="3851562" y="2815934"/>
            <a:ext cx="0" cy="1631375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4E83FD1-2FA0-C8DE-C126-301E1324B4AA}"/>
              </a:ext>
            </a:extLst>
          </p:cNvPr>
          <p:cNvCxnSpPr>
            <a:cxnSpLocks/>
          </p:cNvCxnSpPr>
          <p:nvPr/>
        </p:nvCxnSpPr>
        <p:spPr>
          <a:xfrm flipV="1">
            <a:off x="11017825" y="2812471"/>
            <a:ext cx="0" cy="163483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172E131-3F5C-BF06-46D7-D5187C9BAA61}"/>
              </a:ext>
            </a:extLst>
          </p:cNvPr>
          <p:cNvCxnSpPr>
            <a:cxnSpLocks/>
            <a:stCxn id="68" idx="2"/>
          </p:cNvCxnSpPr>
          <p:nvPr/>
        </p:nvCxnSpPr>
        <p:spPr>
          <a:xfrm>
            <a:off x="9727623" y="2999504"/>
            <a:ext cx="0" cy="1458196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7E73C56B-970C-EFF0-8278-5A7E3C913FC4}"/>
              </a:ext>
            </a:extLst>
          </p:cNvPr>
          <p:cNvCxnSpPr>
            <a:cxnSpLocks/>
          </p:cNvCxnSpPr>
          <p:nvPr/>
        </p:nvCxnSpPr>
        <p:spPr>
          <a:xfrm>
            <a:off x="2481696" y="3016822"/>
            <a:ext cx="0" cy="1440878"/>
          </a:xfrm>
          <a:prstGeom prst="straightConnector1">
            <a:avLst/>
          </a:prstGeom>
          <a:ln w="635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79E435C0-4441-0055-A5B0-0F1C7D9994D1}"/>
              </a:ext>
            </a:extLst>
          </p:cNvPr>
          <p:cNvSpPr txBox="1"/>
          <p:nvPr/>
        </p:nvSpPr>
        <p:spPr>
          <a:xfrm rot="16200000">
            <a:off x="3173048" y="3301188"/>
            <a:ext cx="13407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prstClr val="black"/>
                </a:solidFill>
              </a:rPr>
              <a:t>URL:</a:t>
            </a:r>
          </a:p>
          <a:p>
            <a:r>
              <a:rPr lang="en-US" altLang="ru-RU" sz="1500" dirty="0">
                <a:solidFill>
                  <a:prstClr val="black"/>
                </a:solidFill>
              </a:rPr>
              <a:t>Live data</a:t>
            </a:r>
            <a:endParaRPr lang="en-US" sz="15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E87970B-D961-8CE4-6EF6-F2FF91B6E5E7}"/>
              </a:ext>
            </a:extLst>
          </p:cNvPr>
          <p:cNvSpPr txBox="1"/>
          <p:nvPr/>
        </p:nvSpPr>
        <p:spPr>
          <a:xfrm rot="16200000">
            <a:off x="10223835" y="3335616"/>
            <a:ext cx="15559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prstClr val="black"/>
                </a:solidFill>
              </a:rPr>
              <a:t>DOI:</a:t>
            </a:r>
          </a:p>
          <a:p>
            <a:r>
              <a:rPr lang="en-US" altLang="ru-RU" sz="1500" dirty="0">
                <a:solidFill>
                  <a:prstClr val="black"/>
                </a:solidFill>
              </a:rPr>
              <a:t>Data archive</a:t>
            </a:r>
            <a:endParaRPr lang="en-US" sz="15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EB6CF20-E278-6503-4C88-E1E79BBF2351}"/>
              </a:ext>
            </a:extLst>
          </p:cNvPr>
          <p:cNvSpPr txBox="1"/>
          <p:nvPr/>
        </p:nvSpPr>
        <p:spPr>
          <a:xfrm rot="16200000">
            <a:off x="1486123" y="3587157"/>
            <a:ext cx="159543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dirty="0"/>
              <a:t>replicability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EBD5B61-1B43-650D-7223-840CCF332F77}"/>
              </a:ext>
            </a:extLst>
          </p:cNvPr>
          <p:cNvSpPr txBox="1"/>
          <p:nvPr/>
        </p:nvSpPr>
        <p:spPr>
          <a:xfrm rot="16200000">
            <a:off x="8615350" y="3540489"/>
            <a:ext cx="17714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dirty="0"/>
              <a:t>reproducibility</a:t>
            </a:r>
          </a:p>
        </p:txBody>
      </p:sp>
    </p:spTree>
    <p:extLst>
      <p:ext uri="{BB962C8B-B14F-4D97-AF65-F5344CB8AC3E}">
        <p14:creationId xmlns:p14="http://schemas.microsoft.com/office/powerpoint/2010/main" val="263844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D2457-BBCD-EEE1-EFB1-B841AC332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F02BB561-EA58-CA5C-5151-D64163358B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Reports: Live Statistics (overall)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D6BFC6F8-5FA8-F9DE-698F-CA25E96AC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19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6D8913-FC49-BDF3-F9C1-6686309A1AA4}"/>
              </a:ext>
            </a:extLst>
          </p:cNvPr>
          <p:cNvSpPr txBox="1"/>
          <p:nvPr/>
        </p:nvSpPr>
        <p:spPr>
          <a:xfrm>
            <a:off x="128296" y="1186934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https://crc247.mdi.ruhr-uni-bochum.de/home/general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9B11C4-8843-FCFB-A38D-8275FBFCF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72" y="770036"/>
            <a:ext cx="8745170" cy="4286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CA5AAA-58CF-D93E-8D39-09766C491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89" y="1557695"/>
            <a:ext cx="7809968" cy="5085699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04773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4544C-CE84-A2DB-7CDD-85D0F0EE4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28E8A9F8-591E-1673-ADC8-95710103E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439" y="181064"/>
            <a:ext cx="9022512" cy="392113"/>
          </a:xfrm>
        </p:spPr>
        <p:txBody>
          <a:bodyPr>
            <a:normAutofit/>
          </a:bodyPr>
          <a:lstStyle/>
          <a:p>
            <a:r>
              <a:rPr lang="en-US" dirty="0"/>
              <a:t>Reports: Live Statistics </a:t>
            </a:r>
            <a:r>
              <a:rPr lang="en-US" b="0" dirty="0"/>
              <a:t>(Users Statistics / Data volume)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9CD8E107-3F5A-4EBC-D940-2FCCCA93C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20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CAFBA2-26F5-DC47-76AB-9F3BC4CD9C40}"/>
              </a:ext>
            </a:extLst>
          </p:cNvPr>
          <p:cNvSpPr txBox="1"/>
          <p:nvPr/>
        </p:nvSpPr>
        <p:spPr>
          <a:xfrm>
            <a:off x="557503" y="5525669"/>
            <a:ext cx="10154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https://crc247.mdi.ruhr-uni-bochum.de/object/1gly_60wm-b-29741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5A4077-0B95-96D8-0B06-8554DFD1D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499"/>
            <a:ext cx="12192000" cy="366586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3A8BAC-A9E9-637A-4FB8-3A86EECE9306}"/>
              </a:ext>
            </a:extLst>
          </p:cNvPr>
          <p:cNvSpPr txBox="1"/>
          <p:nvPr/>
        </p:nvSpPr>
        <p:spPr>
          <a:xfrm>
            <a:off x="118964" y="852492"/>
            <a:ext cx="11908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Reports / User Statistics: </a:t>
            </a:r>
            <a:r>
              <a:rPr lang="en-US" dirty="0">
                <a:hlinkClick r:id="rId4"/>
              </a:rPr>
              <a:t>https://crc247.mdi.ruhr-uni-bochum.de/report/usersstatistics?excludeTypes=8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CACE32-C29E-04D1-B862-C1B33EB5D3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2631" y="5315097"/>
            <a:ext cx="1259320" cy="116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15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15E39-E90D-80FA-59DD-2A14789EA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8884E13-B37B-CFC8-1D15-28E6C185A1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US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E7AD4DB2-4FD1-7893-4AA8-F216B180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Important links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75282DD-B20D-DAAF-658F-00E3702ACF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E587BABC-0939-6236-5D36-0B5656ACC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21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6CBFC3-C61B-FC06-2DC7-EF8C9A583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98" y="1600200"/>
            <a:ext cx="2583098" cy="25830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8ED20D-F375-22D8-8E17-6F5482ADE35C}"/>
              </a:ext>
            </a:extLst>
          </p:cNvPr>
          <p:cNvSpPr txBox="1"/>
          <p:nvPr/>
        </p:nvSpPr>
        <p:spPr>
          <a:xfrm>
            <a:off x="416030" y="4173807"/>
            <a:ext cx="4600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hlinkClick r:id="rId3"/>
              </a:rPr>
              <a:t>https://crc247.mdi.ruhr-uni-bochum.de/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422C27-925A-A0DD-CB26-B2AF339F5423}"/>
              </a:ext>
            </a:extLst>
          </p:cNvPr>
          <p:cNvSpPr txBox="1"/>
          <p:nvPr/>
        </p:nvSpPr>
        <p:spPr>
          <a:xfrm>
            <a:off x="5867401" y="4634943"/>
            <a:ext cx="6324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4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 err="1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D74DF9-E584-C384-52D5-ACE4B757BF20}"/>
              </a:ext>
            </a:extLst>
          </p:cNvPr>
          <p:cNvSpPr txBox="1"/>
          <p:nvPr/>
        </p:nvSpPr>
        <p:spPr>
          <a:xfrm>
            <a:off x="5874656" y="4189158"/>
            <a:ext cx="4183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latin typeface="Open Sans (Body)"/>
                <a:hlinkClick r:id="rId4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Open Sans (Body)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FFEE12-AC0A-BDE1-9DD2-CB24AEC3E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2351" y="1557909"/>
            <a:ext cx="2591162" cy="257210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C39E3C3-A25A-991C-B858-3B49AA8F265D}"/>
              </a:ext>
            </a:extLst>
          </p:cNvPr>
          <p:cNvSpPr txBox="1"/>
          <p:nvPr/>
        </p:nvSpPr>
        <p:spPr>
          <a:xfrm>
            <a:off x="419101" y="4634942"/>
            <a:ext cx="4648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Production CRC/TRR 247 instance.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333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5838D-8930-9C12-A64B-2AC3FCBAA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58021-0D10-D97D-18B0-458849F66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728EF3-F141-18B9-519D-0D13309955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de-DE" i="1" dirty="0" err="1">
                <a:solidFill>
                  <a:schemeClr val="tx1"/>
                </a:solidFill>
              </a:rPr>
              <a:t>MatInf</a:t>
            </a:r>
            <a:r>
              <a:rPr lang="en-US" altLang="de-DE" dirty="0">
                <a:solidFill>
                  <a:schemeClr val="tx1"/>
                </a:solidFill>
              </a:rPr>
              <a:t> RDMS Hands-On Session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C2B09B1-5365-E8B8-F273-68872277C5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Materials Discovery and Interfaces, Ruhr University Bochum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345BFF-D060-5632-E31F-89D0B00695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4D80804-2C56-6AB0-94D7-92FAD9E73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Alfred Ludwig</a:t>
            </a:r>
          </a:p>
        </p:txBody>
      </p:sp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C916C2F0-D6C9-7CDD-8A2E-A2BFEAD4842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52930DB-468D-C4E8-804F-2425308BCCA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/>
              <a:t>Victor Dudarev</a:t>
            </a:r>
          </a:p>
        </p:txBody>
      </p:sp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60F3C8C8-D231-4096-EEB5-3E488B904746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" b="90"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80653B6-16FC-DD24-B167-EAC138E4062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 dirty="0"/>
              <a:t>Lei Zhang</a:t>
            </a:r>
          </a:p>
        </p:txBody>
      </p:sp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CAEFAAB1-D7B7-F6D8-046A-35AF0F628862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ellipse">
            <a:avLst/>
          </a:prstGeom>
          <a:pattFill prst="pct60">
            <a:fgClr>
              <a:srgbClr val="A6A6A6"/>
            </a:fgClr>
            <a:bgClr>
              <a:prstClr val="white"/>
            </a:bgClr>
          </a:pattFill>
          <a:ln w="38100">
            <a:solidFill>
              <a:prstClr val="white"/>
            </a:solidFill>
          </a:ln>
        </p:spPr>
      </p:pic>
      <p:pic>
        <p:nvPicPr>
          <p:cNvPr id="16" name="Picture 18" descr="A blue and white sign&#10;&#10;AI-generated content may be incorrect.">
            <a:extLst>
              <a:ext uri="{FF2B5EF4-FFF2-40B4-BE49-F238E27FC236}">
                <a16:creationId xmlns:a16="http://schemas.microsoft.com/office/drawing/2014/main" id="{D0454270-041B-6D94-6559-0FC5BA2F94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99" y="5967454"/>
            <a:ext cx="1069200" cy="413331"/>
          </a:xfrm>
          <a:prstGeom prst="rect">
            <a:avLst/>
          </a:prstGeom>
        </p:spPr>
      </p:pic>
      <p:pic>
        <p:nvPicPr>
          <p:cNvPr id="18" name="Picture 28" descr="A purple square with white text&#10;&#10;AI-generated content may be incorrect.">
            <a:extLst>
              <a:ext uri="{FF2B5EF4-FFF2-40B4-BE49-F238E27FC236}">
                <a16:creationId xmlns:a16="http://schemas.microsoft.com/office/drawing/2014/main" id="{31F4C0C4-F4F5-405C-5C38-659187DE39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27" y="5913410"/>
            <a:ext cx="1173600" cy="391200"/>
          </a:xfrm>
          <a:prstGeom prst="rect">
            <a:avLst/>
          </a:prstGeom>
        </p:spPr>
      </p:pic>
      <p:pic>
        <p:nvPicPr>
          <p:cNvPr id="20" name="Picture 31" descr="A black background with text and letters&#10;&#10;AI-generated content may be incorrect.">
            <a:extLst>
              <a:ext uri="{FF2B5EF4-FFF2-40B4-BE49-F238E27FC236}">
                <a16:creationId xmlns:a16="http://schemas.microsoft.com/office/drawing/2014/main" id="{BB0EDAB8-DA11-8ED0-B5F9-A02C86C0A7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227" y="5856215"/>
            <a:ext cx="975600" cy="427418"/>
          </a:xfrm>
          <a:prstGeom prst="rect">
            <a:avLst/>
          </a:prstGeom>
        </p:spPr>
      </p:pic>
      <p:pic>
        <p:nvPicPr>
          <p:cNvPr id="22" name="Picture 33" descr="A logo with text on it&#10;&#10;AI-generated content may be incorrect.">
            <a:extLst>
              <a:ext uri="{FF2B5EF4-FFF2-40B4-BE49-F238E27FC236}">
                <a16:creationId xmlns:a16="http://schemas.microsoft.com/office/drawing/2014/main" id="{0F79F524-07D0-F067-FBD7-848B1438C7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993" y="5885112"/>
            <a:ext cx="784800" cy="445865"/>
          </a:xfrm>
          <a:prstGeom prst="rect">
            <a:avLst/>
          </a:prstGeom>
        </p:spPr>
      </p:pic>
      <p:pic>
        <p:nvPicPr>
          <p:cNvPr id="24" name="Grafik 18">
            <a:extLst>
              <a:ext uri="{FF2B5EF4-FFF2-40B4-BE49-F238E27FC236}">
                <a16:creationId xmlns:a16="http://schemas.microsoft.com/office/drawing/2014/main" id="{03F1BF68-1A15-7180-F8DC-2AB21ECDCD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728" y="5953367"/>
            <a:ext cx="1800000" cy="301702"/>
          </a:xfrm>
          <a:prstGeom prst="rect">
            <a:avLst/>
          </a:prstGeom>
        </p:spPr>
      </p:pic>
      <p:pic>
        <p:nvPicPr>
          <p:cNvPr id="26" name="Grafik 22">
            <a:extLst>
              <a:ext uri="{FF2B5EF4-FFF2-40B4-BE49-F238E27FC236}">
                <a16:creationId xmlns:a16="http://schemas.microsoft.com/office/drawing/2014/main" id="{AFF5132C-B10C-0A6B-8472-040C8BEEE5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99" y="5966436"/>
            <a:ext cx="1440000" cy="275563"/>
          </a:xfrm>
          <a:prstGeom prst="rect">
            <a:avLst/>
          </a:prstGeom>
        </p:spPr>
      </p:pic>
      <p:pic>
        <p:nvPicPr>
          <p:cNvPr id="28" name="Picture 3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76150E2-FB73-7849-F9C4-313434FC6A9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141" y="5940648"/>
            <a:ext cx="1962000" cy="40279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9553C51-045B-2909-E383-8E430ACC0E3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8132" y="1165841"/>
            <a:ext cx="921693" cy="94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93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58C87-0349-6F35-112F-2CD729057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160915C1-D197-0F57-889E-EC5B6334D7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ru-RU">
                <a:latin typeface="Arial" panose="020B0604020202020204" pitchFamily="34" charset="0"/>
              </a:rPr>
              <a:t>RDMS USAGE OBLIGATIONS</a:t>
            </a:r>
            <a:endParaRPr lang="en-US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320F872F-7EDD-E840-C15B-5B06234ED9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FF8665A7-DA76-C62B-6EA6-86497435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23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AE3446-37B9-4F00-A177-795B8388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69E47A-F0AF-3E85-3280-16247877E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441"/>
            <a:ext cx="12192000" cy="498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7078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784D7-219C-436D-F379-1F4B1266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166C1DE8-A886-A848-6896-A4AB4F14B5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Do I have access</a:t>
            </a:r>
            <a:r>
              <a:rPr lang="ru-RU" dirty="0"/>
              <a:t>?</a:t>
            </a:r>
            <a:endParaRPr lang="en-US" dirty="0"/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A696C9EF-6876-D0FC-829F-B9E8323C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364" y="850911"/>
            <a:ext cx="10619926" cy="546447"/>
          </a:xfrm>
        </p:spPr>
        <p:txBody>
          <a:bodyPr>
            <a:normAutofit/>
          </a:bodyPr>
          <a:lstStyle/>
          <a:p>
            <a:pPr algn="ctr"/>
            <a:r>
              <a:rPr lang="en-US" sz="2600" dirty="0"/>
              <a:t>Go to CRC 247 Home Page (and login)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ADB1EC82-5858-CEFC-60D4-FACDD20EA8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https://crc247.mdi.ruhr-uni-bochum.de/</a:t>
            </a:r>
            <a:endParaRPr lang="en-US" dirty="0"/>
          </a:p>
          <a:p>
            <a:endParaRPr lang="en-US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46CCAEB7-D00A-4D0D-D3E7-D942D4D2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24</a:t>
            </a:fld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3A0E0-ABC4-E37C-C33D-705ADBC8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32" y="2021781"/>
            <a:ext cx="4334480" cy="2057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C6DCEC-9430-2F57-18F7-4B117534E8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187"/>
          <a:stretch>
            <a:fillRect/>
          </a:stretch>
        </p:blipFill>
        <p:spPr>
          <a:xfrm>
            <a:off x="3685189" y="1881349"/>
            <a:ext cx="1107529" cy="1425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8375B7-BD7D-29FF-E032-9B0E5B6DBE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1998" y="1998478"/>
            <a:ext cx="5576756" cy="19954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7CC92C-37AC-2EEE-BDFB-1AAA2BAC98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584"/>
          <a:stretch>
            <a:fillRect/>
          </a:stretch>
        </p:blipFill>
        <p:spPr>
          <a:xfrm>
            <a:off x="10836166" y="1855074"/>
            <a:ext cx="1056288" cy="1425027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59CED07-99BE-DDBA-F414-455FEA8F73B8}"/>
              </a:ext>
            </a:extLst>
          </p:cNvPr>
          <p:cNvCxnSpPr>
            <a:cxnSpLocks/>
            <a:stCxn id="41" idx="2"/>
          </p:cNvCxnSpPr>
          <p:nvPr/>
        </p:nvCxnSpPr>
        <p:spPr>
          <a:xfrm flipH="1">
            <a:off x="4677103" y="1397358"/>
            <a:ext cx="975224" cy="631139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7CE304D-FA4E-3D66-62E4-6154CB9BE41A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5652327" y="1397358"/>
            <a:ext cx="706432" cy="59960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201F4A9E-728E-6329-7D56-2BE33EFC5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990" y="4487975"/>
            <a:ext cx="3751706" cy="20138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44E2DF-DCC2-CF23-A1C5-9ECE01EB224B}"/>
              </a:ext>
            </a:extLst>
          </p:cNvPr>
          <p:cNvSpPr txBox="1"/>
          <p:nvPr/>
        </p:nvSpPr>
        <p:spPr>
          <a:xfrm>
            <a:off x="6316717" y="3984193"/>
            <a:ext cx="538129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/>
              <a:t>Contact Administrators: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976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21A96-0FB5-DEAB-ED32-0CDD08E2D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777D6A6F-0ED0-926E-6949-E4255B32F9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 case you Don’t have access…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5F9D69B7-7C65-1532-FEF8-9A71F21C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25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D68A87-B746-ECB3-22D2-CE37D86619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A1B18-C56C-3916-7188-FEED62FD21D5}"/>
              </a:ext>
            </a:extLst>
          </p:cNvPr>
          <p:cNvSpPr txBox="1"/>
          <p:nvPr/>
        </p:nvSpPr>
        <p:spPr>
          <a:xfrm>
            <a:off x="170822" y="950128"/>
            <a:ext cx="4955359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Production 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(</a:t>
            </a:r>
            <a:r>
              <a:rPr lang="en-US" sz="1500" b="0" i="0" dirty="0">
                <a:solidFill>
                  <a:srgbClr val="0070C0"/>
                </a:solidFill>
                <a:effectLst/>
                <a:latin typeface="Slack-Lato"/>
                <a:hlinkClick r:id="rId2"/>
              </a:rPr>
              <a:t>https://</a:t>
            </a:r>
            <a:r>
              <a:rPr lang="en-US" sz="1500" b="1" i="0" dirty="0">
                <a:solidFill>
                  <a:srgbClr val="0070C0"/>
                </a:solidFill>
                <a:effectLst/>
                <a:latin typeface="Slack-Lato"/>
                <a:hlinkClick r:id="rId2"/>
              </a:rPr>
              <a:t>crc247</a:t>
            </a:r>
            <a:r>
              <a:rPr lang="en-US" sz="1500" b="0" i="0" dirty="0">
                <a:solidFill>
                  <a:srgbClr val="0070C0"/>
                </a:solidFill>
                <a:effectLst/>
                <a:latin typeface="Slack-Lato"/>
                <a:hlinkClick r:id="rId2"/>
              </a:rPr>
              <a:t>.mdi.ruhr-uni-bochum.de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):</a:t>
            </a:r>
          </a:p>
          <a:p>
            <a:pPr marL="342900" indent="-342900">
              <a:buAutoNum type="arabicParenR"/>
            </a:pP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You need to </a:t>
            </a:r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register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 with Google account or create your own account (email/password) </a:t>
            </a:r>
            <a:r>
              <a:rPr lang="en-US" sz="1500" b="1" i="0" dirty="0">
                <a:solidFill>
                  <a:srgbClr val="1D1C1D"/>
                </a:solidFill>
                <a:effectLst/>
                <a:latin typeface="Slack-Lato"/>
              </a:rPr>
              <a:t>and confirm e-mail </a:t>
            </a:r>
            <a:r>
              <a:rPr lang="en-US" sz="1500" b="0" i="0" dirty="0">
                <a:solidFill>
                  <a:srgbClr val="1D1C1D"/>
                </a:solidFill>
                <a:effectLst/>
                <a:latin typeface="Slack-Lato"/>
              </a:rPr>
              <a:t>(warning: user created with no role assigned).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r>
              <a:rPr lang="en-US" sz="1500" dirty="0">
                <a:solidFill>
                  <a:srgbClr val="1D1C1D"/>
                </a:solidFill>
                <a:latin typeface="Slack-Lato"/>
              </a:rPr>
              <a:t>Fill the </a:t>
            </a:r>
            <a:r>
              <a:rPr lang="en-US" sz="1500" b="1" dirty="0">
                <a:solidFill>
                  <a:srgbClr val="1D1C1D"/>
                </a:solidFill>
                <a:latin typeface="Slack-Lato"/>
              </a:rPr>
              <a:t>access request form </a:t>
            </a:r>
            <a:r>
              <a:rPr lang="en-US" sz="1500" dirty="0">
                <a:solidFill>
                  <a:srgbClr val="1D1C1D"/>
                </a:solidFill>
                <a:latin typeface="Slack-Lato"/>
                <a:hlinkClick r:id="rId3"/>
              </a:rPr>
              <a:t>https://forms.gle/tkZeweU6kStRCoKp7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specifying your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e-mail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used in registration, your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name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, </a:t>
            </a:r>
            <a:r>
              <a:rPr lang="en-US" sz="1500" u="sng" dirty="0">
                <a:solidFill>
                  <a:srgbClr val="1D1C1D"/>
                </a:solidFill>
                <a:latin typeface="Slack-Lato"/>
              </a:rPr>
              <a:t>project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 (e.g. A02) and optional comments.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pPr marL="342900" indent="-342900">
              <a:buAutoNum type="arabicParenR"/>
            </a:pPr>
            <a:r>
              <a:rPr lang="en-US" sz="1500" b="1" dirty="0">
                <a:solidFill>
                  <a:srgbClr val="1D1C1D"/>
                </a:solidFill>
                <a:latin typeface="Slack-Lato"/>
              </a:rPr>
              <a:t>Wait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… After manual processing you will be assigned by default a </a:t>
            </a:r>
            <a:r>
              <a:rPr lang="en-US" sz="1500" u="sng" dirty="0" err="1">
                <a:solidFill>
                  <a:srgbClr val="1D1C1D"/>
                </a:solidFill>
                <a:latin typeface="Slack-Lato"/>
              </a:rPr>
              <a:t>PowerUser</a:t>
            </a:r>
            <a:r>
              <a:rPr lang="en-US" sz="1500" dirty="0">
                <a:solidFill>
                  <a:srgbClr val="1D1C1D"/>
                </a:solidFill>
                <a:latin typeface="Slack-Lato"/>
              </a:rPr>
              <a:t> role and you are in power of adding data ))</a:t>
            </a:r>
          </a:p>
          <a:p>
            <a:pPr marL="342900" indent="-342900">
              <a:buAutoNum type="arabicParenR"/>
            </a:pPr>
            <a:endParaRPr lang="en-US" sz="1500" dirty="0">
              <a:solidFill>
                <a:srgbClr val="1D1C1D"/>
              </a:solidFill>
              <a:latin typeface="Slack-Lato"/>
            </a:endParaRPr>
          </a:p>
          <a:p>
            <a:endParaRPr lang="en-US" sz="1500" dirty="0">
              <a:solidFill>
                <a:srgbClr val="1D1C1D"/>
              </a:solidFill>
              <a:latin typeface="Slack-Lato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567568-8666-9E06-0883-D7DD8CB466F0}"/>
              </a:ext>
            </a:extLst>
          </p:cNvPr>
          <p:cNvCxnSpPr>
            <a:cxnSpLocks/>
          </p:cNvCxnSpPr>
          <p:nvPr/>
        </p:nvCxnSpPr>
        <p:spPr>
          <a:xfrm>
            <a:off x="2785678" y="2488906"/>
            <a:ext cx="3084945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15493DD-874F-8626-204A-00FCC2418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042" y="685799"/>
            <a:ext cx="2863943" cy="609349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830D7F0-123C-818E-510C-AFB24342966C}"/>
              </a:ext>
            </a:extLst>
          </p:cNvPr>
          <p:cNvGrpSpPr/>
          <p:nvPr/>
        </p:nvGrpSpPr>
        <p:grpSpPr>
          <a:xfrm>
            <a:off x="8894114" y="1938104"/>
            <a:ext cx="3206549" cy="2516301"/>
            <a:chOff x="8944355" y="3254438"/>
            <a:chExt cx="3206549" cy="251630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FFA5F4D-CF67-6C01-5F14-579A2064B2D9}"/>
                </a:ext>
              </a:extLst>
            </p:cNvPr>
            <p:cNvSpPr txBox="1"/>
            <p:nvPr/>
          </p:nvSpPr>
          <p:spPr>
            <a:xfrm>
              <a:off x="9236363" y="3254438"/>
              <a:ext cx="287251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Slack-Lato"/>
                </a:rPr>
                <a:t>Important for Administrators!</a:t>
              </a:r>
            </a:p>
            <a:p>
              <a:r>
                <a:rPr lang="en-US" sz="1400" dirty="0">
                  <a:latin typeface="Slack-Lato"/>
                </a:rPr>
                <a:t>Please, assign the following claims: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b="1" dirty="0">
                  <a:latin typeface="Slack-Lato"/>
                </a:rPr>
                <a:t>Name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b="1" dirty="0">
                  <a:latin typeface="Slack-Lato"/>
                </a:rPr>
                <a:t>Project</a:t>
              </a:r>
              <a:endParaRPr lang="en-US" sz="1400" b="1" dirty="0">
                <a:latin typeface="+mn-lt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EB30A03-5170-4A63-948E-11DA68E97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44355" y="4243226"/>
              <a:ext cx="3206549" cy="152751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4AC5579-8A05-4EA7-7674-5CD19CA6F2C0}"/>
              </a:ext>
            </a:extLst>
          </p:cNvPr>
          <p:cNvSpPr txBox="1"/>
          <p:nvPr/>
        </p:nvSpPr>
        <p:spPr>
          <a:xfrm>
            <a:off x="9402745" y="4522987"/>
            <a:ext cx="230358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1D1C1D"/>
                </a:solidFill>
                <a:latin typeface="Slack-Lato"/>
              </a:rPr>
              <a:t>Administrators: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D1C1D"/>
                </a:solidFill>
                <a:latin typeface="Slack-Lato"/>
              </a:rPr>
              <a:t>Victor </a:t>
            </a:r>
            <a:r>
              <a:rPr lang="en-US" dirty="0" err="1">
                <a:solidFill>
                  <a:srgbClr val="1D1C1D"/>
                </a:solidFill>
                <a:latin typeface="Slack-Lato"/>
              </a:rPr>
              <a:t>Dudarev</a:t>
            </a:r>
            <a:r>
              <a:rPr lang="en-US" dirty="0">
                <a:solidFill>
                  <a:srgbClr val="1D1C1D"/>
                </a:solidFill>
                <a:latin typeface="Slack-Lato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D1C1D"/>
                </a:solidFill>
                <a:latin typeface="Slack-Lato"/>
              </a:rPr>
              <a:t>Lei Zhang,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D1C1D"/>
                </a:solidFill>
                <a:latin typeface="Slack-Lato"/>
              </a:rPr>
              <a:t>Johanna Angona,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D1C1D"/>
                </a:solidFill>
                <a:latin typeface="Slack-Lato"/>
              </a:rPr>
              <a:t>Alfred Ludwig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68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2DC58-429A-96AC-7CEA-6C02D2AAC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B617B8FD-A64A-6C43-8C93-2E30380E65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FP3: RDMS Types Review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E41C6BFF-CCB3-750D-7655-94FD31BCE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26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FB783F1-DFD3-6BB0-4D5D-8D167C68C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 the types we have </a:t>
            </a:r>
            <a:r>
              <a:rPr lang="en-US" sz="1200" b="0" dirty="0"/>
              <a:t>(</a:t>
            </a:r>
            <a:r>
              <a:rPr lang="en-US" sz="1200" b="0" dirty="0">
                <a:hlinkClick r:id="rId2"/>
              </a:rPr>
              <a:t>https://crc247.mdi.ruhr-uni-bochum.de/adminobject</a:t>
            </a:r>
            <a:r>
              <a:rPr lang="en-US" sz="1200" b="0" dirty="0"/>
              <a:t>):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E4077-D645-C1A2-7B75-2FE225D34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21563"/>
            <a:ext cx="12192000" cy="34581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extplatzhalter 2">
            <a:extLst>
              <a:ext uri="{FF2B5EF4-FFF2-40B4-BE49-F238E27FC236}">
                <a16:creationId xmlns:a16="http://schemas.microsoft.com/office/drawing/2014/main" id="{D9BAFDF5-06DB-60EF-B84E-DFEFA03AF1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8704" y="4939735"/>
            <a:ext cx="11889471" cy="1603939"/>
          </a:xfrm>
        </p:spPr>
        <p:txBody>
          <a:bodyPr>
            <a:normAutofit fontScale="70000" lnSpcReduction="20000"/>
          </a:bodyPr>
          <a:lstStyle/>
          <a:p>
            <a:pPr algn="just">
              <a:spcAft>
                <a:spcPts val="600"/>
              </a:spcAft>
            </a:pPr>
            <a:r>
              <a:rPr lang="en-US" sz="2200" i="1" dirty="0"/>
              <a:t>Type – a kind of object (objects of the same type are “comparable”, have the “same format”).</a:t>
            </a:r>
          </a:p>
          <a:p>
            <a:pPr algn="just">
              <a:spcAft>
                <a:spcPts val="600"/>
              </a:spcAft>
            </a:pPr>
            <a:r>
              <a:rPr lang="en-US" sz="2200" b="1" dirty="0"/>
              <a:t>Every project: </a:t>
            </a:r>
            <a:r>
              <a:rPr lang="en-US" sz="2200" dirty="0"/>
              <a:t>know the types, that you use! 	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</a:rPr>
              <a:t>(we can add types =&gt; contact us!)</a:t>
            </a:r>
            <a:endParaRPr lang="en-US" sz="2200" dirty="0"/>
          </a:p>
          <a:p>
            <a:pPr algn="just">
              <a:lnSpc>
                <a:spcPct val="120000"/>
              </a:lnSpc>
            </a:pPr>
            <a:r>
              <a:rPr lang="en-US" sz="2200" b="1" dirty="0">
                <a:solidFill>
                  <a:srgbClr val="004C93"/>
                </a:solidFill>
              </a:rPr>
              <a:t>	Write an RDMS Data Management Plan for your project (light</a:t>
            </a:r>
            <a:r>
              <a:rPr lang="en-US" sz="2200" b="1">
                <a:solidFill>
                  <a:srgbClr val="004C93"/>
                </a:solidFill>
              </a:rPr>
              <a:t>, a page of text</a:t>
            </a:r>
            <a:r>
              <a:rPr lang="en-US" sz="2200" b="1" dirty="0">
                <a:solidFill>
                  <a:srgbClr val="004C93"/>
                </a:solidFill>
              </a:rPr>
              <a:t>): </a:t>
            </a:r>
          </a:p>
          <a:p>
            <a:pPr marL="1600200" lvl="2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en-US" sz="2200" dirty="0"/>
              <a:t>state what types of objects you need to find (created by other projects); </a:t>
            </a:r>
          </a:p>
          <a:p>
            <a:pPr marL="1600200" lvl="2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en-US" sz="2200" dirty="0"/>
              <a:t>what types do you contribute to</a:t>
            </a:r>
            <a:r>
              <a:rPr lang="ru-RU" sz="2200" dirty="0"/>
              <a:t>? </a:t>
            </a:r>
            <a:endParaRPr lang="en-US" sz="2200" dirty="0"/>
          </a:p>
          <a:p>
            <a:pPr marL="1600200" lvl="2" indent="-457200" algn="just">
              <a:lnSpc>
                <a:spcPct val="120000"/>
              </a:lnSpc>
              <a:spcBef>
                <a:spcPts val="0"/>
              </a:spcBef>
              <a:buAutoNum type="alphaLcParenR"/>
            </a:pPr>
            <a:r>
              <a:rPr lang="en-US" sz="2200" dirty="0"/>
              <a:t>how do you link your contribution with other object types</a:t>
            </a:r>
            <a:r>
              <a:rPr lang="ru-RU" sz="2200" dirty="0"/>
              <a:t>?</a:t>
            </a:r>
            <a:endParaRPr lang="de-D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894129-110F-BA9C-E4E3-AD87CBEF7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781" y="766730"/>
            <a:ext cx="5687219" cy="466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EDE100-8718-9FA2-B2FB-CDFC3EFB5D06}"/>
              </a:ext>
            </a:extLst>
          </p:cNvPr>
          <p:cNvSpPr txBox="1"/>
          <p:nvPr/>
        </p:nvSpPr>
        <p:spPr>
          <a:xfrm>
            <a:off x="9277350" y="5415647"/>
            <a:ext cx="2886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See C04 as an example!</a:t>
            </a:r>
          </a:p>
        </p:txBody>
      </p:sp>
    </p:spTree>
    <p:extLst>
      <p:ext uri="{BB962C8B-B14F-4D97-AF65-F5344CB8AC3E}">
        <p14:creationId xmlns:p14="http://schemas.microsoft.com/office/powerpoint/2010/main" val="1599353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E4488-BE37-932C-5973-B1C2F4184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C35429B6-1AF3-6905-AD3B-FB83F507F1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Playground (sandbox)</a:t>
            </a:r>
          </a:p>
        </p:txBody>
      </p:sp>
      <p:sp>
        <p:nvSpPr>
          <p:cNvPr id="41" name="Title 40">
            <a:extLst>
              <a:ext uri="{FF2B5EF4-FFF2-40B4-BE49-F238E27FC236}">
                <a16:creationId xmlns:a16="http://schemas.microsoft.com/office/drawing/2014/main" id="{BF041956-5980-7E88-BC5C-E9254749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Any experiments here: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D254161B-E9EA-2FBE-3664-E9F2FA8310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6B3E90AF-8CE4-0810-5CD8-68AB0FE8D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27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EE6D6C-DDF7-C3EA-B124-62A7B911B44D}"/>
              </a:ext>
            </a:extLst>
          </p:cNvPr>
          <p:cNvSpPr txBox="1"/>
          <p:nvPr/>
        </p:nvSpPr>
        <p:spPr>
          <a:xfrm>
            <a:off x="278364" y="4616282"/>
            <a:ext cx="63246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  <a:hlinkClick r:id="rId2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 err="1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21F37B-58D8-F3E1-95B5-E7598B44D14C}"/>
              </a:ext>
            </a:extLst>
          </p:cNvPr>
          <p:cNvSpPr txBox="1"/>
          <p:nvPr/>
        </p:nvSpPr>
        <p:spPr>
          <a:xfrm>
            <a:off x="285619" y="4170497"/>
            <a:ext cx="4183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1D1C1D"/>
                </a:solidFill>
                <a:effectLst/>
                <a:latin typeface="Open Sans (Body)"/>
                <a:hlinkClick r:id="rId2"/>
              </a:rPr>
              <a:t>https://inf.mdi.ruhr-uni-bochum.de/</a:t>
            </a:r>
            <a:endParaRPr lang="en-US" b="0" i="0" dirty="0">
              <a:solidFill>
                <a:srgbClr val="1D1C1D"/>
              </a:solidFill>
              <a:effectLst/>
              <a:latin typeface="Open Sans (Body)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541E12C-6F80-544C-BF81-DEE6C53A8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14" y="1539248"/>
            <a:ext cx="2591162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80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85BB1-BB08-DBDE-4D78-773C9339C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86598C98-2E9D-914E-5AEE-852985C2E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Task 1: upload your presentation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04D3042B-378E-8EDB-67AC-16698B1A15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0974" y="6115244"/>
            <a:ext cx="10569575" cy="365125"/>
          </a:xfrm>
        </p:spPr>
        <p:txBody>
          <a:bodyPr/>
          <a:lstStyle/>
          <a:p>
            <a:r>
              <a:rPr lang="en-US" dirty="0"/>
              <a:t>https://crc247.mdi.ruhr-uni-bochum.de/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61947330-33E9-6923-5C7D-B7DC5E73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28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9955830-F0EC-BAC9-83B8-3437FF1BCC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166" y="739137"/>
            <a:ext cx="10568525" cy="3590267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arenR"/>
            </a:pPr>
            <a:r>
              <a:rPr lang="en-US" dirty="0"/>
              <a:t>Locate your project folder 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Drag &amp; drop presentation file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B8093C-5E21-736D-7C57-E410181CF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76" y="1086564"/>
            <a:ext cx="8926271" cy="21669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79BA13-AC7A-5534-6CBB-4AC18E623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14" y="3419661"/>
            <a:ext cx="7153469" cy="30933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80477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3C9C4-AB69-BAA3-7CEF-0758BD8BE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3B1D8DB-7621-AFAE-86E4-596EEF83A7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438" y="181064"/>
            <a:ext cx="8667949" cy="392113"/>
          </a:xfrm>
        </p:spPr>
        <p:txBody>
          <a:bodyPr>
            <a:normAutofit/>
          </a:bodyPr>
          <a:lstStyle/>
          <a:p>
            <a:r>
              <a:rPr lang="en-US" dirty="0"/>
              <a:t>Oriented Graph: interlink &amp; don’t mess up with directions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AB404C32-940D-967C-2033-402811E59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29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452505BC-E7EE-18DC-70A3-2E29A6CB0F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308F7E7C-F730-1F0E-4B1E-324706DF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97" y="1180080"/>
            <a:ext cx="6754168" cy="21910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C6059F3-6BD2-C29C-74A6-071354FC5C11}"/>
              </a:ext>
            </a:extLst>
          </p:cNvPr>
          <p:cNvSpPr txBox="1"/>
          <p:nvPr/>
        </p:nvSpPr>
        <p:spPr>
          <a:xfrm>
            <a:off x="148818" y="717096"/>
            <a:ext cx="426392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In all objects: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B6E63D3-605C-A90F-D022-555AAAF18468}"/>
              </a:ext>
            </a:extLst>
          </p:cNvPr>
          <p:cNvGrpSpPr/>
          <p:nvPr/>
        </p:nvGrpSpPr>
        <p:grpSpPr>
          <a:xfrm>
            <a:off x="6781797" y="2090940"/>
            <a:ext cx="5614555" cy="430887"/>
            <a:chOff x="6937662" y="2090940"/>
            <a:chExt cx="5614555" cy="430887"/>
          </a:xfrm>
        </p:grpSpPr>
        <p:sp>
          <p:nvSpPr>
            <p:cNvPr id="37" name="Line 36">
              <a:extLst>
                <a:ext uri="{FF2B5EF4-FFF2-40B4-BE49-F238E27FC236}">
                  <a16:creationId xmlns:a16="http://schemas.microsoft.com/office/drawing/2014/main" id="{8878D756-7E5D-0253-B713-9C45C39A9E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37662" y="2344884"/>
              <a:ext cx="883228" cy="10391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B061C97-54BA-0F71-D120-285E7594D314}"/>
                </a:ext>
              </a:extLst>
            </p:cNvPr>
            <p:cNvSpPr txBox="1"/>
            <p:nvPr/>
          </p:nvSpPr>
          <p:spPr>
            <a:xfrm>
              <a:off x="7837340" y="2090940"/>
              <a:ext cx="4714877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dirty="0">
                  <a:solidFill>
                    <a:prstClr val="black"/>
                  </a:solidFill>
                </a:rPr>
                <a:t>Add a new (child) object + association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EA5C31D-12BE-DAF9-D489-31E111B4EA87}"/>
              </a:ext>
            </a:extLst>
          </p:cNvPr>
          <p:cNvSpPr txBox="1"/>
          <p:nvPr/>
        </p:nvSpPr>
        <p:spPr>
          <a:xfrm>
            <a:off x="7671087" y="1218107"/>
            <a:ext cx="44758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Control associated objects</a:t>
            </a:r>
            <a:r>
              <a:rPr lang="ru-RU" sz="2200" b="1" dirty="0">
                <a:solidFill>
                  <a:prstClr val="black"/>
                </a:solidFill>
              </a:rPr>
              <a:t> (</a:t>
            </a:r>
            <a:r>
              <a:rPr lang="en-US" sz="2200" b="1" dirty="0">
                <a:solidFill>
                  <a:prstClr val="black"/>
                </a:solidFill>
              </a:rPr>
              <a:t>children</a:t>
            </a:r>
            <a:r>
              <a:rPr lang="ru-RU" sz="2200" b="1" dirty="0">
                <a:solidFill>
                  <a:prstClr val="black"/>
                </a:solidFill>
              </a:rPr>
              <a:t>)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40" name="Line 36">
            <a:extLst>
              <a:ext uri="{FF2B5EF4-FFF2-40B4-BE49-F238E27FC236}">
                <a16:creationId xmlns:a16="http://schemas.microsoft.com/office/drawing/2014/main" id="{D17A1B0E-9090-593A-8BCC-8FDB63BC3F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78332" y="1447802"/>
            <a:ext cx="883228" cy="10391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1" name="Flowchart: Multidocument 40">
            <a:extLst>
              <a:ext uri="{FF2B5EF4-FFF2-40B4-BE49-F238E27FC236}">
                <a16:creationId xmlns:a16="http://schemas.microsoft.com/office/drawing/2014/main" id="{6336C8B9-822E-A63E-DBD3-949EF1CC91BF}"/>
              </a:ext>
            </a:extLst>
          </p:cNvPr>
          <p:cNvSpPr/>
          <p:nvPr/>
        </p:nvSpPr>
        <p:spPr>
          <a:xfrm>
            <a:off x="5253135" y="5032782"/>
            <a:ext cx="2015412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 err="1">
                <a:solidFill>
                  <a:schemeClr val="tx1"/>
                </a:solidFill>
              </a:rPr>
              <a:t>Characterisations</a:t>
            </a:r>
            <a:r>
              <a:rPr lang="en-US" sz="1300" dirty="0">
                <a:solidFill>
                  <a:schemeClr val="tx1"/>
                </a:solidFill>
              </a:rPr>
              <a:t>:</a:t>
            </a:r>
            <a:br>
              <a:rPr lang="en-US" sz="1300" dirty="0">
                <a:solidFill>
                  <a:schemeClr val="tx1"/>
                </a:solidFill>
              </a:rPr>
            </a:br>
            <a:r>
              <a:rPr lang="en-US" sz="1300" dirty="0">
                <a:solidFill>
                  <a:schemeClr val="tx1"/>
                </a:solidFill>
              </a:rPr>
              <a:t>EDX, XRD, Resistance, Bandgap, …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498532D-5710-8E05-7633-83BB657DF067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398522" y="4493200"/>
            <a:ext cx="972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365BD48-FF8E-851E-E8FA-170446E25EC7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4265890" y="4506914"/>
            <a:ext cx="1005044" cy="40141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7" name="Text Box 10">
            <a:extLst>
              <a:ext uri="{FF2B5EF4-FFF2-40B4-BE49-F238E27FC236}">
                <a16:creationId xmlns:a16="http://schemas.microsoft.com/office/drawing/2014/main" id="{79B3C356-0732-82F7-01AA-4D9175339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814" y="4031658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C80E26A-204D-5F0A-1B34-88FB0AD99EE0}"/>
              </a:ext>
            </a:extLst>
          </p:cNvPr>
          <p:cNvCxnSpPr>
            <a:cxnSpLocks/>
          </p:cNvCxnSpPr>
          <p:nvPr/>
        </p:nvCxnSpPr>
        <p:spPr>
          <a:xfrm>
            <a:off x="4258254" y="3787261"/>
            <a:ext cx="1020327" cy="265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Text Box 10">
            <a:extLst>
              <a:ext uri="{FF2B5EF4-FFF2-40B4-BE49-F238E27FC236}">
                <a16:creationId xmlns:a16="http://schemas.microsoft.com/office/drawing/2014/main" id="{82396750-FDA5-9A96-ACD1-8CC2E1A4F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302" y="4523604"/>
            <a:ext cx="2160588" cy="769441"/>
          </a:xfrm>
          <a:prstGeom prst="rect">
            <a:avLst/>
          </a:prstGeom>
          <a:solidFill>
            <a:srgbClr val="FFC0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200" b="1" dirty="0">
                <a:solidFill>
                  <a:schemeClr val="tx1"/>
                </a:solidFill>
                <a:latin typeface="Arial" panose="020B0604020202020204" pitchFamily="34" charset="0"/>
              </a:rPr>
              <a:t>Request for Synthesis</a:t>
            </a: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6C8F9B83-9B6A-FC4B-0AA0-0693F7986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1963" y="3545065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 Box 10">
            <a:extLst>
              <a:ext uri="{FF2B5EF4-FFF2-40B4-BE49-F238E27FC236}">
                <a16:creationId xmlns:a16="http://schemas.microsoft.com/office/drawing/2014/main" id="{B2BD9509-8BFE-AD8E-694A-D42460A34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7350" y="4029974"/>
            <a:ext cx="2160588" cy="461665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Synthesis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AF6F306-CE02-A66A-A09A-CDCB9C1324CE}"/>
              </a:ext>
            </a:extLst>
          </p:cNvPr>
          <p:cNvCxnSpPr>
            <a:cxnSpLocks/>
            <a:endCxn id="51" idx="1"/>
          </p:cNvCxnSpPr>
          <p:nvPr/>
        </p:nvCxnSpPr>
        <p:spPr>
          <a:xfrm flipV="1">
            <a:off x="7424018" y="4260807"/>
            <a:ext cx="1033332" cy="972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3" name="Flowchart: Multidocument 52">
            <a:extLst>
              <a:ext uri="{FF2B5EF4-FFF2-40B4-BE49-F238E27FC236}">
                <a16:creationId xmlns:a16="http://schemas.microsoft.com/office/drawing/2014/main" id="{1EA906E6-46A4-F590-4B25-2EE4CAF5195A}"/>
              </a:ext>
            </a:extLst>
          </p:cNvPr>
          <p:cNvSpPr/>
          <p:nvPr/>
        </p:nvSpPr>
        <p:spPr>
          <a:xfrm>
            <a:off x="7810777" y="5029318"/>
            <a:ext cx="1683047" cy="1266093"/>
          </a:xfrm>
          <a:prstGeom prst="flowChartMultidocumen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u="sng" dirty="0">
                <a:solidFill>
                  <a:schemeClr val="tx1"/>
                </a:solidFill>
              </a:rPr>
              <a:t>342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x </a:t>
            </a:r>
            <a:br>
              <a:rPr lang="en-US" sz="1300" u="sng" dirty="0">
                <a:solidFill>
                  <a:schemeClr val="tx1"/>
                </a:solidFill>
              </a:rPr>
            </a:br>
            <a:r>
              <a:rPr lang="en-US" sz="1300" u="sng" dirty="0">
                <a:solidFill>
                  <a:schemeClr val="tx1"/>
                </a:solidFill>
              </a:rPr>
              <a:t>Compositions</a:t>
            </a:r>
            <a:endParaRPr lang="en-US" sz="1300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D91152E-824A-CC62-745B-E5C6BAD83F52}"/>
              </a:ext>
            </a:extLst>
          </p:cNvPr>
          <p:cNvCxnSpPr>
            <a:cxnSpLocks/>
          </p:cNvCxnSpPr>
          <p:nvPr/>
        </p:nvCxnSpPr>
        <p:spPr>
          <a:xfrm>
            <a:off x="7398326" y="4499264"/>
            <a:ext cx="665019" cy="540327"/>
          </a:xfrm>
          <a:prstGeom prst="straightConnector1">
            <a:avLst/>
          </a:prstGeom>
          <a:noFill/>
          <a:ln w="63500" cap="flat" cmpd="sng" algn="ctr">
            <a:solidFill>
              <a:srgbClr val="92D05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646F4FA-6204-3B5A-4BC0-61C45FFB5C15}"/>
              </a:ext>
            </a:extLst>
          </p:cNvPr>
          <p:cNvSpPr txBox="1"/>
          <p:nvPr/>
        </p:nvSpPr>
        <p:spPr>
          <a:xfrm>
            <a:off x="92251" y="147981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Child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59D8F4D-FAF0-C306-0A4F-149D1EF55D38}"/>
              </a:ext>
            </a:extLst>
          </p:cNvPr>
          <p:cNvSpPr txBox="1"/>
          <p:nvPr/>
        </p:nvSpPr>
        <p:spPr>
          <a:xfrm>
            <a:off x="74529" y="2589142"/>
            <a:ext cx="269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</a:rPr>
              <a:t>Parent</a:t>
            </a:r>
            <a:r>
              <a:rPr lang="en-US" sz="1800" b="1" dirty="0">
                <a:solidFill>
                  <a:srgbClr val="FF0000"/>
                </a:solidFill>
              </a:rPr>
              <a:t> objects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2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1" grpId="0" animBg="1"/>
      <p:bldP spid="47" grpId="0" animBg="1"/>
      <p:bldP spid="49" grpId="0" animBg="1"/>
      <p:bldP spid="50" grpId="0" animBg="1"/>
      <p:bldP spid="51" grpId="0" animBg="1"/>
      <p:bldP spid="5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C188A-8685-484B-47D9-C1BC3582E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6F515A13-BD86-2E5A-1E90-CA112AB7D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Task 2: Upload two documents &amp; link/relink them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3D5BCF7B-2FCA-2F75-0555-93248B95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66FB8-F92F-4664-8708-82B83F6CC3B4}" type="slidenum">
              <a:rPr lang="de-DE" smtClean="0"/>
              <a:pPr/>
              <a:t>30</a:t>
            </a:fld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59AF1-BECE-D79F-FC97-E6ABD0EF48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C2A1B78-D5C5-B0F2-C3B2-DA1EAB7613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5464" y="897757"/>
            <a:ext cx="11765712" cy="5344423"/>
          </a:xfrm>
        </p:spPr>
        <p:txBody>
          <a:bodyPr/>
          <a:lstStyle/>
          <a:p>
            <a:r>
              <a:rPr lang="en-US" dirty="0"/>
              <a:t>0) Use a playground at </a:t>
            </a:r>
            <a:r>
              <a:rPr lang="en-US" dirty="0">
                <a:hlinkClick r:id="rId2"/>
              </a:rPr>
              <a:t>https://inf.mdi.ruhr-uni-bochum.de/</a:t>
            </a:r>
            <a:r>
              <a:rPr lang="en-US" dirty="0"/>
              <a:t> and create an account (use </a:t>
            </a:r>
            <a:r>
              <a:rPr lang="en-US" u="sng" dirty="0"/>
              <a:t>Admin</a:t>
            </a:r>
            <a:r>
              <a:rPr lang="en-US" dirty="0"/>
              <a:t> to associate </a:t>
            </a:r>
            <a:r>
              <a:rPr lang="en-US" dirty="0" err="1"/>
              <a:t>User&amp;PowerUser</a:t>
            </a:r>
            <a:r>
              <a:rPr lang="en-US" dirty="0"/>
              <a:t> roles)</a:t>
            </a:r>
          </a:p>
          <a:p>
            <a:endParaRPr lang="en-US" dirty="0"/>
          </a:p>
          <a:p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Upload two documents “Raw ” (or create two objects):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r>
              <a:rPr lang="en-US" dirty="0"/>
              <a:t>Link the documents as shown here (A -&gt; B)</a:t>
            </a:r>
          </a:p>
          <a:p>
            <a:r>
              <a:rPr lang="en-US" u="sng" dirty="0"/>
              <a:t>Hint</a:t>
            </a:r>
            <a:r>
              <a:rPr lang="en-US" dirty="0"/>
              <a:t>: check “View links (Graph)”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r>
              <a:rPr lang="en-US" dirty="0"/>
              <a:t>3)  Relink the documents another way around (B -&gt; A)</a:t>
            </a:r>
          </a:p>
          <a:p>
            <a:r>
              <a:rPr lang="en-US" u="sng" dirty="0"/>
              <a:t>Hint</a:t>
            </a:r>
            <a:r>
              <a:rPr lang="en-US" dirty="0"/>
              <a:t>: check “View links (Graph)”</a:t>
            </a:r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  <a:p>
            <a:pPr marL="342900" indent="-342900">
              <a:buAutoNum type="arabicParenR"/>
            </a:pPr>
            <a:endParaRPr lang="en-US" dirty="0"/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49F3254D-EFBF-1E4F-2484-0A0FE19DE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613" y="1975107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463EDF86-C74A-F450-F239-EE095DFDA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880" y="1978217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B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B83EDAFE-0207-159A-9D89-5661D72B2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23" y="3377811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A94C0CD8-750E-DCE5-5D62-B44BB7E0A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990" y="3380921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B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C3ED76-7F18-0309-0048-90489EC11CB8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2808512" y="3611754"/>
            <a:ext cx="1876478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2" name="Text Box 10">
            <a:extLst>
              <a:ext uri="{FF2B5EF4-FFF2-40B4-BE49-F238E27FC236}">
                <a16:creationId xmlns:a16="http://schemas.microsoft.com/office/drawing/2014/main" id="{68E6D2BA-7A6F-64EE-A85B-D235AA566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63" y="4733862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10">
            <a:extLst>
              <a:ext uri="{FF2B5EF4-FFF2-40B4-BE49-F238E27FC236}">
                <a16:creationId xmlns:a16="http://schemas.microsoft.com/office/drawing/2014/main" id="{3EE66CA9-468D-D0A7-78E6-67AF2F135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30" y="4736972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B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4E1AF28-A6A2-A60D-A333-834379BD01E9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2820952" y="4967805"/>
            <a:ext cx="1876478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headEnd type="triangle"/>
            <a:tailEnd type="none"/>
          </a:ln>
          <a:effectLst/>
        </p:spPr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C96F527-016C-A8AE-9EA7-BDCF2C03C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2995" y="3422676"/>
            <a:ext cx="2088181" cy="84799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0CE5806-11D1-E93A-5074-0423E7260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959" y="1324950"/>
            <a:ext cx="5025822" cy="1950098"/>
          </a:xfrm>
          <a:prstGeom prst="rect">
            <a:avLst/>
          </a:prstGeom>
          <a:ln>
            <a:solidFill>
              <a:srgbClr val="0070C0"/>
            </a:solidFill>
          </a:ln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5B67EF0-CAE9-AA84-F750-07EE70F41560}"/>
              </a:ext>
            </a:extLst>
          </p:cNvPr>
          <p:cNvCxnSpPr>
            <a:cxnSpLocks/>
          </p:cNvCxnSpPr>
          <p:nvPr/>
        </p:nvCxnSpPr>
        <p:spPr>
          <a:xfrm flipH="1">
            <a:off x="10916816" y="2485859"/>
            <a:ext cx="432317" cy="113441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42649975"/>
      </p:ext>
    </p:extLst>
  </p:cSld>
  <p:clrMapOvr>
    <a:masterClrMapping/>
  </p:clrMapOvr>
</p:sld>
</file>

<file path=ppt/theme/theme1.xml><?xml version="1.0" encoding="utf-8"?>
<a:theme xmlns:a="http://schemas.openxmlformats.org/drawingml/2006/main" name="CRC/TRR 247 general">
  <a:themeElements>
    <a:clrScheme name="SFB">
      <a:dk1>
        <a:sysClr val="windowText" lastClr="000000"/>
      </a:dk1>
      <a:lt1>
        <a:sysClr val="window" lastClr="FFFFFF"/>
      </a:lt1>
      <a:dk2>
        <a:srgbClr val="005AA0"/>
      </a:dk2>
      <a:lt2>
        <a:srgbClr val="E8E8E8"/>
      </a:lt2>
      <a:accent1>
        <a:srgbClr val="005AA0"/>
      </a:accent1>
      <a:accent2>
        <a:srgbClr val="EDF3F8"/>
      </a:accent2>
      <a:accent3>
        <a:srgbClr val="C00000"/>
      </a:accent3>
      <a:accent4>
        <a:srgbClr val="FFC000"/>
      </a:accent4>
      <a:accent5>
        <a:srgbClr val="A6A6A6"/>
      </a:accent5>
      <a:accent6>
        <a:srgbClr val="A6A6A6"/>
      </a:accent6>
      <a:hlink>
        <a:srgbClr val="467886"/>
      </a:hlink>
      <a:folHlink>
        <a:srgbClr val="96607D"/>
      </a:folHlink>
    </a:clrScheme>
    <a:fontScheme name="SFB">
      <a:majorFont>
        <a:latin typeface="Flama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FB247_FP3_Templates.potx" id="{B6DD2F7F-A4E7-433A-9A00-189F5B46FE03}" vid="{9B7B8CD2-50E2-4FC5-95E8-015CAD3F0B36}"/>
    </a:ext>
  </a:extLst>
</a:theme>
</file>

<file path=ppt/theme/theme2.xml><?xml version="1.0" encoding="utf-8"?>
<a:theme xmlns:a="http://schemas.openxmlformats.org/drawingml/2006/main" name="1_CRC/TRR 247 RUB">
  <a:themeElements>
    <a:clrScheme name="SFB">
      <a:dk1>
        <a:sysClr val="windowText" lastClr="000000"/>
      </a:dk1>
      <a:lt1>
        <a:sysClr val="window" lastClr="FFFFFF"/>
      </a:lt1>
      <a:dk2>
        <a:srgbClr val="005AA0"/>
      </a:dk2>
      <a:lt2>
        <a:srgbClr val="E8E8E8"/>
      </a:lt2>
      <a:accent1>
        <a:srgbClr val="005AA0"/>
      </a:accent1>
      <a:accent2>
        <a:srgbClr val="EDF3F8"/>
      </a:accent2>
      <a:accent3>
        <a:srgbClr val="C00000"/>
      </a:accent3>
      <a:accent4>
        <a:srgbClr val="FFC000"/>
      </a:accent4>
      <a:accent5>
        <a:srgbClr val="A6A6A6"/>
      </a:accent5>
      <a:accent6>
        <a:srgbClr val="A6A6A6"/>
      </a:accent6>
      <a:hlink>
        <a:srgbClr val="467886"/>
      </a:hlink>
      <a:folHlink>
        <a:srgbClr val="96607D"/>
      </a:folHlink>
    </a:clrScheme>
    <a:fontScheme name="SFB">
      <a:majorFont>
        <a:latin typeface="Flama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FB247_FP3_Templates.potx" id="{B6DD2F7F-A4E7-433A-9A00-189F5B46FE03}" vid="{FDC37C6F-6267-4A83-BAD1-65591D12B61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SFB247_FP3_Templates</Template>
  <TotalTime>691</TotalTime>
  <Words>1621</Words>
  <Application>Microsoft Office PowerPoint</Application>
  <PresentationFormat>Widescreen</PresentationFormat>
  <Paragraphs>301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Aparajita</vt:lpstr>
      <vt:lpstr>Aptos</vt:lpstr>
      <vt:lpstr>Arial</vt:lpstr>
      <vt:lpstr>Flama</vt:lpstr>
      <vt:lpstr>Open Sans</vt:lpstr>
      <vt:lpstr>Open Sans (Body)</vt:lpstr>
      <vt:lpstr>Slack-Lato</vt:lpstr>
      <vt:lpstr>CRC/TRR 247 general</vt:lpstr>
      <vt:lpstr>1_CRC/TRR 247 RUB</vt:lpstr>
      <vt:lpstr>INF</vt:lpstr>
      <vt:lpstr>PowerPoint Presentation</vt:lpstr>
      <vt:lpstr>PowerPoint Presentation</vt:lpstr>
      <vt:lpstr>PowerPoint Presentation</vt:lpstr>
      <vt:lpstr>PowerPoint Presentation</vt:lpstr>
      <vt:lpstr>In a collaboration with NFDI-MatWerk and CRC 1625</vt:lpstr>
      <vt:lpstr>PowerPoint Presentation</vt:lpstr>
      <vt:lpstr>To Be Implemented</vt:lpstr>
      <vt:lpstr>Enabling event-driven integrations for agents</vt:lpstr>
      <vt:lpstr>PowerPoint Presentation</vt:lpstr>
      <vt:lpstr>Integrated FAIR datasets publication</vt:lpstr>
      <vt:lpstr>Training and support for community members</vt:lpstr>
      <vt:lpstr>PowerPoint Presentation</vt:lpstr>
      <vt:lpstr>RDMS evolves towards enabling AI-ready datasets</vt:lpstr>
      <vt:lpstr>STAR paradigm: Statefulness, Traceability, Aim, and Result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Important links</vt:lpstr>
      <vt:lpstr>INF</vt:lpstr>
      <vt:lpstr>PowerPoint Presentation</vt:lpstr>
      <vt:lpstr>Go to CRC 247 Home Page (and login)</vt:lpstr>
      <vt:lpstr>PowerPoint Presentation</vt:lpstr>
      <vt:lpstr>Know the types we have (https://crc247.mdi.ruhr-uni-bochum.de/adminobject):</vt:lpstr>
      <vt:lpstr>Any experiments here: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Dudarev, Victor</dc:creator>
  <cp:lastModifiedBy>Dudarev, Victor</cp:lastModifiedBy>
  <cp:revision>40</cp:revision>
  <cp:lastPrinted>2026-02-08T14:40:06Z</cp:lastPrinted>
  <dcterms:created xsi:type="dcterms:W3CDTF">2026-10-14T21:04:41Z</dcterms:created>
  <dcterms:modified xsi:type="dcterms:W3CDTF">2026-10-29T12:10:14Z</dcterms:modified>
</cp:coreProperties>
</file>